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42741850" cy="31943675"/>
  <p:defaultTextStyle>
    <a:defPPr>
      <a:defRPr lang="en-US"/>
    </a:defPPr>
    <a:lvl1pPr algn="r" rtl="1" fontAlgn="base">
      <a:spcBef>
        <a:spcPct val="0"/>
      </a:spcBef>
      <a:spcAft>
        <a:spcPct val="0"/>
      </a:spcAft>
      <a:defRPr sz="4446" b="1" kern="1200">
        <a:solidFill>
          <a:srgbClr val="003399"/>
        </a:solidFill>
        <a:latin typeface="Arial" charset="0"/>
        <a:ea typeface="+mn-ea"/>
        <a:cs typeface="Arial" charset="0"/>
      </a:defRPr>
    </a:lvl1pPr>
    <a:lvl2pPr marL="441884" algn="r" rtl="1" fontAlgn="base">
      <a:spcBef>
        <a:spcPct val="0"/>
      </a:spcBef>
      <a:spcAft>
        <a:spcPct val="0"/>
      </a:spcAft>
      <a:defRPr sz="4446" b="1" kern="1200">
        <a:solidFill>
          <a:srgbClr val="003399"/>
        </a:solidFill>
        <a:latin typeface="Arial" charset="0"/>
        <a:ea typeface="+mn-ea"/>
        <a:cs typeface="Arial" charset="0"/>
      </a:defRPr>
    </a:lvl2pPr>
    <a:lvl3pPr marL="883768" algn="r" rtl="1" fontAlgn="base">
      <a:spcBef>
        <a:spcPct val="0"/>
      </a:spcBef>
      <a:spcAft>
        <a:spcPct val="0"/>
      </a:spcAft>
      <a:defRPr sz="4446" b="1" kern="1200">
        <a:solidFill>
          <a:srgbClr val="003399"/>
        </a:solidFill>
        <a:latin typeface="Arial" charset="0"/>
        <a:ea typeface="+mn-ea"/>
        <a:cs typeface="Arial" charset="0"/>
      </a:defRPr>
    </a:lvl3pPr>
    <a:lvl4pPr marL="1325651" algn="r" rtl="1" fontAlgn="base">
      <a:spcBef>
        <a:spcPct val="0"/>
      </a:spcBef>
      <a:spcAft>
        <a:spcPct val="0"/>
      </a:spcAft>
      <a:defRPr sz="4446" b="1" kern="1200">
        <a:solidFill>
          <a:srgbClr val="003399"/>
        </a:solidFill>
        <a:latin typeface="Arial" charset="0"/>
        <a:ea typeface="+mn-ea"/>
        <a:cs typeface="Arial" charset="0"/>
      </a:defRPr>
    </a:lvl4pPr>
    <a:lvl5pPr marL="1767535" algn="r" rtl="1" fontAlgn="base">
      <a:spcBef>
        <a:spcPct val="0"/>
      </a:spcBef>
      <a:spcAft>
        <a:spcPct val="0"/>
      </a:spcAft>
      <a:defRPr sz="4446" b="1" kern="1200">
        <a:solidFill>
          <a:srgbClr val="003399"/>
        </a:solidFill>
        <a:latin typeface="Arial" charset="0"/>
        <a:ea typeface="+mn-ea"/>
        <a:cs typeface="Arial" charset="0"/>
      </a:defRPr>
    </a:lvl5pPr>
    <a:lvl6pPr marL="2209419" algn="r" defTabSz="883768" rtl="1" eaLnBrk="1" latinLnBrk="0" hangingPunct="1">
      <a:defRPr sz="4446" b="1" kern="1200">
        <a:solidFill>
          <a:srgbClr val="003399"/>
        </a:solidFill>
        <a:latin typeface="Arial" charset="0"/>
        <a:ea typeface="+mn-ea"/>
        <a:cs typeface="Arial" charset="0"/>
      </a:defRPr>
    </a:lvl6pPr>
    <a:lvl7pPr marL="2651303" algn="r" defTabSz="883768" rtl="1" eaLnBrk="1" latinLnBrk="0" hangingPunct="1">
      <a:defRPr sz="4446" b="1" kern="1200">
        <a:solidFill>
          <a:srgbClr val="003399"/>
        </a:solidFill>
        <a:latin typeface="Arial" charset="0"/>
        <a:ea typeface="+mn-ea"/>
        <a:cs typeface="Arial" charset="0"/>
      </a:defRPr>
    </a:lvl7pPr>
    <a:lvl8pPr marL="3093187" algn="r" defTabSz="883768" rtl="1" eaLnBrk="1" latinLnBrk="0" hangingPunct="1">
      <a:defRPr sz="4446" b="1" kern="1200">
        <a:solidFill>
          <a:srgbClr val="003399"/>
        </a:solidFill>
        <a:latin typeface="Arial" charset="0"/>
        <a:ea typeface="+mn-ea"/>
        <a:cs typeface="Arial" charset="0"/>
      </a:defRPr>
    </a:lvl8pPr>
    <a:lvl9pPr marL="3535070" algn="r" defTabSz="883768" rtl="1" eaLnBrk="1" latinLnBrk="0" hangingPunct="1">
      <a:defRPr sz="4446" b="1" kern="1200">
        <a:solidFill>
          <a:srgbClr val="003399"/>
        </a:solidFill>
        <a:latin typeface="Arial" charset="0"/>
        <a:ea typeface="+mn-ea"/>
        <a:cs typeface="Arial"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7"/>
    <a:srgbClr val="000068"/>
    <a:srgbClr val="00007A"/>
    <a:srgbClr val="00002A"/>
    <a:srgbClr val="CFE4FE"/>
    <a:srgbClr val="003399"/>
    <a:srgbClr val="2C5D98"/>
    <a:srgbClr val="00FE2A"/>
    <a:srgbClr val="3A7CCB"/>
    <a:srgbClr val="4A7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9637" autoAdjust="0"/>
  </p:normalViewPr>
  <p:slideViewPr>
    <p:cSldViewPr>
      <p:cViewPr varScale="1">
        <p:scale>
          <a:sx n="13" d="100"/>
          <a:sy n="13" d="100"/>
        </p:scale>
        <p:origin x="2664" y="154"/>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099" name="Rectangle 3"/>
          <p:cNvSpPr>
            <a:spLocks noGrp="1" noChangeArrowheads="1"/>
          </p:cNvSpPr>
          <p:nvPr>
            <p:ph type="dt" sz="quarter"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0" name="Rectangle 4"/>
          <p:cNvSpPr>
            <a:spLocks noGrp="1" noChangeArrowheads="1"/>
          </p:cNvSpPr>
          <p:nvPr>
            <p:ph type="ftr" sz="quarter" idx="2"/>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1" name="Rectangle 5"/>
          <p:cNvSpPr>
            <a:spLocks noGrp="1" noChangeArrowheads="1"/>
          </p:cNvSpPr>
          <p:nvPr>
            <p:ph type="sldNum" sz="quarter" idx="3"/>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Times New Roman" pitchFamily="18" charset="0"/>
                <a:cs typeface="Times New Roman" pitchFamily="18" charset="0"/>
              </a:defRPr>
            </a:lvl1pPr>
          </a:lstStyle>
          <a:p>
            <a:pPr>
              <a:defRPr/>
            </a:pPr>
            <a:fld id="{140164EA-C4F4-4051-8E57-4895D8A88AA1}" type="slidenum">
              <a:rPr lang="he-IL">
                <a:latin typeface="Arial" panose="020B0604020202020204" pitchFamily="34" charset="0"/>
                <a:cs typeface="Arial" panose="020B0604020202020204" pitchFamily="34" charset="0"/>
              </a:rPr>
              <a:pPr>
                <a:def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133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Arial" panose="020B0604020202020204" pitchFamily="34" charset="0"/>
              </a:defRPr>
            </a:lvl1pPr>
          </a:lstStyle>
          <a:p>
            <a:pPr>
              <a:defRPr/>
            </a:pPr>
            <a:endParaRPr lang="en-US" dirty="0"/>
          </a:p>
        </p:txBody>
      </p:sp>
      <p:sp>
        <p:nvSpPr>
          <p:cNvPr id="3075" name="Rectangle 3"/>
          <p:cNvSpPr>
            <a:spLocks noGrp="1" noChangeArrowheads="1"/>
          </p:cNvSpPr>
          <p:nvPr>
            <p:ph type="dt"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Arial" panose="020B0604020202020204" pitchFamily="34"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7130713" y="2398713"/>
            <a:ext cx="8472487" cy="11977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4273550" y="15178088"/>
            <a:ext cx="34202688" cy="14366875"/>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8" name="Rectangle 6"/>
          <p:cNvSpPr>
            <a:spLocks noGrp="1" noChangeArrowheads="1"/>
          </p:cNvSpPr>
          <p:nvPr>
            <p:ph type="ftr" sz="quarter" idx="4"/>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Arial" panose="020B0604020202020204" pitchFamily="34" charset="0"/>
              </a:defRPr>
            </a:lvl1pPr>
          </a:lstStyle>
          <a:p>
            <a:pPr>
              <a:defRPr/>
            </a:pPr>
            <a:endParaRPr lang="en-US" dirty="0"/>
          </a:p>
        </p:txBody>
      </p:sp>
      <p:sp>
        <p:nvSpPr>
          <p:cNvPr id="3079" name="Rectangle 7"/>
          <p:cNvSpPr>
            <a:spLocks noGrp="1" noChangeArrowheads="1"/>
          </p:cNvSpPr>
          <p:nvPr>
            <p:ph type="sldNum" sz="quarter" idx="5"/>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Arial" panose="020B0604020202020204" pitchFamily="34" charset="0"/>
                <a:cs typeface="Arial" panose="020B0604020202020204" pitchFamily="34" charset="0"/>
              </a:defRPr>
            </a:lvl1pPr>
          </a:lstStyle>
          <a:p>
            <a:pPr>
              <a:defRPr/>
            </a:pPr>
            <a:fld id="{2CC74214-9B06-4678-84F1-C99924AD2E34}" type="slidenum">
              <a:rPr lang="he-IL" smtClean="0"/>
              <a:pPr>
                <a:defRPr/>
              </a:pPr>
              <a:t>‹#›</a:t>
            </a:fld>
            <a:endParaRPr lang="en-US" dirty="0"/>
          </a:p>
        </p:txBody>
      </p:sp>
    </p:spTree>
    <p:extLst>
      <p:ext uri="{BB962C8B-B14F-4D97-AF65-F5344CB8AC3E}">
        <p14:creationId xmlns:p14="http://schemas.microsoft.com/office/powerpoint/2010/main" val="425741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1pPr>
    <a:lvl2pPr marL="441884"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2pPr>
    <a:lvl3pPr marL="883768"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3pPr>
    <a:lvl4pPr marL="1325651"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4pPr>
    <a:lvl5pPr marL="1767535"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5pPr>
    <a:lvl6pPr marL="2209419" algn="l" defTabSz="883768" rtl="0" eaLnBrk="1" latinLnBrk="0" hangingPunct="1">
      <a:defRPr sz="1160" kern="1200">
        <a:solidFill>
          <a:schemeClr val="tx1"/>
        </a:solidFill>
        <a:latin typeface="+mn-lt"/>
        <a:ea typeface="+mn-ea"/>
        <a:cs typeface="+mn-cs"/>
      </a:defRPr>
    </a:lvl6pPr>
    <a:lvl7pPr marL="2651303" algn="l" defTabSz="883768" rtl="0" eaLnBrk="1" latinLnBrk="0" hangingPunct="1">
      <a:defRPr sz="1160" kern="1200">
        <a:solidFill>
          <a:schemeClr val="tx1"/>
        </a:solidFill>
        <a:latin typeface="+mn-lt"/>
        <a:ea typeface="+mn-ea"/>
        <a:cs typeface="+mn-cs"/>
      </a:defRPr>
    </a:lvl7pPr>
    <a:lvl8pPr marL="3093187" algn="l" defTabSz="883768" rtl="0" eaLnBrk="1" latinLnBrk="0" hangingPunct="1">
      <a:defRPr sz="1160" kern="1200">
        <a:solidFill>
          <a:schemeClr val="tx1"/>
        </a:solidFill>
        <a:latin typeface="+mn-lt"/>
        <a:ea typeface="+mn-ea"/>
        <a:cs typeface="+mn-cs"/>
      </a:defRPr>
    </a:lvl8pPr>
    <a:lvl9pPr marL="3535070" algn="l" defTabSz="883768" rtl="0" eaLnBrk="1" latinLnBrk="0" hangingPunct="1">
      <a:defRPr sz="11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540"/>
            <a:ext cx="25733634" cy="9173807"/>
          </a:xfrm>
        </p:spPr>
        <p:txBody>
          <a:bodyPr/>
          <a:lstStyle/>
          <a:p>
            <a:r>
              <a:rPr lang="en-US"/>
              <a:t>Click to edit Master title style</a:t>
            </a:r>
          </a:p>
        </p:txBody>
      </p:sp>
      <p:sp>
        <p:nvSpPr>
          <p:cNvPr id="3" name="Subtitle 2"/>
          <p:cNvSpPr>
            <a:spLocks noGrp="1"/>
          </p:cNvSpPr>
          <p:nvPr>
            <p:ph type="subTitle" idx="1"/>
          </p:nvPr>
        </p:nvSpPr>
        <p:spPr>
          <a:xfrm>
            <a:off x="4541579" y="24254836"/>
            <a:ext cx="21192056" cy="10939998"/>
          </a:xfrm>
        </p:spPr>
        <p:txBody>
          <a:bodyPr/>
          <a:lstStyle>
            <a:lvl1pPr marL="0" indent="0" algn="ctr">
              <a:buNone/>
              <a:defRPr/>
            </a:lvl1pPr>
            <a:lvl2pPr marL="427162" indent="0" algn="ctr">
              <a:buNone/>
              <a:defRPr/>
            </a:lvl2pPr>
            <a:lvl3pPr marL="854324" indent="0" algn="ctr">
              <a:buNone/>
              <a:defRPr/>
            </a:lvl3pPr>
            <a:lvl4pPr marL="1281486" indent="0" algn="ctr">
              <a:buNone/>
              <a:defRPr/>
            </a:lvl4pPr>
            <a:lvl5pPr marL="1708648" indent="0" algn="ctr">
              <a:buNone/>
              <a:defRPr/>
            </a:lvl5pPr>
            <a:lvl6pPr marL="2135810" indent="0" algn="ctr">
              <a:buNone/>
              <a:defRPr/>
            </a:lvl6pPr>
            <a:lvl7pPr marL="2562972" indent="0" algn="ctr">
              <a:buNone/>
              <a:defRPr/>
            </a:lvl7pPr>
            <a:lvl8pPr marL="2990134" indent="0" algn="ctr">
              <a:buNone/>
              <a:defRPr/>
            </a:lvl8pPr>
            <a:lvl9pPr marL="341729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05F5D-DDFF-4009-A8D0-0BE3804E9EA6}"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764F3-D646-4175-80D0-8964BED73187}"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274" y="3806037"/>
            <a:ext cx="6429700" cy="34241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6722" y="3806037"/>
            <a:ext cx="19151164" cy="34241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981A8-33AD-4B19-8B2C-05F77DB49508}"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0E82F4-15B9-4FA3-9360-93462D0EA91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697"/>
            <a:ext cx="25735118" cy="850067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1587"/>
            <a:ext cx="25735118" cy="9364110"/>
          </a:xfrm>
        </p:spPr>
        <p:txBody>
          <a:bodyPr anchor="b"/>
          <a:lstStyle>
            <a:lvl1pPr marL="0" indent="0">
              <a:buNone/>
              <a:defRPr sz="1869"/>
            </a:lvl1pPr>
            <a:lvl2pPr marL="427162" indent="0">
              <a:buNone/>
              <a:defRPr sz="1682"/>
            </a:lvl2pPr>
            <a:lvl3pPr marL="854324" indent="0">
              <a:buNone/>
              <a:defRPr sz="1495"/>
            </a:lvl3pPr>
            <a:lvl4pPr marL="1281486" indent="0">
              <a:buNone/>
              <a:defRPr sz="1308"/>
            </a:lvl4pPr>
            <a:lvl5pPr marL="1708648" indent="0">
              <a:buNone/>
              <a:defRPr sz="1308"/>
            </a:lvl5pPr>
            <a:lvl6pPr marL="2135810" indent="0">
              <a:buNone/>
              <a:defRPr sz="1308"/>
            </a:lvl6pPr>
            <a:lvl7pPr marL="2562972" indent="0">
              <a:buNone/>
              <a:defRPr sz="1308"/>
            </a:lvl7pPr>
            <a:lvl8pPr marL="2990134" indent="0">
              <a:buNone/>
              <a:defRPr sz="1308"/>
            </a:lvl8pPr>
            <a:lvl9pPr marL="3417296" indent="0">
              <a:buNone/>
              <a:defRPr sz="130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BC75BD-C16A-4118-B9B8-FCBE38EC3242}"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6723" y="12336593"/>
            <a:ext cx="12789690"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0" y="12336593"/>
            <a:ext cx="12791174"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99B68F-326E-4B46-9F1D-A4FF9EF7DFB1}"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5" y="1714289"/>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5" y="9581149"/>
            <a:ext cx="13375557"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5" y="13574343"/>
            <a:ext cx="13375557"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0" y="9581149"/>
            <a:ext cx="13381490"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0" y="13574343"/>
            <a:ext cx="13381490"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EF8003-1674-4DD4-AAA0-1A48AD3067C0}"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B44E04-C02F-411D-9CCE-885136C497B6}"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4EBBA2-973F-4F65-86F4-ED0DC73D5FB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853"/>
            <a:ext cx="9959732" cy="7251917"/>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3" y="1704853"/>
            <a:ext cx="16923387" cy="36531665"/>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6770"/>
            <a:ext cx="9959732" cy="29279749"/>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9C8723-949F-493C-9973-384D4813A9FF}"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320"/>
            <a:ext cx="18164831" cy="3537098"/>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910"/>
            <a:ext cx="18164831" cy="25681315"/>
          </a:xfrm>
        </p:spPr>
        <p:txBody>
          <a:bodyPr/>
          <a:lstStyle>
            <a:lvl1pPr marL="0" indent="0">
              <a:buNone/>
              <a:defRPr sz="2990"/>
            </a:lvl1pPr>
            <a:lvl2pPr marL="427162" indent="0">
              <a:buNone/>
              <a:defRPr sz="2616"/>
            </a:lvl2pPr>
            <a:lvl3pPr marL="854324" indent="0">
              <a:buNone/>
              <a:defRPr sz="2242"/>
            </a:lvl3pPr>
            <a:lvl4pPr marL="1281486" indent="0">
              <a:buNone/>
              <a:defRPr sz="1869"/>
            </a:lvl4pPr>
            <a:lvl5pPr marL="1708648" indent="0">
              <a:buNone/>
              <a:defRPr sz="1869"/>
            </a:lvl5pPr>
            <a:lvl6pPr marL="2135810" indent="0">
              <a:buNone/>
              <a:defRPr sz="1869"/>
            </a:lvl6pPr>
            <a:lvl7pPr marL="2562972" indent="0">
              <a:buNone/>
              <a:defRPr sz="1869"/>
            </a:lvl7pPr>
            <a:lvl8pPr marL="2990134" indent="0">
              <a:buNone/>
              <a:defRPr sz="1869"/>
            </a:lvl8pPr>
            <a:lvl9pPr marL="3417296" indent="0">
              <a:buNone/>
              <a:defRPr sz="1869"/>
            </a:lvl9pPr>
          </a:lstStyle>
          <a:p>
            <a:pPr lvl="0"/>
            <a:endParaRPr lang="en-US" noProof="0"/>
          </a:p>
        </p:txBody>
      </p:sp>
      <p:sp>
        <p:nvSpPr>
          <p:cNvPr id="4" name="Text Placeholder 3"/>
          <p:cNvSpPr>
            <a:spLocks noGrp="1"/>
          </p:cNvSpPr>
          <p:nvPr>
            <p:ph type="body" sz="half" idx="2"/>
          </p:nvPr>
        </p:nvSpPr>
        <p:spPr>
          <a:xfrm>
            <a:off x="5934310" y="33499418"/>
            <a:ext cx="18164831" cy="5023340"/>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EA1AC-921F-4740-ACD1-1CF17E4324E8}"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6723" y="3806037"/>
            <a:ext cx="25723251" cy="7133961"/>
          </a:xfrm>
          <a:prstGeom prst="rect">
            <a:avLst/>
          </a:prstGeom>
          <a:noFill/>
          <a:ln w="9525">
            <a:noFill/>
            <a:miter lim="800000"/>
            <a:headEnd/>
            <a:tailEnd/>
          </a:ln>
        </p:spPr>
        <p:txBody>
          <a:bodyPr vert="horz" wrap="square" lIns="499009" tIns="249507" rIns="499009" bIns="249507"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76723" y="12336593"/>
            <a:ext cx="25723251" cy="25711196"/>
          </a:xfrm>
          <a:prstGeom prst="rect">
            <a:avLst/>
          </a:prstGeom>
          <a:noFill/>
          <a:ln w="9525">
            <a:noFill/>
            <a:miter lim="800000"/>
            <a:headEnd/>
            <a:tailEnd/>
          </a:ln>
        </p:spPr>
        <p:txBody>
          <a:bodyPr vert="horz" wrap="square" lIns="499009" tIns="249507" rIns="499009" bIns="24950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2276723"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l" rtl="0" eaLnBrk="0" hangingPunct="0">
              <a:defRPr sz="6540" b="0">
                <a:solidFill>
                  <a:schemeClr val="tx1"/>
                </a:solidFill>
                <a:latin typeface="Arial" panose="020B0604020202020204"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10339434" y="39029181"/>
            <a:ext cx="9597829"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ctr" rtl="0" eaLnBrk="0" hangingPunct="0">
              <a:defRPr sz="6540" b="0">
                <a:solidFill>
                  <a:schemeClr val="tx1"/>
                </a:solidFill>
                <a:latin typeface="Arial" panose="020B0604020202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21691897"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rtl="0" eaLnBrk="0" hangingPunct="0">
              <a:defRPr sz="6540" b="0">
                <a:solidFill>
                  <a:schemeClr val="tx1"/>
                </a:solidFill>
                <a:latin typeface="Arial" panose="020B0604020202020204" pitchFamily="34" charset="0"/>
                <a:cs typeface="Arial" panose="020B0604020202020204" pitchFamily="34" charset="0"/>
              </a:defRPr>
            </a:lvl1pPr>
          </a:lstStyle>
          <a:p>
            <a:pPr>
              <a:defRPr/>
            </a:pPr>
            <a:fld id="{4E1ACE27-E7B6-46EC-A855-0E5FEAF8F286}" type="slidenum">
              <a:rPr lang="he-IL"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69118" rtl="0" eaLnBrk="0" fontAlgn="base" hangingPunct="0">
        <a:spcBef>
          <a:spcPct val="0"/>
        </a:spcBef>
        <a:spcAft>
          <a:spcPct val="0"/>
        </a:spcAft>
        <a:defRPr sz="22703">
          <a:solidFill>
            <a:schemeClr val="tx2"/>
          </a:solidFill>
          <a:latin typeface="Arial" panose="020B0604020202020204" pitchFamily="34" charset="0"/>
          <a:ea typeface="+mj-ea"/>
          <a:cs typeface="+mj-cs"/>
        </a:defRPr>
      </a:lvl1pPr>
      <a:lvl2pPr algn="ctr" defTabSz="4669118" rtl="0" eaLnBrk="0" fontAlgn="base" hangingPunct="0">
        <a:spcBef>
          <a:spcPct val="0"/>
        </a:spcBef>
        <a:spcAft>
          <a:spcPct val="0"/>
        </a:spcAft>
        <a:defRPr sz="22703">
          <a:solidFill>
            <a:schemeClr val="tx2"/>
          </a:solidFill>
          <a:latin typeface="Times New Roman" pitchFamily="18" charset="0"/>
        </a:defRPr>
      </a:lvl2pPr>
      <a:lvl3pPr algn="ctr" defTabSz="4669118" rtl="0" eaLnBrk="0" fontAlgn="base" hangingPunct="0">
        <a:spcBef>
          <a:spcPct val="0"/>
        </a:spcBef>
        <a:spcAft>
          <a:spcPct val="0"/>
        </a:spcAft>
        <a:defRPr sz="22703">
          <a:solidFill>
            <a:schemeClr val="tx2"/>
          </a:solidFill>
          <a:latin typeface="Times New Roman" pitchFamily="18" charset="0"/>
        </a:defRPr>
      </a:lvl3pPr>
      <a:lvl4pPr algn="ctr" defTabSz="4669118" rtl="0" eaLnBrk="0" fontAlgn="base" hangingPunct="0">
        <a:spcBef>
          <a:spcPct val="0"/>
        </a:spcBef>
        <a:spcAft>
          <a:spcPct val="0"/>
        </a:spcAft>
        <a:defRPr sz="22703">
          <a:solidFill>
            <a:schemeClr val="tx2"/>
          </a:solidFill>
          <a:latin typeface="Times New Roman" pitchFamily="18" charset="0"/>
        </a:defRPr>
      </a:lvl4pPr>
      <a:lvl5pPr algn="ctr" defTabSz="4669118" rtl="0" eaLnBrk="0" fontAlgn="base" hangingPunct="0">
        <a:spcBef>
          <a:spcPct val="0"/>
        </a:spcBef>
        <a:spcAft>
          <a:spcPct val="0"/>
        </a:spcAft>
        <a:defRPr sz="22703">
          <a:solidFill>
            <a:schemeClr val="tx2"/>
          </a:solidFill>
          <a:latin typeface="Times New Roman" pitchFamily="18" charset="0"/>
        </a:defRPr>
      </a:lvl5pPr>
      <a:lvl6pPr marL="427162" algn="ctr" defTabSz="4669118" rtl="0" eaLnBrk="0" fontAlgn="base" hangingPunct="0">
        <a:spcBef>
          <a:spcPct val="0"/>
        </a:spcBef>
        <a:spcAft>
          <a:spcPct val="0"/>
        </a:spcAft>
        <a:defRPr sz="22703">
          <a:solidFill>
            <a:schemeClr val="tx2"/>
          </a:solidFill>
          <a:latin typeface="Times New Roman" pitchFamily="18" charset="0"/>
        </a:defRPr>
      </a:lvl6pPr>
      <a:lvl7pPr marL="854324" algn="ctr" defTabSz="4669118" rtl="0" eaLnBrk="0" fontAlgn="base" hangingPunct="0">
        <a:spcBef>
          <a:spcPct val="0"/>
        </a:spcBef>
        <a:spcAft>
          <a:spcPct val="0"/>
        </a:spcAft>
        <a:defRPr sz="22703">
          <a:solidFill>
            <a:schemeClr val="tx2"/>
          </a:solidFill>
          <a:latin typeface="Times New Roman" pitchFamily="18" charset="0"/>
        </a:defRPr>
      </a:lvl7pPr>
      <a:lvl8pPr marL="1281486" algn="ctr" defTabSz="4669118" rtl="0" eaLnBrk="0" fontAlgn="base" hangingPunct="0">
        <a:spcBef>
          <a:spcPct val="0"/>
        </a:spcBef>
        <a:spcAft>
          <a:spcPct val="0"/>
        </a:spcAft>
        <a:defRPr sz="22703">
          <a:solidFill>
            <a:schemeClr val="tx2"/>
          </a:solidFill>
          <a:latin typeface="Times New Roman" pitchFamily="18" charset="0"/>
        </a:defRPr>
      </a:lvl8pPr>
      <a:lvl9pPr marL="1708648" algn="ctr" defTabSz="4669118" rtl="0" eaLnBrk="0" fontAlgn="base" hangingPunct="0">
        <a:spcBef>
          <a:spcPct val="0"/>
        </a:spcBef>
        <a:spcAft>
          <a:spcPct val="0"/>
        </a:spcAft>
        <a:defRPr sz="22703">
          <a:solidFill>
            <a:schemeClr val="tx2"/>
          </a:solidFill>
          <a:latin typeface="Times New Roman" pitchFamily="18" charset="0"/>
        </a:defRPr>
      </a:lvl9pPr>
    </p:titleStyle>
    <p:bodyStyle>
      <a:lvl1pPr marL="1747211" indent="-1747211" algn="l" defTabSz="4669118" rtl="0" eaLnBrk="0" fontAlgn="base" hangingPunct="0">
        <a:spcBef>
          <a:spcPct val="20000"/>
        </a:spcBef>
        <a:spcAft>
          <a:spcPct val="0"/>
        </a:spcAft>
        <a:buChar char="•"/>
        <a:defRPr sz="15603">
          <a:solidFill>
            <a:schemeClr val="tx1"/>
          </a:solidFill>
          <a:latin typeface="Arial" panose="020B0604020202020204" pitchFamily="34" charset="0"/>
          <a:ea typeface="+mn-ea"/>
          <a:cs typeface="+mn-cs"/>
        </a:defRPr>
      </a:lvl1pPr>
      <a:lvl2pPr marL="3791062" indent="-1460954" algn="l" defTabSz="4669118" rtl="0" eaLnBrk="0" fontAlgn="base" hangingPunct="0">
        <a:spcBef>
          <a:spcPct val="20000"/>
        </a:spcBef>
        <a:spcAft>
          <a:spcPct val="0"/>
        </a:spcAft>
        <a:buChar char="–"/>
        <a:defRPr sz="14201">
          <a:solidFill>
            <a:schemeClr val="tx1"/>
          </a:solidFill>
          <a:latin typeface="Arial" panose="020B0604020202020204" pitchFamily="34" charset="0"/>
        </a:defRPr>
      </a:lvl2pPr>
      <a:lvl3pPr marL="5823048" indent="-1153931" algn="l" defTabSz="4669118" rtl="0" eaLnBrk="0" fontAlgn="base" hangingPunct="0">
        <a:spcBef>
          <a:spcPct val="20000"/>
        </a:spcBef>
        <a:spcAft>
          <a:spcPct val="0"/>
        </a:spcAft>
        <a:buChar char="•"/>
        <a:defRPr sz="11772">
          <a:solidFill>
            <a:schemeClr val="tx1"/>
          </a:solidFill>
          <a:latin typeface="Arial" panose="020B0604020202020204" pitchFamily="34" charset="0"/>
        </a:defRPr>
      </a:lvl3pPr>
      <a:lvl4pPr marL="8162057" indent="-1179145" algn="l" defTabSz="4669118" rtl="0" eaLnBrk="0" fontAlgn="base" hangingPunct="0">
        <a:spcBef>
          <a:spcPct val="20000"/>
        </a:spcBef>
        <a:spcAft>
          <a:spcPct val="0"/>
        </a:spcAft>
        <a:buChar char="–"/>
        <a:defRPr sz="9997">
          <a:solidFill>
            <a:schemeClr val="tx1"/>
          </a:solidFill>
          <a:latin typeface="Arial" panose="020B0604020202020204" pitchFamily="34" charset="0"/>
        </a:defRPr>
      </a:lvl4pPr>
      <a:lvl5pPr marL="10481784" indent="-1159863" algn="l" defTabSz="4669118" rtl="0" eaLnBrk="0" fontAlgn="base" hangingPunct="0">
        <a:spcBef>
          <a:spcPct val="20000"/>
        </a:spcBef>
        <a:spcAft>
          <a:spcPct val="0"/>
        </a:spcAft>
        <a:buChar char="»"/>
        <a:defRPr sz="9997">
          <a:solidFill>
            <a:schemeClr val="tx1"/>
          </a:solidFill>
          <a:latin typeface="Arial" panose="020B0604020202020204" pitchFamily="34" charset="0"/>
        </a:defRPr>
      </a:lvl5pPr>
      <a:lvl6pPr marL="10908946" indent="-1159863" algn="l" defTabSz="4669118" rtl="0" eaLnBrk="0" fontAlgn="base" hangingPunct="0">
        <a:spcBef>
          <a:spcPct val="20000"/>
        </a:spcBef>
        <a:spcAft>
          <a:spcPct val="0"/>
        </a:spcAft>
        <a:buChar char="»"/>
        <a:defRPr sz="9997">
          <a:solidFill>
            <a:schemeClr val="tx1"/>
          </a:solidFill>
          <a:latin typeface="+mn-lt"/>
        </a:defRPr>
      </a:lvl6pPr>
      <a:lvl7pPr marL="11336108" indent="-1159863" algn="l" defTabSz="4669118" rtl="0" eaLnBrk="0" fontAlgn="base" hangingPunct="0">
        <a:spcBef>
          <a:spcPct val="20000"/>
        </a:spcBef>
        <a:spcAft>
          <a:spcPct val="0"/>
        </a:spcAft>
        <a:buChar char="»"/>
        <a:defRPr sz="9997">
          <a:solidFill>
            <a:schemeClr val="tx1"/>
          </a:solidFill>
          <a:latin typeface="+mn-lt"/>
        </a:defRPr>
      </a:lvl7pPr>
      <a:lvl8pPr marL="11763270" indent="-1159863" algn="l" defTabSz="4669118" rtl="0" eaLnBrk="0" fontAlgn="base" hangingPunct="0">
        <a:spcBef>
          <a:spcPct val="20000"/>
        </a:spcBef>
        <a:spcAft>
          <a:spcPct val="0"/>
        </a:spcAft>
        <a:buChar char="»"/>
        <a:defRPr sz="9997">
          <a:solidFill>
            <a:schemeClr val="tx1"/>
          </a:solidFill>
          <a:latin typeface="+mn-lt"/>
        </a:defRPr>
      </a:lvl8pPr>
      <a:lvl9pPr marL="12190432" indent="-1159863" algn="l" defTabSz="4669118" rtl="0" eaLnBrk="0" fontAlgn="base" hangingPunct="0">
        <a:spcBef>
          <a:spcPct val="20000"/>
        </a:spcBef>
        <a:spcAft>
          <a:spcPct val="0"/>
        </a:spcAft>
        <a:buChar char="»"/>
        <a:defRPr sz="9997">
          <a:solidFill>
            <a:schemeClr val="tx1"/>
          </a:solidFill>
          <a:latin typeface="+mn-lt"/>
        </a:defRPr>
      </a:lvl9pPr>
    </p:bodyStyle>
    <p:otherStyle>
      <a:defPPr>
        <a:defRPr lang="en-US"/>
      </a:defPPr>
      <a:lvl1pPr marL="0" algn="l" defTabSz="854324" rtl="0" eaLnBrk="1" latinLnBrk="0" hangingPunct="1">
        <a:defRPr sz="1682" kern="1200">
          <a:solidFill>
            <a:schemeClr val="tx1"/>
          </a:solidFill>
          <a:latin typeface="+mn-lt"/>
          <a:ea typeface="+mn-ea"/>
          <a:cs typeface="+mn-cs"/>
        </a:defRPr>
      </a:lvl1pPr>
      <a:lvl2pPr marL="427162" algn="l" defTabSz="854324" rtl="0" eaLnBrk="1" latinLnBrk="0" hangingPunct="1">
        <a:defRPr sz="1682" kern="1200">
          <a:solidFill>
            <a:schemeClr val="tx1"/>
          </a:solidFill>
          <a:latin typeface="+mn-lt"/>
          <a:ea typeface="+mn-ea"/>
          <a:cs typeface="+mn-cs"/>
        </a:defRPr>
      </a:lvl2pPr>
      <a:lvl3pPr marL="854324" algn="l" defTabSz="854324" rtl="0" eaLnBrk="1" latinLnBrk="0" hangingPunct="1">
        <a:defRPr sz="1682" kern="1200">
          <a:solidFill>
            <a:schemeClr val="tx1"/>
          </a:solidFill>
          <a:latin typeface="+mn-lt"/>
          <a:ea typeface="+mn-ea"/>
          <a:cs typeface="+mn-cs"/>
        </a:defRPr>
      </a:lvl3pPr>
      <a:lvl4pPr marL="1281486" algn="l" defTabSz="854324" rtl="0" eaLnBrk="1" latinLnBrk="0" hangingPunct="1">
        <a:defRPr sz="1682" kern="1200">
          <a:solidFill>
            <a:schemeClr val="tx1"/>
          </a:solidFill>
          <a:latin typeface="+mn-lt"/>
          <a:ea typeface="+mn-ea"/>
          <a:cs typeface="+mn-cs"/>
        </a:defRPr>
      </a:lvl4pPr>
      <a:lvl5pPr marL="1708648" algn="l" defTabSz="854324" rtl="0" eaLnBrk="1" latinLnBrk="0" hangingPunct="1">
        <a:defRPr sz="1682" kern="1200">
          <a:solidFill>
            <a:schemeClr val="tx1"/>
          </a:solidFill>
          <a:latin typeface="+mn-lt"/>
          <a:ea typeface="+mn-ea"/>
          <a:cs typeface="+mn-cs"/>
        </a:defRPr>
      </a:lvl5pPr>
      <a:lvl6pPr marL="2135810" algn="l" defTabSz="854324" rtl="0" eaLnBrk="1" latinLnBrk="0" hangingPunct="1">
        <a:defRPr sz="1682" kern="1200">
          <a:solidFill>
            <a:schemeClr val="tx1"/>
          </a:solidFill>
          <a:latin typeface="+mn-lt"/>
          <a:ea typeface="+mn-ea"/>
          <a:cs typeface="+mn-cs"/>
        </a:defRPr>
      </a:lvl6pPr>
      <a:lvl7pPr marL="2562972" algn="l" defTabSz="854324" rtl="0" eaLnBrk="1" latinLnBrk="0" hangingPunct="1">
        <a:defRPr sz="1682" kern="1200">
          <a:solidFill>
            <a:schemeClr val="tx1"/>
          </a:solidFill>
          <a:latin typeface="+mn-lt"/>
          <a:ea typeface="+mn-ea"/>
          <a:cs typeface="+mn-cs"/>
        </a:defRPr>
      </a:lvl7pPr>
      <a:lvl8pPr marL="2990134" algn="l" defTabSz="854324" rtl="0" eaLnBrk="1" latinLnBrk="0" hangingPunct="1">
        <a:defRPr sz="1682" kern="1200">
          <a:solidFill>
            <a:schemeClr val="tx1"/>
          </a:solidFill>
          <a:latin typeface="+mn-lt"/>
          <a:ea typeface="+mn-ea"/>
          <a:cs typeface="+mn-cs"/>
        </a:defRPr>
      </a:lvl8pPr>
      <a:lvl9pPr marL="3417296" algn="l" defTabSz="854324"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6" name="Rectangle 922"/>
          <p:cNvSpPr>
            <a:spLocks noChangeArrowheads="1"/>
          </p:cNvSpPr>
          <p:nvPr/>
        </p:nvSpPr>
        <p:spPr bwMode="auto">
          <a:xfrm>
            <a:off x="3045023" y="23296871"/>
            <a:ext cx="5766707" cy="1724969"/>
          </a:xfrm>
          <a:prstGeom prst="rect">
            <a:avLst/>
          </a:prstGeom>
          <a:noFill/>
          <a:ln w="9525">
            <a:noFill/>
            <a:miter lim="800000"/>
            <a:headEnd/>
            <a:tailEnd/>
          </a:ln>
        </p:spPr>
        <p:txBody>
          <a:bodyPr anchor="ctr"/>
          <a:lstStyle/>
          <a:p>
            <a:pPr algn="ctr" rtl="0" eaLnBrk="0" hangingPunct="0"/>
            <a:r>
              <a:rPr lang="en-US" sz="22703" b="0">
                <a:solidFill>
                  <a:schemeClr val="tx2"/>
                </a:solidFill>
                <a:latin typeface="Arial" panose="020B0604020202020204" pitchFamily="34" charset="0"/>
                <a:cs typeface="Arial" panose="020B0604020202020204" pitchFamily="34" charset="0"/>
              </a:rPr>
              <a:t> </a:t>
            </a:r>
          </a:p>
        </p:txBody>
      </p:sp>
      <p:sp>
        <p:nvSpPr>
          <p:cNvPr id="3" name="Rectangle 2"/>
          <p:cNvSpPr/>
          <p:nvPr/>
        </p:nvSpPr>
        <p:spPr bwMode="auto">
          <a:xfrm>
            <a:off x="0" y="0"/>
            <a:ext cx="30275212" cy="3168129"/>
          </a:xfrm>
          <a:prstGeom prst="rect">
            <a:avLst/>
          </a:prstGeom>
          <a:solidFill>
            <a:srgbClr val="00007A"/>
          </a:solidFill>
          <a:ln w="9525" cap="flat" cmpd="sng" algn="ctr">
            <a:solidFill>
              <a:schemeClr val="tx1"/>
            </a:solidFill>
            <a:prstDash val="solid"/>
            <a:round/>
            <a:headEnd type="none" w="med" len="med"/>
            <a:tailEnd type="none" w="med" len="med"/>
          </a:ln>
          <a:effectLst/>
        </p:spPr>
        <p:txBody>
          <a:bodyPr vert="horz" wrap="none" lIns="85433" tIns="42716" rIns="85433" bIns="42716" numCol="1" rtlCol="1" anchor="ctr" anchorCtr="0" compatLnSpc="1">
            <a:prstTxWarp prst="textNoShape">
              <a:avLst/>
            </a:prstTxWarp>
          </a:bodyPr>
          <a:lstStyle/>
          <a:p>
            <a:pPr algn="ctr" defTabSz="974464" rtl="0" eaLnBrk="0" hangingPunct="0"/>
            <a:endParaRPr lang="he-IL" sz="4298">
              <a:solidFill>
                <a:srgbClr val="00007A"/>
              </a:solidFill>
              <a:latin typeface="Arial" panose="020B0604020202020204" pitchFamily="34" charset="0"/>
              <a:cs typeface="Arial" panose="020B0604020202020204" pitchFamily="34" charset="0"/>
            </a:endParaRPr>
          </a:p>
        </p:txBody>
      </p:sp>
      <p:sp>
        <p:nvSpPr>
          <p:cNvPr id="112" name="Rounded Rectangle 18"/>
          <p:cNvSpPr/>
          <p:nvPr/>
        </p:nvSpPr>
        <p:spPr>
          <a:xfrm>
            <a:off x="629999" y="8262000"/>
            <a:ext cx="9360000" cy="25179481"/>
          </a:xfrm>
          <a:prstGeom prst="roundRect">
            <a:avLst>
              <a:gd name="adj" fmla="val 371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14" name="Rectangle 3"/>
          <p:cNvSpPr>
            <a:spLocks noChangeArrowheads="1"/>
          </p:cNvSpPr>
          <p:nvPr/>
        </p:nvSpPr>
        <p:spPr bwMode="auto">
          <a:xfrm>
            <a:off x="934781" y="8467200"/>
            <a:ext cx="5567957"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Introduction</a:t>
            </a:r>
          </a:p>
        </p:txBody>
      </p:sp>
      <p:sp>
        <p:nvSpPr>
          <p:cNvPr id="115" name="Rectangle 4"/>
          <p:cNvSpPr>
            <a:spLocks noChangeArrowheads="1"/>
          </p:cNvSpPr>
          <p:nvPr/>
        </p:nvSpPr>
        <p:spPr bwMode="auto">
          <a:xfrm>
            <a:off x="1363259" y="9478990"/>
            <a:ext cx="7893482" cy="378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rtl="0">
              <a:spcBef>
                <a:spcPts val="1682"/>
              </a:spcBef>
              <a:buSzPct val="125000"/>
            </a:pPr>
            <a:r>
              <a:rPr lang="en-US" sz="2900" b="0" dirty="0">
                <a:solidFill>
                  <a:srgbClr val="002147"/>
                </a:solidFill>
                <a:effectLst/>
                <a:latin typeface="Arial" panose="020B0604020202020204" pitchFamily="34" charset="0"/>
                <a:ea typeface="Calibri" panose="020F0502020204030204" pitchFamily="34" charset="0"/>
                <a:cs typeface="Arial" panose="020B0604020202020204" pitchFamily="34" charset="0"/>
              </a:rPr>
              <a:t>The Internet is a complex and dynamic network, whose performance is constantly changing depending on various factors, such as the nature of communication usage, malfunctions, cyber attacks, political events, and more. Measuring the performance of the internet network makes it possible to analyze its behavior and normality, and also makes it possible to learn about various events that affected the network's behavior.</a:t>
            </a:r>
          </a:p>
          <a:p>
            <a:pPr algn="l" rtl="0">
              <a:spcBef>
                <a:spcPts val="1682"/>
              </a:spcBef>
              <a:buSzPct val="125000"/>
            </a:pPr>
            <a:endParaRPr lang="en-US" sz="2990" b="0" dirty="0">
              <a:solidFill>
                <a:srgbClr val="002147"/>
              </a:solidFill>
              <a:latin typeface="Arial" panose="020B0604020202020204" pitchFamily="34" charset="0"/>
              <a:cs typeface="Arial" panose="020B0604020202020204" pitchFamily="34" charset="0"/>
            </a:endParaRPr>
          </a:p>
        </p:txBody>
      </p:sp>
      <p:sp>
        <p:nvSpPr>
          <p:cNvPr id="116" name="Rectangle 3"/>
          <p:cNvSpPr>
            <a:spLocks noChangeArrowheads="1"/>
          </p:cNvSpPr>
          <p:nvPr/>
        </p:nvSpPr>
        <p:spPr bwMode="auto">
          <a:xfrm>
            <a:off x="936000" y="18517703"/>
            <a:ext cx="5523461"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Goals</a:t>
            </a:r>
          </a:p>
        </p:txBody>
      </p:sp>
      <p:sp>
        <p:nvSpPr>
          <p:cNvPr id="117" name="Rectangle 4"/>
          <p:cNvSpPr>
            <a:spLocks noChangeArrowheads="1"/>
          </p:cNvSpPr>
          <p:nvPr/>
        </p:nvSpPr>
        <p:spPr bwMode="auto">
          <a:xfrm>
            <a:off x="900000" y="19502460"/>
            <a:ext cx="8820000" cy="32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00" b="0" dirty="0">
                <a:solidFill>
                  <a:srgbClr val="002147"/>
                </a:solidFill>
                <a:latin typeface="Arial" panose="020B0604020202020204" pitchFamily="34" charset="0"/>
                <a:cs typeface="Arial" panose="020B0604020202020204" pitchFamily="34" charset="0"/>
              </a:rPr>
              <a:t>Design a user-friendly GUI to facilitate statistical analysis of global network changes in response to various world events and global transformations.</a:t>
            </a:r>
          </a:p>
          <a:p>
            <a:pPr marL="425679" indent="-425679" algn="l" rtl="0">
              <a:spcBef>
                <a:spcPts val="1682"/>
              </a:spcBef>
              <a:buSzPct val="125000"/>
              <a:buFont typeface="Arial" pitchFamily="34" charset="0"/>
              <a:buChar char="•"/>
            </a:pPr>
            <a:r>
              <a:rPr lang="en-US" sz="2900" b="0" dirty="0">
                <a:solidFill>
                  <a:srgbClr val="002147"/>
                </a:solidFill>
                <a:latin typeface="Arial" panose="020B0604020202020204" pitchFamily="34" charset="0"/>
                <a:cs typeface="Arial" panose="020B0604020202020204" pitchFamily="34" charset="0"/>
              </a:rPr>
              <a:t>Conduct an in-depth investigation into the specific impact of the COVID-19 pandemic on the evolution of networks worldwide.</a:t>
            </a:r>
          </a:p>
        </p:txBody>
      </p:sp>
      <p:sp>
        <p:nvSpPr>
          <p:cNvPr id="118" name="Rectangle 4"/>
          <p:cNvSpPr>
            <a:spLocks noChangeArrowheads="1"/>
          </p:cNvSpPr>
          <p:nvPr/>
        </p:nvSpPr>
        <p:spPr bwMode="auto">
          <a:xfrm>
            <a:off x="900000" y="23503054"/>
            <a:ext cx="8820000" cy="170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Font typeface="Arial" pitchFamily="34" charset="0"/>
              <a:buChar char="•"/>
            </a:pPr>
            <a:r>
              <a:rPr lang="en-US" sz="2900" b="0" i="0" u="none" strike="noStrike" dirty="0">
                <a:solidFill>
                  <a:srgbClr val="002147"/>
                </a:solidFill>
                <a:effectLst/>
                <a:latin typeface="Arial" panose="020B0604020202020204" pitchFamily="34" charset="0"/>
              </a:rPr>
              <a:t>Rest API limitations</a:t>
            </a:r>
            <a:r>
              <a:rPr lang="ru-RU" sz="2900" b="0" i="0" u="none" strike="noStrike" dirty="0">
                <a:solidFill>
                  <a:srgbClr val="002147"/>
                </a:solidFill>
                <a:effectLst/>
                <a:latin typeface="Arial" panose="020B0604020202020204" pitchFamily="34" charset="0"/>
              </a:rPr>
              <a:t> - </a:t>
            </a:r>
            <a:r>
              <a:rPr lang="en-US" sz="2900" b="0" i="0" u="none" strike="noStrike" dirty="0">
                <a:solidFill>
                  <a:srgbClr val="002147"/>
                </a:solidFill>
                <a:effectLst/>
                <a:latin typeface="Arial" panose="020B0604020202020204" pitchFamily="34" charset="0"/>
              </a:rPr>
              <a:t> the API response was limited to a maximum of 100 objects, presenting a potential roadblock to comprehensive data retrieval. In response, we devised a strategy to overcome this limitation.</a:t>
            </a:r>
            <a:endParaRPr lang="ru-RU" sz="2900" b="0" i="0" u="none" strike="noStrike" dirty="0">
              <a:solidFill>
                <a:srgbClr val="002147"/>
              </a:solidFill>
              <a:effectLst/>
              <a:latin typeface="Arial" panose="020B0604020202020204" pitchFamily="34" charset="0"/>
            </a:endParaRPr>
          </a:p>
          <a:p>
            <a:pPr marL="425679" indent="-425679" algn="l" rtl="0">
              <a:spcBef>
                <a:spcPts val="1682"/>
              </a:spcBef>
              <a:buFont typeface="Arial" pitchFamily="34" charset="0"/>
              <a:buChar char="•"/>
            </a:pPr>
            <a:r>
              <a:rPr lang="en-US" sz="2900" b="0" i="0" u="none" strike="noStrike" dirty="0">
                <a:solidFill>
                  <a:srgbClr val="002147"/>
                </a:solidFill>
                <a:effectLst/>
                <a:latin typeface="Arial" panose="020B0604020202020204" pitchFamily="34" charset="0"/>
              </a:rPr>
              <a:t>Django and React integration challenges</a:t>
            </a:r>
            <a:r>
              <a:rPr lang="ru-RU" sz="2900" b="0" i="0" u="none" strike="noStrike" dirty="0">
                <a:solidFill>
                  <a:srgbClr val="002147"/>
                </a:solidFill>
                <a:effectLst/>
                <a:latin typeface="Arial" panose="020B0604020202020204" pitchFamily="34" charset="0"/>
              </a:rPr>
              <a:t> - </a:t>
            </a:r>
            <a:r>
              <a:rPr lang="en-US" sz="2900" b="0" i="0" u="none" strike="noStrike" dirty="0">
                <a:solidFill>
                  <a:srgbClr val="002147"/>
                </a:solidFill>
                <a:effectLst/>
                <a:latin typeface="Arial" panose="020B0604020202020204" pitchFamily="34" charset="0"/>
              </a:rPr>
              <a:t>Issues arose around serving static files, especially when it came to the Webpack-built React components being served by Django's static files system.</a:t>
            </a:r>
            <a:r>
              <a:rPr lang="ru-RU" sz="2900" b="0" i="0" u="none" strike="noStrike" dirty="0">
                <a:solidFill>
                  <a:srgbClr val="002147"/>
                </a:solidFill>
                <a:effectLst/>
                <a:latin typeface="Arial" panose="020B0604020202020204" pitchFamily="34" charset="0"/>
              </a:rPr>
              <a:t> </a:t>
            </a:r>
            <a:r>
              <a:rPr lang="en-US" sz="2900" b="0" i="0" u="none" strike="noStrike" dirty="0">
                <a:solidFill>
                  <a:srgbClr val="002147"/>
                </a:solidFill>
                <a:effectLst/>
                <a:latin typeface="Arial" panose="020B0604020202020204" pitchFamily="34" charset="0"/>
              </a:rPr>
              <a:t>We overcame this by setting up Django to serve only the API endpoints using the Django Rest Framework (DRF) while letting React handle all the frontend routes and views.</a:t>
            </a:r>
            <a:endParaRPr lang="ru-RU" sz="2900" b="0" i="0" u="none" strike="noStrike" dirty="0">
              <a:solidFill>
                <a:srgbClr val="002147"/>
              </a:solidFill>
              <a:effectLst/>
              <a:latin typeface="Arial" panose="020B0604020202020204" pitchFamily="34" charset="0"/>
            </a:endParaRPr>
          </a:p>
          <a:p>
            <a:pPr marL="425679" indent="-425679" algn="l" rtl="0">
              <a:spcBef>
                <a:spcPts val="1682"/>
              </a:spcBef>
              <a:buFont typeface="Arial" pitchFamily="34" charset="0"/>
              <a:buChar char="•"/>
            </a:pPr>
            <a:r>
              <a:rPr lang="en-US" sz="2900" b="0" i="0" u="none" strike="noStrike" dirty="0">
                <a:solidFill>
                  <a:srgbClr val="002147"/>
                </a:solidFill>
                <a:effectLst/>
                <a:latin typeface="Arial" panose="020B0604020202020204" pitchFamily="34" charset="0"/>
              </a:rPr>
              <a:t>React state management complexity</a:t>
            </a:r>
            <a:r>
              <a:rPr lang="ru-RU" sz="2900" b="0" i="0" u="none" strike="noStrike" dirty="0">
                <a:solidFill>
                  <a:srgbClr val="002147"/>
                </a:solidFill>
                <a:effectLst/>
                <a:latin typeface="Arial" panose="020B0604020202020204" pitchFamily="34" charset="0"/>
              </a:rPr>
              <a:t> - </a:t>
            </a:r>
            <a:r>
              <a:rPr lang="en-US" sz="2900" b="0" i="0" u="none" strike="noStrike" dirty="0">
                <a:solidFill>
                  <a:srgbClr val="002147"/>
                </a:solidFill>
                <a:effectLst/>
                <a:latin typeface="Arial" panose="020B0604020202020204" pitchFamily="34" charset="0"/>
              </a:rPr>
              <a:t> We initially used local component states, but as components began to share and require more interrelated data, our states became dispersed, leading to convoluted prop-drilling and unexpected behaviors.</a:t>
            </a:r>
            <a:r>
              <a:rPr lang="ru-RU" sz="2900" b="0" i="0" u="none" strike="noStrike" dirty="0">
                <a:solidFill>
                  <a:srgbClr val="002147"/>
                </a:solidFill>
                <a:effectLst/>
                <a:latin typeface="Arial" panose="020B0604020202020204" pitchFamily="34" charset="0"/>
              </a:rPr>
              <a:t> </a:t>
            </a:r>
            <a:r>
              <a:rPr lang="en-US" sz="2900" b="0" i="0" u="none" strike="noStrike" dirty="0">
                <a:solidFill>
                  <a:srgbClr val="002147"/>
                </a:solidFill>
                <a:effectLst/>
                <a:latin typeface="Arial" panose="020B0604020202020204" pitchFamily="34" charset="0"/>
              </a:rPr>
              <a:t>The solution came in the form of integrating state management libraries like React-Hooks instead of React class-based design.</a:t>
            </a:r>
            <a:endParaRPr lang="en-US" sz="2900" b="0" dirty="0">
              <a:solidFill>
                <a:srgbClr val="002147"/>
              </a:solidFill>
              <a:latin typeface="Arial" panose="020B0604020202020204" pitchFamily="34" charset="0"/>
              <a:cs typeface="Arial" panose="020B0604020202020204" pitchFamily="34" charset="0"/>
            </a:endParaRPr>
          </a:p>
        </p:txBody>
      </p:sp>
      <p:sp>
        <p:nvSpPr>
          <p:cNvPr id="122" name="Rectangle 2"/>
          <p:cNvSpPr>
            <a:spLocks noChangeArrowheads="1"/>
          </p:cNvSpPr>
          <p:nvPr/>
        </p:nvSpPr>
        <p:spPr bwMode="auto">
          <a:xfrm>
            <a:off x="936000" y="22499843"/>
            <a:ext cx="7688943"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Challenges</a:t>
            </a:r>
          </a:p>
        </p:txBody>
      </p:sp>
      <p:sp>
        <p:nvSpPr>
          <p:cNvPr id="123" name="Rectangle 4"/>
          <p:cNvSpPr>
            <a:spLocks noChangeArrowheads="1"/>
          </p:cNvSpPr>
          <p:nvPr/>
        </p:nvSpPr>
        <p:spPr bwMode="auto">
          <a:xfrm>
            <a:off x="20592000" y="8868178"/>
            <a:ext cx="902446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Changes in DNS stability due to COVID -19 </a:t>
            </a:r>
          </a:p>
        </p:txBody>
      </p:sp>
      <p:sp>
        <p:nvSpPr>
          <p:cNvPr id="130" name="Rounded Rectangle 171"/>
          <p:cNvSpPr/>
          <p:nvPr/>
        </p:nvSpPr>
        <p:spPr>
          <a:xfrm>
            <a:off x="10458000" y="8262000"/>
            <a:ext cx="9360000" cy="14371200"/>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42" name="Rounded Rectangle 193"/>
          <p:cNvSpPr/>
          <p:nvPr/>
        </p:nvSpPr>
        <p:spPr>
          <a:xfrm>
            <a:off x="20285999" y="33517681"/>
            <a:ext cx="9360000" cy="8265820"/>
          </a:xfrm>
          <a:prstGeom prst="roundRect">
            <a:avLst>
              <a:gd name="adj" fmla="val 512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dirty="0">
              <a:solidFill>
                <a:srgbClr val="FFFFFF"/>
              </a:solidFill>
              <a:latin typeface="Arial" panose="020B0604020202020204" pitchFamily="34" charset="0"/>
              <a:cs typeface="Arial" panose="020B0604020202020204" pitchFamily="34" charset="0"/>
            </a:endParaRPr>
          </a:p>
        </p:txBody>
      </p:sp>
      <p:sp>
        <p:nvSpPr>
          <p:cNvPr id="143" name="Rectangle 2"/>
          <p:cNvSpPr>
            <a:spLocks noChangeArrowheads="1"/>
          </p:cNvSpPr>
          <p:nvPr/>
        </p:nvSpPr>
        <p:spPr bwMode="auto">
          <a:xfrm>
            <a:off x="20592000" y="33884297"/>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Conclusions</a:t>
            </a:r>
          </a:p>
        </p:txBody>
      </p:sp>
      <p:sp>
        <p:nvSpPr>
          <p:cNvPr id="144" name="Rectangle 4"/>
          <p:cNvSpPr>
            <a:spLocks noChangeArrowheads="1"/>
          </p:cNvSpPr>
          <p:nvPr/>
        </p:nvSpPr>
        <p:spPr bwMode="auto">
          <a:xfrm>
            <a:off x="20556000" y="35364885"/>
            <a:ext cx="8641154" cy="439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1682"/>
              </a:spcBef>
              <a:buSzPct val="125000"/>
            </a:pPr>
            <a:r>
              <a:rPr lang="en-US" sz="2900" b="0" i="0" dirty="0">
                <a:solidFill>
                  <a:srgbClr val="374151"/>
                </a:solidFill>
                <a:effectLst/>
                <a:latin typeface="Arial" panose="020B0604020202020204" pitchFamily="34" charset="0"/>
                <a:cs typeface="Arial" panose="020B0604020202020204" pitchFamily="34" charset="0"/>
              </a:rPr>
              <a:t>This project leverages RIPE Atlas data to uncover significant shifts in network behavior during the COVID-19 pandemic, revealing increased IPv6 Adoption and </a:t>
            </a:r>
            <a:r>
              <a:rPr lang="en-US" sz="2900" b="0" i="0" dirty="0" err="1">
                <a:solidFill>
                  <a:srgbClr val="374151"/>
                </a:solidFill>
                <a:effectLst/>
                <a:latin typeface="Arial" panose="020B0604020202020204" pitchFamily="34" charset="0"/>
                <a:cs typeface="Arial" panose="020B0604020202020204" pitchFamily="34" charset="0"/>
              </a:rPr>
              <a:t>ASes</a:t>
            </a:r>
            <a:r>
              <a:rPr lang="en-US" sz="2900" b="0" i="0" dirty="0">
                <a:solidFill>
                  <a:srgbClr val="374151"/>
                </a:solidFill>
                <a:effectLst/>
                <a:latin typeface="Arial" panose="020B0604020202020204" pitchFamily="34" charset="0"/>
                <a:cs typeface="Arial" panose="020B0604020202020204" pitchFamily="34" charset="0"/>
              </a:rPr>
              <a:t> in developing countries. The platform's intuitive visualization and analysis framework lays a strong foundation for future tools, empowering researchers and operators to explore evolving Internet dynamics. Our findings underscore the impact of global events on the digital landscape and offer valuable insights for network management and development. We extend gratitude to RIPE Atlas for enabling deeper understanding in the modern digital age.</a:t>
            </a:r>
            <a:endParaRPr lang="en-US" sz="2900" b="0" dirty="0">
              <a:solidFill>
                <a:srgbClr val="002147"/>
              </a:solidFill>
              <a:latin typeface="Arial" panose="020B0604020202020204" pitchFamily="34" charset="0"/>
              <a:cs typeface="Arial" panose="020B0604020202020204" pitchFamily="34" charset="0"/>
            </a:endParaRPr>
          </a:p>
        </p:txBody>
      </p:sp>
      <p:sp>
        <p:nvSpPr>
          <p:cNvPr id="145" name="Rectangle 2"/>
          <p:cNvSpPr>
            <a:spLocks noChangeArrowheads="1"/>
          </p:cNvSpPr>
          <p:nvPr/>
        </p:nvSpPr>
        <p:spPr bwMode="auto">
          <a:xfrm>
            <a:off x="10764000" y="8467200"/>
            <a:ext cx="7726406"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System Architecture</a:t>
            </a:r>
          </a:p>
        </p:txBody>
      </p:sp>
      <p:sp>
        <p:nvSpPr>
          <p:cNvPr id="146" name="Rounded Rectangle 199"/>
          <p:cNvSpPr/>
          <p:nvPr/>
        </p:nvSpPr>
        <p:spPr>
          <a:xfrm>
            <a:off x="20285999" y="8262000"/>
            <a:ext cx="9360000" cy="11692081"/>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82" name="Rectangle 4"/>
          <p:cNvSpPr>
            <a:spLocks noChangeArrowheads="1"/>
          </p:cNvSpPr>
          <p:nvPr/>
        </p:nvSpPr>
        <p:spPr bwMode="auto">
          <a:xfrm>
            <a:off x="20556000" y="11038681"/>
            <a:ext cx="8474400" cy="73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900" b="0" i="0" dirty="0">
                <a:solidFill>
                  <a:srgbClr val="002147"/>
                </a:solidFill>
                <a:effectLst/>
                <a:latin typeface="Arial" panose="020B0604020202020204" pitchFamily="34" charset="0"/>
                <a:cs typeface="Arial" panose="020B0604020202020204" pitchFamily="34" charset="0"/>
              </a:rPr>
              <a:t>We anticipated observing an increase in RTT to DNS during quarantine, a trend that materialized in certain countries such as Italy and Germany. However, this pattern was not universally evident, owing to factors like probe density, local variations, political dynamics, and network intricacies.</a:t>
            </a:r>
          </a:p>
        </p:txBody>
      </p:sp>
      <p:sp>
        <p:nvSpPr>
          <p:cNvPr id="191" name="Text Box 8"/>
          <p:cNvSpPr txBox="1">
            <a:spLocks noChangeArrowheads="1"/>
          </p:cNvSpPr>
          <p:nvPr/>
        </p:nvSpPr>
        <p:spPr bwMode="auto">
          <a:xfrm>
            <a:off x="554356" y="3588826"/>
            <a:ext cx="28290682" cy="220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he-IL"/>
            </a:defPPr>
            <a:lvl1pPr defTabSz="4175125" rtl="0">
              <a:defRPr sz="5500" b="1">
                <a:solidFill>
                  <a:schemeClr val="tx2">
                    <a:lumMod val="75000"/>
                  </a:schemeClr>
                </a:solidFill>
                <a:latin typeface="Century Gothic" pitchFamily="34" charset="0"/>
                <a:cs typeface="Tahoma" pitchFamily="34" charset="0"/>
              </a:defRPr>
            </a:lvl1pPr>
          </a:lstStyle>
          <a:p>
            <a:pPr algn="ctr" defTabSz="3900819" fontAlgn="auto">
              <a:spcBef>
                <a:spcPts val="0"/>
              </a:spcBef>
              <a:spcAft>
                <a:spcPts val="0"/>
              </a:spcAft>
              <a:defRPr/>
            </a:pPr>
            <a:r>
              <a:rPr lang="en-US" sz="10000" dirty="0">
                <a:solidFill>
                  <a:schemeClr val="accent6">
                    <a:lumMod val="50000"/>
                  </a:schemeClr>
                </a:solidFill>
                <a:latin typeface="Arial" panose="020B0604020202020204" pitchFamily="34" charset="0"/>
                <a:cs typeface="Arial" panose="020B0604020202020204" pitchFamily="34" charset="0"/>
              </a:rPr>
              <a:t>Ripe Atlas </a:t>
            </a:r>
          </a:p>
          <a:p>
            <a:pPr algn="ctr" defTabSz="3900819" fontAlgn="auto">
              <a:spcBef>
                <a:spcPts val="0"/>
              </a:spcBef>
              <a:spcAft>
                <a:spcPts val="0"/>
              </a:spcAft>
              <a:defRPr/>
            </a:pPr>
            <a:r>
              <a:rPr lang="en-US" sz="10000" dirty="0">
                <a:solidFill>
                  <a:schemeClr val="accent6">
                    <a:lumMod val="50000"/>
                  </a:schemeClr>
                </a:solidFill>
                <a:latin typeface="Arial" panose="020B0604020202020204" pitchFamily="34" charset="0"/>
                <a:cs typeface="Arial" panose="020B0604020202020204" pitchFamily="34" charset="0"/>
              </a:rPr>
              <a:t>Internet communication analysis tool</a:t>
            </a:r>
          </a:p>
        </p:txBody>
      </p:sp>
      <p:sp>
        <p:nvSpPr>
          <p:cNvPr id="104" name="Rectangle 3"/>
          <p:cNvSpPr>
            <a:spLocks noChangeArrowheads="1"/>
          </p:cNvSpPr>
          <p:nvPr/>
        </p:nvSpPr>
        <p:spPr bwMode="auto">
          <a:xfrm>
            <a:off x="1020124" y="6466681"/>
            <a:ext cx="28290682" cy="79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15" tIns="42708" rIns="85415" bIns="42708" anchor="ctr" anchorCtr="0"/>
          <a:lstStyle/>
          <a:p>
            <a:pPr algn="ctr" rtl="0">
              <a:lnSpc>
                <a:spcPct val="80000"/>
              </a:lnSpc>
              <a:spcBef>
                <a:spcPct val="20000"/>
              </a:spcBef>
            </a:pPr>
            <a:r>
              <a:rPr lang="en-US" sz="6000" dirty="0">
                <a:solidFill>
                  <a:srgbClr val="000060"/>
                </a:solidFill>
                <a:latin typeface="Arial" panose="020B0604020202020204" pitchFamily="34" charset="0"/>
                <a:cs typeface="Arial" panose="020B0604020202020204" pitchFamily="34" charset="0"/>
              </a:rPr>
              <a:t>Maxim Yadoshlivyy and Daria Levitan</a:t>
            </a:r>
          </a:p>
        </p:txBody>
      </p:sp>
      <p:sp>
        <p:nvSpPr>
          <p:cNvPr id="252" name="Rounded Rectangle 172"/>
          <p:cNvSpPr/>
          <p:nvPr/>
        </p:nvSpPr>
        <p:spPr>
          <a:xfrm>
            <a:off x="10458000" y="23101200"/>
            <a:ext cx="9360000" cy="18684000"/>
          </a:xfrm>
          <a:prstGeom prst="roundRect">
            <a:avLst>
              <a:gd name="adj" fmla="val 2058"/>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253" name="Rectangle 4"/>
          <p:cNvSpPr>
            <a:spLocks noChangeArrowheads="1"/>
          </p:cNvSpPr>
          <p:nvPr/>
        </p:nvSpPr>
        <p:spPr bwMode="auto">
          <a:xfrm>
            <a:off x="10764000" y="23385600"/>
            <a:ext cx="8781546"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User-system interaction</a:t>
            </a:r>
          </a:p>
        </p:txBody>
      </p:sp>
      <p:sp>
        <p:nvSpPr>
          <p:cNvPr id="386" name="Rectangle 4"/>
          <p:cNvSpPr>
            <a:spLocks noChangeArrowheads="1"/>
          </p:cNvSpPr>
          <p:nvPr/>
        </p:nvSpPr>
        <p:spPr bwMode="auto">
          <a:xfrm>
            <a:off x="10807243" y="28743993"/>
            <a:ext cx="8820000" cy="6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One day average RTT to DNS for all countries</a:t>
            </a:r>
          </a:p>
        </p:txBody>
      </p:sp>
      <p:sp>
        <p:nvSpPr>
          <p:cNvPr id="127" name="Rounded Rectangle 199"/>
          <p:cNvSpPr/>
          <p:nvPr/>
        </p:nvSpPr>
        <p:spPr>
          <a:xfrm>
            <a:off x="593073" y="33822482"/>
            <a:ext cx="9360000" cy="7961020"/>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133" name="Picture 1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6405" y="522737"/>
            <a:ext cx="4130968" cy="1862121"/>
          </a:xfrm>
          <a:prstGeom prst="rect">
            <a:avLst/>
          </a:prstGeom>
          <a:noFill/>
        </p:spPr>
      </p:pic>
      <p:sp>
        <p:nvSpPr>
          <p:cNvPr id="149" name="Rectangle 4"/>
          <p:cNvSpPr>
            <a:spLocks noChangeArrowheads="1"/>
          </p:cNvSpPr>
          <p:nvPr/>
        </p:nvSpPr>
        <p:spPr bwMode="auto">
          <a:xfrm>
            <a:off x="26411542" y="41975881"/>
            <a:ext cx="3280263" cy="6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August 2023</a:t>
            </a:r>
            <a:endParaRPr lang="en-US" sz="2990" b="0" dirty="0">
              <a:solidFill>
                <a:srgbClr val="000060"/>
              </a:solidFill>
              <a:latin typeface="Arial" panose="020B0604020202020204" pitchFamily="34" charset="0"/>
              <a:cs typeface="Arial" panose="020B0604020202020204" pitchFamily="34" charset="0"/>
            </a:endParaRPr>
          </a:p>
        </p:txBody>
      </p:sp>
      <p:pic>
        <p:nvPicPr>
          <p:cNvPr id="2" name="Picture 2">
            <a:extLst>
              <a:ext uri="{FF2B5EF4-FFF2-40B4-BE49-F238E27FC236}">
                <a16:creationId xmlns:a16="http://schemas.microsoft.com/office/drawing/2014/main" id="{5CA1C9DA-38A4-B588-CF92-8AB07AAF0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0475" y="933348"/>
            <a:ext cx="8480476" cy="13713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7EE5A7F-BF36-D5AC-E59C-A2F041EB00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575" y="1020155"/>
            <a:ext cx="8812784" cy="9057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F32DAA4-59E4-6B88-6369-49CFC639E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3259" y="14187691"/>
            <a:ext cx="8080187" cy="41319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D6F288D-2C77-2E86-0366-67D7A68DA6C4}"/>
              </a:ext>
            </a:extLst>
          </p:cNvPr>
          <p:cNvSpPr>
            <a:spLocks noChangeArrowheads="1"/>
          </p:cNvSpPr>
          <p:nvPr/>
        </p:nvSpPr>
        <p:spPr bwMode="auto">
          <a:xfrm>
            <a:off x="934781" y="35450849"/>
            <a:ext cx="8641154" cy="616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a:r>
              <a:rPr lang="en-US" sz="2900" b="0" i="0" dirty="0">
                <a:solidFill>
                  <a:srgbClr val="002147"/>
                </a:solidFill>
                <a:effectLst/>
                <a:latin typeface="Arial" panose="020B0604020202020204" pitchFamily="34" charset="0"/>
                <a:cs typeface="Arial" panose="020B0604020202020204" pitchFamily="34" charset="0"/>
              </a:rPr>
              <a:t>RIPE Atlas is a global network of probes that measure Internet connectivity and reachability, providing an unprecedented understanding of the state of the Internet in real-time.</a:t>
            </a:r>
          </a:p>
          <a:p>
            <a:pPr marL="457200" indent="-457200" algn="l" rtl="0">
              <a:spcBef>
                <a:spcPts val="1682"/>
              </a:spcBef>
              <a:buSzPct val="125000"/>
              <a:buFont typeface="Arial" panose="020B0604020202020204" pitchFamily="34" charset="0"/>
              <a:buChar char="•"/>
            </a:pPr>
            <a:r>
              <a:rPr lang="en-US" sz="2900" b="0" i="0" dirty="0">
                <a:solidFill>
                  <a:srgbClr val="002147"/>
                </a:solidFill>
                <a:effectLst/>
                <a:latin typeface="Arial" panose="020B0604020202020204" pitchFamily="34" charset="0"/>
                <a:cs typeface="Arial" panose="020B0604020202020204" pitchFamily="34" charset="0"/>
              </a:rPr>
              <a:t>Probes are dispersed devices conducting diverse measurements, while anchors enhance measurement capabilities. </a:t>
            </a:r>
          </a:p>
          <a:p>
            <a:pPr marL="457200" indent="-457200" algn="l" rtl="0">
              <a:spcBef>
                <a:spcPts val="1682"/>
              </a:spcBef>
              <a:buSzPct val="125000"/>
              <a:buFont typeface="Arial" panose="020B0604020202020204" pitchFamily="34" charset="0"/>
              <a:buChar char="•"/>
            </a:pPr>
            <a:r>
              <a:rPr lang="en-US" sz="2900" b="0" i="0" dirty="0">
                <a:solidFill>
                  <a:srgbClr val="002147"/>
                </a:solidFill>
                <a:effectLst/>
                <a:latin typeface="Arial" panose="020B0604020202020204" pitchFamily="34" charset="0"/>
                <a:cs typeface="Arial" panose="020B0604020202020204" pitchFamily="34" charset="0"/>
              </a:rPr>
              <a:t>Measurements encompass connectivity, performance, security, and infrastructure analysis, aiding researchers and operators in troubleshooting, vulnerability identification, and optimization.</a:t>
            </a:r>
            <a:br>
              <a:rPr lang="en-US" sz="1100" dirty="0"/>
            </a:br>
            <a:endParaRPr lang="en-US" sz="2990" b="0" dirty="0">
              <a:solidFill>
                <a:srgbClr val="002147"/>
              </a:solidFill>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9356A9F5-03E8-1C7A-63C6-1E8DCC39C8F1}"/>
              </a:ext>
            </a:extLst>
          </p:cNvPr>
          <p:cNvSpPr>
            <a:spLocks noChangeArrowheads="1"/>
          </p:cNvSpPr>
          <p:nvPr/>
        </p:nvSpPr>
        <p:spPr bwMode="auto">
          <a:xfrm>
            <a:off x="805156" y="34441801"/>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Ripe Atlas</a:t>
            </a:r>
          </a:p>
        </p:txBody>
      </p:sp>
      <p:pic>
        <p:nvPicPr>
          <p:cNvPr id="1026" name="Picture 2">
            <a:extLst>
              <a:ext uri="{FF2B5EF4-FFF2-40B4-BE49-F238E27FC236}">
                <a16:creationId xmlns:a16="http://schemas.microsoft.com/office/drawing/2014/main" id="{12717879-3C17-8F64-11E4-DC250F9A60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2582" y="24375977"/>
            <a:ext cx="8716443" cy="41844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3BC9CBE-9B5F-FF52-1076-4EE81A86E0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6197" y="29930055"/>
            <a:ext cx="8571313"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F97C431C-F022-09B6-7182-647F830A765C}"/>
              </a:ext>
            </a:extLst>
          </p:cNvPr>
          <p:cNvSpPr>
            <a:spLocks noChangeArrowheads="1"/>
          </p:cNvSpPr>
          <p:nvPr/>
        </p:nvSpPr>
        <p:spPr bwMode="auto">
          <a:xfrm>
            <a:off x="10755464" y="34182249"/>
            <a:ext cx="8820000" cy="11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RTT to DNS for one or several countries for a period of time</a:t>
            </a:r>
          </a:p>
        </p:txBody>
      </p:sp>
      <p:pic>
        <p:nvPicPr>
          <p:cNvPr id="9" name="Picture 6">
            <a:extLst>
              <a:ext uri="{FF2B5EF4-FFF2-40B4-BE49-F238E27FC236}">
                <a16:creationId xmlns:a16="http://schemas.microsoft.com/office/drawing/2014/main" id="{305151CE-ECCC-A964-6433-35CB05D8EC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6196" y="35897634"/>
            <a:ext cx="8403117" cy="38107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22803816-0632-9391-16DE-89CA80682FDB}"/>
              </a:ext>
            </a:extLst>
          </p:cNvPr>
          <p:cNvSpPr>
            <a:spLocks noChangeArrowheads="1"/>
          </p:cNvSpPr>
          <p:nvPr/>
        </p:nvSpPr>
        <p:spPr bwMode="auto">
          <a:xfrm>
            <a:off x="10907864" y="39918481"/>
            <a:ext cx="8820000" cy="11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Percentage of IPv6 </a:t>
            </a:r>
            <a:r>
              <a:rPr lang="en-US" sz="2990" b="0" dirty="0" err="1">
                <a:solidFill>
                  <a:srgbClr val="002147"/>
                </a:solidFill>
                <a:latin typeface="Arial" panose="020B0604020202020204" pitchFamily="34" charset="0"/>
                <a:cs typeface="Arial" panose="020B0604020202020204" pitchFamily="34" charset="0"/>
              </a:rPr>
              <a:t>ASes</a:t>
            </a:r>
            <a:r>
              <a:rPr lang="en-US" sz="2990" b="0" dirty="0">
                <a:solidFill>
                  <a:srgbClr val="002147"/>
                </a:solidFill>
                <a:latin typeface="Arial" panose="020B0604020202020204" pitchFamily="34" charset="0"/>
                <a:cs typeface="Arial" panose="020B0604020202020204" pitchFamily="34" charset="0"/>
              </a:rPr>
              <a:t> in the chosen country for a period of time</a:t>
            </a:r>
          </a:p>
        </p:txBody>
      </p:sp>
      <p:grpSp>
        <p:nvGrpSpPr>
          <p:cNvPr id="12" name="Группа 11">
            <a:extLst>
              <a:ext uri="{FF2B5EF4-FFF2-40B4-BE49-F238E27FC236}">
                <a16:creationId xmlns:a16="http://schemas.microsoft.com/office/drawing/2014/main" id="{7D1ED82D-7223-A6C0-407A-C74288E5E524}"/>
              </a:ext>
            </a:extLst>
          </p:cNvPr>
          <p:cNvGrpSpPr/>
          <p:nvPr/>
        </p:nvGrpSpPr>
        <p:grpSpPr>
          <a:xfrm>
            <a:off x="20335747" y="20491393"/>
            <a:ext cx="9360000" cy="12500291"/>
            <a:chOff x="20335747" y="23101200"/>
            <a:chExt cx="9360000" cy="12500291"/>
          </a:xfrm>
        </p:grpSpPr>
        <p:sp>
          <p:nvSpPr>
            <p:cNvPr id="137" name="Rectangle 2"/>
            <p:cNvSpPr>
              <a:spLocks noChangeArrowheads="1"/>
            </p:cNvSpPr>
            <p:nvPr/>
          </p:nvSpPr>
          <p:spPr bwMode="auto">
            <a:xfrm>
              <a:off x="20639056" y="23654831"/>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D1282E">
                      <a:lumMod val="75000"/>
                    </a:srgbClr>
                  </a:solidFill>
                  <a:latin typeface="Arial" panose="020B0604020202020204" pitchFamily="34" charset="0"/>
                  <a:cs typeface="Arial" panose="020B0604020202020204" pitchFamily="34" charset="0"/>
                </a:rPr>
                <a:t>Growth of </a:t>
              </a:r>
              <a:r>
                <a:rPr lang="en-US" sz="5400" dirty="0" err="1">
                  <a:solidFill>
                    <a:srgbClr val="D1282E">
                      <a:lumMod val="75000"/>
                    </a:srgbClr>
                  </a:solidFill>
                  <a:latin typeface="Arial" panose="020B0604020202020204" pitchFamily="34" charset="0"/>
                  <a:cs typeface="Arial" panose="020B0604020202020204" pitchFamily="34" charset="0"/>
                </a:rPr>
                <a:t>ASes</a:t>
              </a:r>
              <a:r>
                <a:rPr lang="en-US" sz="5400" dirty="0">
                  <a:solidFill>
                    <a:srgbClr val="D1282E">
                      <a:lumMod val="75000"/>
                    </a:srgbClr>
                  </a:solidFill>
                  <a:latin typeface="Arial" panose="020B0604020202020204" pitchFamily="34" charset="0"/>
                  <a:cs typeface="Arial" panose="020B0604020202020204" pitchFamily="34" charset="0"/>
                </a:rPr>
                <a:t> using IPv6 due to COVID-19 </a:t>
              </a:r>
            </a:p>
          </p:txBody>
        </p:sp>
        <p:sp>
          <p:nvSpPr>
            <p:cNvPr id="165" name="Rectangle 4"/>
            <p:cNvSpPr>
              <a:spLocks noChangeArrowheads="1"/>
            </p:cNvSpPr>
            <p:nvPr/>
          </p:nvSpPr>
          <p:spPr bwMode="auto">
            <a:xfrm>
              <a:off x="20722754" y="25217509"/>
              <a:ext cx="8474400" cy="58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00" b="0" i="0" dirty="0">
                  <a:solidFill>
                    <a:srgbClr val="002147"/>
                  </a:solidFill>
                  <a:effectLst/>
                  <a:latin typeface="Arial" panose="020B0604020202020204" pitchFamily="34" charset="0"/>
                  <a:cs typeface="Arial" panose="020B0604020202020204" pitchFamily="34" charset="0"/>
                </a:rPr>
                <a:t>Our anticipation of observing an increase in IPv6 </a:t>
              </a:r>
              <a:r>
                <a:rPr lang="en-US" sz="2900" b="0" i="0" dirty="0" err="1">
                  <a:solidFill>
                    <a:srgbClr val="002147"/>
                  </a:solidFill>
                  <a:effectLst/>
                  <a:latin typeface="Arial" panose="020B0604020202020204" pitchFamily="34" charset="0"/>
                  <a:cs typeface="Arial" panose="020B0604020202020204" pitchFamily="34" charset="0"/>
                </a:rPr>
                <a:t>ASes</a:t>
              </a:r>
              <a:r>
                <a:rPr lang="en-US" sz="2900" b="0" i="0" dirty="0">
                  <a:solidFill>
                    <a:srgbClr val="002147"/>
                  </a:solidFill>
                  <a:effectLst/>
                  <a:latin typeface="Arial" panose="020B0604020202020204" pitchFamily="34" charset="0"/>
                  <a:cs typeface="Arial" panose="020B0604020202020204" pitchFamily="34" charset="0"/>
                </a:rPr>
                <a:t> post the onset of the COVID-19 pandemic was grounded in the belief that governments would allocate more resources to bolster internet infrastructure, given its heightened importance in people's lives. Particularly noteworthy are the substantial gains witnessed in the United Arab Emirates and Saudi Arabia, where the percentage of </a:t>
              </a:r>
              <a:r>
                <a:rPr lang="en-US" sz="2900" b="0" i="0" dirty="0" err="1">
                  <a:solidFill>
                    <a:srgbClr val="002147"/>
                  </a:solidFill>
                  <a:effectLst/>
                  <a:latin typeface="Arial" panose="020B0604020202020204" pitchFamily="34" charset="0"/>
                  <a:cs typeface="Arial" panose="020B0604020202020204" pitchFamily="34" charset="0"/>
                </a:rPr>
                <a:t>ASes</a:t>
              </a:r>
              <a:r>
                <a:rPr lang="en-US" sz="2900" b="0" i="0" dirty="0">
                  <a:solidFill>
                    <a:srgbClr val="002147"/>
                  </a:solidFill>
                  <a:effectLst/>
                  <a:latin typeface="Arial" panose="020B0604020202020204" pitchFamily="34" charset="0"/>
                  <a:cs typeface="Arial" panose="020B0604020202020204" pitchFamily="34" charset="0"/>
                </a:rPr>
                <a:t> with IPv6 witnessed remarkable growth, with UAE experiencing an increase from 11.11% on 01/01/2018 to 41.67% on 01/01/2023, and Saudi Arabia experiencing growth from 7.69% on 01/01/2018 to 36.84% on 01/01/2023.</a:t>
              </a:r>
              <a:endParaRPr lang="en-US" sz="2900" b="0" dirty="0">
                <a:solidFill>
                  <a:srgbClr val="002147"/>
                </a:solidFill>
                <a:latin typeface="Arial" panose="020B0604020202020204" pitchFamily="34" charset="0"/>
                <a:cs typeface="Arial" panose="020B0604020202020204" pitchFamily="34" charset="0"/>
              </a:endParaRPr>
            </a:p>
            <a:p>
              <a:pPr algn="l" rtl="0">
                <a:spcBef>
                  <a:spcPts val="1682"/>
                </a:spcBef>
              </a:pPr>
              <a:endParaRPr lang="en-US" sz="2990" b="0" dirty="0">
                <a:solidFill>
                  <a:srgbClr val="002147"/>
                </a:solidFill>
                <a:latin typeface="Arial" panose="020B0604020202020204" pitchFamily="34" charset="0"/>
                <a:cs typeface="Arial" panose="020B0604020202020204" pitchFamily="34" charset="0"/>
              </a:endParaRPr>
            </a:p>
            <a:p>
              <a:pPr algn="l" rtl="0">
                <a:spcBef>
                  <a:spcPts val="1682"/>
                </a:spcBef>
              </a:pPr>
              <a:endParaRPr lang="en-US" sz="2990" b="0" dirty="0">
                <a:solidFill>
                  <a:srgbClr val="002147"/>
                </a:solidFill>
                <a:latin typeface="Arial" panose="020B0604020202020204" pitchFamily="34" charset="0"/>
                <a:cs typeface="Arial" panose="020B0604020202020204" pitchFamily="34" charset="0"/>
              </a:endParaRPr>
            </a:p>
          </p:txBody>
        </p:sp>
        <p:sp>
          <p:nvSpPr>
            <p:cNvPr id="4" name="Rounded Rectangle 199">
              <a:extLst>
                <a:ext uri="{FF2B5EF4-FFF2-40B4-BE49-F238E27FC236}">
                  <a16:creationId xmlns:a16="http://schemas.microsoft.com/office/drawing/2014/main" id="{3E26A9A4-DAEC-CE23-D402-988D991C3125}"/>
                </a:ext>
              </a:extLst>
            </p:cNvPr>
            <p:cNvSpPr/>
            <p:nvPr/>
          </p:nvSpPr>
          <p:spPr>
            <a:xfrm>
              <a:off x="20335747" y="23101200"/>
              <a:ext cx="9360000" cy="12500291"/>
            </a:xfrm>
            <a:prstGeom prst="roundRect">
              <a:avLst>
                <a:gd name="adj" fmla="val 2631"/>
              </a:avLst>
            </a:prstGeom>
            <a:noFill/>
            <a:ln w="76200" cap="flat" cmpd="sng" algn="ctr">
              <a:solidFill>
                <a:srgbClr val="000060"/>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11" name="Picture 8">
              <a:extLst>
                <a:ext uri="{FF2B5EF4-FFF2-40B4-BE49-F238E27FC236}">
                  <a16:creationId xmlns:a16="http://schemas.microsoft.com/office/drawing/2014/main" id="{1103F25F-5CF0-B0E4-9596-1FC8FAADD7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22754" y="31217297"/>
              <a:ext cx="8222426" cy="38243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Рисунок 12" descr="Изображение выглядит как текст, снимок экрана, диаграмма, Шрифт&#10;&#10;Автоматически созданное описание">
            <a:extLst>
              <a:ext uri="{FF2B5EF4-FFF2-40B4-BE49-F238E27FC236}">
                <a16:creationId xmlns:a16="http://schemas.microsoft.com/office/drawing/2014/main" id="{70310E64-B1C8-15B6-2F6A-074AFE0C55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17765" y="10657066"/>
            <a:ext cx="8690704" cy="6570508"/>
          </a:xfrm>
          <a:prstGeom prst="rect">
            <a:avLst/>
          </a:prstGeom>
        </p:spPr>
      </p:pic>
      <p:sp>
        <p:nvSpPr>
          <p:cNvPr id="15" name="TextBox 14">
            <a:extLst>
              <a:ext uri="{FF2B5EF4-FFF2-40B4-BE49-F238E27FC236}">
                <a16:creationId xmlns:a16="http://schemas.microsoft.com/office/drawing/2014/main" id="{F6347B0B-9D2B-00C2-247D-B29F0995DA32}"/>
              </a:ext>
            </a:extLst>
          </p:cNvPr>
          <p:cNvSpPr txBox="1"/>
          <p:nvPr/>
        </p:nvSpPr>
        <p:spPr>
          <a:xfrm>
            <a:off x="10907864" y="17173632"/>
            <a:ext cx="8311449" cy="6385081"/>
          </a:xfrm>
          <a:prstGeom prst="rect">
            <a:avLst/>
          </a:prstGeom>
          <a:noFill/>
        </p:spPr>
        <p:txBody>
          <a:bodyPr wrap="square">
            <a:spAutoFit/>
          </a:bodyPr>
          <a:lstStyle/>
          <a:p>
            <a:pPr algn="just" rtl="0">
              <a:spcBef>
                <a:spcPts val="0"/>
              </a:spcBef>
              <a:spcAft>
                <a:spcPts val="0"/>
              </a:spcAft>
            </a:pPr>
            <a:r>
              <a:rPr lang="en-US" sz="2900" b="0" i="0" u="none" strike="noStrike" dirty="0">
                <a:solidFill>
                  <a:srgbClr val="002147"/>
                </a:solidFill>
                <a:effectLst/>
                <a:latin typeface="Arial" panose="020B0604020202020204" pitchFamily="34" charset="0"/>
              </a:rPr>
              <a:t>The system is built from 3 main parts:</a:t>
            </a:r>
            <a:endParaRPr lang="en-US" sz="2900" b="0" dirty="0">
              <a:solidFill>
                <a:srgbClr val="002147"/>
              </a:solidFill>
              <a:effectLst/>
            </a:endParaRPr>
          </a:p>
          <a:p>
            <a:pPr algn="just" rtl="0">
              <a:spcBef>
                <a:spcPts val="0"/>
              </a:spcBef>
              <a:spcAft>
                <a:spcPts val="0"/>
              </a:spcAft>
            </a:pPr>
            <a:r>
              <a:rPr lang="en-US" sz="2900" b="0" i="0" u="sng" dirty="0">
                <a:solidFill>
                  <a:srgbClr val="002147"/>
                </a:solidFill>
                <a:effectLst/>
                <a:latin typeface="Arial" panose="020B0604020202020204" pitchFamily="34" charset="0"/>
              </a:rPr>
              <a:t>Ripe Atlas</a:t>
            </a:r>
            <a:r>
              <a:rPr lang="en-US" sz="2900" b="0" i="0" u="none" strike="noStrike" dirty="0">
                <a:solidFill>
                  <a:srgbClr val="002147"/>
                </a:solidFill>
                <a:effectLst/>
                <a:latin typeface="Arial" panose="020B0604020202020204" pitchFamily="34" charset="0"/>
              </a:rPr>
              <a:t> - measurements database.</a:t>
            </a:r>
            <a:endParaRPr lang="en-US" sz="2900" b="0" dirty="0">
              <a:solidFill>
                <a:srgbClr val="002147"/>
              </a:solidFill>
              <a:effectLst/>
            </a:endParaRPr>
          </a:p>
          <a:p>
            <a:pPr algn="just" rtl="0">
              <a:spcBef>
                <a:spcPts val="0"/>
              </a:spcBef>
              <a:spcAft>
                <a:spcPts val="0"/>
              </a:spcAft>
            </a:pPr>
            <a:r>
              <a:rPr lang="en-US" sz="2900" b="0" i="0" u="sng" dirty="0">
                <a:solidFill>
                  <a:srgbClr val="002147"/>
                </a:solidFill>
                <a:effectLst/>
                <a:latin typeface="Arial" panose="020B0604020202020204" pitchFamily="34" charset="0"/>
              </a:rPr>
              <a:t>Django</a:t>
            </a:r>
            <a:r>
              <a:rPr lang="en-US" sz="2900" b="0" i="0" u="none" strike="noStrike" dirty="0">
                <a:solidFill>
                  <a:srgbClr val="002147"/>
                </a:solidFill>
                <a:effectLst/>
                <a:latin typeface="Arial" panose="020B0604020202020204" pitchFamily="34" charset="0"/>
              </a:rPr>
              <a:t> – a web server that will serve the GUI as API, and will encapsulate the ripe atlas API calls for the front end.</a:t>
            </a:r>
            <a:endParaRPr lang="en-US" sz="2900" b="0" dirty="0">
              <a:solidFill>
                <a:srgbClr val="002147"/>
              </a:solidFill>
              <a:effectLst/>
            </a:endParaRPr>
          </a:p>
          <a:p>
            <a:pPr algn="just" rtl="0">
              <a:spcBef>
                <a:spcPts val="0"/>
              </a:spcBef>
              <a:spcAft>
                <a:spcPts val="0"/>
              </a:spcAft>
            </a:pPr>
            <a:r>
              <a:rPr lang="en-US" sz="2900" b="0" i="0" u="sng" dirty="0">
                <a:solidFill>
                  <a:srgbClr val="002147"/>
                </a:solidFill>
                <a:effectLst/>
                <a:latin typeface="Arial" panose="020B0604020202020204" pitchFamily="34" charset="0"/>
              </a:rPr>
              <a:t>React</a:t>
            </a:r>
            <a:r>
              <a:rPr lang="en-US" sz="2900" b="0" i="0" u="none" strike="noStrike" dirty="0">
                <a:solidFill>
                  <a:srgbClr val="002147"/>
                </a:solidFill>
                <a:effectLst/>
                <a:latin typeface="Arial" panose="020B0604020202020204" pitchFamily="34" charset="0"/>
              </a:rPr>
              <a:t> - frontend that will show the GUI to the user.</a:t>
            </a:r>
            <a:endParaRPr lang="en-US" sz="2900" b="0" dirty="0">
              <a:solidFill>
                <a:srgbClr val="002147"/>
              </a:solidFill>
              <a:effectLst/>
            </a:endParaRPr>
          </a:p>
          <a:p>
            <a:pPr algn="just" rtl="0">
              <a:spcBef>
                <a:spcPts val="0"/>
              </a:spcBef>
              <a:spcAft>
                <a:spcPts val="1200"/>
              </a:spcAft>
            </a:pPr>
            <a:r>
              <a:rPr lang="en-US" sz="2900" b="0" i="0" u="none" strike="noStrike" dirty="0">
                <a:solidFill>
                  <a:srgbClr val="002147"/>
                </a:solidFill>
                <a:effectLst/>
                <a:latin typeface="Arial" panose="020B0604020202020204" pitchFamily="34" charset="0"/>
              </a:rPr>
              <a:t>All the system runs on localhost, with no need for any external infrastructure. Users only need to run a server and open the web page.</a:t>
            </a:r>
            <a:endParaRPr lang="en-US" sz="2900" b="0" dirty="0">
              <a:solidFill>
                <a:srgbClr val="002147"/>
              </a:solidFill>
              <a:effectLst/>
            </a:endParaRPr>
          </a:p>
          <a:p>
            <a:br>
              <a:rPr lang="en-US" sz="2000" dirty="0"/>
            </a:br>
            <a:br>
              <a:rPr lang="en-US" dirty="0"/>
            </a:br>
            <a:endParaRPr lang="en-US" dirty="0"/>
          </a:p>
        </p:txBody>
      </p:sp>
      <p:pic>
        <p:nvPicPr>
          <p:cNvPr id="16" name="Рисунок 15" descr="Изображение выглядит как текст, снимок экрана, диаграмма, Шрифт&#10;&#10;Автоматически созданное описание">
            <a:extLst>
              <a:ext uri="{FF2B5EF4-FFF2-40B4-BE49-F238E27FC236}">
                <a16:creationId xmlns:a16="http://schemas.microsoft.com/office/drawing/2014/main" id="{BD839899-87C2-FFC8-968F-F2C19A72B7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07864" y="9996541"/>
            <a:ext cx="8690704" cy="6570508"/>
          </a:xfrm>
          <a:prstGeom prst="rect">
            <a:avLst/>
          </a:prstGeom>
        </p:spPr>
      </p:pic>
      <p:pic>
        <p:nvPicPr>
          <p:cNvPr id="18" name="Picture 6">
            <a:extLst>
              <a:ext uri="{FF2B5EF4-FFF2-40B4-BE49-F238E27FC236}">
                <a16:creationId xmlns:a16="http://schemas.microsoft.com/office/drawing/2014/main" id="{7151F359-D79F-B683-4A47-8DBBFFE92F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6196" y="36070281"/>
            <a:ext cx="8403117" cy="3810716"/>
          </a:xfrm>
          <a:prstGeom prst="rect">
            <a:avLst/>
          </a:prstGeom>
          <a:noFill/>
          <a:extLst>
            <a:ext uri="{909E8E84-426E-40DD-AFC4-6F175D3DCCD1}">
              <a14:hiddenFill xmlns:a14="http://schemas.microsoft.com/office/drawing/2010/main">
                <a:solidFill>
                  <a:srgbClr val="FFFFFF"/>
                </a:solidFill>
              </a14:hiddenFill>
            </a:ext>
          </a:extLst>
        </p:spPr>
      </p:pic>
      <p:pic>
        <p:nvPicPr>
          <p:cNvPr id="20" name="Рисунок 19">
            <a:extLst>
              <a:ext uri="{FF2B5EF4-FFF2-40B4-BE49-F238E27FC236}">
                <a16:creationId xmlns:a16="http://schemas.microsoft.com/office/drawing/2014/main" id="{47EDFC71-6F63-0788-D0ED-23348224A67F}"/>
              </a:ext>
            </a:extLst>
          </p:cNvPr>
          <p:cNvPicPr>
            <a:picLocks noChangeAspect="1"/>
          </p:cNvPicPr>
          <p:nvPr/>
        </p:nvPicPr>
        <p:blipFill>
          <a:blip r:embed="rId11"/>
          <a:stretch>
            <a:fillRect/>
          </a:stretch>
        </p:blipFill>
        <p:spPr>
          <a:xfrm>
            <a:off x="20398013" y="14782396"/>
            <a:ext cx="9187734" cy="4404751"/>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1258</TotalTime>
  <Words>735</Words>
  <Application>Microsoft Office PowerPoint</Application>
  <PresentationFormat>Произвольный</PresentationFormat>
  <Paragraphs>35</Paragraphs>
  <Slides>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vt:i4>
      </vt:variant>
    </vt:vector>
  </HeadingPairs>
  <TitlesOfParts>
    <vt:vector size="4" baseType="lpstr">
      <vt:lpstr>Arial</vt:lpstr>
      <vt:lpstr>Times New Roman</vt:lpstr>
      <vt:lpstr>Blank Presentation</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Poster Template #1 with small title</dc:title>
  <dc:creator>yair@ee.technion.ac.il</dc:creator>
  <cp:lastModifiedBy>Daria Levitan</cp:lastModifiedBy>
  <cp:revision>7</cp:revision>
  <dcterms:created xsi:type="dcterms:W3CDTF">2016-09-01T09:00:45Z</dcterms:created>
  <dcterms:modified xsi:type="dcterms:W3CDTF">2023-11-15T12:03:48Z</dcterms:modified>
</cp:coreProperties>
</file>