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797675" cy="9926638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37" d="100"/>
          <a:sy n="137" d="100"/>
        </p:scale>
        <p:origin x="126" y="204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F07E949D-F4E9-4C97-BC24-DC599E32E714}" type="datetimeFigureOut">
              <a:rPr lang="de-DE"/>
              <a:t>18.10.2024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4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4B8CF765-C015-4DBE-8DEF-52528E3A534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C3C1D0-EA11-E59F-5C2F-1EF97078F1B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9544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5891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61912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96C931-C5D7-D291-30E3-BAA796C1702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758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9637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0302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50B9CE-308E-FE05-1D69-26C8C48F23B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394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115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8943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F89F41-B61D-6394-D139-9AC60EED543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457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6322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77374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E8EB8A-904C-6905-340E-F6EAC11C6A1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41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6093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8148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579B35-EE85-7064-7350-30DA7426B47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9972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3311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3607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775613-C028-DF85-585A-2F573C668ED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6486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56053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185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7369B2-C319-0AD3-F56A-1F4FCD15417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226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69555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8590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3687A9-B34A-DB4E-5270-1050576D7A1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8829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477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9850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4920A-6439-DEE9-F588-C97606401C4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80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9032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424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5ED66E-3E1B-3FA7-3B6E-7A038C437CF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44D31203-4B66-4C2F-A457-2A412368A93E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94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2355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14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F66B31-274C-4FCD-6A5C-9DF55100EBDD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023E56-B8BD-80A7-9526-8F746316E3A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D3AC872-9BF2-40A9-9DF3-F24CFBD0162E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81DCBE-1BED-C45B-2B9B-EB101416DE9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437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8435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34860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D4F791-E3ED-80A0-9EC9-D6844E28B91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375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1111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09707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CD6854-3647-7FF0-F675-B380BC38583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700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5564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003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7FE5B-D846-75CD-362F-80B33FD64D3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0974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62290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996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78977-AEE0-0A8A-D338-E78C539CFBA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0289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009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03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231BA8-DEBC-8900-9A9F-1A8DF0484B8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551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3593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41163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EB09B1-E6B7-A6D1-575F-715BBB6F5A8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383828"/>
            <a:ext cx="8064000" cy="189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8000" y="3456000"/>
            <a:ext cx="8064000" cy="108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de-DE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82729BB-C46B-422E-ADE2-3D3CFC21E065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2550" y="216000"/>
            <a:ext cx="541451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pitelanfa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793FC9-C905-46F9-A8A6-96C7D4E4B6C0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6E09560-A83A-4DD4-AFA0-4944E42D390E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3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ein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A538069-32D3-4A79-9A7F-EBEDD4D23C62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064095B-81D9-45A3-8498-5EBD6B4CE93A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288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 bwMode="auto">
          <a:xfrm>
            <a:off x="4464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B824BF4-524D-49FE-87ED-21A950E6099E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97F15C8-3308-4564-806D-AD6D626DE53B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chlussblat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491630"/>
            <a:ext cx="8064000" cy="191037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6E1B38-9017-4977-92EE-83D7CAFC2595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84AD66E-DBC4-4110-A508-5BD7C8686C2D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464344"/>
            <a:ext cx="8064500" cy="5417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168004"/>
            <a:ext cx="8064500" cy="36159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 flipH="1">
            <a:off x="7308851" y="4913710"/>
            <a:ext cx="792163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87338" y="4913710"/>
            <a:ext cx="5734050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045450" y="4913710"/>
            <a:ext cx="298450" cy="9167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algn="r">
              <a:defRPr sz="800">
                <a:latin typeface="Verdana"/>
              </a:defRPr>
            </a:lvl1pPr>
          </a:lstStyle>
          <a:p>
            <a:pPr>
              <a:defRPr/>
            </a:pPr>
            <a:fld id="{D25CF629-4439-47B8-98BC-515B20B889E1}" type="slidenum">
              <a:rPr lang="de-DE"/>
              <a:t>‹Nr.›</a:t>
            </a:fld>
            <a:endParaRPr lang="de-DE"/>
          </a:p>
        </p:txBody>
      </p:sp>
      <p:cxnSp>
        <p:nvCxnSpPr>
          <p:cNvPr id="8" name="Gerade Verbindung 7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2pPr>
      <a:lvl3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3pPr>
      <a:lvl4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4pPr>
      <a:lvl5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>
        <a:spcBef>
          <a:spcPts val="240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2pPr>
      <a:lvl3pPr marL="622300" indent="-355600" algn="l">
        <a:spcBef>
          <a:spcPts val="0"/>
        </a:spcBef>
        <a:spcAft>
          <a:spcPts val="0"/>
        </a:spcAft>
        <a:buFont typeface="Verdana"/>
        <a:buChar char="&gt;"/>
        <a:defRPr sz="2400">
          <a:solidFill>
            <a:schemeClr val="tx1"/>
          </a:solidFill>
          <a:latin typeface="Verdana"/>
          <a:ea typeface="+mn-ea"/>
          <a:cs typeface="+mn-cs"/>
        </a:defRPr>
      </a:lvl3pPr>
      <a:lvl4pPr marL="1600200" indent="-228600" algn="l">
        <a:spcBef>
          <a:spcPts val="1600"/>
        </a:spcBef>
        <a:spcAft>
          <a:spcPts val="0"/>
        </a:spcAft>
        <a:buFont typeface="Arial"/>
        <a:defRPr sz="1600">
          <a:solidFill>
            <a:schemeClr val="tx1"/>
          </a:solidFill>
          <a:latin typeface="Verdana"/>
          <a:ea typeface="+mn-ea"/>
          <a:cs typeface="+mn-cs"/>
        </a:defRPr>
      </a:lvl4pPr>
      <a:lvl5pPr marL="533400" indent="-266700" algn="l">
        <a:spcBef>
          <a:spcPts val="0"/>
        </a:spcBef>
        <a:spcAft>
          <a:spcPts val="0"/>
        </a:spcAft>
        <a:buFont typeface="Arial"/>
        <a:buChar char="&gt;"/>
        <a:defRPr sz="16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ChangeAspect="1" noGrp="1"/>
          </p:cNvSpPr>
          <p:nvPr>
            <p:ph type="ctrTitle"/>
          </p:nvPr>
        </p:nvSpPr>
        <p:spPr bwMode="auto">
          <a:xfrm>
            <a:off x="287338" y="987425"/>
            <a:ext cx="8064500" cy="2520950"/>
          </a:xfrm>
        </p:spPr>
        <p:txBody>
          <a:bodyPr/>
          <a:lstStyle/>
          <a:p>
            <a:pPr>
              <a:defRPr/>
            </a:pPr>
            <a:r>
              <a:rPr lang="de-DE" sz="3600">
                <a:solidFill>
                  <a:schemeClr val="accent2"/>
                </a:solidFill>
              </a:rPr>
              <a:t>Kolloquium der Bachelorarbeit</a:t>
            </a:r>
            <a:br>
              <a:rPr lang="de-DE" sz="3600"/>
            </a:br>
            <a:br>
              <a:rPr lang="de-DE" sz="2200"/>
            </a:br>
            <a:r>
              <a:rPr lang="de-DE" sz="2200"/>
              <a:t>Konzeption und Umsetzung einer mobilen Anwendung zur Bereitstellung von KI-Modellen für Android-Apps am Beispiel einer Schlafphasenanalyse</a:t>
            </a:r>
            <a:endParaRPr sz="220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7338" y="3751263"/>
            <a:ext cx="8064500" cy="1439862"/>
          </a:xfrm>
        </p:spPr>
        <p:txBody>
          <a:bodyPr/>
          <a:lstStyle/>
          <a:p>
            <a:pPr>
              <a:defRPr/>
            </a:pPr>
            <a:r>
              <a:rPr lang="de-DE" sz="2000"/>
              <a:t>Von Steffen Wolf</a:t>
            </a:r>
            <a:endParaRPr sz="2000"/>
          </a:p>
          <a:p>
            <a:pPr>
              <a:defRPr/>
            </a:pPr>
            <a:r>
              <a:rPr lang="de-DE" sz="2000"/>
              <a:t>Jülich, den 30.01.2025</a:t>
            </a:r>
            <a:endParaRPr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A0ADE22-86B6-4362-968E-2A4F7249E87A}" type="slidenum">
              <a:rPr lang="de-DE">
                <a:latin typeface="Verdana"/>
              </a:rPr>
              <a:t>1</a:t>
            </a:fld>
            <a:endParaRPr lang="de-DE">
              <a:latin typeface="Verdana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287337" y="4913709"/>
            <a:ext cx="5734049" cy="91677"/>
          </a:xfrm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|  FACHBEREICH 9 Medizintechnik und Technomathematik  |  Steffen Wolf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813818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Datenschicht</a:t>
            </a:r>
            <a:endParaRPr sz="1800"/>
          </a:p>
        </p:txBody>
      </p:sp>
      <p:sp>
        <p:nvSpPr>
          <p:cNvPr id="742192438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231675274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C936C61-E701-21B2-158D-BD74158EAC61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17271488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A59D37D-DA7D-1D01-2D4A-37C523A2F9D5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9807698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51648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Domänenlogikschicht</a:t>
            </a:r>
            <a:endParaRPr sz="1800"/>
          </a:p>
        </p:txBody>
      </p:sp>
      <p:sp>
        <p:nvSpPr>
          <p:cNvPr id="1603304469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049117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7FB13F8-4625-73AD-04D9-77FF1B3D93D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736078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23C639E-7A8F-3726-CE0E-41656801DA3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7329264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00676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Benutzeroberflächenschicht (UI)</a:t>
            </a:r>
            <a:endParaRPr sz="1800"/>
          </a:p>
        </p:txBody>
      </p:sp>
      <p:sp>
        <p:nvSpPr>
          <p:cNvPr id="159538618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6839202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C7FB232-F445-7FC4-47BC-29184371A22D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0199744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CFC7187-BE52-646D-6CDE-50E55C057F6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07209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10703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Dependency Injection</a:t>
            </a:r>
            <a:endParaRPr sz="1800"/>
          </a:p>
        </p:txBody>
      </p:sp>
      <p:sp>
        <p:nvSpPr>
          <p:cNvPr id="683347177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312750072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59C4BEF-EC10-E085-AC80-F51D54A46CD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6898566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7881461-6138-DA72-FC6E-167232FAA1C6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439380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98708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Hintergrunddienste</a:t>
            </a:r>
            <a:endParaRPr sz="1800"/>
          </a:p>
        </p:txBody>
      </p:sp>
      <p:sp>
        <p:nvSpPr>
          <p:cNvPr id="2128293870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4898261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FCEF02F-9958-BAF0-C214-3FDBF3D126C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77459359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BBA1E49-8B66-4B33-A8BB-BC680A4866F0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97945617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094257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GadgetBridge Implementierung</a:t>
            </a:r>
            <a:endParaRPr sz="1800"/>
          </a:p>
        </p:txBody>
      </p:sp>
      <p:sp>
        <p:nvSpPr>
          <p:cNvPr id="1579682518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27818969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A066599F-6964-F996-5F07-D655A15BC7C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4604239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02ED427-ACD9-592F-F351-5943EE6158B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482789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038418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/>
              <a:t>Erstellung des KI-Modells</a:t>
            </a:r>
            <a:endParaRPr sz="1800"/>
          </a:p>
        </p:txBody>
      </p:sp>
      <p:sp>
        <p:nvSpPr>
          <p:cNvPr id="319073531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62919744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684E34C-EFC6-2140-FF95-4ECC9CCA491E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2317057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099D030-F761-F989-4811-B7218A857409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9084035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91184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/>
              <a:t>Praktische Anwendung</a:t>
            </a:r>
            <a:endParaRPr sz="1800"/>
          </a:p>
        </p:txBody>
      </p:sp>
      <p:sp>
        <p:nvSpPr>
          <p:cNvPr id="1847081231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739420313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268E640-8AD6-D027-C3EA-C995878FF3B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3508036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068F874-279F-27F0-5418-84BF5302D58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1352426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48408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Fazit und zukünftige Entwicklungen</a:t>
            </a:r>
            <a:br>
              <a:rPr/>
            </a:br>
            <a:r>
              <a:rPr sz="1800"/>
              <a:t>Fazit</a:t>
            </a:r>
            <a:endParaRPr sz="1800"/>
          </a:p>
        </p:txBody>
      </p:sp>
      <p:sp>
        <p:nvSpPr>
          <p:cNvPr id="508584322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43076804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C8B5FF8-F41D-691B-323C-989AE0AF423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0980369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9523A5-87AC-2F2F-7E95-99CD745659F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3559481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56210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Fazit und zukünftige Entwicklungen</a:t>
            </a:r>
            <a:br>
              <a:rPr/>
            </a:br>
            <a:r>
              <a:rPr sz="1800"/>
              <a:t>Zukünftige Entwicklungen</a:t>
            </a:r>
            <a:endParaRPr sz="1800"/>
          </a:p>
        </p:txBody>
      </p:sp>
      <p:sp>
        <p:nvSpPr>
          <p:cNvPr id="1662415150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66347199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2FE51C7-8701-3EFD-6D51-502E228BD23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4779788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F5B96F8-D810-8B18-2A63-BAB16CFD698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310844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 bwMode="auto">
          <a:xfrm>
            <a:off x="288000" y="216000"/>
            <a:ext cx="8064500" cy="720724"/>
          </a:xfrm>
        </p:spPr>
        <p:txBody>
          <a:bodyPr/>
          <a:lstStyle/>
          <a:p>
            <a:pPr>
              <a:defRPr/>
            </a:pPr>
            <a:r>
              <a:rPr lang="de-DE"/>
              <a:t>Inhaltsverzeichnis</a:t>
            </a:r>
            <a:br>
              <a:rPr lang="de-DE"/>
            </a:br>
            <a:endParaRPr/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 bwMode="auto">
          <a:xfrm>
            <a:off x="287338" y="1130400"/>
            <a:ext cx="8064500" cy="4822825"/>
          </a:xfrm>
        </p:spPr>
        <p:txBody>
          <a:bodyPr/>
          <a:lstStyle/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Motivation</a:t>
            </a:r>
            <a:endParaRPr/>
          </a:p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Grundlagen</a:t>
            </a:r>
            <a:endParaRPr/>
          </a:p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Softwaredesign und –konzept</a:t>
            </a:r>
            <a:endParaRPr/>
          </a:p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Beispielanwendung</a:t>
            </a:r>
            <a:endParaRPr/>
          </a:p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Fazit und zukünftige Entwicklungen</a:t>
            </a:r>
            <a:endParaRPr/>
          </a:p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Demonstration</a:t>
            </a:r>
            <a:endParaRPr/>
          </a:p>
        </p:txBody>
      </p:sp>
      <p:sp>
        <p:nvSpPr>
          <p:cNvPr id="8196" name="Datumsplatzhalter 7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1595A4-096B-4F22-9316-686FE1BBE6F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0BE440D-5C6E-4666-AB6F-37B79E213A23}" type="slidenum">
              <a:rPr lang="de-DE">
                <a:latin typeface="Verdana"/>
              </a:rPr>
              <a:t>2</a:t>
            </a:fld>
            <a:endParaRPr lang="de-DE">
              <a:latin typeface="Verdana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3631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6) </a:t>
            </a:r>
            <a:r>
              <a:rPr/>
              <a:t>Demonstration</a:t>
            </a:r>
            <a:br>
              <a:rPr/>
            </a:br>
            <a:r>
              <a:rPr sz="1800"/>
              <a:t>Live-Demo</a:t>
            </a:r>
            <a:endParaRPr sz="1800"/>
          </a:p>
        </p:txBody>
      </p:sp>
      <p:sp>
        <p:nvSpPr>
          <p:cNvPr id="900330257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6501784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38B6159-498D-5688-D148-94CD54218B2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3686545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9E951C5-D159-4333-5A48-64CC8954358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79339007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Inhaltsplatzhalter 3"/>
          <p:cNvSpPr>
            <a:spLocks noGrp="1"/>
          </p:cNvSpPr>
          <p:nvPr>
            <p:ph sz="half" idx="1"/>
          </p:nvPr>
        </p:nvSpPr>
        <p:spPr bwMode="auto">
          <a:xfrm>
            <a:off x="287339" y="1130400"/>
            <a:ext cx="3889375" cy="4822825"/>
          </a:xfrm>
        </p:spPr>
        <p:txBody>
          <a:bodyPr/>
          <a:lstStyle/>
          <a:p>
            <a:pPr marL="0" indent="0">
              <a:spcBef>
                <a:spcPts val="0"/>
              </a:spcBef>
              <a:defRPr/>
            </a:pPr>
            <a:r>
              <a:rPr lang="de-DE"/>
              <a:t>Text Spalte 2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marL="0" indent="0">
              <a:defRPr/>
            </a:pPr>
            <a:endParaRPr lang="de-DE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 bwMode="auto">
          <a:xfrm>
            <a:off x="288000" y="216000"/>
            <a:ext cx="8064500" cy="720724"/>
          </a:xfrm>
        </p:spPr>
        <p:txBody>
          <a:bodyPr/>
          <a:lstStyle/>
          <a:p>
            <a:pPr>
              <a:defRPr/>
            </a:pPr>
            <a:r>
              <a:rPr lang="de-DE"/>
              <a:t>Überschrift Zeile 1</a:t>
            </a:r>
            <a:br>
              <a:rPr lang="de-DE"/>
            </a:br>
            <a:r>
              <a:rPr lang="de-DE"/>
              <a:t>Zeile 2</a:t>
            </a:r>
            <a:endParaRPr/>
          </a:p>
        </p:txBody>
      </p:sp>
      <p:sp>
        <p:nvSpPr>
          <p:cNvPr id="10244" name="Inhaltsplatzhalter 1"/>
          <p:cNvSpPr>
            <a:spLocks noGrp="1"/>
          </p:cNvSpPr>
          <p:nvPr>
            <p:ph sz="half" idx="10"/>
          </p:nvPr>
        </p:nvSpPr>
        <p:spPr bwMode="auto">
          <a:xfrm>
            <a:off x="4464712" y="1133412"/>
            <a:ext cx="3887788" cy="4822825"/>
          </a:xfrm>
        </p:spPr>
        <p:txBody>
          <a:bodyPr/>
          <a:lstStyle/>
          <a:p>
            <a:pPr marL="0" indent="0">
              <a:spcBef>
                <a:spcPts val="0"/>
              </a:spcBef>
              <a:defRPr/>
            </a:pPr>
            <a:r>
              <a:rPr lang="de-DE"/>
              <a:t>Text Spalte 1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marL="0" indent="0">
              <a:defRPr/>
            </a:pPr>
            <a:endParaRPr lang="de-DE"/>
          </a:p>
        </p:txBody>
      </p:sp>
      <p:sp>
        <p:nvSpPr>
          <p:cNvPr id="10245" name="Datumsplatzhalter 7"/>
          <p:cNvSpPr>
            <a:spLocks noGrp="1"/>
          </p:cNvSpPr>
          <p:nvPr>
            <p:ph type="dt" sz="quarter" idx="11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D092CD1-B1D4-4780-901F-F8AB593949C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0246" name="Foliennummernplatzhalter 8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BBE8BC29-8D21-4576-A37D-05FF68931AA9}" type="slidenum">
              <a:rPr lang="de-DE">
                <a:latin typeface="Verdana"/>
              </a:rPr>
              <a:t>4</a:t>
            </a:fld>
            <a:endParaRPr lang="de-DE">
              <a:latin typeface="Verdana"/>
            </a:endParaRPr>
          </a:p>
        </p:txBody>
      </p:sp>
      <p:sp>
        <p:nvSpPr>
          <p:cNvPr id="10247" name="Fußzeilenplatzhalter 9"/>
          <p:cNvSpPr>
            <a:spLocks noGrp="1"/>
          </p:cNvSpPr>
          <p:nvPr>
            <p:ph type="ftr" sz="quarter" idx="13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 bwMode="auto">
          <a:xfrm>
            <a:off x="287338" y="1995686"/>
            <a:ext cx="8064500" cy="2546350"/>
          </a:xfrm>
        </p:spPr>
        <p:txBody>
          <a:bodyPr/>
          <a:lstStyle/>
          <a:p>
            <a:pPr>
              <a:defRPr/>
            </a:pPr>
            <a:r>
              <a:rPr lang="de-DE"/>
              <a:t>FH Aachen </a:t>
            </a:r>
            <a:br>
              <a:rPr lang="de-DE"/>
            </a:br>
            <a:r>
              <a:rPr lang="de-DE"/>
              <a:t>Fachbereich 9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Medizintechnik</a:t>
            </a:r>
            <a:r>
              <a:rPr lang="de-DE"/>
              <a:t> und Technomathematik</a:t>
            </a:r>
            <a:br>
              <a:rPr lang="de-DE"/>
            </a:br>
            <a:r>
              <a:rPr lang="de-DE"/>
              <a:t>Steffen Wolf, Matrk.-Nr.: 3077834</a:t>
            </a:r>
            <a:br>
              <a:rPr lang="de-DE"/>
            </a:br>
            <a:r>
              <a:rPr lang="de-DE"/>
              <a:t>Heinrich-Mußmann-Straße 1</a:t>
            </a:r>
            <a:br>
              <a:rPr lang="de-DE"/>
            </a:br>
            <a:r>
              <a:rPr/>
              <a:t>52428 Jülich</a:t>
            </a:r>
            <a:endParaRPr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CC2BE6-E5C7-4B87-B93F-8C5DD2352D9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BE812E31-CE22-4DA2-B70F-19DB9624FC02}" type="slidenum">
              <a:rPr lang="de-DE">
                <a:latin typeface="Verdana"/>
              </a:rPr>
              <a:t>5</a:t>
            </a:fld>
            <a:endParaRPr lang="de-DE">
              <a:latin typeface="Verdana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973245916" name=""/>
          <p:cNvSpPr txBox="1"/>
          <p:nvPr/>
        </p:nvSpPr>
        <p:spPr bwMode="auto">
          <a:xfrm flipH="0" flipV="0">
            <a:off x="287337" y="776111"/>
            <a:ext cx="771832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/>
              <a:t>Vielen Dank!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 bwMode="auto">
          <a:xfrm>
            <a:off x="287338" y="216000"/>
            <a:ext cx="8064500" cy="720724"/>
          </a:xfrm>
        </p:spPr>
        <p:txBody>
          <a:bodyPr/>
          <a:lstStyle/>
          <a:p>
            <a:pPr>
              <a:defRPr/>
            </a:pPr>
            <a:r>
              <a:rPr lang="de-DE"/>
              <a:t>1) Motivation</a:t>
            </a:r>
            <a:br>
              <a:rPr lang="de-DE"/>
            </a:br>
            <a:endParaRPr/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 bwMode="auto">
          <a:xfrm>
            <a:off x="287338" y="1130400"/>
            <a:ext cx="8064500" cy="4822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rgbClr val="00B1AC"/>
                </a:solidFill>
              </a:rPr>
              <a:t>Cloud-Lösungen</a:t>
            </a:r>
            <a:endParaRPr lang="de-DE">
              <a:solidFill>
                <a:srgbClr val="00B1A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rgbClr val="00B1AC"/>
                </a:solidFill>
              </a:rPr>
              <a:t>Vs. AiXDroid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922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B15D97-3DBA-479E-A3CA-7EAE7A0D7760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22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0449143E-6E2F-45D2-91DC-B4F596EC0078}" type="slidenum">
              <a:rPr lang="de-DE">
                <a:latin typeface="Verdana"/>
              </a:rPr>
              <a:t>3</a:t>
            </a:fld>
            <a:endParaRPr lang="de-DE">
              <a:latin typeface="Verdana"/>
            </a:endParaRPr>
          </a:p>
        </p:txBody>
      </p:sp>
      <p:sp>
        <p:nvSpPr>
          <p:cNvPr id="92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845671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95264" y="1705798"/>
            <a:ext cx="2976489" cy="2425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96918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/>
              <a:t>Maschinelles Lernen</a:t>
            </a:r>
            <a:endParaRPr sz="1800"/>
          </a:p>
        </p:txBody>
      </p:sp>
      <p:sp>
        <p:nvSpPr>
          <p:cNvPr id="1117298612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95488391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82BB135-460E-1368-099A-2A583A5ED68F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1586337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7AAB0B7-9851-6B80-4EFA-3D0FDBC90B0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882051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01160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/>
              <a:t>Schlafphasenanalyse</a:t>
            </a:r>
            <a:endParaRPr sz="1800"/>
          </a:p>
        </p:txBody>
      </p:sp>
      <p:sp>
        <p:nvSpPr>
          <p:cNvPr id="1659256723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96279546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4D596FA-F3A9-6684-7308-0CDA7129D6F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747703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A850761-6FE9-22C7-C38B-2A0FDC4A834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1642735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076525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/>
              <a:t>Softwarearchitektur in Android-Apps</a:t>
            </a:r>
            <a:endParaRPr sz="1800"/>
          </a:p>
        </p:txBody>
      </p:sp>
      <p:sp>
        <p:nvSpPr>
          <p:cNvPr id="316288909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74853547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27D4F75-DF66-4F62-1B36-3B611F5C3950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108321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93A10AB7-7FBC-C531-6BD9-365B3E6A8F31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9462554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72750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/>
              <a:t>Anforderungsanalyse</a:t>
            </a:r>
            <a:endParaRPr sz="1800"/>
          </a:p>
        </p:txBody>
      </p:sp>
      <p:sp>
        <p:nvSpPr>
          <p:cNvPr id="437150918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212090410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A6A6D0A-F111-5FAE-1AD1-E1469F1C625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506029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7814838-3F6B-AC00-EAAD-C183CEE1E3E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7707680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37741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Entwicklungswerkzeuge</a:t>
            </a:r>
            <a:endParaRPr sz="1800"/>
          </a:p>
        </p:txBody>
      </p:sp>
      <p:sp>
        <p:nvSpPr>
          <p:cNvPr id="693278045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33081300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A3A3FBE-2926-1E10-76CF-C7DEE6DB646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467232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6172794-12E8-6976-2374-E0FD05BA445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373851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386459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/>
              <a:t>Systemarchitektur</a:t>
            </a:r>
            <a:endParaRPr sz="1800"/>
          </a:p>
        </p:txBody>
      </p:sp>
      <p:sp>
        <p:nvSpPr>
          <p:cNvPr id="744010197" name="Inhaltsplatzhalter 4"/>
          <p:cNvSpPr>
            <a:spLocks noGrp="1"/>
          </p:cNvSpPr>
          <p:nvPr>
            <p:ph idx="1"/>
          </p:nvPr>
        </p:nvSpPr>
        <p:spPr bwMode="auto">
          <a:xfrm>
            <a:off x="287337" y="1130400"/>
            <a:ext cx="8064499" cy="48228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Text </a:t>
            </a:r>
            <a:r>
              <a:rPr lang="de-DE">
                <a:solidFill>
                  <a:srgbClr val="00B1AC"/>
                </a:solidFill>
              </a:rPr>
              <a:t>Text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50475262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69830F7-E5D8-F142-FC96-6C43FE1367B3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4535009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8FC777E-1C27-5A39-5587-F5D7491E646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13796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 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Hellebrand, Susanne</dc:creator>
  <cp:lastModifiedBy/>
  <cp:revision>4</cp:revision>
  <dcterms:created xsi:type="dcterms:W3CDTF">2024-10-18T10:50:49Z</dcterms:created>
  <dcterms:modified xsi:type="dcterms:W3CDTF">2025-01-23T13:47:21Z</dcterms:modified>
</cp:coreProperties>
</file>