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5143500" type="screen16x9"/>
  <p:notesSz cx="6797675" cy="9926638"/>
  <p:defaultTextStyle>
    <a:defPPr>
      <a:defRPr lang="de-DE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5pPr>
    <a:lvl6pPr marL="2286000" algn="l" defTabSz="914400">
      <a:defRPr>
        <a:solidFill>
          <a:schemeClr val="tx1"/>
        </a:solidFill>
        <a:latin typeface="Arial"/>
        <a:ea typeface="+mn-ea"/>
        <a:cs typeface="+mn-cs"/>
      </a:defRPr>
    </a:lvl6pPr>
    <a:lvl7pPr marL="2743200" algn="l" defTabSz="914400">
      <a:defRPr>
        <a:solidFill>
          <a:schemeClr val="tx1"/>
        </a:solidFill>
        <a:latin typeface="Arial"/>
        <a:ea typeface="+mn-ea"/>
        <a:cs typeface="+mn-cs"/>
      </a:defRPr>
    </a:lvl7pPr>
    <a:lvl8pPr marL="3200400" algn="l" defTabSz="914400">
      <a:defRPr>
        <a:solidFill>
          <a:schemeClr val="tx1"/>
        </a:solidFill>
        <a:latin typeface="Arial"/>
        <a:ea typeface="+mn-ea"/>
        <a:cs typeface="+mn-cs"/>
      </a:defRPr>
    </a:lvl8pPr>
    <a:lvl9pPr marL="3657600" algn="l" defTabSz="914400">
      <a:defRPr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37" d="100"/>
          <a:sy n="137" d="100"/>
        </p:scale>
        <p:origin x="126" y="204"/>
      </p:cViewPr>
      <p:guideLst>
        <p:guide pos="2880"/>
        <p:guide pos="162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 /><Relationship Id="rId39" Type="http://schemas.openxmlformats.org/officeDocument/2006/relationships/tableStyles" Target="tableStyles.xml" /><Relationship Id="rId4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pPr>
              <a:defRPr/>
            </a:pPr>
            <a:fld id="{F07E949D-F4E9-4C97-BC24-DC599E32E714}" type="datetimeFigureOut">
              <a:rPr lang="de-DE"/>
              <a:t>18.10.2024</a:t>
            </a:fld>
            <a:endParaRPr lang="de-DE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79450" y="4714875"/>
            <a:ext cx="5438774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>
              <a:defRPr sz="1200"/>
            </a:lvl1pPr>
          </a:lstStyle>
          <a:p>
            <a:pPr>
              <a:defRPr/>
            </a:pPr>
            <a:fld id="{4B8CF765-C015-4DBE-8DEF-52528E3A534B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C3C1D0-EA11-E59F-5C2F-1EF97078F1BA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737579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561111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209707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9CD6854-3647-7FF0-F675-B380BC38583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37000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355642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30032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C7FE5B-D846-75CD-362F-80B33FD64D32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60974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362290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9961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478977-AEE0-0A8A-D338-E78C539CFBAE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6368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674518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93319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F182FC-0803-A114-CD7D-7BF2C09510DC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10289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470094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95037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231BA8-DEBC-8900-9A9F-1A8DF0484B84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75518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435931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041163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EB09B1-E6B7-A6D1-575F-715BBB6F5A85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760135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702397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635914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9399D4-4DE5-D2B5-6365-435FFEB7DE61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03025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56418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772869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8682E8-695B-735A-85C5-0726BCCC754F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774919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618841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245082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45230E-EC96-C47D-A1B1-12535D8BF97D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66264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5946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11101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CBF85F-F65B-A339-3052-E25E52CE5EC3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ChangeAspect="1" noGrp="1" noRo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  <a:noFill/>
        </p:spPr>
        <p:txBody>
          <a:bodyPr wrap="square" numCol="1" anchor="t" anchorCtr="0" compatLnSpc="1">
            <a:prstTxWarp prst="textNoShape"/>
          </a:bodyPr>
          <a:lstStyle/>
          <a:p>
            <a:pPr>
              <a:defRPr/>
            </a:pPr>
            <a:endParaRPr 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44D31203-4B66-4C2F-A457-2A412368A93E}" type="slidenum">
              <a:rPr lang="de-DE"/>
              <a:t>2</a:t>
            </a:fld>
            <a:endParaRPr lang="de-DE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129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592040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266597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D83522-44D1-B4DD-0FFC-28435D2BE8C6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8758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796371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603024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50B9CE-308E-FE05-1D69-26C8C48F23B0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23948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691158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48943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F89F41-B61D-6394-D139-9AC60EED5439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44571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563228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877374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E8EB8A-904C-6905-340E-F6EAC11C6A1C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0410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360938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181482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579B35-EE85-7064-7350-30DA7426B47F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59972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033116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343607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775613-C028-DF85-585A-2F573C668ED4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12265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969555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648590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3687A9-B34A-DB4E-5270-1050576D7A17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74014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073559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822511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4667F6-9284-C344-D439-A135A48BC3DA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4321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64128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79560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B6F90C-47E2-25DD-2693-3F71561F3515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68829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34771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729850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14920A-6439-DEE9-F588-C97606401C4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81DCBE-1BED-C45B-2B9B-EB101416DE90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4801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090328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114240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5ED66E-3E1B-3FA7-3B6E-7A038C437CFE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68941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323559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153146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F66B31-274C-4FCD-6A5C-9DF55100EBDD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5143253" name="Folienbildplatzhalter 1"/>
          <p:cNvSpPr>
            <a:spLocks noChangeAspect="1" noGrp="1" noRot="1" noTextEdit="1"/>
          </p:cNvSpPr>
          <p:nvPr>
            <p:ph type="sldImg"/>
          </p:nvPr>
        </p:nvSpPr>
        <p:spPr bwMode="auto">
          <a:xfrm>
            <a:off x="90487" y="744537"/>
            <a:ext cx="6616699" cy="3722686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251138" name="Notizenplatzhalter 2"/>
          <p:cNvSpPr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  <a:noFill/>
        </p:spPr>
        <p:txBody>
          <a:bodyPr wrap="square" numCol="1" anchor="t" anchorCtr="0" compatLnSpc="1">
            <a:prstTxWarp prst="textNoShape"/>
          </a:bodyPr>
          <a:lstStyle/>
          <a:p>
            <a:pPr>
              <a:defRPr/>
            </a:pPr>
            <a:endParaRPr lang="de-DE"/>
          </a:p>
        </p:txBody>
      </p:sp>
      <p:sp>
        <p:nvSpPr>
          <p:cNvPr id="607782705" name="Foliennummernplatzhalter 3"/>
          <p:cNvSpPr>
            <a:spLocks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DF3BC55D-0794-C124-1F3A-D22C11226DF8}" type="slidenum">
              <a:rPr lang="de-DE"/>
              <a:t/>
            </a:fld>
            <a:endParaRPr lang="de-DE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ChangeAspect="1" noGrp="1" noRo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  <a:noFill/>
        </p:spPr>
        <p:txBody>
          <a:bodyPr wrap="square" numCol="1" anchor="t" anchorCtr="0" compatLnSpc="1">
            <a:prstTxWarp prst="textNoShape"/>
          </a:bodyPr>
          <a:lstStyle/>
          <a:p>
            <a:pPr>
              <a:defRPr/>
            </a:pPr>
            <a:endParaRPr 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5D3AC872-9BF2-40A9-9DF3-F24CFBD0162E}" type="slidenum">
              <a:rPr lang="de-DE"/>
              <a:t>5</a:t>
            </a:fld>
            <a:endParaRPr lang="de-DE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49519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985198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574851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8D1442-D90D-0C2A-2420-0474956EF01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66836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473771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25595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BCC4C2-8D38-7F9C-A9DC-159DDA709523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84378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984356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234860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D4F791-E3ED-80A0-9EC9-D6844E28B910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07257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5012844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20062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6D3C37-D689-F34A-3858-E0E730B70E6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83558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747971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27942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035D4F-2EBE-0F9A-D4BB-A1E0058559F4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716262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898600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886067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718997-A4F0-F339-6C21-FF4C339466D4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9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288000" y="1383828"/>
            <a:ext cx="8064000" cy="189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288000" y="3456000"/>
            <a:ext cx="8064000" cy="108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 lang="de-DE"/>
          </a:p>
        </p:txBody>
      </p:sp>
      <p:sp>
        <p:nvSpPr>
          <p:cNvPr id="7" name="Foliennummernplatzhalter 11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682729BB-C46B-422E-ADE2-3D3CFC21E065}" type="slidenum">
              <a:rPr lang="de-DE"/>
              <a:t>‹Nr.›</a:t>
            </a:fld>
            <a:endParaRPr lang="de-DE"/>
          </a:p>
        </p:txBody>
      </p:sp>
      <p:sp>
        <p:nvSpPr>
          <p:cNvPr id="8" name="Fußzeilenplatzhalter 1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  <a:endParaRPr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602550" y="216000"/>
            <a:ext cx="541451" cy="12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Kapitelanfan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>
            <a:cxnSpLocks/>
          </p:cNvCxnSpPr>
          <p:nvPr/>
        </p:nvCxnSpPr>
        <p:spPr bwMode="auto">
          <a:xfrm>
            <a:off x="287338" y="1079898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9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title"/>
          </p:nvPr>
        </p:nvSpPr>
        <p:spPr bwMode="auto">
          <a:xfrm>
            <a:off x="288000" y="465515"/>
            <a:ext cx="8064000" cy="54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 bwMode="auto">
          <a:xfrm>
            <a:off x="288000" y="1166400"/>
            <a:ext cx="8064000" cy="361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/>
              </a:defRPr>
            </a:lvl2pPr>
            <a:lvl3pPr marL="723900" indent="-368300"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4pPr>
            <a:lvl5pPr marL="723900" indent="-368300"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Datumsplatzhalter 1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793FC9-C905-46F9-A8A6-96C7D4E4B6C0}" type="datetime1">
              <a:rPr lang="de-DE"/>
              <a:t>18.10.2024</a:t>
            </a:fld>
            <a:r>
              <a:rPr lang="de-DE"/>
              <a:t>  |</a:t>
            </a:r>
            <a:endParaRPr/>
          </a:p>
        </p:txBody>
      </p:sp>
      <p:sp>
        <p:nvSpPr>
          <p:cNvPr id="10" name="Foliennummernplatzhalter 17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26E09560-A83A-4DD4-AFA0-4944E42D390E}" type="slidenum">
              <a:rPr lang="de-DE"/>
              <a:t>‹Nr.›</a:t>
            </a:fld>
            <a:endParaRPr lang="de-DE"/>
          </a:p>
        </p:txBody>
      </p:sp>
      <p:sp>
        <p:nvSpPr>
          <p:cNvPr id="11" name="Fußzeilenplatzhalter 18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  <a:endParaRPr/>
          </a:p>
        </p:txBody>
      </p:sp>
      <p:pic>
        <p:nvPicPr>
          <p:cNvPr id="13" name="Grafik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604000" y="216000"/>
            <a:ext cx="541451" cy="17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 ein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0"/>
          <p:cNvCxnSpPr>
            <a:cxnSpLocks/>
          </p:cNvCxnSpPr>
          <p:nvPr/>
        </p:nvCxnSpPr>
        <p:spPr bwMode="auto">
          <a:xfrm>
            <a:off x="287338" y="1079898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title"/>
          </p:nvPr>
        </p:nvSpPr>
        <p:spPr bwMode="auto">
          <a:xfrm>
            <a:off x="288000" y="465515"/>
            <a:ext cx="8064000" cy="54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 bwMode="auto">
          <a:xfrm>
            <a:off x="288000" y="1166400"/>
            <a:ext cx="8064000" cy="361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/>
              </a:defRPr>
            </a:lvl2pPr>
            <a:lvl3pPr marL="723900" indent="-368300">
              <a:buFont typeface="Verdana"/>
              <a:buChar char="&gt;"/>
              <a:defRPr>
                <a:solidFill>
                  <a:schemeClr val="tx1"/>
                </a:solidFill>
                <a:latin typeface="Verdana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4pPr>
            <a:lvl5pPr marL="723900" indent="-368300"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9" name="Datumsplatzhalter 10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0A538069-32D3-4A79-9A7F-EBEDD4D23C62}" type="datetime1">
              <a:rPr lang="de-DE"/>
              <a:t>18.10.2024</a:t>
            </a:fld>
            <a:r>
              <a:rPr lang="de-DE"/>
              <a:t>  |</a:t>
            </a:r>
            <a:endParaRPr/>
          </a:p>
        </p:txBody>
      </p:sp>
      <p:sp>
        <p:nvSpPr>
          <p:cNvPr id="10" name="Foliennummernplatzhalter 11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0064095B-81D9-45A3-8498-5EBD6B4CE93A}" type="slidenum">
              <a:rPr lang="de-DE"/>
              <a:t>‹Nr.›</a:t>
            </a:fld>
            <a:endParaRPr lang="de-DE"/>
          </a:p>
        </p:txBody>
      </p:sp>
      <p:sp>
        <p:nvSpPr>
          <p:cNvPr id="11" name="Fußzeilenplatzhalter 12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  <a:endParaRPr/>
          </a:p>
        </p:txBody>
      </p:sp>
      <p:pic>
        <p:nvPicPr>
          <p:cNvPr id="14" name="Grafik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604000" y="216000"/>
            <a:ext cx="541451" cy="17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5" name="Gerade Verbindung 8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10"/>
          <p:cNvCxnSpPr>
            <a:cxnSpLocks/>
          </p:cNvCxnSpPr>
          <p:nvPr/>
        </p:nvCxnSpPr>
        <p:spPr bwMode="auto">
          <a:xfrm>
            <a:off x="287338" y="1079898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288000" y="1166400"/>
            <a:ext cx="3888000" cy="3618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 bwMode="auto">
          <a:xfrm>
            <a:off x="288000" y="465515"/>
            <a:ext cx="8064000" cy="54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de-DE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 bwMode="auto">
          <a:xfrm>
            <a:off x="4464000" y="1166400"/>
            <a:ext cx="3888000" cy="3618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4B824BF4-524D-49FE-87ED-21A950E6099E}" type="datetime1">
              <a:rPr lang="de-DE"/>
              <a:t>18.10.2024</a:t>
            </a:fld>
            <a:r>
              <a:rPr lang="de-DE"/>
              <a:t>  |</a:t>
            </a:r>
            <a:endParaRPr/>
          </a:p>
        </p:txBody>
      </p:sp>
      <p:sp>
        <p:nvSpPr>
          <p:cNvPr id="9" name="Foliennummernplatzhalter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897F15C8-3308-4564-806D-AD6D626DE53B}" type="slidenum">
              <a:rPr lang="de-DE"/>
              <a:t>‹Nr.›</a:t>
            </a:fld>
            <a:endParaRPr lang="de-DE"/>
          </a:p>
        </p:txBody>
      </p:sp>
      <p:sp>
        <p:nvSpPr>
          <p:cNvPr id="11" name="Fußzeilenplatzhalter 13"/>
          <p:cNvSpPr>
            <a:spLocks noGrp="1"/>
          </p:cNvSpPr>
          <p:nvPr>
            <p:ph type="ftr" sz="quarter" idx="13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FH AACHEN  </a:t>
            </a:r>
            <a:endParaRPr lang="de-DE" b="0"/>
          </a:p>
        </p:txBody>
      </p:sp>
      <p:pic>
        <p:nvPicPr>
          <p:cNvPr id="14" name="Grafik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604000" y="216000"/>
            <a:ext cx="541451" cy="17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chlussblat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3" name="Gerade Verbindung 8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9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288000" y="1491630"/>
            <a:ext cx="8064000" cy="191037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de-DE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36E1B38-9017-4977-92EE-83D7CAFC2595}" type="datetime1">
              <a:rPr lang="de-DE"/>
              <a:t>18.10.2024</a:t>
            </a:fld>
            <a:r>
              <a:rPr lang="de-DE"/>
              <a:t>  |</a:t>
            </a:r>
            <a:endParaRPr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784AD66E-DBC4-4110-A508-5BD7C8686C2D}" type="slidenum">
              <a:rPr lang="de-DE"/>
              <a:t>‹Nr.›</a:t>
            </a:fld>
            <a:endParaRPr lang="de-DE"/>
          </a:p>
        </p:txBody>
      </p:sp>
      <p:sp>
        <p:nvSpPr>
          <p:cNvPr id="8" name="Fußzeilenplatzhalter 11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© FH AACHEN  </a:t>
            </a:r>
            <a:endParaRPr lang="de-DE" b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604000" y="216000"/>
            <a:ext cx="541451" cy="17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287338" y="464344"/>
            <a:ext cx="8064500" cy="54173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87338" y="1168004"/>
            <a:ext cx="8064500" cy="36159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 flipH="1">
            <a:off x="7308851" y="4913710"/>
            <a:ext cx="792163" cy="9167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87338" y="4913710"/>
            <a:ext cx="5734050" cy="9167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© FH AACHEN</a:t>
            </a:r>
            <a:endParaRPr 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045450" y="4913710"/>
            <a:ext cx="298450" cy="9167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algn="r">
              <a:defRPr sz="800">
                <a:latin typeface="Verdana"/>
              </a:defRPr>
            </a:lvl1pPr>
          </a:lstStyle>
          <a:p>
            <a:pPr>
              <a:defRPr/>
            </a:pPr>
            <a:fld id="{D25CF629-4439-47B8-98BC-515B20B889E1}" type="slidenum">
              <a:rPr lang="de-DE"/>
              <a:t>‹Nr.›</a:t>
            </a:fld>
            <a:endParaRPr lang="de-DE"/>
          </a:p>
        </p:txBody>
      </p:sp>
      <p:cxnSp>
        <p:nvCxnSpPr>
          <p:cNvPr id="8" name="Gerade Verbindung 7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1" ftr="1" hdr="0" sldNum="1"/>
  <p:txStyles>
    <p:titleStyle>
      <a:lvl1pPr algn="l">
        <a:spcBef>
          <a:spcPts val="0"/>
        </a:spcBef>
        <a:spcAft>
          <a:spcPts val="0"/>
        </a:spcAft>
        <a:defRPr sz="2400">
          <a:solidFill>
            <a:schemeClr val="tx1"/>
          </a:solidFill>
          <a:latin typeface="Verdana"/>
          <a:ea typeface="+mj-ea"/>
          <a:cs typeface="+mj-cs"/>
        </a:defRPr>
      </a:lvl1pPr>
      <a:lvl2pPr algn="l">
        <a:spcBef>
          <a:spcPts val="0"/>
        </a:spcBef>
        <a:spcAft>
          <a:spcPts val="0"/>
        </a:spcAft>
        <a:defRPr sz="2400">
          <a:solidFill>
            <a:schemeClr val="tx1"/>
          </a:solidFill>
          <a:latin typeface="Verdana"/>
        </a:defRPr>
      </a:lvl2pPr>
      <a:lvl3pPr algn="l">
        <a:spcBef>
          <a:spcPts val="0"/>
        </a:spcBef>
        <a:spcAft>
          <a:spcPts val="0"/>
        </a:spcAft>
        <a:defRPr sz="2400">
          <a:solidFill>
            <a:schemeClr val="tx1"/>
          </a:solidFill>
          <a:latin typeface="Verdana"/>
        </a:defRPr>
      </a:lvl3pPr>
      <a:lvl4pPr algn="l">
        <a:spcBef>
          <a:spcPts val="0"/>
        </a:spcBef>
        <a:spcAft>
          <a:spcPts val="0"/>
        </a:spcAft>
        <a:defRPr sz="2400">
          <a:solidFill>
            <a:schemeClr val="tx1"/>
          </a:solidFill>
          <a:latin typeface="Verdana"/>
        </a:defRPr>
      </a:lvl4pPr>
      <a:lvl5pPr algn="l">
        <a:spcBef>
          <a:spcPts val="0"/>
        </a:spcBef>
        <a:spcAft>
          <a:spcPts val="0"/>
        </a:spcAft>
        <a:defRPr sz="2400">
          <a:solidFill>
            <a:schemeClr val="tx1"/>
          </a:solidFill>
          <a:latin typeface="Verdana"/>
        </a:defRPr>
      </a:lvl5pPr>
      <a:lvl6pPr marL="457200" algn="ctr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6pPr>
      <a:lvl7pPr marL="914400" algn="ctr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7pPr>
      <a:lvl8pPr marL="1371600" algn="ctr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8pPr>
      <a:lvl9pPr marL="1828800" algn="ctr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defRPr sz="2400">
          <a:solidFill>
            <a:schemeClr val="tx1"/>
          </a:solidFill>
          <a:latin typeface="Verdana"/>
          <a:ea typeface="+mn-ea"/>
          <a:cs typeface="+mn-cs"/>
        </a:defRPr>
      </a:lvl1pPr>
      <a:lvl2pPr marL="742950" indent="-285750" algn="l">
        <a:spcBef>
          <a:spcPts val="2400"/>
        </a:spcBef>
        <a:spcAft>
          <a:spcPts val="0"/>
        </a:spcAft>
        <a:defRPr sz="2400">
          <a:solidFill>
            <a:schemeClr val="tx1"/>
          </a:solidFill>
          <a:latin typeface="Verdana"/>
          <a:ea typeface="+mn-ea"/>
          <a:cs typeface="+mn-cs"/>
        </a:defRPr>
      </a:lvl2pPr>
      <a:lvl3pPr marL="622300" indent="-355600" algn="l">
        <a:spcBef>
          <a:spcPts val="0"/>
        </a:spcBef>
        <a:spcAft>
          <a:spcPts val="0"/>
        </a:spcAft>
        <a:buFont typeface="Verdana"/>
        <a:buChar char="&gt;"/>
        <a:defRPr sz="2400">
          <a:solidFill>
            <a:schemeClr val="tx1"/>
          </a:solidFill>
          <a:latin typeface="Verdana"/>
          <a:ea typeface="+mn-ea"/>
          <a:cs typeface="+mn-cs"/>
        </a:defRPr>
      </a:lvl3pPr>
      <a:lvl4pPr marL="1600200" indent="-228600" algn="l">
        <a:spcBef>
          <a:spcPts val="1600"/>
        </a:spcBef>
        <a:spcAft>
          <a:spcPts val="0"/>
        </a:spcAft>
        <a:buFont typeface="Arial"/>
        <a:defRPr sz="1600">
          <a:solidFill>
            <a:schemeClr val="tx1"/>
          </a:solidFill>
          <a:latin typeface="Verdana"/>
          <a:ea typeface="+mn-ea"/>
          <a:cs typeface="+mn-cs"/>
        </a:defRPr>
      </a:lvl4pPr>
      <a:lvl5pPr marL="533400" indent="-266700" algn="l">
        <a:spcBef>
          <a:spcPts val="0"/>
        </a:spcBef>
        <a:spcAft>
          <a:spcPts val="0"/>
        </a:spcAft>
        <a:buFont typeface="Arial"/>
        <a:buChar char="&gt;"/>
        <a:defRPr sz="1600">
          <a:solidFill>
            <a:schemeClr val="tx1"/>
          </a:solidFill>
          <a:latin typeface="Verdana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garmin.com/de-DE/p/873008" TargetMode="External"/><Relationship Id="rId4" Type="http://schemas.openxmlformats.org/officeDocument/2006/relationships/hyperlink" Target="https://connect.garmin.com/" TargetMode="External"/><Relationship Id="rId5" Type="http://schemas.openxmlformats.org/officeDocument/2006/relationships/hyperlink" Target="https://shop.espruino.com/banglejs2" TargetMode="External"/><Relationship Id="rId6" Type="http://schemas.openxmlformats.org/officeDocument/2006/relationships/hyperlink" Target="https://www.mindtecstore.com/Emotiv-EPOC-Flex-Saline-Sensor-Cap-32-Kanal-EEG-vorkonfiguriert_3" TargetMode="External"/><Relationship Id="rId7" Type="http://schemas.openxmlformats.org/officeDocument/2006/relationships/hyperlink" Target="https://theactigraph.com/actigraph-wgt3x-bt" TargetMode="Externa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ChangeAspect="1" noGrp="1"/>
          </p:cNvSpPr>
          <p:nvPr>
            <p:ph type="ctrTitle"/>
          </p:nvPr>
        </p:nvSpPr>
        <p:spPr bwMode="auto">
          <a:xfrm>
            <a:off x="287338" y="987425"/>
            <a:ext cx="8064500" cy="2520950"/>
          </a:xfrm>
        </p:spPr>
        <p:txBody>
          <a:bodyPr/>
          <a:lstStyle/>
          <a:p>
            <a:pPr>
              <a:defRPr/>
            </a:pPr>
            <a:r>
              <a:rPr lang="de-DE" sz="3600">
                <a:solidFill>
                  <a:schemeClr val="accent2"/>
                </a:solidFill>
              </a:rPr>
              <a:t>Kolloquium der Bachelorarbeit</a:t>
            </a:r>
            <a:br>
              <a:rPr lang="de-DE" sz="3600"/>
            </a:br>
            <a:br>
              <a:rPr lang="de-DE" sz="2200"/>
            </a:br>
            <a:r>
              <a:rPr lang="de-DE" sz="2200"/>
              <a:t>Konzeption und Umsetzung einer mobilen Anwendung zur Bereitstellung von KI-Modellen für Android-Apps am Beispiel einer Schlafphasenanalyse</a:t>
            </a:r>
            <a:endParaRPr sz="2200"/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287338" y="3751263"/>
            <a:ext cx="8064500" cy="1439862"/>
          </a:xfrm>
        </p:spPr>
        <p:txBody>
          <a:bodyPr/>
          <a:lstStyle/>
          <a:p>
            <a:pPr>
              <a:defRPr/>
            </a:pPr>
            <a:r>
              <a:rPr lang="de-DE" sz="2000"/>
              <a:t>Von Steffen Wolf</a:t>
            </a:r>
            <a:endParaRPr sz="2000"/>
          </a:p>
          <a:p>
            <a:pPr>
              <a:defRPr/>
            </a:pPr>
            <a:r>
              <a:rPr lang="de-DE" sz="2000"/>
              <a:t>Jülich, den 30.01.2025</a:t>
            </a:r>
            <a:endParaRPr/>
          </a:p>
        </p:txBody>
      </p:sp>
      <p:sp>
        <p:nvSpPr>
          <p:cNvPr id="7172" name="Foliennummernplatzhalter 5"/>
          <p:cNvSpPr>
            <a:spLocks noGrp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EA0ADE22-86B6-4362-968E-2A4F7249E87A}" type="slidenum">
              <a:rPr lang="de-DE">
                <a:latin typeface="Verdana"/>
              </a:rPr>
              <a:t>1</a:t>
            </a:fld>
            <a:endParaRPr lang="de-DE">
              <a:latin typeface="Verdana"/>
            </a:endParaRPr>
          </a:p>
        </p:txBody>
      </p:sp>
      <p:sp>
        <p:nvSpPr>
          <p:cNvPr id="7173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287337" y="4913709"/>
            <a:ext cx="5734049" cy="91677"/>
          </a:xfrm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|  FACHBEREICH 9 Medizintechnik und Technomathematik  |  Steffen Wolf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5011609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2) </a:t>
            </a:r>
            <a:r>
              <a:rPr/>
              <a:t>Grundlagen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Schlafphasenanalyse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962795467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E4D596FA-F3A9-6684-7308-0CDA7129D6FA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574770322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6A850761-6FE9-22C7-C38B-2A0FDC4A834E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316427359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340619540" name="Inhaltsplatzhalter 4"/>
          <p:cNvSpPr>
            <a:spLocks noGrp="1"/>
          </p:cNvSpPr>
          <p:nvPr/>
        </p:nvSpPr>
        <p:spPr bwMode="auto">
          <a:xfrm flipH="0" flipV="0">
            <a:off x="287336" y="1321971"/>
            <a:ext cx="3930383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chemeClr val="accent1"/>
                </a:solidFill>
              </a:rPr>
              <a:t>Schlafphasen: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674486604" name=""/>
          <p:cNvSpPr txBox="1"/>
          <p:nvPr/>
        </p:nvSpPr>
        <p:spPr bwMode="auto">
          <a:xfrm flipH="0" flipV="0">
            <a:off x="287337" y="1981098"/>
            <a:ext cx="325364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Wach</a:t>
            </a:r>
            <a:endParaRPr/>
          </a:p>
        </p:txBody>
      </p:sp>
      <p:sp>
        <p:nvSpPr>
          <p:cNvPr id="1947341215" name=""/>
          <p:cNvSpPr txBox="1"/>
          <p:nvPr/>
        </p:nvSpPr>
        <p:spPr bwMode="auto">
          <a:xfrm flipH="0" flipV="0">
            <a:off x="304892" y="2473626"/>
            <a:ext cx="325940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Leicht-Schlaf</a:t>
            </a:r>
            <a:endParaRPr/>
          </a:p>
        </p:txBody>
      </p:sp>
      <p:sp>
        <p:nvSpPr>
          <p:cNvPr id="1732543505" name=""/>
          <p:cNvSpPr txBox="1"/>
          <p:nvPr/>
        </p:nvSpPr>
        <p:spPr bwMode="auto">
          <a:xfrm flipH="0" flipV="0">
            <a:off x="311379" y="2996105"/>
            <a:ext cx="326120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Tief-Schlaf</a:t>
            </a:r>
            <a:endParaRPr/>
          </a:p>
        </p:txBody>
      </p:sp>
      <p:sp>
        <p:nvSpPr>
          <p:cNvPr id="295811194" name=""/>
          <p:cNvSpPr txBox="1"/>
          <p:nvPr/>
        </p:nvSpPr>
        <p:spPr bwMode="auto">
          <a:xfrm flipH="0" flipV="0">
            <a:off x="301653" y="3524652"/>
            <a:ext cx="326264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REM-Schlaf</a:t>
            </a:r>
            <a:endParaRPr/>
          </a:p>
        </p:txBody>
      </p:sp>
      <p:pic>
        <p:nvPicPr>
          <p:cNvPr id="36976457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368332" y="1204870"/>
            <a:ext cx="1902507" cy="1918575"/>
          </a:xfrm>
          <a:prstGeom prst="rect">
            <a:avLst/>
          </a:prstGeom>
        </p:spPr>
      </p:pic>
      <p:pic>
        <p:nvPicPr>
          <p:cNvPr id="141882717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270839" y="1321971"/>
            <a:ext cx="3271717" cy="517365"/>
          </a:xfrm>
          <a:prstGeom prst="rect">
            <a:avLst/>
          </a:prstGeom>
        </p:spPr>
      </p:pic>
      <p:sp>
        <p:nvSpPr>
          <p:cNvPr id="616189732" name=""/>
          <p:cNvSpPr txBox="1"/>
          <p:nvPr/>
        </p:nvSpPr>
        <p:spPr bwMode="auto">
          <a:xfrm flipH="0" flipV="0">
            <a:off x="3540984" y="3049445"/>
            <a:ext cx="232726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/>
              <a:t>Quelle: </a:t>
            </a:r>
            <a:r>
              <a:rPr sz="1100"/>
              <a:t>[5]</a:t>
            </a:r>
            <a:endParaRPr sz="1100"/>
          </a:p>
        </p:txBody>
      </p:sp>
      <p:pic>
        <p:nvPicPr>
          <p:cNvPr id="117597062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210359" y="2930524"/>
            <a:ext cx="1622056" cy="1554373"/>
          </a:xfrm>
          <a:prstGeom prst="rect">
            <a:avLst/>
          </a:prstGeom>
        </p:spPr>
      </p:pic>
      <p:pic>
        <p:nvPicPr>
          <p:cNvPr id="948349876" name=""/>
          <p:cNvPicPr>
            <a:picLocks noChangeAspect="1"/>
          </p:cNvPicPr>
          <p:nvPr/>
        </p:nvPicPr>
        <p:blipFill>
          <a:blip r:embed="rId6"/>
          <a:srcRect l="0" t="0" r="29004" b="0"/>
          <a:stretch/>
        </p:blipFill>
        <p:spPr bwMode="auto">
          <a:xfrm flipH="0" flipV="0">
            <a:off x="6832416" y="3948872"/>
            <a:ext cx="1431914" cy="722162"/>
          </a:xfrm>
          <a:prstGeom prst="rect">
            <a:avLst/>
          </a:prstGeom>
        </p:spPr>
      </p:pic>
      <p:sp>
        <p:nvSpPr>
          <p:cNvPr id="101242147" name=""/>
          <p:cNvSpPr txBox="1"/>
          <p:nvPr/>
        </p:nvSpPr>
        <p:spPr bwMode="auto">
          <a:xfrm flipH="0" flipV="0">
            <a:off x="5428512" y="4541314"/>
            <a:ext cx="232834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/>
              <a:t>Quelle: </a:t>
            </a:r>
            <a:r>
              <a:rPr sz="1100"/>
              <a:t>[6]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48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448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4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4734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54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3254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81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581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976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8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618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82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1882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97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7597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4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24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34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94834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7076525" name="Titel 3"/>
          <p:cNvSpPr>
            <a:spLocks noGrp="1"/>
          </p:cNvSpPr>
          <p:nvPr>
            <p:ph type="title"/>
          </p:nvPr>
        </p:nvSpPr>
        <p:spPr bwMode="auto">
          <a:xfrm flipH="0" flipV="0">
            <a:off x="287336" y="216000"/>
            <a:ext cx="8064498" cy="86113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2) </a:t>
            </a:r>
            <a:r>
              <a:rPr/>
              <a:t>Softwaredesign und -konzept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Softwarearchitektur in Android-Apps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748535477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E27D4F75-DF66-4F62-1B36-3B611F5C3950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31083215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93A10AB7-7FBC-C531-6BD9-365B3E6A8F31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094625543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227580760" name="Inhaltsplatzhalter 4"/>
          <p:cNvSpPr>
            <a:spLocks noGrp="1"/>
          </p:cNvSpPr>
          <p:nvPr/>
        </p:nvSpPr>
        <p:spPr bwMode="auto">
          <a:xfrm flipH="0" flipV="0">
            <a:off x="287336" y="1321971"/>
            <a:ext cx="3930383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chemeClr val="accent1"/>
                </a:solidFill>
              </a:rPr>
              <a:t>Android:</a:t>
            </a:r>
            <a:endParaRPr sz="2200">
              <a:solidFill>
                <a:schemeClr val="accent1"/>
              </a:solidFill>
            </a:endParaRPr>
          </a:p>
        </p:txBody>
      </p:sp>
      <p:pic>
        <p:nvPicPr>
          <p:cNvPr id="4381145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368121" y="1321971"/>
            <a:ext cx="3485534" cy="2150649"/>
          </a:xfrm>
          <a:prstGeom prst="rect">
            <a:avLst/>
          </a:prstGeom>
        </p:spPr>
      </p:pic>
      <p:sp>
        <p:nvSpPr>
          <p:cNvPr id="540797414" name=""/>
          <p:cNvSpPr txBox="1"/>
          <p:nvPr/>
        </p:nvSpPr>
        <p:spPr bwMode="auto">
          <a:xfrm flipH="0" flipV="0">
            <a:off x="395588" y="1920429"/>
            <a:ext cx="376223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Kapselung von Anwendungen</a:t>
            </a:r>
            <a:r>
              <a:rPr/>
              <a:t> (Sandboxing)</a:t>
            </a:r>
            <a:endParaRPr/>
          </a:p>
        </p:txBody>
      </p:sp>
      <p:sp>
        <p:nvSpPr>
          <p:cNvPr id="1823802305" name=""/>
          <p:cNvSpPr txBox="1"/>
          <p:nvPr/>
        </p:nvSpPr>
        <p:spPr bwMode="auto">
          <a:xfrm flipH="0" flipV="0">
            <a:off x="395588" y="2780746"/>
            <a:ext cx="360516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Quelloffenes Betriebssystem</a:t>
            </a:r>
            <a:endParaRPr/>
          </a:p>
        </p:txBody>
      </p:sp>
      <p:sp>
        <p:nvSpPr>
          <p:cNvPr id="1235688440" name=""/>
          <p:cNvSpPr txBox="1"/>
          <p:nvPr/>
        </p:nvSpPr>
        <p:spPr bwMode="auto">
          <a:xfrm flipH="0" flipV="0">
            <a:off x="456202" y="3453950"/>
            <a:ext cx="3780597" cy="135367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Apps entwickeln in: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C++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Java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Kotlin</a:t>
            </a:r>
            <a:endParaRPr/>
          </a:p>
        </p:txBody>
      </p:sp>
      <p:sp>
        <p:nvSpPr>
          <p:cNvPr id="445062071" name=""/>
          <p:cNvSpPr txBox="1"/>
          <p:nvPr/>
        </p:nvSpPr>
        <p:spPr bwMode="auto">
          <a:xfrm flipH="0" flipV="0">
            <a:off x="4039218" y="3778907"/>
            <a:ext cx="3814437" cy="40726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Model-View-Viewmodel (MVVM)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079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11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811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0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2380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6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3568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06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44506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6727506" name="Titel 3"/>
          <p:cNvSpPr>
            <a:spLocks noGrp="1"/>
          </p:cNvSpPr>
          <p:nvPr>
            <p:ph type="title"/>
          </p:nvPr>
        </p:nvSpPr>
        <p:spPr bwMode="auto">
          <a:xfrm flipH="0" flipV="0">
            <a:off x="287336" y="216000"/>
            <a:ext cx="8064498" cy="867200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2) </a:t>
            </a:r>
            <a:r>
              <a:rPr/>
              <a:t>Softwaredesign und -konzept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Anforderungsanalyse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2120904100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9A6A6D0A-F111-5FAE-1AD1-E1469F1C6257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350602952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67814838-3F6B-AC00-EAAD-C183CEE1E3E2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277076800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913765600" name="Inhaltsplatzhalter 4"/>
          <p:cNvSpPr>
            <a:spLocks noGrp="1"/>
          </p:cNvSpPr>
          <p:nvPr/>
        </p:nvSpPr>
        <p:spPr bwMode="auto">
          <a:xfrm flipH="0" flipV="0">
            <a:off x="287336" y="1321971"/>
            <a:ext cx="4032249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chemeClr val="accent1"/>
                </a:solidFill>
              </a:rPr>
              <a:t>Funktionale Anforderungen: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04635221" name=""/>
          <p:cNvSpPr txBox="1"/>
          <p:nvPr/>
        </p:nvSpPr>
        <p:spPr bwMode="auto">
          <a:xfrm flipH="0" flipV="0">
            <a:off x="480525" y="1890095"/>
            <a:ext cx="542178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Wahl eines KI-Modells durch </a:t>
            </a:r>
            <a:r>
              <a:rPr/>
              <a:t>TFLite-Datei</a:t>
            </a:r>
            <a:endParaRPr/>
          </a:p>
        </p:txBody>
      </p:sp>
      <p:sp>
        <p:nvSpPr>
          <p:cNvPr id="1488025761" name=""/>
          <p:cNvSpPr txBox="1"/>
          <p:nvPr/>
        </p:nvSpPr>
        <p:spPr bwMode="auto">
          <a:xfrm flipH="0" flipV="0">
            <a:off x="469725" y="2388690"/>
            <a:ext cx="544518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Lokale Verarbeitung von Daten</a:t>
            </a:r>
            <a:endParaRPr/>
          </a:p>
        </p:txBody>
      </p:sp>
      <p:sp>
        <p:nvSpPr>
          <p:cNvPr id="532249504" name=""/>
          <p:cNvSpPr txBox="1"/>
          <p:nvPr/>
        </p:nvSpPr>
        <p:spPr bwMode="auto">
          <a:xfrm flipH="0" flipV="0">
            <a:off x="480525" y="2907209"/>
            <a:ext cx="545202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Lokale Datenspeicherung</a:t>
            </a:r>
            <a:endParaRPr/>
          </a:p>
        </p:txBody>
      </p:sp>
      <p:sp>
        <p:nvSpPr>
          <p:cNvPr id="427336394" name=""/>
          <p:cNvSpPr txBox="1"/>
          <p:nvPr/>
        </p:nvSpPr>
        <p:spPr bwMode="auto">
          <a:xfrm flipH="0" flipV="0">
            <a:off x="480525" y="3435756"/>
            <a:ext cx="629814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Übersichtliche Darstellung und einfache Bedienung</a:t>
            </a:r>
            <a:endParaRPr/>
          </a:p>
        </p:txBody>
      </p:sp>
      <p:sp>
        <p:nvSpPr>
          <p:cNvPr id="1990115804" name=""/>
          <p:cNvSpPr txBox="1"/>
          <p:nvPr/>
        </p:nvSpPr>
        <p:spPr bwMode="auto">
          <a:xfrm flipH="0" flipV="0">
            <a:off x="480525" y="3954276"/>
            <a:ext cx="74872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Zugriff und Verarbeitung von Daten durch externe Anwendungen</a:t>
            </a:r>
            <a:endParaRPr/>
          </a:p>
        </p:txBody>
      </p:sp>
      <p:pic>
        <p:nvPicPr>
          <p:cNvPr id="5895339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277964" y="1217026"/>
            <a:ext cx="2598806" cy="2078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6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02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8802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24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224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33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733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11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9011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5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58953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479908" name="Titel 3"/>
          <p:cNvSpPr>
            <a:spLocks noGrp="1"/>
          </p:cNvSpPr>
          <p:nvPr>
            <p:ph type="title"/>
          </p:nvPr>
        </p:nvSpPr>
        <p:spPr bwMode="auto">
          <a:xfrm flipH="0" flipV="0">
            <a:off x="287336" y="216000"/>
            <a:ext cx="8064498" cy="867200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2) </a:t>
            </a:r>
            <a:r>
              <a:rPr/>
              <a:t>Softwaredesign und -konzept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Aufbau von</a:t>
            </a:r>
            <a:r>
              <a:rPr sz="1800"/>
              <a:t> </a:t>
            </a:r>
            <a:r>
              <a:rPr sz="1800" b="0"/>
              <a:t>AiXDroid</a:t>
            </a:r>
            <a:endParaRPr sz="1800"/>
          </a:p>
        </p:txBody>
      </p:sp>
      <p:sp>
        <p:nvSpPr>
          <p:cNvPr id="1397027778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50B10AE0-B764-8656-1E14-99F6EE4941EA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984793925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D813C5F6-8A7D-E2F0-88A0-666EC938C2DE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540247176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pic>
        <p:nvPicPr>
          <p:cNvPr id="5906124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43080" y="1083200"/>
            <a:ext cx="2857838" cy="3664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61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59061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7377416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Entwicklungswerkzeuge</a:t>
            </a:r>
            <a:endParaRPr sz="1800"/>
          </a:p>
        </p:txBody>
      </p:sp>
      <p:sp>
        <p:nvSpPr>
          <p:cNvPr id="330813007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8A3A3FBE-2926-1E10-76CF-C7DEE6DB6467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346723225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36172794-12E8-6976-2374-E0FD05BA445C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537385128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257349871" name="Inhaltsplatzhalter 4"/>
          <p:cNvSpPr>
            <a:spLocks noGrp="1"/>
          </p:cNvSpPr>
          <p:nvPr/>
        </p:nvSpPr>
        <p:spPr bwMode="auto">
          <a:xfrm flipH="0" flipV="0">
            <a:off x="287336" y="1321970"/>
            <a:ext cx="4628076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/>
              <a:t>d</a:t>
            </a:r>
            <a:endParaRPr/>
          </a:p>
        </p:txBody>
      </p:sp>
      <p:sp>
        <p:nvSpPr>
          <p:cNvPr id="979460677" name=""/>
          <p:cNvSpPr txBox="1"/>
          <p:nvPr/>
        </p:nvSpPr>
        <p:spPr bwMode="auto">
          <a:xfrm flipH="0" flipV="0">
            <a:off x="480165" y="2007204"/>
            <a:ext cx="288542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Android-API</a:t>
            </a:r>
            <a:endParaRPr/>
          </a:p>
        </p:txBody>
      </p:sp>
      <p:sp>
        <p:nvSpPr>
          <p:cNvPr id="764634322" name=""/>
          <p:cNvSpPr txBox="1"/>
          <p:nvPr/>
        </p:nvSpPr>
        <p:spPr bwMode="auto">
          <a:xfrm flipH="0" flipV="0">
            <a:off x="478005" y="2525724"/>
            <a:ext cx="288721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Android-Room</a:t>
            </a:r>
            <a:endParaRPr/>
          </a:p>
        </p:txBody>
      </p:sp>
      <p:sp>
        <p:nvSpPr>
          <p:cNvPr id="739902439" name=""/>
          <p:cNvSpPr txBox="1"/>
          <p:nvPr/>
        </p:nvSpPr>
        <p:spPr bwMode="auto">
          <a:xfrm flipH="0" flipV="0">
            <a:off x="476205" y="3044244"/>
            <a:ext cx="289801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Jetpack-Compose</a:t>
            </a:r>
            <a:endParaRPr/>
          </a:p>
        </p:txBody>
      </p:sp>
      <p:sp>
        <p:nvSpPr>
          <p:cNvPr id="1558059950" name=""/>
          <p:cNvSpPr txBox="1"/>
          <p:nvPr/>
        </p:nvSpPr>
        <p:spPr bwMode="auto">
          <a:xfrm flipH="0" flipV="0">
            <a:off x="480165" y="3609191"/>
            <a:ext cx="290521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Hilt</a:t>
            </a:r>
            <a:endParaRPr/>
          </a:p>
        </p:txBody>
      </p:sp>
      <p:sp>
        <p:nvSpPr>
          <p:cNvPr id="1200978216" name=""/>
          <p:cNvSpPr txBox="1"/>
          <p:nvPr/>
        </p:nvSpPr>
        <p:spPr bwMode="auto">
          <a:xfrm flipH="0" flipV="0">
            <a:off x="4572000" y="2007204"/>
            <a:ext cx="289117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Tensorflow-Lite</a:t>
            </a:r>
            <a:endParaRPr/>
          </a:p>
        </p:txBody>
      </p:sp>
      <p:sp>
        <p:nvSpPr>
          <p:cNvPr id="2057271800" name=""/>
          <p:cNvSpPr/>
          <p:nvPr/>
        </p:nvSpPr>
        <p:spPr bwMode="auto">
          <a:xfrm rot="5399978" flipH="0" flipV="0">
            <a:off x="4919100" y="2487342"/>
            <a:ext cx="533885" cy="44288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014229" name=""/>
          <p:cNvSpPr txBox="1"/>
          <p:nvPr/>
        </p:nvSpPr>
        <p:spPr bwMode="auto">
          <a:xfrm flipH="0" flipV="0">
            <a:off x="4574537" y="3044244"/>
            <a:ext cx="289369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liteRT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46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946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63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463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9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99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05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5805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9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0097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7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727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01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86601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3864596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Systemarchitektur</a:t>
            </a:r>
            <a:endParaRPr sz="1800"/>
          </a:p>
        </p:txBody>
      </p:sp>
      <p:sp>
        <p:nvSpPr>
          <p:cNvPr id="1504752627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269830F7-E5D8-F142-FC96-6C43FE1367B3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45350091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58FC777E-1C27-5A39-5587-F5D7491E6467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884137960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617650096" name="Inhaltsplatzhalter 4"/>
          <p:cNvSpPr>
            <a:spLocks noGrp="1"/>
          </p:cNvSpPr>
          <p:nvPr/>
        </p:nvSpPr>
        <p:spPr bwMode="auto">
          <a:xfrm flipH="0" flipV="0">
            <a:off x="287336" y="1321969"/>
            <a:ext cx="4628076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b="0" u="none">
                <a:solidFill>
                  <a:schemeClr val="accent1"/>
                </a:solidFill>
              </a:rPr>
              <a:t>Model</a:t>
            </a:r>
            <a:r>
              <a:rPr sz="2200">
                <a:solidFill>
                  <a:schemeClr val="accent1"/>
                </a:solidFill>
              </a:rPr>
              <a:t>-View-Viewmodel:</a:t>
            </a:r>
            <a:endParaRPr sz="22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0276442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Systemarchitektur</a:t>
            </a:r>
            <a:endParaRPr sz="1800"/>
          </a:p>
        </p:txBody>
      </p:sp>
      <p:sp>
        <p:nvSpPr>
          <p:cNvPr id="2028033416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C7DA5142-5135-9C74-0306-767F1BAD2C44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2056323944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7FCFFB9A-1B94-D59B-8EF3-7BFB50F119EF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802605052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548648948" name="Inhaltsplatzhalter 4"/>
          <p:cNvSpPr>
            <a:spLocks noGrp="1"/>
          </p:cNvSpPr>
          <p:nvPr/>
        </p:nvSpPr>
        <p:spPr bwMode="auto">
          <a:xfrm flipH="0" flipV="0">
            <a:off x="287336" y="1321969"/>
            <a:ext cx="4628076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b="1" u="sng">
                <a:solidFill>
                  <a:schemeClr val="accent1"/>
                </a:solidFill>
              </a:rPr>
              <a:t>Model</a:t>
            </a:r>
            <a:r>
              <a:rPr sz="2200">
                <a:solidFill>
                  <a:schemeClr val="accent1"/>
                </a:solidFill>
              </a:rPr>
              <a:t>-View-Viewmodel: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518834636" name=""/>
          <p:cNvSpPr/>
          <p:nvPr/>
        </p:nvSpPr>
        <p:spPr bwMode="auto">
          <a:xfrm flipH="0" flipV="0">
            <a:off x="486592" y="2754809"/>
            <a:ext cx="1977802" cy="66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Data Class Object</a:t>
            </a:r>
            <a:endParaRPr/>
          </a:p>
        </p:txBody>
      </p:sp>
      <p:sp>
        <p:nvSpPr>
          <p:cNvPr id="1252585992" name=""/>
          <p:cNvSpPr txBox="1"/>
          <p:nvPr/>
        </p:nvSpPr>
        <p:spPr bwMode="auto">
          <a:xfrm flipH="0" flipV="0">
            <a:off x="417336" y="2388689"/>
            <a:ext cx="105815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@Entity</a:t>
            </a:r>
            <a:endParaRPr/>
          </a:p>
        </p:txBody>
      </p:sp>
      <p:sp>
        <p:nvSpPr>
          <p:cNvPr id="344441826" name=""/>
          <p:cNvSpPr/>
          <p:nvPr/>
        </p:nvSpPr>
        <p:spPr bwMode="auto">
          <a:xfrm flipH="0" flipV="0">
            <a:off x="4699404" y="2754810"/>
            <a:ext cx="1977801" cy="6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Data Class</a:t>
            </a:r>
            <a:endParaRPr/>
          </a:p>
          <a:p>
            <a:pPr>
              <a:defRPr/>
            </a:pPr>
            <a:r>
              <a:rPr/>
              <a:t>Object</a:t>
            </a:r>
            <a:endParaRPr/>
          </a:p>
        </p:txBody>
      </p:sp>
      <p:sp>
        <p:nvSpPr>
          <p:cNvPr id="432139687" name=""/>
          <p:cNvSpPr txBox="1"/>
          <p:nvPr/>
        </p:nvSpPr>
        <p:spPr bwMode="auto">
          <a:xfrm flipH="0" flipV="0">
            <a:off x="417336" y="1865827"/>
            <a:ext cx="232330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Datenschicht</a:t>
            </a:r>
            <a:endParaRPr/>
          </a:p>
        </p:txBody>
      </p:sp>
      <p:sp>
        <p:nvSpPr>
          <p:cNvPr id="1240152508" name=""/>
          <p:cNvSpPr txBox="1"/>
          <p:nvPr/>
        </p:nvSpPr>
        <p:spPr bwMode="auto">
          <a:xfrm flipH="0" flipV="0">
            <a:off x="4450662" y="1865827"/>
            <a:ext cx="261031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Domänenlogikschicht</a:t>
            </a:r>
            <a:endParaRPr/>
          </a:p>
        </p:txBody>
      </p:sp>
      <p:sp>
        <p:nvSpPr>
          <p:cNvPr id="678201474" name=""/>
          <p:cNvSpPr txBox="1"/>
          <p:nvPr/>
        </p:nvSpPr>
        <p:spPr bwMode="auto">
          <a:xfrm flipH="0" flipV="0">
            <a:off x="287337" y="3619155"/>
            <a:ext cx="332907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object class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chemeClr val="accent1"/>
                </a:solidFill>
              </a:rPr>
              <a:t>DBDataSeries</a:t>
            </a:r>
            <a:r>
              <a:rPr/>
              <a:t>;</a:t>
            </a:r>
            <a:endParaRPr/>
          </a:p>
        </p:txBody>
      </p:sp>
      <p:sp>
        <p:nvSpPr>
          <p:cNvPr id="82102453" name=""/>
          <p:cNvSpPr txBox="1"/>
          <p:nvPr/>
        </p:nvSpPr>
        <p:spPr bwMode="auto">
          <a:xfrm flipH="0" flipV="0">
            <a:off x="4697728" y="3619155"/>
            <a:ext cx="292140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object class </a:t>
            </a:r>
            <a:r>
              <a:rPr>
                <a:solidFill>
                  <a:schemeClr val="accent1"/>
                </a:solidFill>
              </a:rPr>
              <a:t>DataSeries</a:t>
            </a:r>
            <a:r>
              <a:rPr/>
              <a:t>;</a:t>
            </a:r>
            <a:endParaRPr/>
          </a:p>
        </p:txBody>
      </p:sp>
      <p:sp>
        <p:nvSpPr>
          <p:cNvPr id="121452085" name=""/>
          <p:cNvSpPr/>
          <p:nvPr/>
        </p:nvSpPr>
        <p:spPr bwMode="auto">
          <a:xfrm flipH="0" flipV="0">
            <a:off x="3069810" y="2997484"/>
            <a:ext cx="1249776" cy="17593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213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58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5258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83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883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20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820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5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015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5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145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44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444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8210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272328" name=""/>
          <p:cNvSpPr/>
          <p:nvPr/>
        </p:nvSpPr>
        <p:spPr bwMode="auto">
          <a:xfrm flipH="0" flipV="0">
            <a:off x="4423248" y="1229131"/>
            <a:ext cx="3905160" cy="3315656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9E7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accent1"/>
                </a:solidFill>
              </a:rPr>
              <a:t>class MainActivity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95848911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Systemarchitektur</a:t>
            </a:r>
            <a:endParaRPr sz="1800"/>
          </a:p>
        </p:txBody>
      </p:sp>
      <p:sp>
        <p:nvSpPr>
          <p:cNvPr id="345846999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6504C88E-8FCC-A4BE-4D94-976600CC81E6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449655576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11BF74A7-E633-DEE8-EABC-5EED63F12C2A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500888974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2000115706" name="Inhaltsplatzhalter 4"/>
          <p:cNvSpPr>
            <a:spLocks noGrp="1"/>
          </p:cNvSpPr>
          <p:nvPr/>
        </p:nvSpPr>
        <p:spPr bwMode="auto">
          <a:xfrm flipH="0" flipV="0">
            <a:off x="287336" y="1321969"/>
            <a:ext cx="3883182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b="0" u="none">
                <a:solidFill>
                  <a:schemeClr val="accent1"/>
                </a:solidFill>
              </a:rPr>
              <a:t>Model</a:t>
            </a:r>
            <a:r>
              <a:rPr sz="2200">
                <a:solidFill>
                  <a:schemeClr val="accent1"/>
                </a:solidFill>
              </a:rPr>
              <a:t>-</a:t>
            </a:r>
            <a:r>
              <a:rPr sz="2200" b="1" u="sng">
                <a:solidFill>
                  <a:schemeClr val="accent1"/>
                </a:solidFill>
              </a:rPr>
              <a:t>View</a:t>
            </a:r>
            <a:r>
              <a:rPr sz="2200">
                <a:solidFill>
                  <a:schemeClr val="accent1"/>
                </a:solidFill>
              </a:rPr>
              <a:t>-Viewmodel: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740036466" name=""/>
          <p:cNvSpPr/>
          <p:nvPr/>
        </p:nvSpPr>
        <p:spPr bwMode="auto">
          <a:xfrm flipH="0" flipV="0">
            <a:off x="486591" y="2754809"/>
            <a:ext cx="2982686" cy="383413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fun AIManagerWindow()</a:t>
            </a:r>
            <a:endParaRPr/>
          </a:p>
        </p:txBody>
      </p:sp>
      <p:sp>
        <p:nvSpPr>
          <p:cNvPr id="842341527" name=""/>
          <p:cNvSpPr txBox="1"/>
          <p:nvPr/>
        </p:nvSpPr>
        <p:spPr bwMode="auto">
          <a:xfrm flipH="0" flipV="0">
            <a:off x="417335" y="2388688"/>
            <a:ext cx="218475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@Composable</a:t>
            </a:r>
            <a:endParaRPr/>
          </a:p>
        </p:txBody>
      </p:sp>
      <p:sp>
        <p:nvSpPr>
          <p:cNvPr id="2055726582" name=""/>
          <p:cNvSpPr txBox="1"/>
          <p:nvPr/>
        </p:nvSpPr>
        <p:spPr bwMode="auto">
          <a:xfrm flipH="0" flipV="0">
            <a:off x="417335" y="1865827"/>
            <a:ext cx="349169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Benutzeroberflächenschicht (UI)</a:t>
            </a:r>
            <a:endParaRPr/>
          </a:p>
        </p:txBody>
      </p:sp>
      <p:sp>
        <p:nvSpPr>
          <p:cNvPr id="892540563" name=""/>
          <p:cNvSpPr/>
          <p:nvPr/>
        </p:nvSpPr>
        <p:spPr bwMode="auto">
          <a:xfrm flipH="0" flipV="0">
            <a:off x="4821752" y="1718243"/>
            <a:ext cx="3428485" cy="2719221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fun MainWindow()</a:t>
            </a:r>
            <a:endParaRPr/>
          </a:p>
        </p:txBody>
      </p:sp>
      <p:sp>
        <p:nvSpPr>
          <p:cNvPr id="1937509373" name=""/>
          <p:cNvSpPr/>
          <p:nvPr/>
        </p:nvSpPr>
        <p:spPr bwMode="auto">
          <a:xfrm flipH="0" flipV="0">
            <a:off x="5092800" y="2144404"/>
            <a:ext cx="3072147" cy="2172320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fun AIManagerWindow()</a:t>
            </a:r>
            <a:endParaRPr/>
          </a:p>
        </p:txBody>
      </p:sp>
      <p:sp>
        <p:nvSpPr>
          <p:cNvPr id="246432105" name=""/>
          <p:cNvSpPr/>
          <p:nvPr/>
        </p:nvSpPr>
        <p:spPr bwMode="auto">
          <a:xfrm flipH="0" flipV="0">
            <a:off x="5548926" y="2571748"/>
            <a:ext cx="2552086" cy="896775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fun ModelList()</a:t>
            </a:r>
            <a:endParaRPr/>
          </a:p>
        </p:txBody>
      </p:sp>
      <p:sp>
        <p:nvSpPr>
          <p:cNvPr id="678141331" name=""/>
          <p:cNvSpPr/>
          <p:nvPr/>
        </p:nvSpPr>
        <p:spPr bwMode="auto">
          <a:xfrm flipH="0" flipV="0">
            <a:off x="5927726" y="2951568"/>
            <a:ext cx="2079625" cy="373310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fun ModelItem()</a:t>
            </a:r>
            <a:endParaRPr/>
          </a:p>
        </p:txBody>
      </p:sp>
      <p:sp>
        <p:nvSpPr>
          <p:cNvPr id="513506887" name=""/>
          <p:cNvSpPr/>
          <p:nvPr/>
        </p:nvSpPr>
        <p:spPr bwMode="auto">
          <a:xfrm flipH="0" flipV="0">
            <a:off x="5548926" y="3686196"/>
            <a:ext cx="2552085" cy="476249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fun AddButton()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2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572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34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234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03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4003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27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227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54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254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50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3750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64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8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513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4826333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Systemarchitektur</a:t>
            </a:r>
            <a:endParaRPr sz="1800"/>
          </a:p>
        </p:txBody>
      </p:sp>
      <p:sp>
        <p:nvSpPr>
          <p:cNvPr id="1962770401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CDD12EAD-088A-1344-2C55-48E6AE0D6F4C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647447352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CFE582FE-0452-58D6-2228-59659BF9E5A4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845196650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884874370" name="Inhaltsplatzhalter 4"/>
          <p:cNvSpPr>
            <a:spLocks noGrp="1"/>
          </p:cNvSpPr>
          <p:nvPr/>
        </p:nvSpPr>
        <p:spPr bwMode="auto">
          <a:xfrm flipH="0" flipV="0">
            <a:off x="287336" y="1321969"/>
            <a:ext cx="4628076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b="0" u="none">
                <a:solidFill>
                  <a:schemeClr val="accent1"/>
                </a:solidFill>
              </a:rPr>
              <a:t>Model</a:t>
            </a:r>
            <a:r>
              <a:rPr sz="2200">
                <a:solidFill>
                  <a:schemeClr val="accent1"/>
                </a:solidFill>
              </a:rPr>
              <a:t>-</a:t>
            </a:r>
            <a:r>
              <a:rPr sz="2200" b="0" u="none">
                <a:solidFill>
                  <a:schemeClr val="accent1"/>
                </a:solidFill>
              </a:rPr>
              <a:t>View</a:t>
            </a:r>
            <a:r>
              <a:rPr sz="2200">
                <a:solidFill>
                  <a:schemeClr val="accent1"/>
                </a:solidFill>
              </a:rPr>
              <a:t>-</a:t>
            </a:r>
            <a:r>
              <a:rPr sz="2200" b="1" u="sng">
                <a:solidFill>
                  <a:schemeClr val="accent1"/>
                </a:solidFill>
              </a:rPr>
              <a:t>Viewmodel</a:t>
            </a:r>
            <a:r>
              <a:rPr sz="2200">
                <a:solidFill>
                  <a:schemeClr val="accent1"/>
                </a:solidFill>
              </a:rPr>
              <a:t>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016963285" name=""/>
          <p:cNvSpPr/>
          <p:nvPr/>
        </p:nvSpPr>
        <p:spPr bwMode="auto">
          <a:xfrm flipH="0" flipV="0">
            <a:off x="486591" y="2754809"/>
            <a:ext cx="5142580" cy="383413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class AIManagerViewmodel : Viewmodel()</a:t>
            </a:r>
            <a:endParaRPr/>
          </a:p>
        </p:txBody>
      </p:sp>
      <p:sp>
        <p:nvSpPr>
          <p:cNvPr id="385491063" name=""/>
          <p:cNvSpPr txBox="1"/>
          <p:nvPr/>
        </p:nvSpPr>
        <p:spPr bwMode="auto">
          <a:xfrm flipH="0" flipV="0">
            <a:off x="417335" y="2388688"/>
            <a:ext cx="218979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@HiltViewModel</a:t>
            </a:r>
            <a:endParaRPr/>
          </a:p>
        </p:txBody>
      </p:sp>
      <p:sp>
        <p:nvSpPr>
          <p:cNvPr id="976341259" name=""/>
          <p:cNvSpPr txBox="1"/>
          <p:nvPr/>
        </p:nvSpPr>
        <p:spPr bwMode="auto">
          <a:xfrm flipH="0" flipV="0">
            <a:off x="417335" y="1865827"/>
            <a:ext cx="59906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Benutzeroberflächenschicht (und Domänenlogikschicht)</a:t>
            </a:r>
            <a:endParaRPr/>
          </a:p>
        </p:txBody>
      </p:sp>
      <p:sp>
        <p:nvSpPr>
          <p:cNvPr id="1018088710" name=""/>
          <p:cNvSpPr/>
          <p:nvPr/>
        </p:nvSpPr>
        <p:spPr bwMode="auto">
          <a:xfrm flipH="0" flipV="0">
            <a:off x="486591" y="3682489"/>
            <a:ext cx="4085407" cy="748267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class AIModelUseCase</a:t>
            </a:r>
            <a:r>
              <a:rPr/>
              <a:t> </a:t>
            </a:r>
            <a:r>
              <a:rPr>
                <a:solidFill>
                  <a:schemeClr val="tx1"/>
                </a:solidFill>
              </a:rPr>
              <a:t>@Inject</a:t>
            </a:r>
            <a:r>
              <a:rPr/>
              <a:t> constructor(...) {...}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34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34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49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549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96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1696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08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01808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9029128" name="Titel 3"/>
          <p:cNvSpPr>
            <a:spLocks noGrp="1"/>
          </p:cNvSpPr>
          <p:nvPr>
            <p:ph type="title"/>
          </p:nvPr>
        </p:nvSpPr>
        <p:spPr bwMode="auto">
          <a:xfrm>
            <a:off x="287336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Datenschicht</a:t>
            </a:r>
            <a:endParaRPr sz="1800"/>
          </a:p>
        </p:txBody>
      </p:sp>
      <p:sp>
        <p:nvSpPr>
          <p:cNvPr id="123160624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766BD81C-0974-C2C7-BBBB-382201EBB8F4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269829935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78CDFA82-3002-2C5D-07D0-7E6CE31545ED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930555366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668821164" name="Inhaltsplatzhalter 4"/>
          <p:cNvSpPr>
            <a:spLocks noGrp="1"/>
          </p:cNvSpPr>
          <p:nvPr/>
        </p:nvSpPr>
        <p:spPr bwMode="auto">
          <a:xfrm flipH="0" flipV="0">
            <a:off x="287336" y="1321969"/>
            <a:ext cx="3886254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solidFill>
                  <a:schemeClr val="accent1"/>
                </a:solidFill>
              </a:rPr>
              <a:t>Data Entities:</a:t>
            </a:r>
            <a:endParaRPr sz="2200">
              <a:solidFill>
                <a:schemeClr val="accent1"/>
              </a:solidFill>
            </a:endParaRPr>
          </a:p>
        </p:txBody>
      </p:sp>
      <p:pic>
        <p:nvPicPr>
          <p:cNvPr id="124118402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08077" y="3381542"/>
            <a:ext cx="4823634" cy="1485217"/>
          </a:xfrm>
          <a:prstGeom prst="rect">
            <a:avLst/>
          </a:prstGeom>
        </p:spPr>
      </p:pic>
      <p:pic>
        <p:nvPicPr>
          <p:cNvPr id="73414750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87461" y="1820162"/>
            <a:ext cx="2195159" cy="1503175"/>
          </a:xfrm>
          <a:prstGeom prst="rect">
            <a:avLst/>
          </a:prstGeom>
        </p:spPr>
      </p:pic>
      <p:pic>
        <p:nvPicPr>
          <p:cNvPr id="180307449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319586" y="1131432"/>
            <a:ext cx="3841148" cy="2250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7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0307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118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14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73414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 bwMode="auto">
          <a:xfrm>
            <a:off x="288000" y="216000"/>
            <a:ext cx="8064500" cy="720724"/>
          </a:xfrm>
        </p:spPr>
        <p:txBody>
          <a:bodyPr/>
          <a:lstStyle/>
          <a:p>
            <a:pPr>
              <a:defRPr/>
            </a:pPr>
            <a:r>
              <a:rPr lang="de-DE"/>
              <a:t>Agenda</a:t>
            </a:r>
            <a:br>
              <a:rPr lang="de-DE"/>
            </a:br>
            <a:endParaRPr/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 bwMode="auto">
          <a:xfrm flipH="0" flipV="0">
            <a:off x="287337" y="1130400"/>
            <a:ext cx="8064499" cy="456195"/>
          </a:xfrm>
        </p:spPr>
        <p:txBody>
          <a:bodyPr/>
          <a:lstStyle/>
          <a:p>
            <a:pPr marL="349965" indent="-349965">
              <a:lnSpc>
                <a:spcPct val="150000"/>
              </a:lnSpc>
              <a:buFontTx/>
              <a:buAutoNum type="arabicParenR"/>
              <a:defRPr/>
            </a:pPr>
            <a:r>
              <a:rPr/>
              <a:t> Motivation</a:t>
            </a:r>
            <a:endParaRPr/>
          </a:p>
        </p:txBody>
      </p:sp>
      <p:sp>
        <p:nvSpPr>
          <p:cNvPr id="8196" name="Datumsplatzhalter 7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761595A4-096B-4F22-9316-686FE1BBE6F3}" type="datetime1">
              <a:rPr lang="de-DE">
                <a:latin typeface="Verdana"/>
              </a:rPr>
              <a:t>18.10.2024</a:t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8197" name="Foliennummernplatzhalter 8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30BE440D-5C6E-4666-AB6F-37B79E213A23}" type="slidenum">
              <a:rPr lang="de-DE">
                <a:latin typeface="Verdana"/>
              </a:rPr>
              <a:t>2</a:t>
            </a:fld>
            <a:endParaRPr lang="de-DE">
              <a:latin typeface="Verdana"/>
            </a:endParaRPr>
          </a:p>
        </p:txBody>
      </p:sp>
      <p:sp>
        <p:nvSpPr>
          <p:cNvPr id="8198" name="Fußzeilenplatzhalter 9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2098848814" name="Inhaltsplatzhalter 7"/>
          <p:cNvSpPr>
            <a:spLocks noGrp="1"/>
          </p:cNvSpPr>
          <p:nvPr/>
        </p:nvSpPr>
        <p:spPr bwMode="auto">
          <a:xfrm flipH="0" flipV="0">
            <a:off x="279399" y="1703826"/>
            <a:ext cx="8064499" cy="456195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/>
              <a:t>2) </a:t>
            </a:r>
            <a:r>
              <a:rPr/>
              <a:t>Softwaredesign und -konzept</a:t>
            </a:r>
            <a:endParaRPr/>
          </a:p>
        </p:txBody>
      </p:sp>
      <p:sp>
        <p:nvSpPr>
          <p:cNvPr id="550621518" name="Inhaltsplatzhalter 7"/>
          <p:cNvSpPr>
            <a:spLocks noGrp="1"/>
          </p:cNvSpPr>
          <p:nvPr/>
        </p:nvSpPr>
        <p:spPr bwMode="auto">
          <a:xfrm flipH="0" flipV="0">
            <a:off x="287337" y="2270890"/>
            <a:ext cx="8064499" cy="456195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/>
              <a:t>3) </a:t>
            </a:r>
            <a:r>
              <a:rPr/>
              <a:t>Implementierung</a:t>
            </a:r>
            <a:endParaRPr/>
          </a:p>
        </p:txBody>
      </p:sp>
      <p:sp>
        <p:nvSpPr>
          <p:cNvPr id="502153995" name="Inhaltsplatzhalter 7"/>
          <p:cNvSpPr>
            <a:spLocks noGrp="1"/>
          </p:cNvSpPr>
          <p:nvPr/>
        </p:nvSpPr>
        <p:spPr bwMode="auto">
          <a:xfrm flipH="0" flipV="0">
            <a:off x="279399" y="2881914"/>
            <a:ext cx="8064499" cy="456195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/>
              <a:t>4) </a:t>
            </a:r>
            <a:r>
              <a:rPr/>
              <a:t>Beispielanwendung</a:t>
            </a:r>
            <a:endParaRPr/>
          </a:p>
        </p:txBody>
      </p:sp>
      <p:sp>
        <p:nvSpPr>
          <p:cNvPr id="117600438" name="Inhaltsplatzhalter 7"/>
          <p:cNvSpPr>
            <a:spLocks noGrp="1"/>
          </p:cNvSpPr>
          <p:nvPr/>
        </p:nvSpPr>
        <p:spPr bwMode="auto">
          <a:xfrm flipH="0" flipV="0">
            <a:off x="279399" y="3541338"/>
            <a:ext cx="8064499" cy="456195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/>
              <a:t>5) </a:t>
            </a:r>
            <a:r>
              <a:rPr/>
              <a:t>Fazit und zukünftige Entwicklung</a:t>
            </a:r>
            <a:endParaRPr/>
          </a:p>
        </p:txBody>
      </p:sp>
      <p:sp>
        <p:nvSpPr>
          <p:cNvPr id="395429477" name="Inhaltsplatzhalter 7"/>
          <p:cNvSpPr>
            <a:spLocks noGrp="1"/>
          </p:cNvSpPr>
          <p:nvPr/>
        </p:nvSpPr>
        <p:spPr bwMode="auto">
          <a:xfrm flipH="0" flipV="0">
            <a:off x="288000" y="4173379"/>
            <a:ext cx="8064499" cy="456195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/>
              <a:t>6) </a:t>
            </a:r>
            <a:r>
              <a:rPr/>
              <a:t>Demonstration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84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9884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6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06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215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760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42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39542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9042333" name="Titel 3"/>
          <p:cNvSpPr>
            <a:spLocks noGrp="1"/>
          </p:cNvSpPr>
          <p:nvPr>
            <p:ph type="title"/>
          </p:nvPr>
        </p:nvSpPr>
        <p:spPr bwMode="auto">
          <a:xfrm>
            <a:off x="287336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Datenschicht</a:t>
            </a:r>
            <a:endParaRPr sz="1800"/>
          </a:p>
        </p:txBody>
      </p:sp>
      <p:sp>
        <p:nvSpPr>
          <p:cNvPr id="1558107266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278440B3-E90F-D9C9-9C65-684687C66681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893275534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8D3469B8-5489-5D7C-E5AE-C03CB6772755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356489620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082870662" name="Inhaltsplatzhalter 4"/>
          <p:cNvSpPr>
            <a:spLocks noGrp="1"/>
          </p:cNvSpPr>
          <p:nvPr/>
        </p:nvSpPr>
        <p:spPr bwMode="auto">
          <a:xfrm flipH="0" flipV="0">
            <a:off x="287336" y="1321969"/>
            <a:ext cx="6723631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solidFill>
                  <a:schemeClr val="accent1"/>
                </a:solidFill>
              </a:rPr>
              <a:t>Data Repository:</a:t>
            </a:r>
            <a:endParaRPr sz="2200">
              <a:solidFill>
                <a:schemeClr val="accent1"/>
              </a:solidFill>
            </a:endParaRPr>
          </a:p>
        </p:txBody>
      </p:sp>
      <p:pic>
        <p:nvPicPr>
          <p:cNvPr id="164349902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270061" y="1797582"/>
            <a:ext cx="3642811" cy="2183191"/>
          </a:xfrm>
          <a:prstGeom prst="rect">
            <a:avLst/>
          </a:prstGeom>
        </p:spPr>
      </p:pic>
      <p:sp>
        <p:nvSpPr>
          <p:cNvPr id="2085487989" name=""/>
          <p:cNvSpPr txBox="1"/>
          <p:nvPr/>
        </p:nvSpPr>
        <p:spPr bwMode="auto">
          <a:xfrm flipH="0" flipV="0">
            <a:off x="489671" y="2083974"/>
            <a:ext cx="315948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Repository Pattern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5516483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Domänenlogikschicht</a:t>
            </a:r>
            <a:endParaRPr sz="1800"/>
          </a:p>
        </p:txBody>
      </p:sp>
      <p:sp>
        <p:nvSpPr>
          <p:cNvPr id="104911706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97FB13F8-4625-73AD-04D9-77FF1B3D93D2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873607834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C23C639E-7A8F-3726-CE0E-41656801DA34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473292648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345734019" name=""/>
          <p:cNvSpPr txBox="1"/>
          <p:nvPr/>
        </p:nvSpPr>
        <p:spPr bwMode="auto">
          <a:xfrm flipH="0" flipV="0">
            <a:off x="287336" y="1301045"/>
            <a:ext cx="208295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AIManager</a:t>
            </a:r>
            <a:endParaRPr/>
          </a:p>
        </p:txBody>
      </p:sp>
      <p:sp>
        <p:nvSpPr>
          <p:cNvPr id="1595018623" name=""/>
          <p:cNvSpPr txBox="1"/>
          <p:nvPr/>
        </p:nvSpPr>
        <p:spPr bwMode="auto">
          <a:xfrm flipH="0" flipV="0">
            <a:off x="3089295" y="1301045"/>
            <a:ext cx="176956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DataManager</a:t>
            </a:r>
            <a:endParaRPr/>
          </a:p>
        </p:txBody>
      </p:sp>
      <p:sp>
        <p:nvSpPr>
          <p:cNvPr id="2068800468" name=""/>
          <p:cNvSpPr txBox="1"/>
          <p:nvPr/>
        </p:nvSpPr>
        <p:spPr bwMode="auto">
          <a:xfrm flipH="0" flipV="0">
            <a:off x="5679292" y="1301045"/>
            <a:ext cx="179558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IntentManager</a:t>
            </a:r>
            <a:endParaRPr/>
          </a:p>
        </p:txBody>
      </p:sp>
      <p:sp>
        <p:nvSpPr>
          <p:cNvPr id="1377571754" name=""/>
          <p:cNvSpPr txBox="1"/>
          <p:nvPr/>
        </p:nvSpPr>
        <p:spPr bwMode="auto">
          <a:xfrm flipH="0" flipV="0">
            <a:off x="148943" y="1886570"/>
            <a:ext cx="2608269" cy="135367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AI</a:t>
            </a:r>
            <a:r>
              <a:rPr/>
              <a:t>ModelUseCases</a:t>
            </a:r>
            <a:endParaRPr/>
          </a:p>
          <a:p>
            <a:pPr marL="683929" lvl="1" indent="-283879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AddNewModel</a:t>
            </a:r>
            <a:endParaRPr/>
          </a:p>
          <a:p>
            <a:pPr marL="683929" lvl="1" indent="-283879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RemoveModel</a:t>
            </a:r>
            <a:endParaRPr/>
          </a:p>
          <a:p>
            <a:pPr marL="683929" lvl="1" indent="-283879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...</a:t>
            </a:r>
            <a:endParaRPr/>
          </a:p>
        </p:txBody>
      </p:sp>
      <p:sp>
        <p:nvSpPr>
          <p:cNvPr id="73169233" name=""/>
          <p:cNvSpPr txBox="1"/>
          <p:nvPr/>
        </p:nvSpPr>
        <p:spPr bwMode="auto">
          <a:xfrm flipH="0" flipV="0">
            <a:off x="2909612" y="1886570"/>
            <a:ext cx="2674869" cy="293101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DataSetUseCases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AddDataSet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RemoveDataSet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...</a:t>
            </a:r>
            <a:endParaRPr/>
          </a:p>
          <a:p>
            <a:pPr marL="283878" lvl="0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DataSeriesUseCases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AddDataSeries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AddDataPoint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ImportCSV</a:t>
            </a:r>
            <a:endParaRPr/>
          </a:p>
          <a:p>
            <a:pPr marL="283878" lvl="0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InferenceUseCases</a:t>
            </a:r>
            <a:endParaRPr/>
          </a:p>
        </p:txBody>
      </p:sp>
      <p:sp>
        <p:nvSpPr>
          <p:cNvPr id="220500903" name=""/>
          <p:cNvSpPr txBox="1"/>
          <p:nvPr/>
        </p:nvSpPr>
        <p:spPr bwMode="auto">
          <a:xfrm flipH="0" flipV="0">
            <a:off x="5737242" y="1886570"/>
            <a:ext cx="2693229" cy="1353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IntentUseCases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AddIntent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RemoveIntent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...</a:t>
            </a:r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2597271" y="1338485"/>
            <a:ext cx="0" cy="3441073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5610481" name=""/>
          <p:cNvCxnSpPr>
            <a:cxnSpLocks/>
          </p:cNvCxnSpPr>
          <p:nvPr/>
        </p:nvCxnSpPr>
        <p:spPr bwMode="auto">
          <a:xfrm flipH="1" flipV="0">
            <a:off x="5679292" y="1338485"/>
            <a:ext cx="0" cy="3441072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73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4573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01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9501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6880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5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757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6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16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0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22050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8006766" name="Titel 3"/>
          <p:cNvSpPr>
            <a:spLocks noGrp="1"/>
          </p:cNvSpPr>
          <p:nvPr>
            <p:ph type="title"/>
          </p:nvPr>
        </p:nvSpPr>
        <p:spPr bwMode="auto">
          <a:xfrm flipH="0" flipV="0">
            <a:off x="287336" y="216000"/>
            <a:ext cx="8064498" cy="86113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Benutzeroberflächenschicht (UI)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683920218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8C7FB232-F445-7FC4-47BC-29184371A22D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501997442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6CFC7187-BE52-646D-6CDE-50E55C057F62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884072099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514223188" name=""/>
          <p:cNvSpPr txBox="1"/>
          <p:nvPr/>
        </p:nvSpPr>
        <p:spPr bwMode="auto">
          <a:xfrm flipH="0" flipV="0">
            <a:off x="287335" y="1301044"/>
            <a:ext cx="20833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AIManager</a:t>
            </a:r>
            <a:endParaRPr/>
          </a:p>
        </p:txBody>
      </p:sp>
      <p:sp>
        <p:nvSpPr>
          <p:cNvPr id="1347696883" name=""/>
          <p:cNvSpPr txBox="1"/>
          <p:nvPr/>
        </p:nvSpPr>
        <p:spPr bwMode="auto">
          <a:xfrm flipH="0" flipV="0">
            <a:off x="3089295" y="1301044"/>
            <a:ext cx="176992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DataManager</a:t>
            </a:r>
            <a:endParaRPr/>
          </a:p>
        </p:txBody>
      </p:sp>
      <p:sp>
        <p:nvSpPr>
          <p:cNvPr id="1617090679" name=""/>
          <p:cNvSpPr txBox="1"/>
          <p:nvPr/>
        </p:nvSpPr>
        <p:spPr bwMode="auto">
          <a:xfrm flipH="0" flipV="0">
            <a:off x="5679291" y="1301044"/>
            <a:ext cx="17959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IntentManager</a:t>
            </a:r>
            <a:endParaRPr/>
          </a:p>
        </p:txBody>
      </p:sp>
      <p:pic>
        <p:nvPicPr>
          <p:cNvPr id="2871193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54362" y="1667164"/>
            <a:ext cx="1483677" cy="3213378"/>
          </a:xfrm>
          <a:prstGeom prst="rect">
            <a:avLst/>
          </a:prstGeom>
        </p:spPr>
      </p:pic>
      <p:pic>
        <p:nvPicPr>
          <p:cNvPr id="55138013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759425" y="1667164"/>
            <a:ext cx="1486313" cy="3219089"/>
          </a:xfrm>
          <a:prstGeom prst="rect">
            <a:avLst/>
          </a:prstGeom>
        </p:spPr>
      </p:pic>
      <p:pic>
        <p:nvPicPr>
          <p:cNvPr id="58890986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48864" y="1667164"/>
            <a:ext cx="1483677" cy="32133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0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890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711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38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55138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3107030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Dependency Injection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312750072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559C4BEF-EC10-E085-AC80-F51D54A46CD4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2068985666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77881461-6138-DA72-FC6E-167232FAA1C6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84393804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979239017" name="Inhaltsplatzhalter 4"/>
          <p:cNvSpPr>
            <a:spLocks noGrp="1"/>
          </p:cNvSpPr>
          <p:nvPr/>
        </p:nvSpPr>
        <p:spPr bwMode="auto">
          <a:xfrm flipH="0" flipV="0">
            <a:off x="287336" y="1321968"/>
            <a:ext cx="1022046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solidFill>
                  <a:schemeClr val="accent1"/>
                </a:solidFill>
              </a:rPr>
              <a:t>Hilt: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76864572" name=""/>
          <p:cNvSpPr/>
          <p:nvPr/>
        </p:nvSpPr>
        <p:spPr bwMode="auto">
          <a:xfrm flipH="0" flipV="0">
            <a:off x="287336" y="1797581"/>
            <a:ext cx="4194810" cy="1743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</a:rPr>
              <a:t>@Module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/>
              <a:t>Object RepositoryModule {</a:t>
            </a:r>
            <a:endParaRPr/>
          </a:p>
          <a:p>
            <a:pPr>
              <a:tabLst>
                <a:tab pos="360000" algn="l"/>
              </a:tabLst>
              <a:defRPr/>
            </a:pPr>
            <a:r>
              <a:rPr/>
              <a:t>		{ :</a:t>
            </a:r>
            <a:endParaRPr/>
          </a:p>
          <a:p>
            <a:pPr>
              <a:defRPr/>
            </a:pPr>
            <a:r>
              <a:rPr/>
              <a:t>}</a:t>
            </a:r>
            <a:endParaRPr/>
          </a:p>
          <a:p>
            <a:pPr>
              <a:tabLst>
                <a:tab pos="360000" algn="l"/>
              </a:tabLst>
              <a:defRPr/>
            </a:pPr>
            <a:r>
              <a:rPr/>
              <a:t>	</a:t>
            </a:r>
            <a:r>
              <a:rPr>
                <a:solidFill>
                  <a:srgbClr val="FFC000"/>
                </a:solidFill>
              </a:rPr>
              <a:t>DataRepository </a:t>
            </a:r>
            <a:r>
              <a:rPr/>
              <a:t>{..}</a:t>
            </a:r>
            <a:endParaRPr/>
          </a:p>
        </p:txBody>
      </p:sp>
      <p:sp>
        <p:nvSpPr>
          <p:cNvPr id="319051224" name=""/>
          <p:cNvSpPr/>
          <p:nvPr/>
        </p:nvSpPr>
        <p:spPr bwMode="auto">
          <a:xfrm flipH="0" flipV="0">
            <a:off x="1309383" y="3639242"/>
            <a:ext cx="5838208" cy="1106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Class BeispielUseCase </a:t>
            </a:r>
            <a:r>
              <a:rPr>
                <a:solidFill>
                  <a:schemeClr val="tx1"/>
                </a:solidFill>
              </a:rPr>
              <a:t>@Inject</a:t>
            </a:r>
            <a:r>
              <a:rPr/>
              <a:t> constructor(</a:t>
            </a:r>
            <a:endParaRPr/>
          </a:p>
          <a:p>
            <a:pPr>
              <a:defRPr/>
            </a:pPr>
            <a:r>
              <a:rPr/>
              <a:t>	Private val repo : </a:t>
            </a:r>
            <a:r>
              <a:rPr>
                <a:solidFill>
                  <a:srgbClr val="FFC000"/>
                </a:solidFill>
              </a:rPr>
              <a:t>DataRepository</a:t>
            </a:r>
            <a:endParaRPr/>
          </a:p>
          <a:p>
            <a:pPr>
              <a:defRPr/>
            </a:pPr>
            <a:r>
              <a:rPr/>
              <a:t>) {..}</a:t>
            </a:r>
            <a:endParaRPr/>
          </a:p>
        </p:txBody>
      </p:sp>
      <p:sp>
        <p:nvSpPr>
          <p:cNvPr id="1002286404" name=""/>
          <p:cNvSpPr/>
          <p:nvPr/>
        </p:nvSpPr>
        <p:spPr bwMode="auto">
          <a:xfrm flipH="0" flipV="0">
            <a:off x="4572000" y="1797581"/>
            <a:ext cx="3568521" cy="409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interface </a:t>
            </a:r>
            <a:r>
              <a:rPr>
                <a:solidFill>
                  <a:srgbClr val="FFC000"/>
                </a:solidFill>
              </a:rPr>
              <a:t>DataRepository </a:t>
            </a:r>
            <a:r>
              <a:rPr/>
              <a:t>{..}</a:t>
            </a:r>
            <a:endParaRPr/>
          </a:p>
        </p:txBody>
      </p:sp>
      <p:sp>
        <p:nvSpPr>
          <p:cNvPr id="1714115585" name=""/>
          <p:cNvSpPr/>
          <p:nvPr/>
        </p:nvSpPr>
        <p:spPr bwMode="auto">
          <a:xfrm flipH="0" flipV="0">
            <a:off x="4572000" y="2571750"/>
            <a:ext cx="3568521" cy="716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class DataRepositoryImpl : </a:t>
            </a:r>
            <a:r>
              <a:rPr>
                <a:solidFill>
                  <a:srgbClr val="FFC000"/>
                </a:solidFill>
              </a:rPr>
              <a:t>DataRep</a:t>
            </a:r>
            <a:r>
              <a:rPr>
                <a:solidFill>
                  <a:srgbClr val="FFC000"/>
                </a:solidFill>
              </a:rPr>
              <a:t>ository </a:t>
            </a:r>
            <a:r>
              <a:rPr/>
              <a:t>{..}</a:t>
            </a:r>
            <a:endParaRPr/>
          </a:p>
        </p:txBody>
      </p:sp>
      <p:sp>
        <p:nvSpPr>
          <p:cNvPr id="1446756451" name=""/>
          <p:cNvSpPr/>
          <p:nvPr/>
        </p:nvSpPr>
        <p:spPr bwMode="auto">
          <a:xfrm rot="16199969" flipH="0" flipV="0">
            <a:off x="6144918" y="2344728"/>
            <a:ext cx="349316" cy="7336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6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686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2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22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1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1411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75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4675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3190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2987086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Hintergrunddienste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489826199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4FCEF02F-9958-BAF0-C214-3FDBF3D126CC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774593595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FBBA1E49-8B66-4B33-A8BB-BC680A4866F0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979456178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055728688" name=""/>
          <p:cNvSpPr txBox="1"/>
          <p:nvPr/>
        </p:nvSpPr>
        <p:spPr bwMode="auto">
          <a:xfrm flipH="0" flipV="0">
            <a:off x="287337" y="2348904"/>
            <a:ext cx="392794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Reagiert auf eingehende Intents</a:t>
            </a:r>
            <a:endParaRPr/>
          </a:p>
        </p:txBody>
      </p:sp>
      <p:sp>
        <p:nvSpPr>
          <p:cNvPr id="753765711" name=""/>
          <p:cNvSpPr txBox="1"/>
          <p:nvPr/>
        </p:nvSpPr>
        <p:spPr bwMode="auto">
          <a:xfrm flipH="0" flipV="0">
            <a:off x="4859219" y="2348904"/>
            <a:ext cx="3665976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Wiederholt sich alle 5 Sekunden</a:t>
            </a:r>
            <a:endParaRPr/>
          </a:p>
        </p:txBody>
      </p:sp>
      <p:sp>
        <p:nvSpPr>
          <p:cNvPr id="1198546904" name=""/>
          <p:cNvSpPr txBox="1"/>
          <p:nvPr/>
        </p:nvSpPr>
        <p:spPr bwMode="auto">
          <a:xfrm flipH="0" flipV="0">
            <a:off x="246195" y="1834830"/>
            <a:ext cx="255866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ExternalIntentService</a:t>
            </a:r>
            <a:endParaRPr/>
          </a:p>
        </p:txBody>
      </p:sp>
      <p:sp>
        <p:nvSpPr>
          <p:cNvPr id="412749124" name=""/>
          <p:cNvSpPr txBox="1"/>
          <p:nvPr/>
        </p:nvSpPr>
        <p:spPr bwMode="auto">
          <a:xfrm flipH="0" flipV="0">
            <a:off x="4818079" y="1834830"/>
            <a:ext cx="227983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InferenceService</a:t>
            </a:r>
            <a:endParaRPr/>
          </a:p>
        </p:txBody>
      </p:sp>
      <p:sp>
        <p:nvSpPr>
          <p:cNvPr id="998687039" name="Inhaltsplatzhalter 4"/>
          <p:cNvSpPr>
            <a:spLocks noGrp="1"/>
          </p:cNvSpPr>
          <p:nvPr/>
        </p:nvSpPr>
        <p:spPr bwMode="auto">
          <a:xfrm flipH="0" flipV="0">
            <a:off x="287336" y="1321969"/>
            <a:ext cx="4628076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b="0" u="none">
                <a:solidFill>
                  <a:schemeClr val="accent1"/>
                </a:solidFill>
              </a:rPr>
              <a:t>Foreground-Services</a:t>
            </a:r>
            <a:r>
              <a:rPr sz="2200">
                <a:solidFill>
                  <a:schemeClr val="accent1"/>
                </a:solidFill>
              </a:rPr>
              <a:t>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702271022" name=""/>
          <p:cNvSpPr txBox="1"/>
          <p:nvPr/>
        </p:nvSpPr>
        <p:spPr bwMode="auto">
          <a:xfrm flipH="0" flipV="0">
            <a:off x="4825764" y="3166110"/>
            <a:ext cx="3733966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 algn="l">
              <a:buFont typeface="Wingdings"/>
              <a:buChar char="Ø"/>
              <a:defRPr/>
            </a:pPr>
            <a:r>
              <a:rPr/>
              <a:t>Überprüft, ob es Änderungen an Datensätzen gibt</a:t>
            </a:r>
            <a:endParaRPr/>
          </a:p>
        </p:txBody>
      </p:sp>
      <p:sp>
        <p:nvSpPr>
          <p:cNvPr id="1612404570" name=""/>
          <p:cNvSpPr txBox="1"/>
          <p:nvPr/>
        </p:nvSpPr>
        <p:spPr bwMode="auto">
          <a:xfrm flipH="0" flipV="0">
            <a:off x="4818079" y="3974101"/>
            <a:ext cx="3719489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 algn="l">
              <a:buFont typeface="Wingdings"/>
              <a:buChar char="Ø"/>
              <a:defRPr/>
            </a:pPr>
            <a:r>
              <a:rPr/>
              <a:t>Startet Inference</a:t>
            </a:r>
            <a:r>
              <a:rPr/>
              <a:t> im Hintergrund</a:t>
            </a:r>
            <a:endParaRPr/>
          </a:p>
        </p:txBody>
      </p:sp>
      <p:sp>
        <p:nvSpPr>
          <p:cNvPr id="674995448" name=""/>
          <p:cNvSpPr txBox="1"/>
          <p:nvPr/>
        </p:nvSpPr>
        <p:spPr bwMode="auto">
          <a:xfrm flipH="0" flipV="0">
            <a:off x="287336" y="3166110"/>
            <a:ext cx="358059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 algn="l">
              <a:buFont typeface="Wingdings"/>
              <a:buChar char="Ø"/>
              <a:defRPr/>
            </a:pPr>
            <a:r>
              <a:rPr/>
              <a:t>Aktualisiert BroadcastReceiver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4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9854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557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9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499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4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274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6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376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2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0227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40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61240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5094257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GadgetBridge Implementierung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278189696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A066599F-6964-F996-5F07-D655A15BC7C6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846042397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702ED427-ACD9-592F-F351-5943EE6158BF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448278910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143660185" name="Inhaltsplatzhalter 4"/>
          <p:cNvSpPr>
            <a:spLocks noGrp="1"/>
          </p:cNvSpPr>
          <p:nvPr/>
        </p:nvSpPr>
        <p:spPr bwMode="auto">
          <a:xfrm flipH="0" flipV="0">
            <a:off x="287336" y="1321969"/>
            <a:ext cx="4628076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solidFill>
                  <a:schemeClr val="accent1"/>
                </a:solidFill>
              </a:rPr>
              <a:t>Integration von </a:t>
            </a:r>
            <a:r>
              <a:rPr sz="2200">
                <a:solidFill>
                  <a:schemeClr val="tx1"/>
                </a:solidFill>
              </a:rPr>
              <a:t>AiXDroid</a:t>
            </a:r>
            <a:r>
              <a:rPr sz="2200">
                <a:solidFill>
                  <a:schemeClr val="accent1"/>
                </a:solidFill>
              </a:rPr>
              <a:t>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705705051" name=""/>
          <p:cNvSpPr txBox="1"/>
          <p:nvPr/>
        </p:nvSpPr>
        <p:spPr bwMode="auto">
          <a:xfrm flipH="0" flipV="0">
            <a:off x="287337" y="1861071"/>
            <a:ext cx="206881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Einstellungsseite</a:t>
            </a:r>
            <a:endParaRPr/>
          </a:p>
        </p:txBody>
      </p:sp>
      <p:sp>
        <p:nvSpPr>
          <p:cNvPr id="411961163" name=""/>
          <p:cNvSpPr txBox="1"/>
          <p:nvPr/>
        </p:nvSpPr>
        <p:spPr bwMode="auto">
          <a:xfrm flipH="0" flipV="0">
            <a:off x="3435361" y="1861071"/>
            <a:ext cx="20760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AiXDroidSender</a:t>
            </a:r>
            <a:endParaRPr/>
          </a:p>
        </p:txBody>
      </p:sp>
      <p:sp>
        <p:nvSpPr>
          <p:cNvPr id="913765072" name=""/>
          <p:cNvSpPr txBox="1"/>
          <p:nvPr/>
        </p:nvSpPr>
        <p:spPr bwMode="auto">
          <a:xfrm flipH="0" flipV="0">
            <a:off x="6112905" y="1861071"/>
            <a:ext cx="208176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AiXDroidReceiver</a:t>
            </a:r>
            <a:endParaRPr/>
          </a:p>
        </p:txBody>
      </p:sp>
      <p:sp>
        <p:nvSpPr>
          <p:cNvPr id="348246758" name=""/>
          <p:cNvSpPr txBox="1"/>
          <p:nvPr/>
        </p:nvSpPr>
        <p:spPr bwMode="auto">
          <a:xfrm flipH="0" flipV="0">
            <a:off x="198890" y="2334261"/>
            <a:ext cx="286774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 u="none"/>
              <a:t>Aktivieren/Deaktivieren</a:t>
            </a:r>
            <a:endParaRPr/>
          </a:p>
        </p:txBody>
      </p:sp>
      <p:sp>
        <p:nvSpPr>
          <p:cNvPr id="89543195" name=""/>
          <p:cNvSpPr txBox="1"/>
          <p:nvPr/>
        </p:nvSpPr>
        <p:spPr bwMode="auto">
          <a:xfrm flipH="0" flipV="0">
            <a:off x="198890" y="2852780"/>
            <a:ext cx="240320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 u="none"/>
              <a:t>Standardgerät auswählen</a:t>
            </a:r>
            <a:endParaRPr/>
          </a:p>
        </p:txBody>
      </p:sp>
      <p:sp>
        <p:nvSpPr>
          <p:cNvPr id="313299770" name=""/>
          <p:cNvSpPr txBox="1"/>
          <p:nvPr/>
        </p:nvSpPr>
        <p:spPr bwMode="auto">
          <a:xfrm flipH="0" flipV="0">
            <a:off x="198890" y="3645620"/>
            <a:ext cx="264711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 u="none"/>
              <a:t>Zu erfassende Sensoren auswählen</a:t>
            </a:r>
            <a:endParaRPr/>
          </a:p>
        </p:txBody>
      </p:sp>
      <p:sp>
        <p:nvSpPr>
          <p:cNvPr id="266525488" name=""/>
          <p:cNvSpPr txBox="1"/>
          <p:nvPr/>
        </p:nvSpPr>
        <p:spPr bwMode="auto">
          <a:xfrm flipH="0" flipV="0">
            <a:off x="4997144" y="1193656"/>
            <a:ext cx="349582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</a:t>
            </a:r>
            <a:r>
              <a:rPr/>
              <a:t>Darstellung in der Live-Demo)</a:t>
            </a:r>
            <a:endParaRPr/>
          </a:p>
        </p:txBody>
      </p:sp>
      <p:sp>
        <p:nvSpPr>
          <p:cNvPr id="2002586339" name=""/>
          <p:cNvSpPr txBox="1"/>
          <p:nvPr/>
        </p:nvSpPr>
        <p:spPr bwMode="auto">
          <a:xfrm flipH="0" flipV="0">
            <a:off x="3244799" y="2334261"/>
            <a:ext cx="288538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Senden neuer Sensorwerte</a:t>
            </a:r>
            <a:endParaRPr/>
          </a:p>
        </p:txBody>
      </p:sp>
      <p:sp>
        <p:nvSpPr>
          <p:cNvPr id="519413732" name=""/>
          <p:cNvSpPr txBox="1"/>
          <p:nvPr/>
        </p:nvSpPr>
        <p:spPr bwMode="auto">
          <a:xfrm flipH="0" flipV="0">
            <a:off x="3244799" y="3127100"/>
            <a:ext cx="290878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Anfragen neuer Inference-Werte</a:t>
            </a:r>
            <a:endParaRPr/>
          </a:p>
        </p:txBody>
      </p:sp>
      <p:sp>
        <p:nvSpPr>
          <p:cNvPr id="193795317" name=""/>
          <p:cNvSpPr txBox="1"/>
          <p:nvPr/>
        </p:nvSpPr>
        <p:spPr bwMode="auto">
          <a:xfrm flipH="0" flipV="0">
            <a:off x="6021387" y="2334261"/>
            <a:ext cx="292066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Empfangen von angefragten Werten</a:t>
            </a:r>
            <a:endParaRPr/>
          </a:p>
        </p:txBody>
      </p:sp>
      <p:sp>
        <p:nvSpPr>
          <p:cNvPr id="1080713855" name=""/>
          <p:cNvSpPr txBox="1"/>
          <p:nvPr/>
        </p:nvSpPr>
        <p:spPr bwMode="auto">
          <a:xfrm flipH="0" flipV="0">
            <a:off x="6053414" y="3127100"/>
            <a:ext cx="229842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Speichern in der Datenbank</a:t>
            </a:r>
            <a:endParaRPr/>
          </a:p>
        </p:txBody>
      </p:sp>
      <p:sp>
        <p:nvSpPr>
          <p:cNvPr id="1383457907" name=""/>
          <p:cNvSpPr txBox="1"/>
          <p:nvPr/>
        </p:nvSpPr>
        <p:spPr bwMode="auto">
          <a:xfrm flipH="0" flipV="0">
            <a:off x="3972843" y="4040935"/>
            <a:ext cx="36161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none"/>
              <a:t>( </a:t>
            </a:r>
            <a:r>
              <a:rPr u="sng"/>
              <a:t>BangleJSSleepStageSample )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70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0570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824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4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54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9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329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196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58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0258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941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76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1376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379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71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071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5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8345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26652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0911849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4) </a:t>
            </a:r>
            <a:r>
              <a:rPr/>
              <a:t>Beispielanwendung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Praktische Anwendung</a:t>
            </a:r>
            <a:endParaRPr sz="1800"/>
          </a:p>
        </p:txBody>
      </p:sp>
      <p:sp>
        <p:nvSpPr>
          <p:cNvPr id="1739420313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C268E640-8AD6-D027-C3EA-C995878FF3BC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735080369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D068F874-279F-27F0-5418-84BF5302D588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013524264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673135020" name="Inhaltsplatzhalter 4"/>
          <p:cNvSpPr>
            <a:spLocks noGrp="1"/>
          </p:cNvSpPr>
          <p:nvPr/>
        </p:nvSpPr>
        <p:spPr bwMode="auto">
          <a:xfrm flipH="0" flipV="0">
            <a:off x="287336" y="1321969"/>
            <a:ext cx="2435484" cy="341797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solidFill>
                  <a:schemeClr val="accent1"/>
                </a:solidFill>
              </a:rPr>
              <a:t>Datenerhebung</a:t>
            </a:r>
            <a:r>
              <a:rPr sz="2200">
                <a:solidFill>
                  <a:schemeClr val="accent1"/>
                </a:solidFill>
              </a:rPr>
              <a:t>:</a:t>
            </a:r>
            <a:endParaRPr sz="2200">
              <a:solidFill>
                <a:schemeClr val="accent1"/>
              </a:solidFill>
            </a:endParaRPr>
          </a:p>
        </p:txBody>
      </p:sp>
      <p:pic>
        <p:nvPicPr>
          <p:cNvPr id="1696318629" name=""/>
          <p:cNvPicPr>
            <a:picLocks noChangeAspect="1"/>
          </p:cNvPicPr>
          <p:nvPr/>
        </p:nvPicPr>
        <p:blipFill>
          <a:blip r:embed="rId3"/>
          <a:srcRect l="0" t="45449" r="0" b="0"/>
          <a:stretch/>
        </p:blipFill>
        <p:spPr bwMode="auto">
          <a:xfrm flipH="0" flipV="0">
            <a:off x="431811" y="1997142"/>
            <a:ext cx="7912088" cy="21295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31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69631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5923545" name="Titel 3"/>
          <p:cNvSpPr>
            <a:spLocks noGrp="1"/>
          </p:cNvSpPr>
          <p:nvPr>
            <p:ph type="title"/>
          </p:nvPr>
        </p:nvSpPr>
        <p:spPr bwMode="auto">
          <a:xfrm>
            <a:off x="287336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4) </a:t>
            </a:r>
            <a:r>
              <a:rPr/>
              <a:t>Beispielanwendung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Praktische Anwendung</a:t>
            </a:r>
            <a:endParaRPr sz="1800"/>
          </a:p>
        </p:txBody>
      </p:sp>
      <p:sp>
        <p:nvSpPr>
          <p:cNvPr id="382616018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122CF317-3F37-8CA6-ECFB-61BD6ABB9318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234106218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ECC68919-2796-9E8D-976B-010040B634D9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408373861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002294680" name="Inhaltsplatzhalter 4"/>
          <p:cNvSpPr>
            <a:spLocks noGrp="1"/>
          </p:cNvSpPr>
          <p:nvPr/>
        </p:nvSpPr>
        <p:spPr bwMode="auto">
          <a:xfrm flipH="0" flipV="0">
            <a:off x="287336" y="1321969"/>
            <a:ext cx="3238305" cy="341797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solidFill>
                  <a:schemeClr val="accent1"/>
                </a:solidFill>
              </a:rPr>
              <a:t>Datenvorverarbeitung: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588162931" name=""/>
          <p:cNvSpPr/>
          <p:nvPr/>
        </p:nvSpPr>
        <p:spPr bwMode="auto">
          <a:xfrm flipH="0" flipV="0">
            <a:off x="368882" y="2527821"/>
            <a:ext cx="1537606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Rohdaten</a:t>
            </a:r>
            <a:endParaRPr/>
          </a:p>
        </p:txBody>
      </p:sp>
      <p:sp>
        <p:nvSpPr>
          <p:cNvPr id="2105190051" name=""/>
          <p:cNvSpPr/>
          <p:nvPr/>
        </p:nvSpPr>
        <p:spPr bwMode="auto">
          <a:xfrm flipH="0" flipV="0">
            <a:off x="2916041" y="2527821"/>
            <a:ext cx="214720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Gefilterte Daten</a:t>
            </a:r>
            <a:endParaRPr/>
          </a:p>
        </p:txBody>
      </p:sp>
      <p:sp>
        <p:nvSpPr>
          <p:cNvPr id="129835941" name=""/>
          <p:cNvSpPr/>
          <p:nvPr/>
        </p:nvSpPr>
        <p:spPr bwMode="auto">
          <a:xfrm flipH="0" flipV="0">
            <a:off x="6076951" y="2527821"/>
            <a:ext cx="2024061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Sortierte Daten</a:t>
            </a:r>
            <a:endParaRPr/>
          </a:p>
        </p:txBody>
      </p:sp>
      <p:sp>
        <p:nvSpPr>
          <p:cNvPr id="1542954002" name=""/>
          <p:cNvSpPr/>
          <p:nvPr/>
        </p:nvSpPr>
        <p:spPr bwMode="auto">
          <a:xfrm flipH="0" flipV="0">
            <a:off x="1960821" y="2677500"/>
            <a:ext cx="884464" cy="9524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535753" name=""/>
          <p:cNvSpPr/>
          <p:nvPr/>
        </p:nvSpPr>
        <p:spPr bwMode="auto">
          <a:xfrm flipH="0" flipV="0">
            <a:off x="5136923" y="2694509"/>
            <a:ext cx="884463" cy="952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8167030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6426" y="3163660"/>
            <a:ext cx="2519766" cy="1255553"/>
          </a:xfrm>
          <a:prstGeom prst="rect">
            <a:avLst/>
          </a:prstGeom>
        </p:spPr>
      </p:pic>
      <p:pic>
        <p:nvPicPr>
          <p:cNvPr id="165599328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984500" y="3163660"/>
            <a:ext cx="2185125" cy="1323588"/>
          </a:xfrm>
          <a:prstGeom prst="rect">
            <a:avLst/>
          </a:prstGeom>
        </p:spPr>
      </p:pic>
      <p:pic>
        <p:nvPicPr>
          <p:cNvPr id="162417786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628565" y="3245303"/>
            <a:ext cx="2472448" cy="990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8816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67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8167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5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295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19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0519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9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599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53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0653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83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1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62417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527844" name=""/>
          <p:cNvSpPr/>
          <p:nvPr/>
        </p:nvSpPr>
        <p:spPr bwMode="auto">
          <a:xfrm flipH="0" flipV="0">
            <a:off x="6459617" y="2853515"/>
            <a:ext cx="518155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0020309" name=""/>
          <p:cNvSpPr/>
          <p:nvPr/>
        </p:nvSpPr>
        <p:spPr bwMode="auto">
          <a:xfrm flipH="0" flipV="0">
            <a:off x="5402343" y="2853515"/>
            <a:ext cx="518156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4270617" name=""/>
          <p:cNvSpPr/>
          <p:nvPr/>
        </p:nvSpPr>
        <p:spPr bwMode="auto">
          <a:xfrm flipH="0" flipV="0">
            <a:off x="4413508" y="3671693"/>
            <a:ext cx="483052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011721" name=""/>
          <p:cNvSpPr/>
          <p:nvPr/>
        </p:nvSpPr>
        <p:spPr bwMode="auto">
          <a:xfrm flipH="0" flipV="0">
            <a:off x="4413508" y="3163955"/>
            <a:ext cx="483052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8205020" name=""/>
          <p:cNvSpPr/>
          <p:nvPr/>
        </p:nvSpPr>
        <p:spPr bwMode="auto">
          <a:xfrm flipH="0" flipV="0">
            <a:off x="4413508" y="2605865"/>
            <a:ext cx="483052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361474" name=""/>
          <p:cNvSpPr/>
          <p:nvPr/>
        </p:nvSpPr>
        <p:spPr bwMode="auto">
          <a:xfrm flipH="0" flipV="0">
            <a:off x="4413508" y="2038259"/>
            <a:ext cx="483052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25525162" name=""/>
          <p:cNvSpPr/>
          <p:nvPr/>
        </p:nvSpPr>
        <p:spPr bwMode="auto">
          <a:xfrm flipH="0" flipV="0">
            <a:off x="3437196" y="3671693"/>
            <a:ext cx="483052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861452" name=""/>
          <p:cNvSpPr/>
          <p:nvPr/>
        </p:nvSpPr>
        <p:spPr bwMode="auto">
          <a:xfrm flipH="0" flipV="0">
            <a:off x="3437196" y="3163955"/>
            <a:ext cx="483052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7712" name=""/>
          <p:cNvSpPr/>
          <p:nvPr/>
        </p:nvSpPr>
        <p:spPr bwMode="auto">
          <a:xfrm flipH="0" flipV="0">
            <a:off x="2331615" y="3661193"/>
            <a:ext cx="483052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8628717" name=""/>
          <p:cNvSpPr/>
          <p:nvPr/>
        </p:nvSpPr>
        <p:spPr bwMode="auto">
          <a:xfrm flipH="0" flipV="0">
            <a:off x="2321410" y="3163955"/>
            <a:ext cx="483053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928647" name="Titel 3"/>
          <p:cNvSpPr>
            <a:spLocks noGrp="1"/>
          </p:cNvSpPr>
          <p:nvPr>
            <p:ph type="title"/>
          </p:nvPr>
        </p:nvSpPr>
        <p:spPr bwMode="auto">
          <a:xfrm>
            <a:off x="287336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4) </a:t>
            </a:r>
            <a:r>
              <a:rPr/>
              <a:t>Beispielanwendung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Praktische Anwendung</a:t>
            </a:r>
            <a:endParaRPr sz="1800"/>
          </a:p>
        </p:txBody>
      </p:sp>
      <p:sp>
        <p:nvSpPr>
          <p:cNvPr id="1326819358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D57794F2-859D-2CBD-F81E-5CC2B5A3E32E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291951333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284D1528-1160-C79F-873F-C171B2C78A37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229986509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719421226" name="Inhaltsplatzhalter 4"/>
          <p:cNvSpPr>
            <a:spLocks noGrp="1"/>
          </p:cNvSpPr>
          <p:nvPr/>
        </p:nvSpPr>
        <p:spPr bwMode="auto">
          <a:xfrm flipH="0" flipV="0">
            <a:off x="287336" y="1321969"/>
            <a:ext cx="4367698" cy="341797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solidFill>
                  <a:schemeClr val="accent1"/>
                </a:solidFill>
              </a:rPr>
              <a:t>Modelldefinition und -training: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28876253" name=""/>
          <p:cNvSpPr/>
          <p:nvPr/>
        </p:nvSpPr>
        <p:spPr bwMode="auto">
          <a:xfrm flipH="0" flipV="0">
            <a:off x="2410051" y="3138577"/>
            <a:ext cx="2244983" cy="41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Input movement</a:t>
            </a:r>
            <a:endParaRPr/>
          </a:p>
        </p:txBody>
      </p:sp>
      <p:sp>
        <p:nvSpPr>
          <p:cNvPr id="422239157" name=""/>
          <p:cNvSpPr/>
          <p:nvPr/>
        </p:nvSpPr>
        <p:spPr bwMode="auto">
          <a:xfrm flipH="0" flipV="0">
            <a:off x="287337" y="3550488"/>
            <a:ext cx="2244983" cy="411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Input heart_rate</a:t>
            </a:r>
            <a:endParaRPr/>
          </a:p>
        </p:txBody>
      </p:sp>
      <p:sp>
        <p:nvSpPr>
          <p:cNvPr id="423157834" name=""/>
          <p:cNvSpPr/>
          <p:nvPr/>
        </p:nvSpPr>
        <p:spPr bwMode="auto">
          <a:xfrm flipH="0" flipV="0">
            <a:off x="287337" y="1930851"/>
            <a:ext cx="2244983" cy="411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Input time_sin</a:t>
            </a:r>
            <a:endParaRPr/>
          </a:p>
        </p:txBody>
      </p:sp>
      <p:sp>
        <p:nvSpPr>
          <p:cNvPr id="1475336201" name=""/>
          <p:cNvSpPr/>
          <p:nvPr/>
        </p:nvSpPr>
        <p:spPr bwMode="auto">
          <a:xfrm flipH="0" flipV="0">
            <a:off x="287337" y="2495160"/>
            <a:ext cx="2244983" cy="411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Input time_cos</a:t>
            </a:r>
            <a:endParaRPr/>
          </a:p>
        </p:txBody>
      </p:sp>
      <p:sp>
        <p:nvSpPr>
          <p:cNvPr id="1382914846" name=""/>
          <p:cNvSpPr/>
          <p:nvPr/>
        </p:nvSpPr>
        <p:spPr bwMode="auto">
          <a:xfrm flipH="0" flipV="0">
            <a:off x="3724307" y="1932803"/>
            <a:ext cx="809625" cy="40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LSTM</a:t>
            </a:r>
            <a:endParaRPr/>
          </a:p>
        </p:txBody>
      </p:sp>
      <p:sp>
        <p:nvSpPr>
          <p:cNvPr id="813528511" name=""/>
          <p:cNvSpPr/>
          <p:nvPr/>
        </p:nvSpPr>
        <p:spPr bwMode="auto">
          <a:xfrm flipH="0" flipV="0">
            <a:off x="3724307" y="2500410"/>
            <a:ext cx="809624" cy="40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LSTM</a:t>
            </a:r>
            <a:endParaRPr/>
          </a:p>
        </p:txBody>
      </p:sp>
      <p:sp>
        <p:nvSpPr>
          <p:cNvPr id="2032112245" name=""/>
          <p:cNvSpPr/>
          <p:nvPr/>
        </p:nvSpPr>
        <p:spPr bwMode="auto">
          <a:xfrm flipH="0" flipV="0">
            <a:off x="2661589" y="3058500"/>
            <a:ext cx="938892" cy="40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Norm</a:t>
            </a:r>
            <a:endParaRPr/>
          </a:p>
        </p:txBody>
      </p:sp>
      <p:sp>
        <p:nvSpPr>
          <p:cNvPr id="805705942" name=""/>
          <p:cNvSpPr/>
          <p:nvPr/>
        </p:nvSpPr>
        <p:spPr bwMode="auto">
          <a:xfrm flipH="0" flipV="0">
            <a:off x="3724307" y="3053250"/>
            <a:ext cx="809624" cy="40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LSTM</a:t>
            </a:r>
            <a:endParaRPr/>
          </a:p>
        </p:txBody>
      </p:sp>
      <p:sp>
        <p:nvSpPr>
          <p:cNvPr id="1529520513" name=""/>
          <p:cNvSpPr/>
          <p:nvPr/>
        </p:nvSpPr>
        <p:spPr bwMode="auto">
          <a:xfrm flipH="0" flipV="0">
            <a:off x="3724307" y="3566238"/>
            <a:ext cx="809624" cy="40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LSTM</a:t>
            </a:r>
            <a:endParaRPr/>
          </a:p>
        </p:txBody>
      </p:sp>
      <p:sp>
        <p:nvSpPr>
          <p:cNvPr id="2129425754" name=""/>
          <p:cNvSpPr/>
          <p:nvPr/>
        </p:nvSpPr>
        <p:spPr bwMode="auto">
          <a:xfrm flipH="0" flipV="0">
            <a:off x="2661589" y="3560988"/>
            <a:ext cx="938892" cy="40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Norm</a:t>
            </a:r>
            <a:endParaRPr/>
          </a:p>
        </p:txBody>
      </p:sp>
      <p:sp>
        <p:nvSpPr>
          <p:cNvPr id="1343998980" name=""/>
          <p:cNvSpPr/>
          <p:nvPr/>
        </p:nvSpPr>
        <p:spPr bwMode="auto">
          <a:xfrm flipH="0" flipV="0">
            <a:off x="4691322" y="1932803"/>
            <a:ext cx="976797" cy="203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r>
              <a:rPr/>
              <a:t>Concat-enate</a:t>
            </a:r>
            <a:endParaRPr/>
          </a:p>
        </p:txBody>
      </p:sp>
      <p:sp>
        <p:nvSpPr>
          <p:cNvPr id="193758144" name=""/>
          <p:cNvSpPr/>
          <p:nvPr/>
        </p:nvSpPr>
        <p:spPr bwMode="auto">
          <a:xfrm flipH="0" flipV="0">
            <a:off x="5752969" y="2752818"/>
            <a:ext cx="897585" cy="40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Dense</a:t>
            </a:r>
            <a:endParaRPr/>
          </a:p>
        </p:txBody>
      </p:sp>
      <p:sp>
        <p:nvSpPr>
          <p:cNvPr id="903624651" name=""/>
          <p:cNvSpPr/>
          <p:nvPr/>
        </p:nvSpPr>
        <p:spPr bwMode="auto">
          <a:xfrm flipH="0" flipV="0">
            <a:off x="6765634" y="2598329"/>
            <a:ext cx="1502096" cy="710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Output</a:t>
            </a:r>
            <a:endParaRPr/>
          </a:p>
          <a:p>
            <a:pPr>
              <a:defRPr/>
            </a:pPr>
            <a:r>
              <a:rPr/>
              <a:t>Sleeplabels</a:t>
            </a:r>
            <a:endParaRPr/>
          </a:p>
        </p:txBody>
      </p:sp>
      <p:sp>
        <p:nvSpPr>
          <p:cNvPr id="177176176" name=""/>
          <p:cNvSpPr/>
          <p:nvPr/>
        </p:nvSpPr>
        <p:spPr bwMode="auto">
          <a:xfrm flipH="0" flipV="0">
            <a:off x="2321410" y="2041556"/>
            <a:ext cx="1598839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456561" name=""/>
          <p:cNvSpPr/>
          <p:nvPr/>
        </p:nvSpPr>
        <p:spPr bwMode="auto">
          <a:xfrm flipH="0" flipV="0">
            <a:off x="2331615" y="2605865"/>
            <a:ext cx="1598838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5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315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753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7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887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23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223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4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6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86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11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3211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42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2942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717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645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70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570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8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78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52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2552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5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295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52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352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1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8291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27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8427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01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7401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20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820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13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99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399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2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002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5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375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2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52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6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90362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3484080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5) </a:t>
            </a:r>
            <a:r>
              <a:rPr/>
              <a:t>Fazit und zukünftige Entwicklungen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Fazit</a:t>
            </a:r>
            <a:endParaRPr sz="1800"/>
          </a:p>
        </p:txBody>
      </p:sp>
      <p:sp>
        <p:nvSpPr>
          <p:cNvPr id="430768046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6C8B5FF8-F41D-691B-323C-989AE0AF4236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809803699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289523A5-87AC-2F2F-7E95-99CD745659FB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835594813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736414831" name="Inhaltsplatzhalter 4"/>
          <p:cNvSpPr>
            <a:spLocks noGrp="1"/>
          </p:cNvSpPr>
          <p:nvPr/>
        </p:nvSpPr>
        <p:spPr bwMode="auto">
          <a:xfrm flipH="0" flipV="0">
            <a:off x="287337" y="1294754"/>
            <a:ext cx="6723630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solidFill>
                  <a:schemeClr val="accent1"/>
                </a:solidFill>
              </a:rPr>
              <a:t>Herausforderungen: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909407800" name=""/>
          <p:cNvSpPr txBox="1"/>
          <p:nvPr/>
        </p:nvSpPr>
        <p:spPr bwMode="auto">
          <a:xfrm flipH="0" flipV="0">
            <a:off x="742982" y="3576801"/>
            <a:ext cx="6197119" cy="40726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Tensorflow-Lite Dokumentation nicht wie erwartet</a:t>
            </a:r>
            <a:endParaRPr/>
          </a:p>
        </p:txBody>
      </p:sp>
      <p:sp>
        <p:nvSpPr>
          <p:cNvPr id="1946393942" name=""/>
          <p:cNvSpPr txBox="1"/>
          <p:nvPr/>
        </p:nvSpPr>
        <p:spPr bwMode="auto">
          <a:xfrm flipH="0" flipV="0">
            <a:off x="742982" y="1994148"/>
            <a:ext cx="66958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Komplexer Technologie-Stack mit Python und Android</a:t>
            </a:r>
            <a:endParaRPr/>
          </a:p>
        </p:txBody>
      </p:sp>
      <p:sp>
        <p:nvSpPr>
          <p:cNvPr id="144332603" name=""/>
          <p:cNvSpPr txBox="1"/>
          <p:nvPr/>
        </p:nvSpPr>
        <p:spPr bwMode="auto">
          <a:xfrm flipH="0" flipV="0">
            <a:off x="742982" y="2695727"/>
            <a:ext cx="614535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Generische Implementierung</a:t>
            </a:r>
            <a:r>
              <a:rPr/>
              <a:t> statt nur Schlafphasenanalyse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9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639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3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433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0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90940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 bwMode="auto">
          <a:xfrm flipH="0" flipV="0">
            <a:off x="287337" y="216000"/>
            <a:ext cx="8064499" cy="85409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/>
              <a:t>1) Motivation</a:t>
            </a:r>
            <a:br>
              <a:rPr lang="de-DE"/>
            </a:br>
            <a:r>
              <a:rPr lang="de-DE" sz="1800" b="0" i="0" u="none" strike="noStrike" cap="none" spc="0">
                <a:solidFill>
                  <a:srgbClr val="00B1AC"/>
                </a:solidFill>
                <a:latin typeface="Verdana"/>
                <a:ea typeface="Verdana"/>
                <a:cs typeface="Verdana"/>
              </a:rPr>
              <a:t>Beispielanwendung:</a:t>
            </a:r>
            <a:r>
              <a:rPr lang="de-DE" sz="1800" b="0" i="0" u="none" strike="noStrike" cap="none" spc="0">
                <a:solidFill>
                  <a:srgbClr val="00B1AC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Schlafphasenanalyse</a:t>
            </a:r>
            <a:endParaRPr sz="1800">
              <a:solidFill>
                <a:schemeClr val="tx1"/>
              </a:solidFill>
            </a:endParaRPr>
          </a:p>
          <a:p>
            <a:pPr>
              <a:defRPr/>
            </a:pPr>
            <a:br>
              <a:rPr lang="de-DE"/>
            </a:br>
            <a:endParaRPr/>
          </a:p>
        </p:txBody>
      </p:sp>
      <p:sp>
        <p:nvSpPr>
          <p:cNvPr id="9220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40B15D97-3DBA-479E-A3CA-7EAE7A0D7760}" type="datetime1">
              <a:rPr lang="de-DE">
                <a:latin typeface="Verdana"/>
              </a:rPr>
              <a:t>18.10.2024</a:t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9221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0449143E-6E2F-45D2-91DC-B4F596EC0078}" type="slidenum">
              <a:rPr lang="de-DE">
                <a:latin typeface="Verdana"/>
              </a:rPr>
              <a:t>3</a:t>
            </a:fld>
            <a:endParaRPr lang="de-DE">
              <a:latin typeface="Verdana"/>
            </a:endParaRPr>
          </a:p>
        </p:txBody>
      </p:sp>
      <p:sp>
        <p:nvSpPr>
          <p:cNvPr id="9222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682299805" name="Inhaltsplatzhalter 4"/>
          <p:cNvSpPr>
            <a:spLocks noGrp="1"/>
          </p:cNvSpPr>
          <p:nvPr/>
        </p:nvSpPr>
        <p:spPr bwMode="auto">
          <a:xfrm flipH="0" flipV="0">
            <a:off x="279399" y="1188440"/>
            <a:ext cx="8064499" cy="328503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chemeClr val="accent1"/>
                </a:solidFill>
              </a:rPr>
              <a:t>Smartwatch</a:t>
            </a:r>
            <a:r>
              <a:rPr lang="de-DE" sz="2200">
                <a:solidFill>
                  <a:schemeClr val="tx1"/>
                </a:solidFill>
              </a:rPr>
              <a:t>: Garmin Venu 3</a:t>
            </a:r>
            <a:endParaRPr sz="2200">
              <a:solidFill>
                <a:schemeClr val="tx1"/>
              </a:solidFill>
            </a:endParaRPr>
          </a:p>
        </p:txBody>
      </p:sp>
      <p:pic>
        <p:nvPicPr>
          <p:cNvPr id="12653764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31402" y="1560259"/>
            <a:ext cx="3771897" cy="2574092"/>
          </a:xfrm>
          <a:prstGeom prst="rect">
            <a:avLst/>
          </a:prstGeom>
        </p:spPr>
      </p:pic>
      <p:pic>
        <p:nvPicPr>
          <p:cNvPr id="150456162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87336" y="1797423"/>
            <a:ext cx="2112028" cy="2290509"/>
          </a:xfrm>
          <a:prstGeom prst="rect">
            <a:avLst/>
          </a:prstGeom>
        </p:spPr>
      </p:pic>
      <p:sp>
        <p:nvSpPr>
          <p:cNvPr id="56935755" name=""/>
          <p:cNvSpPr/>
          <p:nvPr/>
        </p:nvSpPr>
        <p:spPr bwMode="auto">
          <a:xfrm flipH="0" flipV="0">
            <a:off x="2660406" y="2430855"/>
            <a:ext cx="1456050" cy="61279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100"/>
              <a:t>Daten</a:t>
            </a:r>
            <a:endParaRPr sz="1100"/>
          </a:p>
        </p:txBody>
      </p:sp>
      <p:sp>
        <p:nvSpPr>
          <p:cNvPr id="2015952965" name=""/>
          <p:cNvSpPr txBox="1"/>
          <p:nvPr/>
        </p:nvSpPr>
        <p:spPr bwMode="auto">
          <a:xfrm flipH="0" flipV="0">
            <a:off x="287336" y="4087933"/>
            <a:ext cx="2325107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/>
              <a:t>Quelle: </a:t>
            </a:r>
            <a:r>
              <a:rPr sz="1100"/>
              <a:t>[1]</a:t>
            </a:r>
            <a:endParaRPr sz="1100"/>
          </a:p>
        </p:txBody>
      </p:sp>
      <p:sp>
        <p:nvSpPr>
          <p:cNvPr id="169412569" name=""/>
          <p:cNvSpPr txBox="1"/>
          <p:nvPr/>
        </p:nvSpPr>
        <p:spPr bwMode="auto">
          <a:xfrm flipH="0" flipV="0">
            <a:off x="4531402" y="4134352"/>
            <a:ext cx="232618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/>
              <a:t>Quelle: </a:t>
            </a:r>
            <a:r>
              <a:rPr sz="1100"/>
              <a:t>[2]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29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229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56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456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95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1595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3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6537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1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941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5693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562102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5) </a:t>
            </a:r>
            <a:r>
              <a:rPr/>
              <a:t>Fazit und zukünftige Entwicklungen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Zukünftige Entwicklungen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663471995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82FE51C7-8701-3EFD-6D51-502E228BD23C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2047797881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5F5B96F8-D810-8B18-2A63-BAB16CFD698E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431084422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845461056" name=""/>
          <p:cNvSpPr txBox="1"/>
          <p:nvPr/>
        </p:nvSpPr>
        <p:spPr bwMode="auto">
          <a:xfrm flipH="0" flipV="0">
            <a:off x="383714" y="1384512"/>
            <a:ext cx="690312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Bug-Fixing</a:t>
            </a:r>
            <a:endParaRPr/>
          </a:p>
        </p:txBody>
      </p:sp>
      <p:sp>
        <p:nvSpPr>
          <p:cNvPr id="1793082184" name=""/>
          <p:cNvSpPr txBox="1"/>
          <p:nvPr/>
        </p:nvSpPr>
        <p:spPr bwMode="auto">
          <a:xfrm flipH="0" flipV="0">
            <a:off x="399913" y="2026577"/>
            <a:ext cx="690492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Unittests</a:t>
            </a:r>
            <a:endParaRPr/>
          </a:p>
        </p:txBody>
      </p:sp>
      <p:sp>
        <p:nvSpPr>
          <p:cNvPr id="826479594" name=""/>
          <p:cNvSpPr txBox="1"/>
          <p:nvPr/>
        </p:nvSpPr>
        <p:spPr bwMode="auto">
          <a:xfrm flipH="0" flipV="0">
            <a:off x="403568" y="2614980"/>
            <a:ext cx="692328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Anpassungen am UI / UX</a:t>
            </a:r>
            <a:endParaRPr/>
          </a:p>
        </p:txBody>
      </p:sp>
      <p:sp>
        <p:nvSpPr>
          <p:cNvPr id="735049725" name=""/>
          <p:cNvSpPr txBox="1"/>
          <p:nvPr/>
        </p:nvSpPr>
        <p:spPr bwMode="auto">
          <a:xfrm flipH="0" flipV="0">
            <a:off x="383714" y="3828299"/>
            <a:ext cx="693732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Metadaten flexibler gestalten / erweitern</a:t>
            </a:r>
            <a:endParaRPr/>
          </a:p>
        </p:txBody>
      </p:sp>
      <p:sp>
        <p:nvSpPr>
          <p:cNvPr id="500451699" name=""/>
          <p:cNvSpPr txBox="1"/>
          <p:nvPr/>
        </p:nvSpPr>
        <p:spPr bwMode="auto">
          <a:xfrm flipH="0" flipV="0">
            <a:off x="403568" y="3230286"/>
            <a:ext cx="694235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Optimierungen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6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546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8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9308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647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45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045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04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73504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636310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6) </a:t>
            </a:r>
            <a:r>
              <a:rPr/>
              <a:t>Demonstration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Live-Demo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900330257" name="Inhaltsplatzhalter 4"/>
          <p:cNvSpPr>
            <a:spLocks noGrp="1"/>
          </p:cNvSpPr>
          <p:nvPr>
            <p:ph idx="1"/>
          </p:nvPr>
        </p:nvSpPr>
        <p:spPr bwMode="auto">
          <a:xfrm flipH="0" flipV="0">
            <a:off x="287336" y="1130399"/>
            <a:ext cx="8064498" cy="3620340"/>
          </a:xfrm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1">
            <a:prstTxWarp prst="textNoShape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solidFill>
                  <a:schemeClr val="tx1"/>
                </a:solidFill>
              </a:rPr>
              <a:t>Es folgt eine</a:t>
            </a:r>
            <a:endParaRPr lang="de-DE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solidFill>
                  <a:srgbClr val="00B1AC"/>
                </a:solidFill>
              </a:rPr>
              <a:t>Live Demonstration</a:t>
            </a:r>
            <a:endParaRPr lang="de-DE">
              <a:solidFill>
                <a:srgbClr val="00B1AC"/>
              </a:solidFill>
            </a:endParaRPr>
          </a:p>
        </p:txBody>
      </p:sp>
      <p:sp>
        <p:nvSpPr>
          <p:cNvPr id="1650178406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C38B6159-498D-5688-D148-94CD54218B28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536865459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F9E951C5-D159-4333-5A48-64CC8954358C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793390072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7706762" name="Datumsplatzhalter 5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F8C8953B-CA65-19C5-9A1F-27A5C5F965E5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905790" name="Foliennummernplatzhalter 6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D2BC2C6B-73E0-1BF1-83BA-6BADC3BFED9D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866443914" name="Fußzeilenplatzhalter 7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  </a:t>
            </a:r>
            <a:endParaRPr lang="de-DE" b="0">
              <a:latin typeface="Verdana"/>
            </a:endParaRPr>
          </a:p>
        </p:txBody>
      </p:sp>
      <p:sp>
        <p:nvSpPr>
          <p:cNvPr id="848284133" name=""/>
          <p:cNvSpPr txBox="1"/>
          <p:nvPr/>
        </p:nvSpPr>
        <p:spPr bwMode="auto">
          <a:xfrm flipH="0" flipV="0">
            <a:off x="287337" y="288070"/>
            <a:ext cx="7723719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600">
                <a:solidFill>
                  <a:schemeClr val="accent1"/>
                </a:solidFill>
              </a:rPr>
              <a:t>Bildquellen:</a:t>
            </a:r>
            <a:endParaRPr sz="2600">
              <a:solidFill>
                <a:schemeClr val="accent1"/>
              </a:solidFill>
            </a:endParaRPr>
          </a:p>
        </p:txBody>
      </p:sp>
      <p:sp>
        <p:nvSpPr>
          <p:cNvPr id="738079933" name=""/>
          <p:cNvSpPr txBox="1"/>
          <p:nvPr/>
        </p:nvSpPr>
        <p:spPr bwMode="auto">
          <a:xfrm flipH="0" flipV="0">
            <a:off x="402803" y="1160303"/>
            <a:ext cx="7325719" cy="293101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114999"/>
              </a:lnSpc>
              <a:buAutoNum type="arabicPeriod"/>
              <a:defRPr/>
            </a:pPr>
            <a:r>
              <a:rPr lang="de-DE" sz="1800" b="0" i="0" u="sng" strike="noStrike" cap="none" spc="0">
                <a:solidFill>
                  <a:schemeClr val="tx1"/>
                </a:solidFill>
                <a:latin typeface="Verdana"/>
                <a:ea typeface="Verdana"/>
                <a:cs typeface="Verdana"/>
                <a:hlinkClick r:id="rId3" tooltip="https://www.garmin.com/de-DE/p/873008"/>
              </a:rPr>
              <a:t>https://www.garmin.com/de-DE/p/873008</a:t>
            </a:r>
            <a:endParaRPr/>
          </a:p>
          <a:p>
            <a:pPr marL="283879" indent="-283879">
              <a:lnSpc>
                <a:spcPct val="114999"/>
              </a:lnSpc>
              <a:buAutoNum type="arabicPeriod"/>
              <a:defRPr/>
            </a:pPr>
            <a:r>
              <a:rPr lang="de-DE" sz="1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4" tooltip="https://connect.garmin.com/"/>
              </a:rPr>
              <a:t>https://connect.garmin.com/</a:t>
            </a:r>
            <a:endParaRPr/>
          </a:p>
          <a:p>
            <a:pPr marL="283879" indent="-283879">
              <a:lnSpc>
                <a:spcPct val="114999"/>
              </a:lnSpc>
              <a:buAutoNum type="arabicPeriod"/>
              <a:defRPr/>
            </a:pPr>
            <a:r>
              <a:rPr lang="de-DE" sz="1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5" tooltip="https://shop.espruino.com/banglejs2"/>
              </a:rPr>
              <a:t>https://shop.espruino.com/banglejs2</a:t>
            </a:r>
            <a:endParaRPr/>
          </a:p>
          <a:p>
            <a:pPr marL="283879" indent="-283879">
              <a:lnSpc>
                <a:spcPct val="114999"/>
              </a:lnSpc>
              <a:buAutoNum type="arabicPeriod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Bachelorarbeit: Konzeption und Umsetzung einer mobilen 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Anwendung zur Bereitstellung von KI-Modellen für 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Android-Apps am Beispiel einer Schlafphasenanalyse von Steffen Wolf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lnSpc>
                <a:spcPct val="114999"/>
              </a:lnSpc>
              <a:buAutoNum type="arabicPeriod"/>
              <a:defRPr/>
            </a:pPr>
            <a:r>
              <a:rPr lang="de-DE" sz="1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6" tooltip="https://www.mindtecstore.com/Emotiv-EPOC-Flex-Saline-Sensor-Cap-32-Kanal-EEG-vorkonfiguriert_3"/>
              </a:rPr>
              <a:t>https://www.mindtecstore.com/Emotiv-EPOC-Flex-Saline-Sensor-Cap-32-Kanal-EEG-vorkonfiguriert_3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8" indent="-283878">
              <a:lnSpc>
                <a:spcPct val="114999"/>
              </a:lnSpc>
              <a:buAutoNum type="arabicPeriod"/>
              <a:defRPr/>
            </a:pPr>
            <a:r>
              <a:rPr lang="de-DE" sz="1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7" tooltip="https://theactigraph.com/actigraph-wgt3x-bt"/>
              </a:rPr>
              <a:t>https://theactigraph.com/actigraph-wgt3x-bt</a:t>
            </a:r>
            <a:endParaRPr lang="de-DE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 bwMode="auto">
          <a:xfrm>
            <a:off x="287338" y="1995686"/>
            <a:ext cx="8064500" cy="2546350"/>
          </a:xfrm>
        </p:spPr>
        <p:txBody>
          <a:bodyPr/>
          <a:lstStyle/>
          <a:p>
            <a:pPr>
              <a:defRPr/>
            </a:pPr>
            <a:r>
              <a:rPr lang="de-DE"/>
              <a:t>FH Aachen </a:t>
            </a:r>
            <a:br>
              <a:rPr lang="de-DE"/>
            </a:br>
            <a:r>
              <a:rPr lang="de-DE"/>
              <a:t>Fachbereich 9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Medizintechnik</a:t>
            </a:r>
            <a:r>
              <a:rPr lang="de-DE"/>
              <a:t> und Technomathematik</a:t>
            </a:r>
            <a:br>
              <a:rPr lang="de-DE"/>
            </a:br>
            <a:r>
              <a:rPr lang="de-DE" b="0"/>
              <a:t>Steffen Wolf</a:t>
            </a:r>
            <a:r>
              <a:rPr lang="de-DE"/>
              <a:t>, Matrk.-Nr.: 3077834</a:t>
            </a:r>
            <a:br>
              <a:rPr lang="de-DE"/>
            </a:br>
            <a:r>
              <a:rPr lang="de-DE"/>
              <a:t>Heinrich-Mußmann-Straße 1</a:t>
            </a:r>
            <a:br>
              <a:rPr lang="de-DE"/>
            </a:br>
            <a:r>
              <a:rPr/>
              <a:t>52428 Jülich</a:t>
            </a:r>
            <a:endParaRPr/>
          </a:p>
        </p:txBody>
      </p:sp>
      <p:sp>
        <p:nvSpPr>
          <p:cNvPr id="11267" name="Datumsplatzhalter 5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F0CC2BE6-E5C7-4B87-B93F-8C5DD2352D93}" type="datetime1">
              <a:rPr lang="de-DE">
                <a:latin typeface="Verdana"/>
              </a:rPr>
              <a:t>18.10.2024</a:t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1268" name="Foliennummernplatzhalter 6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BE812E31-CE22-4DA2-B70F-19DB9624FC02}" type="slidenum">
              <a:rPr lang="de-DE">
                <a:latin typeface="Verdana"/>
              </a:rPr>
              <a:t>5</a:t>
            </a:fld>
            <a:endParaRPr lang="de-DE">
              <a:latin typeface="Verdana"/>
            </a:endParaRPr>
          </a:p>
        </p:txBody>
      </p:sp>
      <p:sp>
        <p:nvSpPr>
          <p:cNvPr id="11269" name="Fußzeilenplatzhalter 7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  </a:t>
            </a:r>
            <a:endParaRPr lang="de-DE" b="0">
              <a:latin typeface="Verdana"/>
            </a:endParaRPr>
          </a:p>
        </p:txBody>
      </p:sp>
      <p:sp>
        <p:nvSpPr>
          <p:cNvPr id="973245916" name=""/>
          <p:cNvSpPr txBox="1"/>
          <p:nvPr/>
        </p:nvSpPr>
        <p:spPr bwMode="auto">
          <a:xfrm flipH="0" flipV="0">
            <a:off x="287336" y="776110"/>
            <a:ext cx="7719039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accent1"/>
                </a:solidFill>
              </a:rPr>
              <a:t>Vielen</a:t>
            </a:r>
            <a:r>
              <a:rPr sz="2600">
                <a:solidFill>
                  <a:schemeClr val="accent1"/>
                </a:solidFill>
              </a:rPr>
              <a:t> Dank!</a:t>
            </a:r>
            <a:endParaRPr sz="26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3487777" name=""/>
          <p:cNvSpPr/>
          <p:nvPr/>
        </p:nvSpPr>
        <p:spPr bwMode="auto">
          <a:xfrm flipH="0" flipV="0">
            <a:off x="279398" y="1719465"/>
            <a:ext cx="2959684" cy="246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9417364" name="Titel 3"/>
          <p:cNvSpPr>
            <a:spLocks noGrp="1"/>
          </p:cNvSpPr>
          <p:nvPr>
            <p:ph type="title"/>
          </p:nvPr>
        </p:nvSpPr>
        <p:spPr bwMode="auto">
          <a:xfrm flipH="0" flipV="0">
            <a:off x="287337" y="216000"/>
            <a:ext cx="8064499" cy="85409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/>
              <a:t>1) Motivation</a:t>
            </a:r>
            <a:br>
              <a:rPr lang="de-DE"/>
            </a:br>
            <a:r>
              <a:rPr lang="de-DE" sz="1800" b="0" i="0" u="none" strike="noStrike" cap="none" spc="0">
                <a:solidFill>
                  <a:srgbClr val="00B1AC"/>
                </a:solidFill>
                <a:latin typeface="Verdana"/>
                <a:ea typeface="Verdana"/>
                <a:cs typeface="Verdana"/>
              </a:rPr>
              <a:t>Beispielanwendung:</a:t>
            </a:r>
            <a:r>
              <a:rPr lang="de-DE" sz="1800" b="0" i="0" u="none" strike="noStrike" cap="none" spc="0">
                <a:solidFill>
                  <a:srgbClr val="00B1AC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Schlafphasenanalyse</a:t>
            </a:r>
            <a:endParaRPr sz="1800">
              <a:solidFill>
                <a:schemeClr val="tx1"/>
              </a:solidFill>
            </a:endParaRPr>
          </a:p>
          <a:p>
            <a:pPr>
              <a:defRPr/>
            </a:pPr>
            <a:br>
              <a:rPr lang="de-DE"/>
            </a:br>
            <a:endParaRPr/>
          </a:p>
        </p:txBody>
      </p:sp>
      <p:sp>
        <p:nvSpPr>
          <p:cNvPr id="74793519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F03DE302-3746-298F-C132-12B34EBBEB52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62715868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891DE33B-6DF7-0D20-A9D0-4A3B8C65C6CB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359686418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648456895" name="Inhaltsplatzhalter 4"/>
          <p:cNvSpPr>
            <a:spLocks noGrp="1"/>
          </p:cNvSpPr>
          <p:nvPr/>
        </p:nvSpPr>
        <p:spPr bwMode="auto">
          <a:xfrm flipH="0" flipV="0">
            <a:off x="279399" y="1188440"/>
            <a:ext cx="8064499" cy="328503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chemeClr val="accent1"/>
                </a:solidFill>
              </a:rPr>
              <a:t>Smartwatch</a:t>
            </a:r>
            <a:r>
              <a:rPr lang="de-DE" sz="2200">
                <a:solidFill>
                  <a:schemeClr val="tx1"/>
                </a:solidFill>
              </a:rPr>
              <a:t>: BangleJS</a:t>
            </a:r>
            <a:endParaRPr sz="2200">
              <a:solidFill>
                <a:schemeClr val="tx1"/>
              </a:solidFill>
            </a:endParaRPr>
          </a:p>
        </p:txBody>
      </p:sp>
      <p:pic>
        <p:nvPicPr>
          <p:cNvPr id="16686338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2606" y="1748228"/>
            <a:ext cx="2893269" cy="2411623"/>
          </a:xfrm>
          <a:prstGeom prst="rect">
            <a:avLst/>
          </a:prstGeom>
        </p:spPr>
      </p:pic>
      <p:sp>
        <p:nvSpPr>
          <p:cNvPr id="1756243172" name=""/>
          <p:cNvSpPr txBox="1"/>
          <p:nvPr/>
        </p:nvSpPr>
        <p:spPr bwMode="auto">
          <a:xfrm flipH="0" flipV="0">
            <a:off x="3744506" y="1589745"/>
            <a:ext cx="3791504" cy="1051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50000"/>
              </a:lnSpc>
              <a:defRPr/>
            </a:pPr>
            <a:r>
              <a:rPr>
                <a:solidFill>
                  <a:schemeClr val="accent1"/>
                </a:solidFill>
              </a:rPr>
              <a:t>Problem:</a:t>
            </a:r>
            <a:endParaRPr>
              <a:solidFill>
                <a:schemeClr val="accent1"/>
              </a:solidFill>
            </a:endParaRPr>
          </a:p>
          <a:p>
            <a:pPr>
              <a:defRPr/>
            </a:pPr>
            <a:r>
              <a:rPr/>
              <a:t>nur eingeschränkte Schlafphasenanalyse</a:t>
            </a:r>
            <a:endParaRPr/>
          </a:p>
        </p:txBody>
      </p:sp>
      <p:sp>
        <p:nvSpPr>
          <p:cNvPr id="646352429" name=""/>
          <p:cNvSpPr txBox="1"/>
          <p:nvPr/>
        </p:nvSpPr>
        <p:spPr bwMode="auto">
          <a:xfrm flipH="0" flipV="0">
            <a:off x="3744506" y="2869815"/>
            <a:ext cx="3867121" cy="1051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50000"/>
              </a:lnSpc>
              <a:defRPr/>
            </a:pPr>
            <a:r>
              <a:rPr lang="de-DE" sz="1800" b="0" i="0" u="none" strike="noStrike" cap="none" spc="0">
                <a:solidFill>
                  <a:schemeClr val="accent1"/>
                </a:solidFill>
                <a:latin typeface="Arial"/>
                <a:ea typeface="+mn-ea"/>
                <a:cs typeface="+mn-cs"/>
              </a:rPr>
              <a:t>Aber:</a:t>
            </a:r>
            <a:endParaRPr sz="1800">
              <a:solidFill>
                <a:schemeClr val="accent1"/>
              </a:solidFill>
            </a:endParaRPr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Quelloffene Smartphone-App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„Gadgetbridge</a:t>
            </a:r>
            <a:r>
              <a:rPr sz="1800">
                <a:solidFill>
                  <a:schemeClr val="tx1"/>
                </a:solidFill>
              </a:rPr>
              <a:t>“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461207997" name=""/>
          <p:cNvSpPr txBox="1"/>
          <p:nvPr/>
        </p:nvSpPr>
        <p:spPr bwMode="auto">
          <a:xfrm flipH="0" flipV="0">
            <a:off x="279397" y="4188615"/>
            <a:ext cx="232618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/>
              <a:t>Quelle: </a:t>
            </a:r>
            <a:r>
              <a:rPr sz="1100"/>
              <a:t>[3]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45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845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6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863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4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348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120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4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5624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5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64635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5213865" name="Titel 3"/>
          <p:cNvSpPr>
            <a:spLocks noGrp="1"/>
          </p:cNvSpPr>
          <p:nvPr>
            <p:ph type="title"/>
          </p:nvPr>
        </p:nvSpPr>
        <p:spPr bwMode="auto">
          <a:xfrm flipH="0" flipV="0">
            <a:off x="287336" y="216000"/>
            <a:ext cx="8064498" cy="85409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/>
              <a:t>1) Motivation</a:t>
            </a:r>
            <a:br>
              <a:rPr lang="de-DE"/>
            </a:br>
            <a:r>
              <a:rPr lang="de-DE" sz="1800" b="0" i="0" u="none" strike="noStrike" cap="none" spc="0">
                <a:solidFill>
                  <a:schemeClr val="accent1"/>
                </a:solidFill>
                <a:latin typeface="Verdana"/>
                <a:ea typeface="Verdana"/>
                <a:cs typeface="Verdana"/>
              </a:rPr>
              <a:t>Die Idee von 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AiXDroid</a:t>
            </a:r>
            <a:endParaRPr sz="1800">
              <a:solidFill>
                <a:schemeClr val="tx1"/>
              </a:solidFill>
            </a:endParaRPr>
          </a:p>
          <a:p>
            <a:pPr>
              <a:defRPr/>
            </a:pPr>
            <a:br>
              <a:rPr lang="de-DE"/>
            </a:br>
            <a:endParaRPr/>
          </a:p>
        </p:txBody>
      </p:sp>
      <p:sp>
        <p:nvSpPr>
          <p:cNvPr id="308625519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D00856C7-FB81-9FFE-8A9A-6BD5F2AE3B34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51234547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FF1BF7C5-A1A8-BA50-94F2-2300C033FA9E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43000228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pic>
        <p:nvPicPr>
          <p:cNvPr id="9582632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73184" y="1194952"/>
            <a:ext cx="3859232" cy="3086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9582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6969182" name="Titel 3"/>
          <p:cNvSpPr>
            <a:spLocks noGrp="1"/>
          </p:cNvSpPr>
          <p:nvPr>
            <p:ph type="title"/>
          </p:nvPr>
        </p:nvSpPr>
        <p:spPr bwMode="auto">
          <a:xfrm flipH="0" flipV="0">
            <a:off x="287336" y="216000"/>
            <a:ext cx="8064498" cy="855066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2) </a:t>
            </a:r>
            <a:r>
              <a:rPr/>
              <a:t>Grundlagen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Maschinelles Lernen (ML)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117298612" name="Inhaltsplatzhalter 4"/>
          <p:cNvSpPr>
            <a:spLocks noGrp="1"/>
          </p:cNvSpPr>
          <p:nvPr>
            <p:ph idx="1"/>
          </p:nvPr>
        </p:nvSpPr>
        <p:spPr bwMode="auto">
          <a:xfrm flipH="0" flipV="0">
            <a:off x="628491" y="2017499"/>
            <a:ext cx="7151968" cy="46019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rgbClr val="00B1AC"/>
                </a:solidFill>
              </a:rPr>
              <a:t>Bedeutung: </a:t>
            </a:r>
            <a:endParaRPr lang="de-DE" sz="2200">
              <a:solidFill>
                <a:schemeClr val="tx1"/>
              </a:solidFill>
            </a:endParaRPr>
          </a:p>
        </p:txBody>
      </p:sp>
      <p:sp>
        <p:nvSpPr>
          <p:cNvPr id="1954883910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682BB135-460E-1368-099A-2A583A5ED68F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415863379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27AAB0B7-9851-6B80-4EFA-3D0FDBC90B03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228820516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2900369" name=""/>
          <p:cNvSpPr txBox="1"/>
          <p:nvPr/>
        </p:nvSpPr>
        <p:spPr bwMode="auto">
          <a:xfrm flipH="0" flipV="0">
            <a:off x="628491" y="2477697"/>
            <a:ext cx="7091560" cy="110830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solidFill>
                  <a:schemeClr val="tx1"/>
                </a:solidFill>
              </a:rPr>
              <a:t>ML ist ein Teilbereich der künstlichen Intelligenz, welcher Algorithmen beschreibt, die durch Beispieldaten Regeln </a:t>
            </a:r>
            <a:r>
              <a:rPr lang="de-DE" i="1">
                <a:solidFill>
                  <a:schemeClr val="tx1"/>
                </a:solidFill>
              </a:rPr>
              <a:t>erlernen </a:t>
            </a:r>
            <a:r>
              <a:rPr lang="de-DE">
                <a:solidFill>
                  <a:schemeClr val="tx1"/>
                </a:solidFill>
              </a:rPr>
              <a:t>können</a:t>
            </a:r>
            <a:r>
              <a:rPr lang="de-DE" sz="2200">
                <a:solidFill>
                  <a:schemeClr val="tx1"/>
                </a:solidFill>
              </a:rPr>
              <a:t>.</a:t>
            </a:r>
            <a:endParaRPr lang="de-DE" sz="2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9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1729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29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3170970" name="Titel 3"/>
          <p:cNvSpPr>
            <a:spLocks noGrp="1"/>
          </p:cNvSpPr>
          <p:nvPr>
            <p:ph type="title"/>
          </p:nvPr>
        </p:nvSpPr>
        <p:spPr bwMode="auto">
          <a:xfrm>
            <a:off x="287336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2) </a:t>
            </a:r>
            <a:r>
              <a:rPr/>
              <a:t>Grundlagen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Maschinelles Lernen</a:t>
            </a:r>
            <a:r>
              <a:rPr sz="1800">
                <a:solidFill>
                  <a:schemeClr val="accent1"/>
                </a:solidFill>
              </a:rPr>
              <a:t> (ML)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234497071" name="Inhaltsplatzhalter 4"/>
          <p:cNvSpPr>
            <a:spLocks noGrp="1"/>
          </p:cNvSpPr>
          <p:nvPr>
            <p:ph idx="1"/>
          </p:nvPr>
        </p:nvSpPr>
        <p:spPr bwMode="auto">
          <a:xfrm flipH="0" flipV="0">
            <a:off x="279400" y="1321972"/>
            <a:ext cx="4642079" cy="4756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rgbClr val="00B1AC"/>
                </a:solidFill>
              </a:rPr>
              <a:t>Arten des maschinellen Lernens: </a:t>
            </a:r>
            <a:endParaRPr lang="de-DE" sz="2200">
              <a:solidFill>
                <a:schemeClr val="tx1"/>
              </a:solidFill>
            </a:endParaRPr>
          </a:p>
        </p:txBody>
      </p:sp>
      <p:sp>
        <p:nvSpPr>
          <p:cNvPr id="43315641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5B4F90BE-7278-0649-CC77-032FF6C25F8C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2032817978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69B35359-9ABE-3E43-04CD-AB3E210DF0C8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075152744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pic>
        <p:nvPicPr>
          <p:cNvPr id="99116417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922515" y="1164679"/>
            <a:ext cx="1480653" cy="1265813"/>
          </a:xfrm>
          <a:prstGeom prst="rect">
            <a:avLst/>
          </a:prstGeom>
        </p:spPr>
      </p:pic>
      <p:pic>
        <p:nvPicPr>
          <p:cNvPr id="42552712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939695" y="2430492"/>
            <a:ext cx="1401881" cy="1198471"/>
          </a:xfrm>
          <a:prstGeom prst="rect">
            <a:avLst/>
          </a:prstGeom>
        </p:spPr>
      </p:pic>
      <p:pic>
        <p:nvPicPr>
          <p:cNvPr id="25824674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984108" y="3635030"/>
            <a:ext cx="1357468" cy="1160502"/>
          </a:xfrm>
          <a:prstGeom prst="rect">
            <a:avLst/>
          </a:prstGeom>
        </p:spPr>
      </p:pic>
      <p:sp>
        <p:nvSpPr>
          <p:cNvPr id="356396245" name=""/>
          <p:cNvSpPr txBox="1"/>
          <p:nvPr/>
        </p:nvSpPr>
        <p:spPr bwMode="auto">
          <a:xfrm flipH="0" flipV="0">
            <a:off x="727377" y="1985620"/>
            <a:ext cx="28798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27936" indent="-327936" algn="l"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de-DE">
                <a:solidFill>
                  <a:schemeClr val="tx1"/>
                </a:solidFill>
              </a:rPr>
              <a:t>Überwachtes Lernen</a:t>
            </a:r>
            <a:endParaRPr lang="de-DE" sz="2200">
              <a:solidFill>
                <a:schemeClr val="tx1"/>
              </a:solidFill>
            </a:endParaRPr>
          </a:p>
        </p:txBody>
      </p:sp>
      <p:sp>
        <p:nvSpPr>
          <p:cNvPr id="1091366183" name=""/>
          <p:cNvSpPr txBox="1"/>
          <p:nvPr/>
        </p:nvSpPr>
        <p:spPr bwMode="auto">
          <a:xfrm flipH="0" flipV="0">
            <a:off x="736286" y="2974073"/>
            <a:ext cx="287701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27936" indent="-327936" algn="l"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>
                <a:solidFill>
                  <a:schemeClr val="tx1"/>
                </a:solidFill>
              </a:rPr>
              <a:t>Unüberwachtes Lernen</a:t>
            </a:r>
            <a:endParaRPr sz="2200">
              <a:solidFill>
                <a:schemeClr val="tx1"/>
              </a:solidFill>
            </a:endParaRPr>
          </a:p>
        </p:txBody>
      </p:sp>
      <p:sp>
        <p:nvSpPr>
          <p:cNvPr id="606839649" name=""/>
          <p:cNvSpPr txBox="1"/>
          <p:nvPr/>
        </p:nvSpPr>
        <p:spPr bwMode="auto">
          <a:xfrm flipH="0" flipV="0">
            <a:off x="728349" y="4032402"/>
            <a:ext cx="276080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27936" indent="-327936" algn="l"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>
                <a:solidFill>
                  <a:schemeClr val="tx1"/>
                </a:solidFill>
              </a:rPr>
              <a:t>Verstärkendes Lernen</a:t>
            </a:r>
            <a:endParaRPr sz="2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639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16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116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36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136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52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552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8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683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4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824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91366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136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25527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52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06839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8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8246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24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7" pathEditMode="relative" ptsTypes="">
                                      <p:cBhvr>
                                        <p:cTn id="8" dur="500" fill="hold"/>
                                        <p:tgtEl>
                                          <p:spTgt spid="356396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7" pathEditMode="relative" ptsTypes="">
                                      <p:cBhvr>
                                        <p:cTn id="6" dur="500" fill="hold"/>
                                        <p:tgtEl>
                                          <p:spTgt spid="991164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5228541" name="Titel 3"/>
          <p:cNvSpPr>
            <a:spLocks noGrp="1"/>
          </p:cNvSpPr>
          <p:nvPr>
            <p:ph type="title"/>
          </p:nvPr>
        </p:nvSpPr>
        <p:spPr bwMode="auto">
          <a:xfrm>
            <a:off x="287336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2) </a:t>
            </a:r>
            <a:r>
              <a:rPr/>
              <a:t>Grundlagen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Maschinelles Lernen</a:t>
            </a:r>
            <a:r>
              <a:rPr sz="1800">
                <a:solidFill>
                  <a:schemeClr val="accent1"/>
                </a:solidFill>
              </a:rPr>
              <a:t> (ML)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218506642" name="Inhaltsplatzhalter 4"/>
          <p:cNvSpPr>
            <a:spLocks noGrp="1"/>
          </p:cNvSpPr>
          <p:nvPr>
            <p:ph idx="1"/>
          </p:nvPr>
        </p:nvSpPr>
        <p:spPr bwMode="auto">
          <a:xfrm flipH="0" flipV="0">
            <a:off x="279400" y="1321972"/>
            <a:ext cx="4642079" cy="4756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rgbClr val="00B1AC"/>
                </a:solidFill>
              </a:rPr>
              <a:t>Metriken im ML: </a:t>
            </a:r>
            <a:endParaRPr lang="de-DE" sz="2200">
              <a:solidFill>
                <a:schemeClr val="tx1"/>
              </a:solidFill>
            </a:endParaRPr>
          </a:p>
        </p:txBody>
      </p:sp>
      <p:sp>
        <p:nvSpPr>
          <p:cNvPr id="1412468447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40FC5881-433B-C59B-B339-5DC47BADB684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713052022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164D30FE-E544-C3C3-529E-2AD5E479C37C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268853322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678585712" name=""/>
          <p:cNvSpPr txBox="1"/>
          <p:nvPr/>
        </p:nvSpPr>
        <p:spPr bwMode="auto">
          <a:xfrm flipH="0" flipV="0">
            <a:off x="475410" y="1864774"/>
            <a:ext cx="309344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Klassifikation</a:t>
            </a:r>
            <a:endParaRPr u="sng"/>
          </a:p>
        </p:txBody>
      </p:sp>
      <p:sp>
        <p:nvSpPr>
          <p:cNvPr id="1903537735" name=""/>
          <p:cNvSpPr txBox="1"/>
          <p:nvPr/>
        </p:nvSpPr>
        <p:spPr bwMode="auto">
          <a:xfrm flipH="0" flipV="0">
            <a:off x="4472687" y="1864774"/>
            <a:ext cx="309740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Regression</a:t>
            </a:r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4211655" y="1756623"/>
            <a:ext cx="0" cy="2984904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079892" name=""/>
          <p:cNvSpPr txBox="1"/>
          <p:nvPr/>
        </p:nvSpPr>
        <p:spPr bwMode="auto">
          <a:xfrm flipH="0" flipV="0">
            <a:off x="92244" y="2291563"/>
            <a:ext cx="357205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720000" marR="0" lvl="1" indent="-262800">
              <a:buFont typeface="Wingdings"/>
              <a:buChar char="Ø"/>
              <a:defRPr/>
            </a:pPr>
            <a:r>
              <a:rPr/>
              <a:t>Genauigkeit (Accuracy)</a:t>
            </a:r>
            <a:endParaRPr/>
          </a:p>
        </p:txBody>
      </p:sp>
      <p:sp>
        <p:nvSpPr>
          <p:cNvPr id="750991766" name=""/>
          <p:cNvSpPr txBox="1"/>
          <p:nvPr/>
        </p:nvSpPr>
        <p:spPr bwMode="auto">
          <a:xfrm flipH="0" flipV="0">
            <a:off x="547988" y="3947896"/>
            <a:ext cx="325183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F-</a:t>
            </a:r>
            <a:r>
              <a:rPr>
                <a:latin typeface="Arial"/>
                <a:ea typeface="Arial"/>
                <a:cs typeface="Arial"/>
              </a:rPr>
              <a:t>β</a:t>
            </a:r>
            <a:r>
              <a:rPr/>
              <a:t>-Score</a:t>
            </a:r>
            <a:r>
              <a:rPr/>
              <a:t> bzw. F1-Score</a:t>
            </a:r>
            <a:endParaRPr/>
          </a:p>
        </p:txBody>
      </p:sp>
      <p:sp>
        <p:nvSpPr>
          <p:cNvPr id="285502591" name=""/>
          <p:cNvSpPr txBox="1"/>
          <p:nvPr/>
        </p:nvSpPr>
        <p:spPr bwMode="auto">
          <a:xfrm flipH="0" flipV="0">
            <a:off x="4604806" y="2581393"/>
            <a:ext cx="347550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mittlerer quadratischer Fehler</a:t>
            </a:r>
            <a:endParaRPr/>
          </a:p>
        </p:txBody>
      </p:sp>
      <p:sp>
        <p:nvSpPr>
          <p:cNvPr id="96192838" name=""/>
          <p:cNvSpPr txBox="1"/>
          <p:nvPr/>
        </p:nvSpPr>
        <p:spPr bwMode="auto">
          <a:xfrm flipH="0" flipV="0">
            <a:off x="4604806" y="3213076"/>
            <a:ext cx="348954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mittlerer absoluter Fehler</a:t>
            </a:r>
            <a:endParaRPr/>
          </a:p>
        </p:txBody>
      </p:sp>
      <p:sp>
        <p:nvSpPr>
          <p:cNvPr id="1154701164" name=""/>
          <p:cNvSpPr txBox="1"/>
          <p:nvPr/>
        </p:nvSpPr>
        <p:spPr bwMode="auto">
          <a:xfrm flipH="0" flipV="0">
            <a:off x="4618486" y="3869026"/>
            <a:ext cx="349710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Bestimmtheitsmaß R²</a:t>
            </a:r>
            <a:endParaRPr/>
          </a:p>
        </p:txBody>
      </p:sp>
      <p:sp>
        <p:nvSpPr>
          <p:cNvPr id="685699462" name=""/>
          <p:cNvSpPr txBox="1"/>
          <p:nvPr/>
        </p:nvSpPr>
        <p:spPr bwMode="auto">
          <a:xfrm flipH="0" flipV="0">
            <a:off x="92244" y="2764453"/>
            <a:ext cx="357349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741078" lvl="1" indent="-283878" algn="l">
              <a:buFont typeface="Wingdings"/>
              <a:buChar char="Ø"/>
              <a:defRPr/>
            </a:pPr>
            <a:r>
              <a:rPr/>
              <a:t>Präzision (Precision)</a:t>
            </a:r>
            <a:endParaRPr/>
          </a:p>
        </p:txBody>
      </p:sp>
      <p:sp>
        <p:nvSpPr>
          <p:cNvPr id="151247592" name=""/>
          <p:cNvSpPr txBox="1"/>
          <p:nvPr/>
        </p:nvSpPr>
        <p:spPr bwMode="auto">
          <a:xfrm flipH="0" flipV="0">
            <a:off x="92244" y="3249076"/>
            <a:ext cx="357277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741078" lvl="1" indent="-283878" algn="l">
              <a:buFont typeface="Wingdings"/>
              <a:buChar char="Ø"/>
              <a:defRPr/>
            </a:pPr>
            <a:r>
              <a:rPr/>
              <a:t>Sensitivität (Recall)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58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7858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53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0353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407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69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569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12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99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099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50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550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9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19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70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15470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1803806" name="Titel 3"/>
          <p:cNvSpPr>
            <a:spLocks noGrp="1"/>
          </p:cNvSpPr>
          <p:nvPr>
            <p:ph type="title"/>
          </p:nvPr>
        </p:nvSpPr>
        <p:spPr bwMode="auto">
          <a:xfrm>
            <a:off x="287336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2) </a:t>
            </a:r>
            <a:r>
              <a:rPr/>
              <a:t>Grundlagen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Maschinelles Lernen</a:t>
            </a:r>
            <a:r>
              <a:rPr sz="1800">
                <a:solidFill>
                  <a:schemeClr val="accent1"/>
                </a:solidFill>
              </a:rPr>
              <a:t> (ML)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011193252" name="Inhaltsplatzhalter 4"/>
          <p:cNvSpPr>
            <a:spLocks noGrp="1"/>
          </p:cNvSpPr>
          <p:nvPr>
            <p:ph idx="1"/>
          </p:nvPr>
        </p:nvSpPr>
        <p:spPr bwMode="auto">
          <a:xfrm flipH="0" flipV="0">
            <a:off x="287337" y="1321972"/>
            <a:ext cx="3930384" cy="4756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chemeClr val="accent1"/>
                </a:solidFill>
              </a:rPr>
              <a:t> </a:t>
            </a:r>
            <a:r>
              <a:rPr lang="de-DE" sz="2200">
                <a:solidFill>
                  <a:schemeClr val="accent1"/>
                </a:solidFill>
              </a:rPr>
              <a:t>Neuronale Netze....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540525085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88B161CB-D771-B230-F946-7CC737DDA4A8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2146442027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FD3DABA9-F306-AA50-A06F-636F6563B1B3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072409110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pic>
        <p:nvPicPr>
          <p:cNvPr id="15510500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61056" y="1990527"/>
            <a:ext cx="2657631" cy="2550252"/>
          </a:xfrm>
          <a:prstGeom prst="rect">
            <a:avLst/>
          </a:prstGeom>
        </p:spPr>
      </p:pic>
      <p:pic>
        <p:nvPicPr>
          <p:cNvPr id="196241575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132519" y="1708126"/>
            <a:ext cx="3777737" cy="3115055"/>
          </a:xfrm>
          <a:prstGeom prst="rect">
            <a:avLst/>
          </a:prstGeom>
        </p:spPr>
      </p:pic>
      <p:sp>
        <p:nvSpPr>
          <p:cNvPr id="320045319" name="Inhaltsplatzhalter 4"/>
          <p:cNvSpPr>
            <a:spLocks noGrp="1"/>
          </p:cNvSpPr>
          <p:nvPr/>
        </p:nvSpPr>
        <p:spPr bwMode="auto">
          <a:xfrm flipH="0" flipV="0">
            <a:off x="4297744" y="1321972"/>
            <a:ext cx="3407187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chemeClr val="accent1"/>
                </a:solidFill>
              </a:rPr>
              <a:t> </a:t>
            </a:r>
            <a:r>
              <a:rPr sz="2200">
                <a:solidFill>
                  <a:schemeClr val="accent1"/>
                </a:solidFill>
              </a:rPr>
              <a:t>...trainieren auf Daten</a:t>
            </a:r>
            <a:endParaRPr sz="22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1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119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05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5105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4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004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9624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HAAC_PPT_Vorlage_Office2007_w_n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Arial"/>
        <a:cs typeface="Arial"/>
      </a:majorFont>
      <a:minorFont>
        <a:latin typeface="Verdana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ONLYOFFICE/8.2.1.38</Application>
  <PresentationFormat>On-screen Show (4:3)</PresentationFormat>
  <Paragraphs>0</Paragraphs>
  <Slides>33</Slides>
  <Notes>33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> 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Zeile 1 Zeile 2 Zeile 3</dc:title>
  <dc:creator>Hellebrand, Susanne</dc:creator>
  <cp:lastModifiedBy/>
  <cp:revision>6</cp:revision>
  <dcterms:created xsi:type="dcterms:W3CDTF">2024-10-18T10:50:49Z</dcterms:created>
  <dcterms:modified xsi:type="dcterms:W3CDTF">2025-01-27T14:55:45Z</dcterms:modified>
</cp:coreProperties>
</file>