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Source Sans Pro Light"/>
      <p:regular r:id="rId36"/>
      <p:bold r:id="rId37"/>
      <p:italic r:id="rId38"/>
      <p:boldItalic r:id="rId39"/>
    </p:embeddedFont>
    <p:embeddedFont>
      <p:font typeface="Lato Light"/>
      <p:regular r:id="rId40"/>
      <p:bold r:id="rId41"/>
      <p:italic r:id="rId42"/>
      <p:boldItalic r:id="rId43"/>
    </p:embeddedFont>
    <p:embeddedFont>
      <p:font typeface="Source Sans Pr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regular.fntdata"/><Relationship Id="rId20" Type="http://schemas.openxmlformats.org/officeDocument/2006/relationships/slide" Target="slides/slide16.xml"/><Relationship Id="rId42" Type="http://schemas.openxmlformats.org/officeDocument/2006/relationships/font" Target="fonts/LatoLight-italic.fntdata"/><Relationship Id="rId41" Type="http://schemas.openxmlformats.org/officeDocument/2006/relationships/font" Target="fonts/LatoLight-bold.fntdata"/><Relationship Id="rId22" Type="http://schemas.openxmlformats.org/officeDocument/2006/relationships/slide" Target="slides/slide18.xml"/><Relationship Id="rId44" Type="http://schemas.openxmlformats.org/officeDocument/2006/relationships/font" Target="fonts/SourceSansPro-regular.fntdata"/><Relationship Id="rId21" Type="http://schemas.openxmlformats.org/officeDocument/2006/relationships/slide" Target="slides/slide17.xml"/><Relationship Id="rId43" Type="http://schemas.openxmlformats.org/officeDocument/2006/relationships/font" Target="fonts/LatoLight-boldItalic.fntdata"/><Relationship Id="rId24" Type="http://schemas.openxmlformats.org/officeDocument/2006/relationships/slide" Target="slides/slide20.xml"/><Relationship Id="rId46" Type="http://schemas.openxmlformats.org/officeDocument/2006/relationships/font" Target="fonts/SourceSansPro-italic.fntdata"/><Relationship Id="rId23" Type="http://schemas.openxmlformats.org/officeDocument/2006/relationships/slide" Target="slides/slide19.xml"/><Relationship Id="rId45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SourceSansPr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SourceSansProLight-bold.fntdata"/><Relationship Id="rId14" Type="http://schemas.openxmlformats.org/officeDocument/2006/relationships/slide" Target="slides/slide10.xml"/><Relationship Id="rId36" Type="http://schemas.openxmlformats.org/officeDocument/2006/relationships/font" Target="fonts/SourceSansProLight-regular.fntdata"/><Relationship Id="rId17" Type="http://schemas.openxmlformats.org/officeDocument/2006/relationships/slide" Target="slides/slide13.xml"/><Relationship Id="rId39" Type="http://schemas.openxmlformats.org/officeDocument/2006/relationships/font" Target="fonts/SourceSansPro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SourceSansPro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98fa4718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298fa4718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3862cd0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3862cd0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3862cd0d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3862cd0d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862cd0d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862cd0d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890342d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3890342d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3890342d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3890342d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890342d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890342d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3890342d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3890342d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3890342d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3890342d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890342d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3890342d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3890342d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3890342d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890342d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890342d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3890342d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3890342d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3890342d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3890342d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890342d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890342d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3890342d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3890342d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890342d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3890342d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3890342d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3890342d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3890342d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3890342d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890342d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890342d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890342d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890342d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3890342d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3890342d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3890342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3890342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3890342d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3890342d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3890342d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3890342d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862cd0d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862cd0d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890342d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890342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890342d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890342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890342d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890342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890342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890342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3890342d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3890342d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990375" y="2214025"/>
            <a:ext cx="570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057125" y="3006625"/>
            <a:ext cx="557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 Light"/>
              <a:buNone/>
              <a:defRPr sz="24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9600" y="362700"/>
            <a:ext cx="2112976" cy="5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3057125" y="3573375"/>
            <a:ext cx="557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None/>
              <a:defRPr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2799750" y="395656"/>
            <a:ext cx="42176" cy="4178659"/>
            <a:chOff x="8055292" y="302822"/>
            <a:chExt cx="42363" cy="4290645"/>
          </a:xfrm>
        </p:grpSpPr>
        <p:sp>
          <p:nvSpPr>
            <p:cNvPr id="14" name="Google Shape;14;p2"/>
            <p:cNvSpPr/>
            <p:nvPr/>
          </p:nvSpPr>
          <p:spPr>
            <a:xfrm flipH="1">
              <a:off x="8055354" y="3183467"/>
              <a:ext cx="42300" cy="1410000"/>
            </a:xfrm>
            <a:prstGeom prst="rect">
              <a:avLst/>
            </a:prstGeom>
            <a:solidFill>
              <a:srgbClr val="43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8055354" y="302822"/>
              <a:ext cx="42300" cy="1422000"/>
            </a:xfrm>
            <a:prstGeom prst="rect">
              <a:avLst/>
            </a:prstGeom>
            <a:solidFill>
              <a:srgbClr val="175F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8055292" y="1749140"/>
              <a:ext cx="42300" cy="1410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3607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399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72800" y="1766375"/>
            <a:ext cx="75984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87450" y="1152475"/>
            <a:ext cx="82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>
                <a:solidFill>
                  <a:srgbClr val="434343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>
                <a:solidFill>
                  <a:srgbClr val="434343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>
                <a:solidFill>
                  <a:srgbClr val="434343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>
                <a:solidFill>
                  <a:srgbClr val="434343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>
                <a:solidFill>
                  <a:srgbClr val="434343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>
                <a:solidFill>
                  <a:srgbClr val="434343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0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23" name="Google Shape;23;p4"/>
          <p:cNvGrpSpPr/>
          <p:nvPr/>
        </p:nvGrpSpPr>
        <p:grpSpPr>
          <a:xfrm>
            <a:off x="538888" y="911275"/>
            <a:ext cx="8106325" cy="0"/>
            <a:chOff x="518825" y="1106125"/>
            <a:chExt cx="8106325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5971050" y="1106125"/>
              <a:ext cx="2654100" cy="0"/>
            </a:xfrm>
            <a:prstGeom prst="straightConnector1">
              <a:avLst/>
            </a:prstGeom>
            <a:noFill/>
            <a:ln cap="flat" cmpd="sng" w="19050">
              <a:solidFill>
                <a:srgbClr val="4399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3244938" y="1106125"/>
              <a:ext cx="2654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4"/>
            <p:cNvCxnSpPr/>
            <p:nvPr/>
          </p:nvCxnSpPr>
          <p:spPr>
            <a:xfrm>
              <a:off x="518825" y="1106125"/>
              <a:ext cx="2654100" cy="0"/>
            </a:xfrm>
            <a:prstGeom prst="straightConnector1">
              <a:avLst/>
            </a:prstGeom>
            <a:noFill/>
            <a:ln cap="flat" cmpd="sng" w="19050">
              <a:solidFill>
                <a:srgbClr val="175FB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67400" y="158000"/>
            <a:ext cx="8209200" cy="78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538888" y="911275"/>
            <a:ext cx="8106325" cy="0"/>
            <a:chOff x="518825" y="1106125"/>
            <a:chExt cx="8106325" cy="0"/>
          </a:xfrm>
        </p:grpSpPr>
        <p:cxnSp>
          <p:nvCxnSpPr>
            <p:cNvPr id="33" name="Google Shape;33;p5"/>
            <p:cNvCxnSpPr/>
            <p:nvPr/>
          </p:nvCxnSpPr>
          <p:spPr>
            <a:xfrm>
              <a:off x="5971050" y="1106125"/>
              <a:ext cx="2654100" cy="0"/>
            </a:xfrm>
            <a:prstGeom prst="straightConnector1">
              <a:avLst/>
            </a:prstGeom>
            <a:noFill/>
            <a:ln cap="flat" cmpd="sng" w="19050">
              <a:solidFill>
                <a:srgbClr val="4399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5"/>
            <p:cNvCxnSpPr/>
            <p:nvPr/>
          </p:nvCxnSpPr>
          <p:spPr>
            <a:xfrm>
              <a:off x="3244938" y="1106125"/>
              <a:ext cx="2654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5"/>
            <p:cNvCxnSpPr/>
            <p:nvPr/>
          </p:nvCxnSpPr>
          <p:spPr>
            <a:xfrm>
              <a:off x="518825" y="1106125"/>
              <a:ext cx="2654100" cy="0"/>
            </a:xfrm>
            <a:prstGeom prst="straightConnector1">
              <a:avLst/>
            </a:prstGeom>
            <a:noFill/>
            <a:ln cap="flat" cmpd="sng" w="19050">
              <a:solidFill>
                <a:srgbClr val="175FB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67400" y="217050"/>
            <a:ext cx="8209200" cy="72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" name="Google Shape;38;p6"/>
          <p:cNvGrpSpPr/>
          <p:nvPr/>
        </p:nvGrpSpPr>
        <p:grpSpPr>
          <a:xfrm>
            <a:off x="538888" y="911275"/>
            <a:ext cx="8106325" cy="0"/>
            <a:chOff x="518825" y="1106125"/>
            <a:chExt cx="8106325" cy="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5971050" y="1106125"/>
              <a:ext cx="2654100" cy="0"/>
            </a:xfrm>
            <a:prstGeom prst="straightConnector1">
              <a:avLst/>
            </a:prstGeom>
            <a:noFill/>
            <a:ln cap="flat" cmpd="sng" w="19050">
              <a:solidFill>
                <a:srgbClr val="4399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6"/>
            <p:cNvCxnSpPr/>
            <p:nvPr/>
          </p:nvCxnSpPr>
          <p:spPr>
            <a:xfrm>
              <a:off x="3244938" y="1106125"/>
              <a:ext cx="2654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6"/>
            <p:cNvCxnSpPr/>
            <p:nvPr/>
          </p:nvCxnSpPr>
          <p:spPr>
            <a:xfrm>
              <a:off x="518825" y="1106125"/>
              <a:ext cx="2654100" cy="0"/>
            </a:xfrm>
            <a:prstGeom prst="straightConnector1">
              <a:avLst/>
            </a:prstGeom>
            <a:noFill/>
            <a:ln cap="flat" cmpd="sng" w="19050">
              <a:solidFill>
                <a:srgbClr val="175FB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87450" y="134950"/>
            <a:ext cx="81600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D4752"/>
              </a:buClr>
              <a:buSzPts val="2400"/>
              <a:buFont typeface="Source Sans Pro"/>
              <a:buNone/>
              <a:defRPr b="1" sz="2400">
                <a:solidFill>
                  <a:srgbClr val="3D475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D4752"/>
              </a:buClr>
              <a:buSzPts val="2800"/>
              <a:buNone/>
              <a:defRPr sz="2800">
                <a:solidFill>
                  <a:srgbClr val="3D475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D4752"/>
              </a:buClr>
              <a:buSzPts val="2800"/>
              <a:buNone/>
              <a:defRPr sz="2800">
                <a:solidFill>
                  <a:srgbClr val="3D475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D4752"/>
              </a:buClr>
              <a:buSzPts val="2800"/>
              <a:buNone/>
              <a:defRPr sz="2800">
                <a:solidFill>
                  <a:srgbClr val="3D475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D4752"/>
              </a:buClr>
              <a:buSzPts val="2800"/>
              <a:buNone/>
              <a:defRPr sz="2800">
                <a:solidFill>
                  <a:srgbClr val="3D475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D4752"/>
              </a:buClr>
              <a:buSzPts val="2800"/>
              <a:buNone/>
              <a:defRPr sz="2800">
                <a:solidFill>
                  <a:srgbClr val="3D475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D4752"/>
              </a:buClr>
              <a:buSzPts val="2800"/>
              <a:buNone/>
              <a:defRPr sz="2800">
                <a:solidFill>
                  <a:srgbClr val="3D475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D4752"/>
              </a:buClr>
              <a:buSzPts val="2800"/>
              <a:buNone/>
              <a:defRPr sz="2800">
                <a:solidFill>
                  <a:srgbClr val="3D475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D4752"/>
              </a:buClr>
              <a:buSzPts val="2800"/>
              <a:buNone/>
              <a:defRPr sz="2800">
                <a:solidFill>
                  <a:srgbClr val="3D475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87450" y="1152475"/>
            <a:ext cx="820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○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Source Sans Pro"/>
              <a:buChar char="■"/>
              <a:defRPr sz="1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Source Sans Pro"/>
              <a:buChar char="●"/>
              <a:defRPr sz="1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Source Sans Pro"/>
              <a:buChar char="○"/>
              <a:defRPr sz="1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Source Sans Pro"/>
              <a:buChar char="■"/>
              <a:defRPr sz="1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Source Sans Pro"/>
              <a:buChar char="●"/>
              <a:defRPr sz="1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Source Sans Pro"/>
              <a:buChar char="○"/>
              <a:defRPr sz="1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Source Sans Pro"/>
              <a:buChar char="■"/>
              <a:defRPr sz="1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lucid.co/careers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lucidchart.com/documents/edit/119c3bd8-5b29-4f0c-b089-0fca83b7b8dc/0?callback=close&amp;name=slides&amp;callback_type=back&amp;v=709&amp;s=720" TargetMode="External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lucidchart.com/documents/edit/f021e38d-2d1f-4e91-bea9-0bfba58e010d/0?callback=close&amp;name=slides&amp;callback_type=back&amp;v=154&amp;s=720" TargetMode="External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ucidchart.com/documents/edit/822c20a4-c6f5-48a9-9a8e-92568f171b13/0?callback=close&amp;name=slides&amp;callback_type=back&amp;v=234&amp;s=720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ucidchart.com/documents/edit/822c20a4-c6f5-48a9-9a8e-92568f171b13/0?callback=close&amp;name=slides&amp;callback_type=back&amp;v=234&amp;s=720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ucidchart.com/documents/edit/822c20a4-c6f5-48a9-9a8e-92568f171b13/0?callback=close&amp;name=slides&amp;callback_type=back&amp;v=234&amp;s=720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ucidchart.com/documents/edit/822c20a4-c6f5-48a9-9a8e-92568f171b13/0?callback=close&amp;name=slides&amp;callback_type=back&amp;v=234&amp;s=720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2990375" y="1841050"/>
            <a:ext cx="570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for Data Science</a:t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3057125" y="2633650"/>
            <a:ext cx="557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Practical Data Science Meetup</a:t>
            </a:r>
            <a:endParaRPr>
              <a:solidFill>
                <a:srgbClr val="434343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9" name="Google Shape;49;p8"/>
          <p:cNvSpPr txBox="1"/>
          <p:nvPr>
            <p:ph idx="2" type="subTitle"/>
          </p:nvPr>
        </p:nvSpPr>
        <p:spPr>
          <a:xfrm>
            <a:off x="3057125" y="3200400"/>
            <a:ext cx="557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October 2018</a:t>
            </a:r>
            <a:endParaRPr>
              <a:solidFill>
                <a:srgbClr val="434343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87450" y="1152475"/>
            <a:ext cx="82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/>
              <a:t>Many ways to deploy models. Depends on the type of model, format of expected output, schedule, etc.</a:t>
            </a:r>
            <a:endParaRPr/>
          </a:p>
          <a:p>
            <a:pPr indent="-317500" lvl="1" marL="914400" rtl="0" algn="l">
              <a:spcBef>
                <a:spcPts val="500"/>
              </a:spcBef>
              <a:spcAft>
                <a:spcPts val="500"/>
              </a:spcAft>
              <a:buSzPts val="1400"/>
              <a:buFont typeface="Lato"/>
              <a:buChar char="○"/>
            </a:pPr>
            <a:r>
              <a:rPr b="1" lang="en"/>
              <a:t>API endpoint</a:t>
            </a:r>
            <a:r>
              <a:rPr lang="en"/>
              <a:t>: used for triggered machine learning model, e.g. template recommendations or support ticket routing; typically served via an </a:t>
            </a:r>
            <a:r>
              <a:rPr i="1" lang="en"/>
              <a:t>AWS Lambda</a:t>
            </a:r>
            <a:r>
              <a:rPr lang="en"/>
              <a:t> </a:t>
            </a:r>
            <a:endParaRPr/>
          </a:p>
        </p:txBody>
      </p:sp>
      <p:pic>
        <p:nvPicPr>
          <p:cNvPr descr="Image result for aws lambda how it works"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725" y="2375200"/>
            <a:ext cx="6256525" cy="20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87450" y="1152475"/>
            <a:ext cx="82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/>
              <a:t>Many ways to deploy models. Depends on the type of model, format of expected output, schedule, etc.</a:t>
            </a:r>
            <a:endParaRPr/>
          </a:p>
          <a:p>
            <a: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n"/>
              <a:t>API endpoint</a:t>
            </a:r>
            <a:r>
              <a:rPr lang="en"/>
              <a:t>: used for triggered machine learning model, e.g. template recommendations or support ticket routing; typically served via an </a:t>
            </a:r>
            <a:r>
              <a:rPr i="1" lang="en"/>
              <a:t>AWS Lambda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500"/>
              </a:spcBef>
              <a:spcAft>
                <a:spcPts val="500"/>
              </a:spcAft>
              <a:buSzPts val="1400"/>
              <a:buFont typeface="Lato"/>
              <a:buChar char="○"/>
            </a:pPr>
            <a:r>
              <a:rPr b="1" lang="en"/>
              <a:t>Dashboard</a:t>
            </a:r>
            <a:r>
              <a:rPr lang="en"/>
              <a:t>: </a:t>
            </a:r>
            <a:r>
              <a:rPr i="1" lang="en"/>
              <a:t>Tableau</a:t>
            </a:r>
            <a:r>
              <a:rPr lang="en"/>
              <a:t> dashboard for serving up tables or graphs, e.g. account scoring model for sales representatives or support rep productivity tracking</a:t>
            </a:r>
            <a:endParaRPr/>
          </a:p>
        </p:txBody>
      </p:sp>
      <p:pic>
        <p:nvPicPr>
          <p:cNvPr descr="Image result for cool tableau dashboards"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825" y="2495550"/>
            <a:ext cx="3478375" cy="246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87450" y="1152475"/>
            <a:ext cx="82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/>
              <a:t>Many ways to deploy models. Depends on the type of model, format of expected output, schedule, etc.</a:t>
            </a:r>
            <a:endParaRPr/>
          </a:p>
          <a:p>
            <a: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n"/>
              <a:t>API endpoint</a:t>
            </a:r>
            <a:r>
              <a:rPr lang="en"/>
              <a:t>: used for triggered machine learning model, e.g. template recommendations or support ticket routing; typically served via an </a:t>
            </a:r>
            <a:r>
              <a:rPr i="1" lang="en"/>
              <a:t>AWS Lambda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n"/>
              <a:t>Dashboard</a:t>
            </a:r>
            <a:r>
              <a:rPr lang="en"/>
              <a:t>: </a:t>
            </a:r>
            <a:r>
              <a:rPr i="1" lang="en"/>
              <a:t>Tableau</a:t>
            </a:r>
            <a:r>
              <a:rPr lang="en"/>
              <a:t> dashboard for serving up tables or graphs, e.g. account scoring model for sales representatives or support rep productivity tracking</a:t>
            </a:r>
            <a:endParaRPr/>
          </a:p>
          <a:p>
            <a:pPr indent="-317500" lvl="1" marL="914400" rtl="0" algn="l">
              <a:spcBef>
                <a:spcPts val="500"/>
              </a:spcBef>
              <a:spcAft>
                <a:spcPts val="500"/>
              </a:spcAft>
              <a:buSzPts val="1400"/>
              <a:buFont typeface="Lato"/>
              <a:buChar char="○"/>
            </a:pPr>
            <a:r>
              <a:rPr b="1" lang="en"/>
              <a:t>Simple web application or custom models</a:t>
            </a:r>
            <a:r>
              <a:rPr lang="en"/>
              <a:t>: </a:t>
            </a:r>
            <a:r>
              <a:rPr i="1" lang="en"/>
              <a:t>Docker</a:t>
            </a:r>
            <a:r>
              <a:rPr lang="en"/>
              <a:t> used for serving web apps, in-house Flask apps, or other custom models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377" y="3106850"/>
            <a:ext cx="2371250" cy="18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72800" y="1766375"/>
            <a:ext cx="75984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Overview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Architecture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225" y="1080925"/>
            <a:ext cx="7459562" cy="389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Uses and Alternatives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87450" y="1152475"/>
            <a:ext cx="82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</a:pPr>
            <a:r>
              <a:rPr lang="en"/>
              <a:t>Docker is important for: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/>
              <a:t>Creating distinct environments for each model or app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/>
              <a:t>Version control of various libraries, to ensure the model doesn’t break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Uses and Alternatives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487450" y="1152475"/>
            <a:ext cx="82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</a:pPr>
            <a:r>
              <a:rPr lang="en"/>
              <a:t>Docker is important for: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/>
              <a:t>Creating distinct environments for each model or app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/>
              <a:t>Version control of various libraries, to ensure the model doesn’t break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</a:pPr>
            <a:r>
              <a:rPr lang="en"/>
              <a:t>Similar to virtual machine, but Docker has the benefit of being able to: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/>
              <a:t>Share many of the system resources with the host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Font typeface="Lato"/>
              <a:buChar char="○"/>
            </a:pPr>
            <a:r>
              <a:rPr lang="en"/>
              <a:t>Run multiple copies of the same images without linear growth in resource usage by sharing the OS kernel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Uses and Alternatives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87450" y="1152475"/>
            <a:ext cx="82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</a:pPr>
            <a:r>
              <a:rPr lang="en"/>
              <a:t>Docker is important for: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/>
              <a:t>Creating distinct environments for each model or app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/>
              <a:t>Version control of various libraries, to ensure the model doesn’t break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</a:pPr>
            <a:r>
              <a:rPr lang="en"/>
              <a:t>Similar to virtual machine, but Docker has the benefit of being able to: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/>
              <a:t>Share many of the system resources with the host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/>
              <a:t>Run multiple copies of the same images without linear growth in resource usage by sharing the OS kernel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/>
              <a:t>Similar to python’s virtual environment, except: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Font typeface="Lato"/>
              <a:buChar char="○"/>
            </a:pPr>
            <a:r>
              <a:rPr lang="en"/>
              <a:t>Docker is not limited to just python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Uses and Alternatives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87450" y="1152475"/>
            <a:ext cx="82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</a:pPr>
            <a:r>
              <a:rPr lang="en"/>
              <a:t>Docker is important for: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/>
              <a:t>Creating distinct environments for each model or app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/>
              <a:t>Version control of various libraries, to ensure the model doesn’t break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</a:pPr>
            <a:r>
              <a:rPr lang="en"/>
              <a:t>Similar to virtual machine, but Docker has the benefit of being able to: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/>
              <a:t>Share many of the system resources with the host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/>
              <a:t>Run multiple copies of the same images without linear growth in resource usage by sharing the OS kernel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/>
              <a:t>Similar to python’s virtual environment, except: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/>
              <a:t>Docker is not limited to just python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Font typeface="Lato"/>
              <a:buChar char="●"/>
            </a:pPr>
            <a:r>
              <a:rPr lang="en"/>
              <a:t>There are many other alternatives to Docker, but Docker is popular and well-documented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Uses and Alternatives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00" y="1176977"/>
            <a:ext cx="8057599" cy="379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Hiring - Data Scientists and Analysts</a:t>
            </a:r>
            <a:endParaRPr/>
          </a:p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487450" y="1152475"/>
            <a:ext cx="82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/>
              <a:t>We are hiring for the following positions:</a:t>
            </a:r>
            <a:endParaRPr/>
          </a:p>
          <a:p>
            <a: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n"/>
              <a:t>Data Scientist</a:t>
            </a:r>
            <a:r>
              <a:rPr lang="en"/>
              <a:t> (Immediate Start)</a:t>
            </a:r>
            <a:endParaRPr/>
          </a:p>
          <a:p>
            <a: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n"/>
              <a:t>Data Science Intern</a:t>
            </a:r>
            <a:r>
              <a:rPr lang="en"/>
              <a:t> (Spring/Summer 2019)</a:t>
            </a:r>
            <a:endParaRPr/>
          </a:p>
          <a:p>
            <a: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n"/>
              <a:t>Data Analyst</a:t>
            </a:r>
            <a:r>
              <a:rPr lang="en"/>
              <a:t> </a:t>
            </a:r>
            <a:r>
              <a:rPr lang="en"/>
              <a:t>(Immediate Start)</a:t>
            </a:r>
            <a:endParaRPr/>
          </a:p>
          <a:p>
            <a: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n"/>
              <a:t>Data Analyst</a:t>
            </a:r>
            <a:r>
              <a:rPr lang="en"/>
              <a:t> (Spring 2019)</a:t>
            </a:r>
            <a:endParaRPr/>
          </a:p>
          <a:p>
            <a: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n"/>
              <a:t>Data Analyst Intern</a:t>
            </a:r>
            <a:r>
              <a:rPr lang="en"/>
              <a:t> (Spring/Summer 2019)</a:t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500"/>
              </a:spcAft>
              <a:buSzPts val="1400"/>
              <a:buFont typeface="Lato"/>
              <a:buChar char="●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https://www.golucid.co/careers</a:t>
            </a:r>
            <a:r>
              <a:rPr lang="en"/>
              <a:t> and select Analytics</a:t>
            </a:r>
            <a:endParaRPr/>
          </a:p>
        </p:txBody>
      </p:sp>
      <p:pic>
        <p:nvPicPr>
          <p:cNvPr descr="Image result for lucid logo" id="56" name="Google Shape;5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200" y="3872900"/>
            <a:ext cx="32194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72800" y="1766375"/>
            <a:ext cx="75984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</a:t>
            </a:r>
            <a:r>
              <a:rPr lang="en"/>
              <a:t>Deployment Process</a:t>
            </a:r>
            <a:endParaRPr/>
          </a:p>
        </p:txBody>
      </p:sp>
      <p:pic>
        <p:nvPicPr>
          <p:cNvPr id="180" name="Google Shape;180;p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00" y="1236425"/>
            <a:ext cx="8209199" cy="3295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 </a:t>
            </a:r>
            <a:r>
              <a:rPr lang="en"/>
              <a:t>Deployment Process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87450" y="1152475"/>
            <a:ext cx="82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434343"/>
              </a:buClr>
              <a:buSzPts val="1400"/>
              <a:buFont typeface="Source Sans Pro"/>
              <a:buChar char="●"/>
            </a:pPr>
            <a:r>
              <a:rPr lang="en"/>
              <a:t>Working to streamline the build process by evaluating build tools such as </a:t>
            </a:r>
            <a:r>
              <a:rPr b="1" lang="en"/>
              <a:t>habitat.sh. Kubernetes (EKS), Jenkins, etc.</a:t>
            </a:r>
            <a:endParaRPr b="1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200" y="2140125"/>
            <a:ext cx="6811601" cy="15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72800" y="1766375"/>
            <a:ext cx="75984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Example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Dockerfile - Simple Flask Apps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487450" y="1152475"/>
            <a:ext cx="82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FROM</a:t>
            </a:r>
            <a:r>
              <a:rPr lang="en"/>
              <a:t> ubuntu:16.04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MAINTAINER</a:t>
            </a:r>
            <a:r>
              <a:rPr lang="en"/>
              <a:t> Vasu Chetty "vasuc@lucidchart.com"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RUN</a:t>
            </a:r>
            <a:r>
              <a:rPr lang="en"/>
              <a:t> apt-get update -y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RUN</a:t>
            </a:r>
            <a:r>
              <a:rPr lang="en"/>
              <a:t> apt-get install -y python-pip python-dev build-essential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WORKDIR</a:t>
            </a:r>
            <a:r>
              <a:rPr lang="en"/>
              <a:t> /home/ubuntu/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COPY</a:t>
            </a:r>
            <a:r>
              <a:rPr lang="en"/>
              <a:t> requirements.txt requirements.txt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RUN</a:t>
            </a:r>
            <a:r>
              <a:rPr lang="en"/>
              <a:t> pip install -r requirements.txt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EXPOSE</a:t>
            </a:r>
            <a:r>
              <a:rPr lang="en"/>
              <a:t> 5000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CMD</a:t>
            </a:r>
            <a:r>
              <a:rPr lang="en"/>
              <a:t> ["python", "/home/ubuntu/data-science/docker-containers/anomaly-detection/run.py"]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App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75" y="1131425"/>
            <a:ext cx="5590850" cy="389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Runner</a:t>
            </a:r>
            <a:r>
              <a:rPr lang="en"/>
              <a:t> App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650" y="1094975"/>
            <a:ext cx="6856706" cy="38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Dockerfile - Knowledge Repo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487450" y="1152475"/>
            <a:ext cx="82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r>
              <a:rPr b="1" lang="en"/>
              <a:t>ROM</a:t>
            </a:r>
            <a:r>
              <a:rPr lang="en"/>
              <a:t> ubuntu:16.04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MAINTAINER</a:t>
            </a:r>
            <a:r>
              <a:rPr lang="en"/>
              <a:t> Vasu Chetty "vasuc@lucidchart.com"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RUN</a:t>
            </a:r>
            <a:r>
              <a:rPr lang="en"/>
              <a:t> apt-get update -y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RUN</a:t>
            </a:r>
            <a:r>
              <a:rPr lang="en"/>
              <a:t> apt-get install -y python-pip python-dev build-essential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COPY</a:t>
            </a:r>
            <a:r>
              <a:rPr lang="en"/>
              <a:t> requirements.txt requirements.txt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RUN</a:t>
            </a:r>
            <a:r>
              <a:rPr lang="en"/>
              <a:t> pip install -r requirements.txt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WORKDIR</a:t>
            </a:r>
            <a:r>
              <a:rPr lang="en"/>
              <a:t> /home/ubuntu/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RUN</a:t>
            </a:r>
            <a:r>
              <a:rPr lang="en"/>
              <a:t> mkdir knowledge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WORKDIR</a:t>
            </a:r>
            <a:r>
              <a:rPr lang="en"/>
              <a:t> /home/ubuntu/knowledge/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COPY</a:t>
            </a:r>
            <a:r>
              <a:rPr lang="en"/>
              <a:t> .knowledge_repo_config.yml .knowledge_repo_config.yml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EXPOSE</a:t>
            </a:r>
            <a:r>
              <a:rPr lang="en"/>
              <a:t> 5000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CMD</a:t>
            </a:r>
            <a:r>
              <a:rPr lang="en"/>
              <a:t> ["knowledge_repo", "deploy", "--port", "5000", "--engine", "flask"]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Repo</a:t>
            </a:r>
            <a:endParaRPr/>
          </a:p>
        </p:txBody>
      </p:sp>
      <p:pic>
        <p:nvPicPr>
          <p:cNvPr descr="Image result for knowledgerepo"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788" y="1050775"/>
            <a:ext cx="7380425" cy="39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</a:t>
            </a:r>
            <a:r>
              <a:rPr lang="en"/>
              <a:t>ocker-compose.yml: Airflow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487450" y="1152475"/>
            <a:ext cx="82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version: '3.3'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services: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redis: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build: other-builds/redis/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command: redis-server --bind 0.0.0.0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expose: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- "6379"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volumes: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- /var/run/docker.sock:/var/run/docker.sock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webserver: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build: .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depends_on: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- redis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ports: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- "5000:5000"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  command: airflow webserver -p 5000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volumes: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- /var/run/docker.sock:/var/run/docker.sock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scheduler: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build: .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depends_on: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- webserver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command: airflow scheduler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volumes: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- /var/run/docker.sock:/var/run/docker.sock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worker: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build: .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depends_on: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- scheduler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  command: airflow worker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volumes: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- /var/run/docker.sock:/var/run/docker.sock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descr="Image result for airflow"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050" y="1401975"/>
            <a:ext cx="5878951" cy="3166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772800" y="1766375"/>
            <a:ext cx="75984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Workflow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DockerOperator in Airflow</a:t>
            </a:r>
            <a:endParaRPr/>
          </a:p>
        </p:txBody>
      </p:sp>
      <p:pic>
        <p:nvPicPr>
          <p:cNvPr id="235" name="Google Shape;235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325" y="1504525"/>
            <a:ext cx="7037348" cy="29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772800" y="1766375"/>
            <a:ext cx="75984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Typical Data Science Workflow</a:t>
            </a:r>
            <a:endParaRPr/>
          </a:p>
        </p:txBody>
      </p:sp>
      <p:pic>
        <p:nvPicPr>
          <p:cNvPr id="67" name="Google Shape;67;p1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38" y="1027175"/>
            <a:ext cx="7834324" cy="20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Typical Data Science Workflow</a:t>
            </a:r>
            <a:endParaRPr/>
          </a:p>
        </p:txBody>
      </p:sp>
      <p:pic>
        <p:nvPicPr>
          <p:cNvPr id="73" name="Google Shape;73;p1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38" y="1027175"/>
            <a:ext cx="7834324" cy="20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/>
          <p:nvPr/>
        </p:nvSpPr>
        <p:spPr>
          <a:xfrm>
            <a:off x="2871450" y="1195750"/>
            <a:ext cx="3093300" cy="105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2"/>
          <p:cNvCxnSpPr/>
          <p:nvPr/>
        </p:nvCxnSpPr>
        <p:spPr>
          <a:xfrm>
            <a:off x="4616575" y="2250850"/>
            <a:ext cx="276600" cy="1221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2"/>
          <p:cNvSpPr txBox="1"/>
          <p:nvPr/>
        </p:nvSpPr>
        <p:spPr>
          <a:xfrm>
            <a:off x="3359400" y="3445500"/>
            <a:ext cx="3363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meetups and academic or online courses in machine learning and data science prepare you well in these areas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Typical Data Science Workflow</a:t>
            </a:r>
            <a:endParaRPr/>
          </a:p>
        </p:txBody>
      </p:sp>
      <p:pic>
        <p:nvPicPr>
          <p:cNvPr id="82" name="Google Shape;82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38" y="1027175"/>
            <a:ext cx="7834324" cy="20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/>
          <p:nvPr/>
        </p:nvSpPr>
        <p:spPr>
          <a:xfrm>
            <a:off x="880850" y="1183450"/>
            <a:ext cx="1412100" cy="109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569600" y="1336425"/>
            <a:ext cx="1350600" cy="77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3"/>
          <p:cNvCxnSpPr>
            <a:endCxn id="86" idx="0"/>
          </p:cNvCxnSpPr>
          <p:nvPr/>
        </p:nvCxnSpPr>
        <p:spPr>
          <a:xfrm flipH="1">
            <a:off x="4572000" y="2110075"/>
            <a:ext cx="2152500" cy="14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>
            <a:endCxn id="86" idx="0"/>
          </p:cNvCxnSpPr>
          <p:nvPr/>
        </p:nvCxnSpPr>
        <p:spPr>
          <a:xfrm>
            <a:off x="1807500" y="2278975"/>
            <a:ext cx="2764500" cy="132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3"/>
          <p:cNvSpPr txBox="1"/>
          <p:nvPr/>
        </p:nvSpPr>
        <p:spPr>
          <a:xfrm>
            <a:off x="3274050" y="3600775"/>
            <a:ext cx="25959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 scientists have much less experience in these areas of data science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Typical Data Science Workflow</a:t>
            </a:r>
            <a:endParaRPr/>
          </a:p>
        </p:txBody>
      </p:sp>
      <p:pic>
        <p:nvPicPr>
          <p:cNvPr id="93" name="Google Shape;93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38" y="1027175"/>
            <a:ext cx="7834324" cy="20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6569600" y="1336425"/>
            <a:ext cx="1350600" cy="77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4"/>
          <p:cNvCxnSpPr/>
          <p:nvPr/>
        </p:nvCxnSpPr>
        <p:spPr>
          <a:xfrm flipH="1">
            <a:off x="4572000" y="2110075"/>
            <a:ext cx="2152500" cy="14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 txBox="1"/>
          <p:nvPr/>
        </p:nvSpPr>
        <p:spPr>
          <a:xfrm>
            <a:off x="3383550" y="3627750"/>
            <a:ext cx="30114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we’re going to do a deeper dive into this part: </a:t>
            </a:r>
            <a:r>
              <a:rPr b="1" lang="en"/>
              <a:t>deployment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72800" y="1766375"/>
            <a:ext cx="75984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67400" y="166175"/>
            <a:ext cx="8209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87450" y="1152475"/>
            <a:ext cx="82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500"/>
              </a:spcAft>
              <a:buSzPts val="1400"/>
              <a:buFont typeface="Source Sans Pro"/>
              <a:buChar char="●"/>
            </a:pPr>
            <a:r>
              <a:rPr lang="en"/>
              <a:t>Many ways to deploy models. Depends on the type of model, format of expected output, schedule,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