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4"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1"/>
    <p:restoredTop sz="94798"/>
  </p:normalViewPr>
  <p:slideViewPr>
    <p:cSldViewPr snapToGrid="0">
      <p:cViewPr>
        <p:scale>
          <a:sx n="105" d="100"/>
          <a:sy n="105"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C6D2A-1205-3142-A1A2-99F5F9084FD3}" type="datetimeFigureOut">
              <a:rPr lang="en-DE" smtClean="0"/>
              <a:t>11.06.25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EEF5F-6C44-AB4E-A0C7-183DA0FFEF4B}" type="slidenum">
              <a:rPr lang="en-DE" smtClean="0"/>
              <a:t>‹#›</a:t>
            </a:fld>
            <a:endParaRPr lang="en-DE"/>
          </a:p>
        </p:txBody>
      </p:sp>
    </p:spTree>
    <p:extLst>
      <p:ext uri="{BB962C8B-B14F-4D97-AF65-F5344CB8AC3E}">
        <p14:creationId xmlns:p14="http://schemas.microsoft.com/office/powerpoint/2010/main" val="3392474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73EEF5F-6C44-AB4E-A0C7-183DA0FFEF4B}" type="slidenum">
              <a:rPr lang="en-DE" smtClean="0"/>
              <a:t>1</a:t>
            </a:fld>
            <a:endParaRPr lang="en-DE"/>
          </a:p>
        </p:txBody>
      </p:sp>
    </p:spTree>
    <p:extLst>
      <p:ext uri="{BB962C8B-B14F-4D97-AF65-F5344CB8AC3E}">
        <p14:creationId xmlns:p14="http://schemas.microsoft.com/office/powerpoint/2010/main" val="290885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0B4A-BB74-BAED-B9F7-A9163A2426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BA5E545C-4589-580F-146F-1DDCF27680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FD496E9A-CDBB-97E9-32A9-45885241D727}"/>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F3C0DCF8-BB71-E282-C620-B8F64835C8D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924F9C-9176-7FC9-F8C9-D76BE038D62C}"/>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417197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0138-68CF-8390-7CE0-4F973C308889}"/>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7E09DD9-0E03-906D-4D4B-9D2061E839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CC46792-6B7B-4EBB-5C79-E02FF45A0D43}"/>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A00B8D48-DC47-E255-4034-4CD61762F8B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879D53E-681C-DC95-DF8E-F4D28A2D1C06}"/>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79119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75ADE-A9C0-EB8F-F735-4BED0B62A4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4644AB84-0D25-AA88-8C45-E998E7C870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4134DCC-5CCB-B7B7-2B5D-A4557F72C48F}"/>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BC961999-38EC-75FC-0DF9-E39D05387B4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2E6ED7C-AC33-EEF7-82E6-00C7AE2A8B78}"/>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87377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1AF0-1EA1-F5A7-E745-DC9157582FB0}"/>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11D9307-9F08-53BC-0E34-D9A5A08F82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2386BC5-EAA6-FF70-F820-29F6C358F39A}"/>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F1B13B10-72F5-6425-6347-3A257153C72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DFFD7D8-426D-EF56-C7D6-0ABEE3E36270}"/>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58902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1B46-4144-A814-AFEB-AB243871EE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38193CBC-FCF2-97D9-0B48-B088A2C114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04EF630-55D4-A5A8-AEEA-8FC913B1C218}"/>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5FD6C44B-FD14-0E6F-BAAF-E2A0804EDC7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AE06063-A19F-1E83-167C-9F6AFEC66148}"/>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61773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6DAA-158E-BC33-643F-D793506F6982}"/>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0F375A4-BA68-57E5-4A78-CF7C89A428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1603AED7-F457-C36A-4F8F-6B824AF015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5D94CA5-BA20-1EDB-537A-61603E11A1D8}"/>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6" name="Footer Placeholder 5">
            <a:extLst>
              <a:ext uri="{FF2B5EF4-FFF2-40B4-BE49-F238E27FC236}">
                <a16:creationId xmlns:a16="http://schemas.microsoft.com/office/drawing/2014/main" id="{72DD7210-7A16-FD78-3821-84BEA99E7EE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861930A-9B36-E814-14FC-52C3ACE0CBA8}"/>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298697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F385-A27F-17E5-FE87-75FCA86545C7}"/>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AE4F562-026C-E728-77EE-8DFCC25784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35E555-2265-93DB-4016-6FF1A43869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5496A4-D8E6-84A8-EF55-A8FA0618C9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A08022-2D65-3613-19BA-5C12F574C3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D5936723-0A02-2CFF-C2A4-9D9A745D17DB}"/>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8" name="Footer Placeholder 7">
            <a:extLst>
              <a:ext uri="{FF2B5EF4-FFF2-40B4-BE49-F238E27FC236}">
                <a16:creationId xmlns:a16="http://schemas.microsoft.com/office/drawing/2014/main" id="{562186AE-8C91-F13F-CA5D-3ECF89A3AC69}"/>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39DC956-12A8-68B0-8510-D3E7FDE91F7E}"/>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245473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9CCA-2952-D306-3FD1-D46CC84D175D}"/>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30D823B0-65DB-80EC-F8F0-C3DBAC23A019}"/>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4" name="Footer Placeholder 3">
            <a:extLst>
              <a:ext uri="{FF2B5EF4-FFF2-40B4-BE49-F238E27FC236}">
                <a16:creationId xmlns:a16="http://schemas.microsoft.com/office/drawing/2014/main" id="{576B8C96-06C1-3A09-E647-BCA05961443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F9E84F-B529-72AE-B287-166C011743AA}"/>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26692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733984-4DED-C4CC-CFE4-C8EE11558DDC}"/>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3" name="Footer Placeholder 2">
            <a:extLst>
              <a:ext uri="{FF2B5EF4-FFF2-40B4-BE49-F238E27FC236}">
                <a16:creationId xmlns:a16="http://schemas.microsoft.com/office/drawing/2014/main" id="{AE2E0658-0DEE-ECDB-732D-D071390550C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9E78451-4698-AE41-D914-F9F9343C9B05}"/>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938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72D1-8611-2389-2653-3730595798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6E431F4A-2EB4-D81D-C811-6E04D9D35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1FD833B3-7D35-EED4-4680-C9D4C7C7A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7FD732-2661-49C4-2477-BADCB5C7C82D}"/>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6" name="Footer Placeholder 5">
            <a:extLst>
              <a:ext uri="{FF2B5EF4-FFF2-40B4-BE49-F238E27FC236}">
                <a16:creationId xmlns:a16="http://schemas.microsoft.com/office/drawing/2014/main" id="{050B6FE9-3EEC-F622-9239-37FF0D190C1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D8B10B9-CD5D-9B9F-C6E6-5E43AD5DE83C}"/>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3827003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CAC-7C84-3251-C93C-7CD2675787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EA05E292-8EF9-5DE1-7CF5-69BFDE8E6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CDF24BB-6F7C-17F7-4FDC-6FAD8169B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ADC1DC-B373-1687-70C3-5019E64AF54F}"/>
              </a:ext>
            </a:extLst>
          </p:cNvPr>
          <p:cNvSpPr>
            <a:spLocks noGrp="1"/>
          </p:cNvSpPr>
          <p:nvPr>
            <p:ph type="dt" sz="half" idx="10"/>
          </p:nvPr>
        </p:nvSpPr>
        <p:spPr/>
        <p:txBody>
          <a:bodyPr/>
          <a:lstStyle/>
          <a:p>
            <a:fld id="{CC37C83B-E5C4-1849-84E6-2081D4684176}" type="datetimeFigureOut">
              <a:rPr lang="en-DE" smtClean="0"/>
              <a:t>11.06.25</a:t>
            </a:fld>
            <a:endParaRPr lang="en-DE"/>
          </a:p>
        </p:txBody>
      </p:sp>
      <p:sp>
        <p:nvSpPr>
          <p:cNvPr id="6" name="Footer Placeholder 5">
            <a:extLst>
              <a:ext uri="{FF2B5EF4-FFF2-40B4-BE49-F238E27FC236}">
                <a16:creationId xmlns:a16="http://schemas.microsoft.com/office/drawing/2014/main" id="{597BE56B-7022-5299-DF30-FE1852649D7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E5E4FAE-9F15-7051-F745-73AA73EA3C7F}"/>
              </a:ext>
            </a:extLst>
          </p:cNvPr>
          <p:cNvSpPr>
            <a:spLocks noGrp="1"/>
          </p:cNvSpPr>
          <p:nvPr>
            <p:ph type="sldNum" sz="quarter" idx="12"/>
          </p:nvPr>
        </p:nvSpPr>
        <p:spPr/>
        <p:txBody>
          <a:bodyPr/>
          <a:lstStyle/>
          <a:p>
            <a:fld id="{C57AB624-FA54-3541-87A0-9EA49F6A8DE4}" type="slidenum">
              <a:rPr lang="en-DE" smtClean="0"/>
              <a:t>‹#›</a:t>
            </a:fld>
            <a:endParaRPr lang="en-DE"/>
          </a:p>
        </p:txBody>
      </p:sp>
    </p:spTree>
    <p:extLst>
      <p:ext uri="{BB962C8B-B14F-4D97-AF65-F5344CB8AC3E}">
        <p14:creationId xmlns:p14="http://schemas.microsoft.com/office/powerpoint/2010/main" val="143509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51E00-5AEE-68A4-D8BC-77513D23D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BCFD447-095D-10E4-9B9B-01422E5F4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0B48E6-4699-DD1B-9B84-3BB1DA4AD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37C83B-E5C4-1849-84E6-2081D4684176}" type="datetimeFigureOut">
              <a:rPr lang="en-DE" smtClean="0"/>
              <a:t>11.06.25</a:t>
            </a:fld>
            <a:endParaRPr lang="en-DE"/>
          </a:p>
        </p:txBody>
      </p:sp>
      <p:sp>
        <p:nvSpPr>
          <p:cNvPr id="5" name="Footer Placeholder 4">
            <a:extLst>
              <a:ext uri="{FF2B5EF4-FFF2-40B4-BE49-F238E27FC236}">
                <a16:creationId xmlns:a16="http://schemas.microsoft.com/office/drawing/2014/main" id="{BE166E96-1C69-A333-D055-52A0075D7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162000AC-6B41-CCB6-C716-4E8208983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7AB624-FA54-3541-87A0-9EA49F6A8DE4}" type="slidenum">
              <a:rPr lang="en-DE" smtClean="0"/>
              <a:t>‹#›</a:t>
            </a:fld>
            <a:endParaRPr lang="en-DE"/>
          </a:p>
        </p:txBody>
      </p:sp>
    </p:spTree>
    <p:extLst>
      <p:ext uri="{BB962C8B-B14F-4D97-AF65-F5344CB8AC3E}">
        <p14:creationId xmlns:p14="http://schemas.microsoft.com/office/powerpoint/2010/main" val="181247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i.org/10.1093/rfs/16.1.010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C5EF-B4E9-F3E8-DE72-B3001054430E}"/>
              </a:ext>
            </a:extLst>
          </p:cNvPr>
          <p:cNvSpPr>
            <a:spLocks noGrp="1"/>
          </p:cNvSpPr>
          <p:nvPr>
            <p:ph type="ctrTitle"/>
          </p:nvPr>
        </p:nvSpPr>
        <p:spPr/>
        <p:txBody>
          <a:bodyPr/>
          <a:lstStyle/>
          <a:p>
            <a:r>
              <a:rPr lang="en-DE" dirty="0"/>
              <a:t>Problem Set</a:t>
            </a:r>
          </a:p>
        </p:txBody>
      </p:sp>
      <p:sp>
        <p:nvSpPr>
          <p:cNvPr id="3" name="Subtitle 2">
            <a:extLst>
              <a:ext uri="{FF2B5EF4-FFF2-40B4-BE49-F238E27FC236}">
                <a16:creationId xmlns:a16="http://schemas.microsoft.com/office/drawing/2014/main" id="{1B3127CB-AA0B-64CF-A415-58189EE174DF}"/>
              </a:ext>
            </a:extLst>
          </p:cNvPr>
          <p:cNvSpPr>
            <a:spLocks noGrp="1"/>
          </p:cNvSpPr>
          <p:nvPr>
            <p:ph type="subTitle" idx="1"/>
          </p:nvPr>
        </p:nvSpPr>
        <p:spPr/>
        <p:txBody>
          <a:bodyPr/>
          <a:lstStyle/>
          <a:p>
            <a:r>
              <a:rPr lang="en-DE" dirty="0"/>
              <a:t>Computing BKM(2003) Moments from IVS</a:t>
            </a:r>
          </a:p>
        </p:txBody>
      </p:sp>
    </p:spTree>
    <p:extLst>
      <p:ext uri="{BB962C8B-B14F-4D97-AF65-F5344CB8AC3E}">
        <p14:creationId xmlns:p14="http://schemas.microsoft.com/office/powerpoint/2010/main" val="219400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6A8A-8335-D985-2E7D-6FEA6F314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33D3D4-D765-BD39-3E16-DCEE8A0A16DC}"/>
              </a:ext>
            </a:extLst>
          </p:cNvPr>
          <p:cNvSpPr>
            <a:spLocks noGrp="1"/>
          </p:cNvSpPr>
          <p:nvPr>
            <p:ph type="title"/>
          </p:nvPr>
        </p:nvSpPr>
        <p:spPr>
          <a:xfrm>
            <a:off x="838200" y="365126"/>
            <a:ext cx="10515600" cy="643868"/>
          </a:xfrm>
        </p:spPr>
        <p:txBody>
          <a:bodyPr>
            <a:normAutofit/>
          </a:bodyPr>
          <a:lstStyle/>
          <a:p>
            <a:r>
              <a:rPr lang="en-DE" sz="3200" dirty="0"/>
              <a:t>Task 4</a:t>
            </a:r>
          </a:p>
        </p:txBody>
      </p:sp>
      <p:pic>
        <p:nvPicPr>
          <p:cNvPr id="5" name="Picture 4">
            <a:extLst>
              <a:ext uri="{FF2B5EF4-FFF2-40B4-BE49-F238E27FC236}">
                <a16:creationId xmlns:a16="http://schemas.microsoft.com/office/drawing/2014/main" id="{24426CEB-9A13-448D-212D-50F11EC803C3}"/>
              </a:ext>
            </a:extLst>
          </p:cNvPr>
          <p:cNvPicPr>
            <a:picLocks noChangeAspect="1"/>
          </p:cNvPicPr>
          <p:nvPr/>
        </p:nvPicPr>
        <p:blipFill>
          <a:blip r:embed="rId2"/>
          <a:stretch>
            <a:fillRect/>
          </a:stretch>
        </p:blipFill>
        <p:spPr>
          <a:xfrm>
            <a:off x="838200" y="1384462"/>
            <a:ext cx="5622290" cy="586578"/>
          </a:xfrm>
          <a:prstGeom prst="rect">
            <a:avLst/>
          </a:prstGeom>
        </p:spPr>
      </p:pic>
      <p:pic>
        <p:nvPicPr>
          <p:cNvPr id="12" name="Picture 11" descr="A table of numbers with numbers&#10;&#10;AI-generated content may be incorrect.">
            <a:extLst>
              <a:ext uri="{FF2B5EF4-FFF2-40B4-BE49-F238E27FC236}">
                <a16:creationId xmlns:a16="http://schemas.microsoft.com/office/drawing/2014/main" id="{3DE7B200-61FB-CFCF-49BC-9D0C5A09710F}"/>
              </a:ext>
            </a:extLst>
          </p:cNvPr>
          <p:cNvPicPr>
            <a:picLocks noChangeAspect="1"/>
          </p:cNvPicPr>
          <p:nvPr/>
        </p:nvPicPr>
        <p:blipFill>
          <a:blip r:embed="rId3"/>
          <a:stretch>
            <a:fillRect/>
          </a:stretch>
        </p:blipFill>
        <p:spPr>
          <a:xfrm>
            <a:off x="1094232" y="2230675"/>
            <a:ext cx="6891528" cy="3897807"/>
          </a:xfrm>
          <a:prstGeom prst="rect">
            <a:avLst/>
          </a:prstGeom>
        </p:spPr>
      </p:pic>
      <p:sp>
        <p:nvSpPr>
          <p:cNvPr id="13" name="TextBox 12">
            <a:extLst>
              <a:ext uri="{FF2B5EF4-FFF2-40B4-BE49-F238E27FC236}">
                <a16:creationId xmlns:a16="http://schemas.microsoft.com/office/drawing/2014/main" id="{8080EE1B-B802-2BCF-646F-354BC26149C7}"/>
              </a:ext>
            </a:extLst>
          </p:cNvPr>
          <p:cNvSpPr txBox="1"/>
          <p:nvPr/>
        </p:nvSpPr>
        <p:spPr>
          <a:xfrm>
            <a:off x="6252210" y="365126"/>
            <a:ext cx="4423410" cy="923330"/>
          </a:xfrm>
          <a:prstGeom prst="rect">
            <a:avLst/>
          </a:prstGeom>
          <a:solidFill>
            <a:srgbClr val="FFFF00"/>
          </a:solidFill>
        </p:spPr>
        <p:txBody>
          <a:bodyPr wrap="square" rtlCol="0">
            <a:spAutoFit/>
          </a:bodyPr>
          <a:lstStyle/>
          <a:p>
            <a:r>
              <a:rPr lang="en-DE" dirty="0"/>
              <a:t>We load in (pre-computed) option implied betas, estimated from the realized P return correlation between SPX and GS.</a:t>
            </a:r>
          </a:p>
        </p:txBody>
      </p:sp>
      <p:cxnSp>
        <p:nvCxnSpPr>
          <p:cNvPr id="14" name="Straight Arrow Connector 13">
            <a:extLst>
              <a:ext uri="{FF2B5EF4-FFF2-40B4-BE49-F238E27FC236}">
                <a16:creationId xmlns:a16="http://schemas.microsoft.com/office/drawing/2014/main" id="{97F1FFE8-4D14-CCD3-1C69-CFDEE1A32ED3}"/>
              </a:ext>
            </a:extLst>
          </p:cNvPr>
          <p:cNvCxnSpPr/>
          <p:nvPr/>
        </p:nvCxnSpPr>
        <p:spPr>
          <a:xfrm flipH="1">
            <a:off x="2400300" y="640080"/>
            <a:ext cx="3695700" cy="771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71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CA2B5-7716-B669-75CB-24859DFAB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39010-ED6A-ACE4-6F87-27CEAE2086E2}"/>
              </a:ext>
            </a:extLst>
          </p:cNvPr>
          <p:cNvSpPr>
            <a:spLocks noGrp="1"/>
          </p:cNvSpPr>
          <p:nvPr>
            <p:ph type="title"/>
          </p:nvPr>
        </p:nvSpPr>
        <p:spPr>
          <a:xfrm>
            <a:off x="838200" y="365126"/>
            <a:ext cx="10515600" cy="643868"/>
          </a:xfrm>
        </p:spPr>
        <p:txBody>
          <a:bodyPr>
            <a:normAutofit/>
          </a:bodyPr>
          <a:lstStyle/>
          <a:p>
            <a:r>
              <a:rPr lang="en-DE" sz="3200" dirty="0"/>
              <a:t>Task 4</a:t>
            </a:r>
          </a:p>
        </p:txBody>
      </p:sp>
      <p:pic>
        <p:nvPicPr>
          <p:cNvPr id="7" name="Picture 6" descr="A table of numbers with numbers&#10;&#10;AI-generated content may be incorrect.">
            <a:extLst>
              <a:ext uri="{FF2B5EF4-FFF2-40B4-BE49-F238E27FC236}">
                <a16:creationId xmlns:a16="http://schemas.microsoft.com/office/drawing/2014/main" id="{F6F24593-5762-634E-59E2-EF83FE12BC51}"/>
              </a:ext>
            </a:extLst>
          </p:cNvPr>
          <p:cNvPicPr>
            <a:picLocks noChangeAspect="1"/>
          </p:cNvPicPr>
          <p:nvPr/>
        </p:nvPicPr>
        <p:blipFill>
          <a:blip r:embed="rId2"/>
          <a:stretch>
            <a:fillRect/>
          </a:stretch>
        </p:blipFill>
        <p:spPr>
          <a:xfrm>
            <a:off x="2142744" y="1169670"/>
            <a:ext cx="6769608" cy="4245030"/>
          </a:xfrm>
          <a:prstGeom prst="rect">
            <a:avLst/>
          </a:prstGeom>
        </p:spPr>
      </p:pic>
    </p:spTree>
    <p:extLst>
      <p:ext uri="{BB962C8B-B14F-4D97-AF65-F5344CB8AC3E}">
        <p14:creationId xmlns:p14="http://schemas.microsoft.com/office/powerpoint/2010/main" val="252436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256CE-1403-8CB0-B375-621367679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98666-988E-50C2-57DF-D51F6796F28F}"/>
              </a:ext>
            </a:extLst>
          </p:cNvPr>
          <p:cNvSpPr>
            <a:spLocks noGrp="1"/>
          </p:cNvSpPr>
          <p:nvPr>
            <p:ph type="title"/>
          </p:nvPr>
        </p:nvSpPr>
        <p:spPr>
          <a:xfrm>
            <a:off x="838200" y="365126"/>
            <a:ext cx="10515600" cy="643868"/>
          </a:xfrm>
        </p:spPr>
        <p:txBody>
          <a:bodyPr>
            <a:normAutofit/>
          </a:bodyPr>
          <a:lstStyle/>
          <a:p>
            <a:r>
              <a:rPr lang="en-DE" sz="3200" dirty="0"/>
              <a:t>Task 4</a:t>
            </a:r>
          </a:p>
        </p:txBody>
      </p:sp>
      <p:pic>
        <p:nvPicPr>
          <p:cNvPr id="5" name="Picture 4" descr="A graph of a graph of a number of numbers&#10;&#10;AI-generated content may be incorrect.">
            <a:extLst>
              <a:ext uri="{FF2B5EF4-FFF2-40B4-BE49-F238E27FC236}">
                <a16:creationId xmlns:a16="http://schemas.microsoft.com/office/drawing/2014/main" id="{C712E2F4-E475-FBC6-97A1-8C8C55E1DA3C}"/>
              </a:ext>
            </a:extLst>
          </p:cNvPr>
          <p:cNvPicPr>
            <a:picLocks noChangeAspect="1"/>
          </p:cNvPicPr>
          <p:nvPr/>
        </p:nvPicPr>
        <p:blipFill>
          <a:blip r:embed="rId2"/>
          <a:stretch>
            <a:fillRect/>
          </a:stretch>
        </p:blipFill>
        <p:spPr>
          <a:xfrm>
            <a:off x="571500" y="1100364"/>
            <a:ext cx="7772400" cy="3945418"/>
          </a:xfrm>
          <a:prstGeom prst="rect">
            <a:avLst/>
          </a:prstGeom>
        </p:spPr>
      </p:pic>
      <p:sp>
        <p:nvSpPr>
          <p:cNvPr id="6" name="TextBox 5">
            <a:extLst>
              <a:ext uri="{FF2B5EF4-FFF2-40B4-BE49-F238E27FC236}">
                <a16:creationId xmlns:a16="http://schemas.microsoft.com/office/drawing/2014/main" id="{43A87655-8AA4-6070-C9E3-92F5C909E80A}"/>
              </a:ext>
            </a:extLst>
          </p:cNvPr>
          <p:cNvSpPr txBox="1"/>
          <p:nvPr/>
        </p:nvSpPr>
        <p:spPr>
          <a:xfrm>
            <a:off x="8709660" y="1817370"/>
            <a:ext cx="3257550" cy="1200329"/>
          </a:xfrm>
          <a:prstGeom prst="rect">
            <a:avLst/>
          </a:prstGeom>
          <a:noFill/>
        </p:spPr>
        <p:txBody>
          <a:bodyPr wrap="square" rtlCol="0">
            <a:spAutoFit/>
          </a:bodyPr>
          <a:lstStyle/>
          <a:p>
            <a:r>
              <a:rPr lang="en-DE" dirty="0">
                <a:highlight>
                  <a:srgbClr val="FFFF00"/>
                </a:highlight>
              </a:rPr>
              <a:t>Interpretation of results:</a:t>
            </a:r>
            <a:br>
              <a:rPr lang="en-DE" dirty="0">
                <a:highlight>
                  <a:srgbClr val="FFFF00"/>
                </a:highlight>
              </a:rPr>
            </a:br>
            <a:r>
              <a:rPr lang="en-DE" dirty="0">
                <a:highlight>
                  <a:srgbClr val="FFFF00"/>
                </a:highlight>
              </a:rPr>
              <a:t>Roughly half of risk is idiosyncratic (can be diversified)</a:t>
            </a:r>
          </a:p>
        </p:txBody>
      </p:sp>
      <p:cxnSp>
        <p:nvCxnSpPr>
          <p:cNvPr id="9" name="Straight Arrow Connector 8">
            <a:extLst>
              <a:ext uri="{FF2B5EF4-FFF2-40B4-BE49-F238E27FC236}">
                <a16:creationId xmlns:a16="http://schemas.microsoft.com/office/drawing/2014/main" id="{E76F2A94-5AF6-F794-1E37-C1928DC9F4B0}"/>
              </a:ext>
            </a:extLst>
          </p:cNvPr>
          <p:cNvCxnSpPr/>
          <p:nvPr/>
        </p:nvCxnSpPr>
        <p:spPr>
          <a:xfrm flipH="1">
            <a:off x="7692390" y="2148840"/>
            <a:ext cx="880110" cy="342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140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F36A1-4E77-8BEC-850E-6FBAFE740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15C5A-E8BB-7438-B5F3-387C0F0EB7A4}"/>
              </a:ext>
            </a:extLst>
          </p:cNvPr>
          <p:cNvSpPr>
            <a:spLocks noGrp="1"/>
          </p:cNvSpPr>
          <p:nvPr>
            <p:ph type="title"/>
          </p:nvPr>
        </p:nvSpPr>
        <p:spPr>
          <a:xfrm>
            <a:off x="838200" y="365126"/>
            <a:ext cx="10515600" cy="643868"/>
          </a:xfrm>
        </p:spPr>
        <p:txBody>
          <a:bodyPr>
            <a:normAutofit/>
          </a:bodyPr>
          <a:lstStyle/>
          <a:p>
            <a:r>
              <a:rPr lang="en-DE" sz="3200" dirty="0"/>
              <a:t>Homework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488CD5-2555-23CA-EC94-74BFF56327A0}"/>
                  </a:ext>
                </a:extLst>
              </p:cNvPr>
              <p:cNvSpPr txBox="1"/>
              <p:nvPr/>
            </p:nvSpPr>
            <p:spPr>
              <a:xfrm>
                <a:off x="838200" y="1268730"/>
                <a:ext cx="10515600" cy="4924425"/>
              </a:xfrm>
              <a:prstGeom prst="rect">
                <a:avLst/>
              </a:prstGeom>
              <a:noFill/>
            </p:spPr>
            <p:txBody>
              <a:bodyPr wrap="square" rtlCol="0">
                <a:spAutoFit/>
              </a:bodyPr>
              <a:lstStyle/>
              <a:p>
                <a:r>
                  <a:rPr lang="en-GB" b="1" dirty="0"/>
                  <a:t>Task 1</a:t>
                </a:r>
                <a:r>
                  <a:rPr lang="en-GB" dirty="0"/>
                  <a:t>: Compute the BKM (2003) first four moments of the underlying's return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dirty="0"/>
                  <a:t>, </a:t>
                </a:r>
                <a14:m>
                  <m:oMath xmlns:m="http://schemas.openxmlformats.org/officeDocument/2006/math">
                    <m:r>
                      <a:rPr lang="en-US" b="0" i="1" smtClean="0">
                        <a:latin typeface="Cambria Math" panose="02040503050406030204" pitchFamily="18" charset="0"/>
                      </a:rPr>
                      <m:t>𝑆𝐾𝐸𝑊</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dirty="0"/>
                  <a:t> and </a:t>
                </a:r>
                <a14:m>
                  <m:oMath xmlns:m="http://schemas.openxmlformats.org/officeDocument/2006/math">
                    <m:r>
                      <a:rPr lang="en-US" b="0" i="1" smtClean="0">
                        <a:latin typeface="Cambria Math" panose="02040503050406030204" pitchFamily="18" charset="0"/>
                      </a:rPr>
                      <m:t>𝐾𝑈𝑅𝑇</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dirty="0"/>
                  <a:t>, for the SPX index and all SP500 constituents on a daily basis for Feb 2023.</a:t>
                </a:r>
              </a:p>
              <a:p>
                <a:endParaRPr lang="en-GB" dirty="0"/>
              </a:p>
              <a:p>
                <a:r>
                  <a:rPr lang="en-GB" sz="1400" dirty="0"/>
                  <a:t>Note, the file "sp500_merged_ivs_2023-02.parquet" contains the daily IVS for all SP500 constituents. The file "spx_ivs_2023-02.parquet" contains the daily IVS for the SPX index.</a:t>
                </a:r>
              </a:p>
              <a:p>
                <a:endParaRPr lang="en-GB" sz="1400" dirty="0"/>
              </a:p>
              <a:p>
                <a:r>
                  <a:rPr lang="en-GB" sz="1400" dirty="0"/>
                  <a:t>Hint: Definition of SKEW(</a:t>
                </a:r>
                <a:r>
                  <a:rPr lang="en-GB" sz="1400" dirty="0" err="1"/>
                  <a:t>t,tau</a:t>
                </a:r>
                <a:r>
                  <a:rPr lang="en-GB" sz="1400" dirty="0"/>
                  <a:t>) and KURT(</a:t>
                </a:r>
                <a:r>
                  <a:rPr lang="en-GB" sz="1400" dirty="0" err="1"/>
                  <a:t>t,tau</a:t>
                </a:r>
                <a:r>
                  <a:rPr lang="en-GB" sz="1400" dirty="0"/>
                  <a:t>) is given in </a:t>
                </a:r>
                <a:r>
                  <a:rPr lang="en-GB" sz="1400" dirty="0" err="1"/>
                  <a:t>eq</a:t>
                </a:r>
                <a:r>
                  <a:rPr lang="en-GB" sz="1400" dirty="0"/>
                  <a:t> (5) and (6) in BKM (2003).</a:t>
                </a:r>
                <a:endParaRPr lang="en-GB" dirty="0"/>
              </a:p>
              <a:p>
                <a:endParaRPr lang="en-GB" dirty="0"/>
              </a:p>
              <a:p>
                <a:r>
                  <a:rPr lang="en-GB" b="1" dirty="0"/>
                  <a:t>Task 2</a:t>
                </a:r>
                <a:r>
                  <a:rPr lang="en-GB" dirty="0"/>
                  <a:t>: Decompose the BKM (2003) implied skewness (daily Feb 2023 for all SP500 constituents) into </a:t>
                </a:r>
                <a:r>
                  <a:rPr lang="en-GB"/>
                  <a:t>its systematic </a:t>
                </a:r>
                <a:r>
                  <a:rPr lang="en-GB" dirty="0"/>
                  <a:t>and idiosyncratic part.</a:t>
                </a:r>
              </a:p>
              <a:p>
                <a:endParaRPr lang="en-GB" dirty="0"/>
              </a:p>
              <a:p>
                <a:r>
                  <a:rPr lang="en-GB" sz="1400" dirty="0"/>
                  <a:t>Note, the file "sp500_merged_implBeta_2023-02.parquet" contains the respective option implied betas of constituents.</a:t>
                </a:r>
              </a:p>
              <a:p>
                <a:endParaRPr lang="en-GB" sz="1400" dirty="0"/>
              </a:p>
              <a:p>
                <a:r>
                  <a:rPr lang="en-GB" sz="1400" dirty="0"/>
                  <a:t>Hint: Skewness is the 3rd standardized moment. The 3rd cumulant is equal to the 3rd central moment of the distribution.</a:t>
                </a:r>
                <a:endParaRPr lang="en-GB" dirty="0"/>
              </a:p>
              <a:p>
                <a:endParaRPr lang="en-GB" dirty="0"/>
              </a:p>
              <a:p>
                <a:r>
                  <a:rPr lang="en-GB" b="1" dirty="0"/>
                  <a:t>Task 3</a:t>
                </a:r>
                <a:r>
                  <a:rPr lang="en-GB" dirty="0"/>
                  <a:t>: BKM (2003) show in table 6 that the skewness of the index is more pronounced than that of single stocks. Can you confirm this observation based on the cross sectional data for Feb 2023? Give an economic interpretation/reasoning of your observation. </a:t>
                </a:r>
              </a:p>
            </p:txBody>
          </p:sp>
        </mc:Choice>
        <mc:Fallback xmlns="">
          <p:sp>
            <p:nvSpPr>
              <p:cNvPr id="4" name="TextBox 3">
                <a:extLst>
                  <a:ext uri="{FF2B5EF4-FFF2-40B4-BE49-F238E27FC236}">
                    <a16:creationId xmlns:a16="http://schemas.microsoft.com/office/drawing/2014/main" id="{02488CD5-2555-23CA-EC94-74BFF56327A0}"/>
                  </a:ext>
                </a:extLst>
              </p:cNvPr>
              <p:cNvSpPr txBox="1">
                <a:spLocks noRot="1" noChangeAspect="1" noMove="1" noResize="1" noEditPoints="1" noAdjustHandles="1" noChangeArrowheads="1" noChangeShapeType="1" noTextEdit="1"/>
              </p:cNvSpPr>
              <p:nvPr/>
            </p:nvSpPr>
            <p:spPr>
              <a:xfrm>
                <a:off x="838200" y="1268730"/>
                <a:ext cx="10515600" cy="4924425"/>
              </a:xfrm>
              <a:prstGeom prst="rect">
                <a:avLst/>
              </a:prstGeom>
              <a:blipFill>
                <a:blip r:embed="rId2"/>
                <a:stretch>
                  <a:fillRect l="-603" t="-514" r="-483" b="-1028"/>
                </a:stretch>
              </a:blipFill>
            </p:spPr>
            <p:txBody>
              <a:bodyPr/>
              <a:lstStyle/>
              <a:p>
                <a:r>
                  <a:rPr lang="en-DE">
                    <a:noFill/>
                  </a:rPr>
                  <a:t> </a:t>
                </a:r>
              </a:p>
            </p:txBody>
          </p:sp>
        </mc:Fallback>
      </mc:AlternateContent>
    </p:spTree>
    <p:extLst>
      <p:ext uri="{BB962C8B-B14F-4D97-AF65-F5344CB8AC3E}">
        <p14:creationId xmlns:p14="http://schemas.microsoft.com/office/powerpoint/2010/main" val="7058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5A70A1-CB9C-5CB5-A275-F4F61326AE2C}"/>
                  </a:ext>
                </a:extLst>
              </p:cNvPr>
              <p:cNvSpPr txBox="1"/>
              <p:nvPr/>
            </p:nvSpPr>
            <p:spPr>
              <a:xfrm>
                <a:off x="715765" y="580768"/>
                <a:ext cx="10911016" cy="4801314"/>
              </a:xfrm>
              <a:prstGeom prst="rect">
                <a:avLst/>
              </a:prstGeom>
              <a:noFill/>
            </p:spPr>
            <p:txBody>
              <a:bodyPr wrap="square" rtlCol="0">
                <a:spAutoFit/>
              </a:bodyPr>
              <a:lstStyle/>
              <a:p>
                <a:r>
                  <a:rPr lang="en-GB" dirty="0">
                    <a:latin typeface="Aptos" panose="020B0004020202020204" pitchFamily="34" charset="0"/>
                  </a:rPr>
                  <a:t>Bakshi, Kapadia, Madan (2003, RFS, </a:t>
                </a:r>
                <a:r>
                  <a:rPr lang="en-GB" dirty="0">
                    <a:latin typeface="Aptos" panose="020B0004020202020204" pitchFamily="34" charset="0"/>
                    <a:hlinkClick r:id="rId2"/>
                  </a:rPr>
                  <a:t>https://doi.org/10.1093/rfs/16.1.0101</a:t>
                </a:r>
                <a:r>
                  <a:rPr lang="en-GB" dirty="0">
                    <a:latin typeface="Aptos" panose="020B0004020202020204" pitchFamily="34" charset="0"/>
                  </a:rPr>
                  <a:t>) showed how to derive the first four moments of the option-implied density in terms of the underlying option prices.</a:t>
                </a:r>
              </a:p>
              <a:p>
                <a:endParaRPr lang="en-GB" dirty="0">
                  <a:latin typeface="Aptos" panose="020B0004020202020204" pitchFamily="34" charset="0"/>
                </a:endParaRPr>
              </a:p>
              <a:p>
                <a:r>
                  <a:rPr lang="en-GB" dirty="0">
                    <a:latin typeface="Aptos" panose="020B0004020202020204" pitchFamily="34" charset="0"/>
                  </a:rPr>
                  <a:t>You obtain access to daily option implied volatility surface data, for February 2023, for both the SPX index and Goldman Sachs (GS).</a:t>
                </a:r>
              </a:p>
              <a:p>
                <a:endParaRPr lang="en-GB" dirty="0">
                  <a:latin typeface="Aptos" panose="020B0004020202020204" pitchFamily="34" charset="0"/>
                </a:endParaRPr>
              </a:p>
              <a:p>
                <a:r>
                  <a:rPr lang="en-GB" b="1" dirty="0">
                    <a:latin typeface="Aptos" panose="020B0004020202020204" pitchFamily="34" charset="0"/>
                  </a:rPr>
                  <a:t>Task 1</a:t>
                </a:r>
                <a:r>
                  <a:rPr lang="en-GB" dirty="0">
                    <a:latin typeface="Aptos" panose="020B0004020202020204" pitchFamily="34" charset="0"/>
                  </a:rPr>
                  <a:t>: Read in the implied volatility surface for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=30</m:t>
                    </m:r>
                    <m:r>
                      <a:rPr lang="en-US" b="0" i="1" smtClean="0">
                        <a:latin typeface="Cambria Math" panose="02040503050406030204" pitchFamily="18" charset="0"/>
                      </a:rPr>
                      <m:t>𝑑</m:t>
                    </m:r>
                  </m:oMath>
                </a14:m>
                <a:r>
                  <a:rPr lang="en-GB" dirty="0">
                    <a:latin typeface="Aptos" panose="020B0004020202020204" pitchFamily="34" charset="0"/>
                  </a:rPr>
                  <a:t>, for the SPX index, daily data for Feb 2023.</a:t>
                </a:r>
              </a:p>
              <a:p>
                <a:endParaRPr lang="en-GB" dirty="0">
                  <a:latin typeface="Aptos" panose="020B0004020202020204" pitchFamily="34" charset="0"/>
                </a:endParaRPr>
              </a:p>
              <a:p>
                <a:r>
                  <a:rPr lang="en-GB" b="1" dirty="0">
                    <a:latin typeface="Aptos" panose="020B0004020202020204" pitchFamily="34" charset="0"/>
                  </a:rPr>
                  <a:t>Task 2</a:t>
                </a:r>
                <a:r>
                  <a:rPr lang="en-GB" dirty="0">
                    <a:latin typeface="Aptos" panose="020B0004020202020204" pitchFamily="34" charset="0"/>
                  </a:rPr>
                  <a:t>: Compute the price of the volatility contract V(t,30d), cubic contract W(t,30d) and quartic contract X(t,30d) on a daily basis.</a:t>
                </a:r>
              </a:p>
              <a:p>
                <a:endParaRPr lang="en-GB" dirty="0">
                  <a:latin typeface="Aptos" panose="020B0004020202020204" pitchFamily="34" charset="0"/>
                </a:endParaRPr>
              </a:p>
              <a:p>
                <a:r>
                  <a:rPr lang="en-GB" b="1" dirty="0">
                    <a:latin typeface="Aptos" panose="020B0004020202020204" pitchFamily="34" charset="0"/>
                  </a:rPr>
                  <a:t>Task 3</a:t>
                </a:r>
                <a:r>
                  <a:rPr lang="en-GB" dirty="0">
                    <a:latin typeface="Aptos" panose="020B0004020202020204" pitchFamily="34" charset="0"/>
                  </a:rPr>
                  <a:t>: Compute the volatility of the underlying's return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e>
                    </m:d>
                  </m:oMath>
                </a14:m>
                <a:r>
                  <a:rPr lang="en-GB" dirty="0">
                    <a:latin typeface="Aptos" panose="020B0004020202020204" pitchFamily="34" charset="0"/>
                  </a:rPr>
                  <a:t> and the annualized implied volatility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𝑎𝑛𝑛𝑢𝑎𝑙</m:t>
                            </m:r>
                          </m:e>
                        </m:d>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GB" dirty="0">
                    <a:latin typeface="Aptos" panose="020B0004020202020204" pitchFamily="34" charset="0"/>
                  </a:rPr>
                  <a:t>.</a:t>
                </a:r>
              </a:p>
              <a:p>
                <a:endParaRPr lang="en-GB" dirty="0">
                  <a:latin typeface="Aptos" panose="020B0004020202020204" pitchFamily="34" charset="0"/>
                </a:endParaRPr>
              </a:p>
              <a:p>
                <a:r>
                  <a:rPr lang="en-GB" b="1" dirty="0">
                    <a:latin typeface="Aptos" panose="020B0004020202020204" pitchFamily="34" charset="0"/>
                  </a:rPr>
                  <a:t>Task 4</a:t>
                </a:r>
                <a:r>
                  <a:rPr lang="en-GB" dirty="0">
                    <a:latin typeface="Aptos" panose="020B0004020202020204" pitchFamily="34" charset="0"/>
                  </a:rPr>
                  <a:t>: Repeat the calculations for Goldman Sachs and decompose the firm's daily Bakshi implied variance for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=30</m:t>
                    </m:r>
                    <m:r>
                      <a:rPr lang="en-US" b="0" i="1" smtClean="0">
                        <a:latin typeface="Cambria Math" panose="02040503050406030204" pitchFamily="18" charset="0"/>
                      </a:rPr>
                      <m:t>𝑑</m:t>
                    </m:r>
                    <m:r>
                      <a:rPr lang="en-US" b="0" i="1" smtClean="0">
                        <a:latin typeface="Cambria Math" panose="02040503050406030204" pitchFamily="18" charset="0"/>
                      </a:rPr>
                      <m:t> </m:t>
                    </m:r>
                  </m:oMath>
                </a14:m>
                <a:r>
                  <a:rPr lang="en-GB" dirty="0">
                    <a:latin typeface="Aptos" panose="020B0004020202020204" pitchFamily="34" charset="0"/>
                  </a:rPr>
                  <a:t>into the systematic and idiosyncratic part.</a:t>
                </a:r>
              </a:p>
              <a:p>
                <a:endParaRPr lang="en-GB" dirty="0">
                  <a:latin typeface="Aptos" panose="020B0004020202020204" pitchFamily="34" charset="0"/>
                </a:endParaRPr>
              </a:p>
            </p:txBody>
          </p:sp>
        </mc:Choice>
        <mc:Fallback xmlns="">
          <p:sp>
            <p:nvSpPr>
              <p:cNvPr id="5" name="TextBox 4">
                <a:extLst>
                  <a:ext uri="{FF2B5EF4-FFF2-40B4-BE49-F238E27FC236}">
                    <a16:creationId xmlns:a16="http://schemas.microsoft.com/office/drawing/2014/main" id="{DB5A70A1-CB9C-5CB5-A275-F4F61326AE2C}"/>
                  </a:ext>
                </a:extLst>
              </p:cNvPr>
              <p:cNvSpPr txBox="1">
                <a:spLocks noRot="1" noChangeAspect="1" noMove="1" noResize="1" noEditPoints="1" noAdjustHandles="1" noChangeArrowheads="1" noChangeShapeType="1" noTextEdit="1"/>
              </p:cNvSpPr>
              <p:nvPr/>
            </p:nvSpPr>
            <p:spPr>
              <a:xfrm>
                <a:off x="715765" y="580768"/>
                <a:ext cx="10911016" cy="4801314"/>
              </a:xfrm>
              <a:prstGeom prst="rect">
                <a:avLst/>
              </a:prstGeom>
              <a:blipFill>
                <a:blip r:embed="rId3"/>
                <a:stretch>
                  <a:fillRect l="-465" t="-528" r="-698"/>
                </a:stretch>
              </a:blipFill>
            </p:spPr>
            <p:txBody>
              <a:bodyPr/>
              <a:lstStyle/>
              <a:p>
                <a:r>
                  <a:rPr lang="en-DE">
                    <a:noFill/>
                  </a:rPr>
                  <a:t> </a:t>
                </a:r>
              </a:p>
            </p:txBody>
          </p:sp>
        </mc:Fallback>
      </mc:AlternateContent>
    </p:spTree>
    <p:extLst>
      <p:ext uri="{BB962C8B-B14F-4D97-AF65-F5344CB8AC3E}">
        <p14:creationId xmlns:p14="http://schemas.microsoft.com/office/powerpoint/2010/main" val="245796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27F2-90AE-D43E-2074-8523B1DF4B60}"/>
              </a:ext>
            </a:extLst>
          </p:cNvPr>
          <p:cNvSpPr>
            <a:spLocks noGrp="1"/>
          </p:cNvSpPr>
          <p:nvPr>
            <p:ph type="title"/>
          </p:nvPr>
        </p:nvSpPr>
        <p:spPr>
          <a:xfrm>
            <a:off x="838200" y="365126"/>
            <a:ext cx="10515600" cy="643868"/>
          </a:xfrm>
        </p:spPr>
        <p:txBody>
          <a:bodyPr>
            <a:normAutofit/>
          </a:bodyPr>
          <a:lstStyle/>
          <a:p>
            <a:r>
              <a:rPr lang="en-DE" sz="3200" dirty="0"/>
              <a:t>Task 1</a:t>
            </a:r>
          </a:p>
        </p:txBody>
      </p:sp>
      <p:pic>
        <p:nvPicPr>
          <p:cNvPr id="7" name="Picture 6" descr="A screenshot of a graph&#10;&#10;AI-generated content may be incorrect.">
            <a:extLst>
              <a:ext uri="{FF2B5EF4-FFF2-40B4-BE49-F238E27FC236}">
                <a16:creationId xmlns:a16="http://schemas.microsoft.com/office/drawing/2014/main" id="{5AB0ECC9-588B-FFF7-5A8C-01806A249829}"/>
              </a:ext>
            </a:extLst>
          </p:cNvPr>
          <p:cNvPicPr>
            <a:picLocks noChangeAspect="1"/>
          </p:cNvPicPr>
          <p:nvPr/>
        </p:nvPicPr>
        <p:blipFill>
          <a:blip r:embed="rId2"/>
          <a:stretch>
            <a:fillRect/>
          </a:stretch>
        </p:blipFill>
        <p:spPr>
          <a:xfrm>
            <a:off x="838200" y="2516948"/>
            <a:ext cx="10975216" cy="2932381"/>
          </a:xfrm>
          <a:prstGeom prst="rect">
            <a:avLst/>
          </a:prstGeom>
        </p:spPr>
      </p:pic>
      <p:sp>
        <p:nvSpPr>
          <p:cNvPr id="8" name="TextBox 7">
            <a:extLst>
              <a:ext uri="{FF2B5EF4-FFF2-40B4-BE49-F238E27FC236}">
                <a16:creationId xmlns:a16="http://schemas.microsoft.com/office/drawing/2014/main" id="{7FF08054-21BF-2C4F-6356-8031A188DD6B}"/>
              </a:ext>
            </a:extLst>
          </p:cNvPr>
          <p:cNvSpPr txBox="1"/>
          <p:nvPr/>
        </p:nvSpPr>
        <p:spPr>
          <a:xfrm>
            <a:off x="1371601" y="5557331"/>
            <a:ext cx="2261286" cy="923330"/>
          </a:xfrm>
          <a:prstGeom prst="rect">
            <a:avLst/>
          </a:prstGeom>
          <a:noFill/>
        </p:spPr>
        <p:txBody>
          <a:bodyPr wrap="square" rtlCol="0">
            <a:spAutoFit/>
          </a:bodyPr>
          <a:lstStyle/>
          <a:p>
            <a:r>
              <a:rPr lang="en-GB" dirty="0">
                <a:highlight>
                  <a:srgbClr val="FFFF00"/>
                </a:highlight>
              </a:rPr>
              <a:t>D</a:t>
            </a:r>
            <a:r>
              <a:rPr lang="en-DE" dirty="0">
                <a:highlight>
                  <a:srgbClr val="FFFF00"/>
                </a:highlight>
              </a:rPr>
              <a:t>ata file holds all daily IVS data for SPX index</a:t>
            </a:r>
          </a:p>
        </p:txBody>
      </p:sp>
      <p:cxnSp>
        <p:nvCxnSpPr>
          <p:cNvPr id="10" name="Straight Arrow Connector 9">
            <a:extLst>
              <a:ext uri="{FF2B5EF4-FFF2-40B4-BE49-F238E27FC236}">
                <a16:creationId xmlns:a16="http://schemas.microsoft.com/office/drawing/2014/main" id="{5729235B-51C3-62E4-91B7-21016226D217}"/>
              </a:ext>
            </a:extLst>
          </p:cNvPr>
          <p:cNvCxnSpPr/>
          <p:nvPr/>
        </p:nvCxnSpPr>
        <p:spPr>
          <a:xfrm flipH="1" flipV="1">
            <a:off x="1692166" y="5065986"/>
            <a:ext cx="126124" cy="4939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B03CE62-4882-9AF0-8B02-A87C641B7E5D}"/>
              </a:ext>
            </a:extLst>
          </p:cNvPr>
          <p:cNvSpPr txBox="1"/>
          <p:nvPr/>
        </p:nvSpPr>
        <p:spPr>
          <a:xfrm>
            <a:off x="3632887" y="5187999"/>
            <a:ext cx="2261286" cy="369332"/>
          </a:xfrm>
          <a:prstGeom prst="rect">
            <a:avLst/>
          </a:prstGeom>
          <a:noFill/>
        </p:spPr>
        <p:txBody>
          <a:bodyPr wrap="square" rtlCol="0">
            <a:spAutoFit/>
          </a:bodyPr>
          <a:lstStyle/>
          <a:p>
            <a:r>
              <a:rPr lang="en-US" dirty="0">
                <a:highlight>
                  <a:srgbClr val="FFFF00"/>
                </a:highlight>
              </a:rPr>
              <a:t>30dtm</a:t>
            </a:r>
            <a:endParaRPr lang="en-DE" dirty="0">
              <a:highlight>
                <a:srgbClr val="FFFF00"/>
              </a:highlight>
            </a:endParaRPr>
          </a:p>
        </p:txBody>
      </p:sp>
      <p:sp>
        <p:nvSpPr>
          <p:cNvPr id="12" name="TextBox 11">
            <a:extLst>
              <a:ext uri="{FF2B5EF4-FFF2-40B4-BE49-F238E27FC236}">
                <a16:creationId xmlns:a16="http://schemas.microsoft.com/office/drawing/2014/main" id="{B9052395-9DFF-028F-0C74-7B181AA12145}"/>
              </a:ext>
            </a:extLst>
          </p:cNvPr>
          <p:cNvSpPr txBox="1"/>
          <p:nvPr/>
        </p:nvSpPr>
        <p:spPr>
          <a:xfrm>
            <a:off x="8004810" y="5312979"/>
            <a:ext cx="3348990" cy="1200329"/>
          </a:xfrm>
          <a:prstGeom prst="rect">
            <a:avLst/>
          </a:prstGeom>
          <a:noFill/>
        </p:spPr>
        <p:txBody>
          <a:bodyPr wrap="square" rtlCol="0">
            <a:spAutoFit/>
          </a:bodyPr>
          <a:lstStyle/>
          <a:p>
            <a:r>
              <a:rPr lang="en-US" dirty="0">
                <a:highlight>
                  <a:srgbClr val="FFFF00"/>
                </a:highlight>
              </a:rPr>
              <a:t>from -10 to +4 </a:t>
            </a:r>
            <a:r>
              <a:rPr lang="en-US" dirty="0" err="1">
                <a:highlight>
                  <a:srgbClr val="FFFF00"/>
                </a:highlight>
              </a:rPr>
              <a:t>stddev</a:t>
            </a:r>
            <a:r>
              <a:rPr lang="en-US" dirty="0">
                <a:highlight>
                  <a:srgbClr val="FFFF00"/>
                </a:highlight>
              </a:rPr>
              <a:t> for each date-maturity-combination; equally spaced in </a:t>
            </a:r>
            <a:r>
              <a:rPr lang="en-US" dirty="0" err="1">
                <a:highlight>
                  <a:srgbClr val="FFFF00"/>
                </a:highlight>
              </a:rPr>
              <a:t>m_norm</a:t>
            </a:r>
            <a:r>
              <a:rPr lang="en-US" dirty="0">
                <a:highlight>
                  <a:srgbClr val="FFFF00"/>
                </a:highlight>
              </a:rPr>
              <a:t> in 0.25 increments</a:t>
            </a:r>
            <a:endParaRPr lang="en-DE" dirty="0">
              <a:highlight>
                <a:srgbClr val="FFFF00"/>
              </a:highlight>
            </a:endParaRPr>
          </a:p>
        </p:txBody>
      </p:sp>
      <p:cxnSp>
        <p:nvCxnSpPr>
          <p:cNvPr id="14" name="Straight Arrow Connector 13">
            <a:extLst>
              <a:ext uri="{FF2B5EF4-FFF2-40B4-BE49-F238E27FC236}">
                <a16:creationId xmlns:a16="http://schemas.microsoft.com/office/drawing/2014/main" id="{1345259A-D461-1A11-40AD-1E3FA595E0A4}"/>
              </a:ext>
            </a:extLst>
          </p:cNvPr>
          <p:cNvCxnSpPr/>
          <p:nvPr/>
        </p:nvCxnSpPr>
        <p:spPr>
          <a:xfrm flipV="1">
            <a:off x="4011930" y="4846320"/>
            <a:ext cx="0" cy="341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4E697F1-3E89-A4E6-2727-EFEBC1C7438D}"/>
              </a:ext>
            </a:extLst>
          </p:cNvPr>
          <p:cNvCxnSpPr/>
          <p:nvPr/>
        </p:nvCxnSpPr>
        <p:spPr>
          <a:xfrm flipV="1">
            <a:off x="8435340" y="2857500"/>
            <a:ext cx="0" cy="24554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3CA46F5-08BE-FCB3-B592-5B14DD116031}"/>
              </a:ext>
            </a:extLst>
          </p:cNvPr>
          <p:cNvSpPr txBox="1"/>
          <p:nvPr/>
        </p:nvSpPr>
        <p:spPr>
          <a:xfrm>
            <a:off x="1624914" y="2093615"/>
            <a:ext cx="2261286" cy="369332"/>
          </a:xfrm>
          <a:prstGeom prst="rect">
            <a:avLst/>
          </a:prstGeom>
          <a:noFill/>
        </p:spPr>
        <p:txBody>
          <a:bodyPr wrap="square" rtlCol="0">
            <a:spAutoFit/>
          </a:bodyPr>
          <a:lstStyle/>
          <a:p>
            <a:r>
              <a:rPr lang="en-US" dirty="0">
                <a:highlight>
                  <a:srgbClr val="FFFF00"/>
                </a:highlight>
              </a:rPr>
              <a:t>Daily data</a:t>
            </a:r>
            <a:endParaRPr lang="en-DE" dirty="0">
              <a:highlight>
                <a:srgbClr val="FFFF00"/>
              </a:highlight>
            </a:endParaRPr>
          </a:p>
        </p:txBody>
      </p:sp>
      <p:cxnSp>
        <p:nvCxnSpPr>
          <p:cNvPr id="19" name="Straight Arrow Connector 18">
            <a:extLst>
              <a:ext uri="{FF2B5EF4-FFF2-40B4-BE49-F238E27FC236}">
                <a16:creationId xmlns:a16="http://schemas.microsoft.com/office/drawing/2014/main" id="{3C3C2A24-B95F-1649-EB7D-5FBEDCBBE5B5}"/>
              </a:ext>
            </a:extLst>
          </p:cNvPr>
          <p:cNvCxnSpPr/>
          <p:nvPr/>
        </p:nvCxnSpPr>
        <p:spPr>
          <a:xfrm>
            <a:off x="1988820" y="2377440"/>
            <a:ext cx="91440" cy="6172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57EF79-2C48-CC47-C619-0E7E44E0FE9A}"/>
                  </a:ext>
                </a:extLst>
              </p:cNvPr>
              <p:cNvSpPr txBox="1"/>
              <p:nvPr/>
            </p:nvSpPr>
            <p:spPr>
              <a:xfrm>
                <a:off x="7828156" y="265893"/>
                <a:ext cx="3889550" cy="2136803"/>
              </a:xfrm>
              <a:prstGeom prst="rect">
                <a:avLst/>
              </a:prstGeom>
              <a:noFill/>
              <a:ln>
                <a:solidFill>
                  <a:srgbClr val="FF0000"/>
                </a:solidFill>
              </a:ln>
            </p:spPr>
            <p:txBody>
              <a:bodyPr wrap="square" rtlCol="0">
                <a:spAutoFit/>
              </a:bodyPr>
              <a:lstStyle/>
              <a:p>
                <a:r>
                  <a:rPr lang="en-GB" dirty="0"/>
                  <a:t>Forward moneyness: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𝜏</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𝜏</m:t>
                              </m:r>
                            </m:sub>
                          </m:sSub>
                        </m:den>
                      </m:f>
                    </m:oMath>
                  </m:oMathPara>
                </a14:m>
                <a:endParaRPr lang="en-GB" dirty="0"/>
              </a:p>
              <a:p>
                <a:endParaRPr lang="en-GB" dirty="0"/>
              </a:p>
              <a:p>
                <a:r>
                  <a:rPr lang="en-GB" dirty="0"/>
                  <a:t>N</a:t>
                </a:r>
                <a:r>
                  <a:rPr lang="en-DE" dirty="0"/>
                  <a:t>ormalized moneyness: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𝜏</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𝜏</m:t>
                              </m:r>
                            </m:sub>
                          </m:sSub>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𝜏</m:t>
                              </m:r>
                            </m:e>
                          </m:rad>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𝜏</m:t>
                              </m:r>
                            </m:sub>
                            <m:sup>
                              <m:r>
                                <a:rPr lang="en-US" b="0" i="1" smtClean="0">
                                  <a:latin typeface="Cambria Math" panose="02040503050406030204" pitchFamily="18" charset="0"/>
                                </a:rPr>
                                <m:t>𝐴𝑇𝑀</m:t>
                              </m:r>
                            </m:sup>
                          </m:sSubSup>
                        </m:den>
                      </m:f>
                    </m:oMath>
                  </m:oMathPara>
                </a14:m>
                <a:endParaRPr lang="en-DE" dirty="0"/>
              </a:p>
            </p:txBody>
          </p:sp>
        </mc:Choice>
        <mc:Fallback xmlns="">
          <p:sp>
            <p:nvSpPr>
              <p:cNvPr id="20" name="TextBox 19">
                <a:extLst>
                  <a:ext uri="{FF2B5EF4-FFF2-40B4-BE49-F238E27FC236}">
                    <a16:creationId xmlns:a16="http://schemas.microsoft.com/office/drawing/2014/main" id="{4B57EF79-2C48-CC47-C619-0E7E44E0FE9A}"/>
                  </a:ext>
                </a:extLst>
              </p:cNvPr>
              <p:cNvSpPr txBox="1">
                <a:spLocks noRot="1" noChangeAspect="1" noMove="1" noResize="1" noEditPoints="1" noAdjustHandles="1" noChangeArrowheads="1" noChangeShapeType="1" noTextEdit="1"/>
              </p:cNvSpPr>
              <p:nvPr/>
            </p:nvSpPr>
            <p:spPr>
              <a:xfrm>
                <a:off x="7828156" y="265893"/>
                <a:ext cx="3889550" cy="2136803"/>
              </a:xfrm>
              <a:prstGeom prst="rect">
                <a:avLst/>
              </a:prstGeom>
              <a:blipFill>
                <a:blip r:embed="rId4"/>
                <a:stretch>
                  <a:fillRect l="-971" t="-1176"/>
                </a:stretch>
              </a:blipFill>
              <a:ln>
                <a:solidFill>
                  <a:srgbClr val="FF0000"/>
                </a:solidFill>
              </a:ln>
            </p:spPr>
            <p:txBody>
              <a:bodyPr/>
              <a:lstStyle/>
              <a:p>
                <a:r>
                  <a:rPr lang="en-DE">
                    <a:noFill/>
                  </a:rPr>
                  <a:t> </a:t>
                </a:r>
              </a:p>
            </p:txBody>
          </p:sp>
        </mc:Fallback>
      </mc:AlternateContent>
      <p:sp>
        <p:nvSpPr>
          <p:cNvPr id="4" name="Content Placeholder 3">
            <a:extLst>
              <a:ext uri="{FF2B5EF4-FFF2-40B4-BE49-F238E27FC236}">
                <a16:creationId xmlns:a16="http://schemas.microsoft.com/office/drawing/2014/main" id="{75EAABA3-968D-9A52-C32A-44773BD9A8A7}"/>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197509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251D6-5CE4-CC98-DCE3-57424871B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08CD7A-B468-87E1-135C-F2DFD75F5890}"/>
              </a:ext>
            </a:extLst>
          </p:cNvPr>
          <p:cNvSpPr>
            <a:spLocks noGrp="1"/>
          </p:cNvSpPr>
          <p:nvPr>
            <p:ph type="title"/>
          </p:nvPr>
        </p:nvSpPr>
        <p:spPr>
          <a:xfrm>
            <a:off x="838200" y="365126"/>
            <a:ext cx="10515600" cy="643868"/>
          </a:xfrm>
        </p:spPr>
        <p:txBody>
          <a:bodyPr>
            <a:normAutofit/>
          </a:bodyPr>
          <a:lstStyle/>
          <a:p>
            <a:r>
              <a:rPr lang="en-DE" sz="3200" dirty="0"/>
              <a:t>Task 2</a:t>
            </a:r>
          </a:p>
        </p:txBody>
      </p:sp>
      <p:sp>
        <p:nvSpPr>
          <p:cNvPr id="13" name="TextBox 12">
            <a:extLst>
              <a:ext uri="{FF2B5EF4-FFF2-40B4-BE49-F238E27FC236}">
                <a16:creationId xmlns:a16="http://schemas.microsoft.com/office/drawing/2014/main" id="{C73858D3-70A7-DF7F-51D6-84247EA3C394}"/>
              </a:ext>
            </a:extLst>
          </p:cNvPr>
          <p:cNvSpPr txBox="1"/>
          <p:nvPr/>
        </p:nvSpPr>
        <p:spPr>
          <a:xfrm>
            <a:off x="342900" y="5052060"/>
            <a:ext cx="4000500" cy="1600438"/>
          </a:xfrm>
          <a:prstGeom prst="rect">
            <a:avLst/>
          </a:prstGeom>
          <a:noFill/>
        </p:spPr>
        <p:txBody>
          <a:bodyPr wrap="square" rtlCol="0">
            <a:spAutoFit/>
          </a:bodyPr>
          <a:lstStyle/>
          <a:p>
            <a:r>
              <a:rPr lang="en-GB" sz="1400" dirty="0">
                <a:highlight>
                  <a:srgbClr val="FFFF00"/>
                </a:highlight>
              </a:rPr>
              <a:t>Based on Bakshi, Kapadia, and Madan (2003), the price of the volatility, cubic, quartic contracts can be computed using an integral that involves the implied option prices and strike prices. To facilitate the computation, we approximate this integral using the trapezoidal rule.</a:t>
            </a:r>
          </a:p>
          <a:p>
            <a:endParaRPr lang="en-DE" sz="1400" dirty="0">
              <a:highlight>
                <a:srgbClr val="FFFF00"/>
              </a:highlight>
            </a:endParaRPr>
          </a:p>
        </p:txBody>
      </p:sp>
      <p:pic>
        <p:nvPicPr>
          <p:cNvPr id="21" name="Picture 20" descr="A black and white math equations&#10;&#10;AI-generated content may be incorrect.">
            <a:extLst>
              <a:ext uri="{FF2B5EF4-FFF2-40B4-BE49-F238E27FC236}">
                <a16:creationId xmlns:a16="http://schemas.microsoft.com/office/drawing/2014/main" id="{8C4656DF-7FF6-FEA7-B9EA-71B85E328FB6}"/>
              </a:ext>
            </a:extLst>
          </p:cNvPr>
          <p:cNvPicPr>
            <a:picLocks noChangeAspect="1"/>
          </p:cNvPicPr>
          <p:nvPr/>
        </p:nvPicPr>
        <p:blipFill>
          <a:blip r:embed="rId2"/>
          <a:stretch>
            <a:fillRect/>
          </a:stretch>
        </p:blipFill>
        <p:spPr>
          <a:xfrm>
            <a:off x="199390" y="1433879"/>
            <a:ext cx="3652520" cy="1139210"/>
          </a:xfrm>
          <a:prstGeom prst="rect">
            <a:avLst/>
          </a:prstGeom>
        </p:spPr>
      </p:pic>
      <p:pic>
        <p:nvPicPr>
          <p:cNvPr id="23" name="Picture 22" descr="A group of mathematical equations&#10;&#10;AI-generated content may be incorrect.">
            <a:extLst>
              <a:ext uri="{FF2B5EF4-FFF2-40B4-BE49-F238E27FC236}">
                <a16:creationId xmlns:a16="http://schemas.microsoft.com/office/drawing/2014/main" id="{AC6F3E14-7DF5-CAE8-A9D5-9B1DDB513FA8}"/>
              </a:ext>
            </a:extLst>
          </p:cNvPr>
          <p:cNvPicPr>
            <a:picLocks noChangeAspect="1"/>
          </p:cNvPicPr>
          <p:nvPr/>
        </p:nvPicPr>
        <p:blipFill>
          <a:blip r:embed="rId3"/>
          <a:stretch>
            <a:fillRect/>
          </a:stretch>
        </p:blipFill>
        <p:spPr>
          <a:xfrm>
            <a:off x="111105" y="2569935"/>
            <a:ext cx="4413289" cy="2241857"/>
          </a:xfrm>
          <a:prstGeom prst="rect">
            <a:avLst/>
          </a:prstGeom>
        </p:spPr>
      </p:pic>
      <p:sp>
        <p:nvSpPr>
          <p:cNvPr id="36" name="TextBox 35">
            <a:extLst>
              <a:ext uri="{FF2B5EF4-FFF2-40B4-BE49-F238E27FC236}">
                <a16:creationId xmlns:a16="http://schemas.microsoft.com/office/drawing/2014/main" id="{40AEA025-4BA3-7CFF-6E3B-6CE04D175232}"/>
              </a:ext>
            </a:extLst>
          </p:cNvPr>
          <p:cNvSpPr txBox="1"/>
          <p:nvPr/>
        </p:nvSpPr>
        <p:spPr>
          <a:xfrm>
            <a:off x="9540096" y="1071651"/>
            <a:ext cx="2224252" cy="923330"/>
          </a:xfrm>
          <a:prstGeom prst="rect">
            <a:avLst/>
          </a:prstGeom>
          <a:solidFill>
            <a:schemeClr val="bg1"/>
          </a:solidFill>
          <a:ln>
            <a:solidFill>
              <a:srgbClr val="FF0000"/>
            </a:solidFill>
          </a:ln>
        </p:spPr>
        <p:txBody>
          <a:bodyPr wrap="square" rtlCol="0">
            <a:spAutoFit/>
          </a:bodyPr>
          <a:lstStyle/>
          <a:p>
            <a:r>
              <a:rPr lang="en-DE" dirty="0"/>
              <a:t>Formulas for V,W,X</a:t>
            </a:r>
          </a:p>
          <a:p>
            <a:r>
              <a:rPr lang="en-GB" dirty="0"/>
              <a:t>k</a:t>
            </a:r>
            <a:r>
              <a:rPr lang="en-DE" dirty="0"/>
              <a:t>nown from BKM(2003) paper</a:t>
            </a:r>
          </a:p>
        </p:txBody>
      </p:sp>
      <p:sp>
        <p:nvSpPr>
          <p:cNvPr id="3" name="TextBox 2">
            <a:extLst>
              <a:ext uri="{FF2B5EF4-FFF2-40B4-BE49-F238E27FC236}">
                <a16:creationId xmlns:a16="http://schemas.microsoft.com/office/drawing/2014/main" id="{56E7A54A-7BEA-B10D-665F-2EC605D70D00}"/>
              </a:ext>
            </a:extLst>
          </p:cNvPr>
          <p:cNvSpPr txBox="1"/>
          <p:nvPr/>
        </p:nvSpPr>
        <p:spPr>
          <a:xfrm>
            <a:off x="6539023" y="2083981"/>
            <a:ext cx="3759875" cy="1477328"/>
          </a:xfrm>
          <a:prstGeom prst="rect">
            <a:avLst/>
          </a:prstGeom>
          <a:noFill/>
        </p:spPr>
        <p:txBody>
          <a:bodyPr wrap="none" rtlCol="0">
            <a:spAutoFit/>
          </a:bodyPr>
          <a:lstStyle/>
          <a:p>
            <a:r>
              <a:rPr lang="en-GB" dirty="0"/>
              <a:t>I</a:t>
            </a:r>
            <a:r>
              <a:rPr lang="en-DE" dirty="0"/>
              <a:t>ntegration relies on </a:t>
            </a:r>
          </a:p>
          <a:p>
            <a:pPr marL="285750" indent="-285750">
              <a:buFont typeface="Arial" panose="020B0604020202020204" pitchFamily="34" charset="0"/>
              <a:buChar char="•"/>
            </a:pPr>
            <a:r>
              <a:rPr lang="en-GB" dirty="0"/>
              <a:t>T</a:t>
            </a:r>
            <a:r>
              <a:rPr lang="en-DE" dirty="0"/>
              <a:t>rapezoidal rule</a:t>
            </a:r>
          </a:p>
          <a:p>
            <a:pPr marL="285750" indent="-285750">
              <a:buFont typeface="Arial" panose="020B0604020202020204" pitchFamily="34" charset="0"/>
              <a:buChar char="•"/>
            </a:pPr>
            <a:r>
              <a:rPr lang="en-DE" dirty="0"/>
              <a:t>OTM calls and OTM puts</a:t>
            </a:r>
          </a:p>
          <a:p>
            <a:pPr marL="285750" indent="-285750">
              <a:buFont typeface="Arial" panose="020B0604020202020204" pitchFamily="34" charset="0"/>
              <a:buChar char="•"/>
            </a:pPr>
            <a:endParaRPr lang="en-DE" dirty="0"/>
          </a:p>
          <a:p>
            <a:r>
              <a:rPr lang="en-DE" dirty="0"/>
              <a:t>Hint: </a:t>
            </a:r>
            <a:r>
              <a:rPr lang="en-GB" dirty="0"/>
              <a:t>Identify OTM Puts with (K &lt; </a:t>
            </a:r>
            <a:r>
              <a:rPr lang="en-GB" dirty="0" err="1"/>
              <a:t>S_t</a:t>
            </a:r>
            <a:r>
              <a:rPr lang="en-GB" dirty="0"/>
              <a:t>)</a:t>
            </a:r>
            <a:endParaRPr lang="en-DE" dirty="0"/>
          </a:p>
        </p:txBody>
      </p:sp>
    </p:spTree>
    <p:extLst>
      <p:ext uri="{BB962C8B-B14F-4D97-AF65-F5344CB8AC3E}">
        <p14:creationId xmlns:p14="http://schemas.microsoft.com/office/powerpoint/2010/main" val="118204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97A5-5E90-C667-859A-161E249C4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098B1-D4BE-EAEA-BC5E-A84B09F6957A}"/>
              </a:ext>
            </a:extLst>
          </p:cNvPr>
          <p:cNvSpPr>
            <a:spLocks noGrp="1"/>
          </p:cNvSpPr>
          <p:nvPr>
            <p:ph type="title"/>
          </p:nvPr>
        </p:nvSpPr>
        <p:spPr>
          <a:xfrm>
            <a:off x="838200" y="365126"/>
            <a:ext cx="10515600" cy="643868"/>
          </a:xfrm>
        </p:spPr>
        <p:txBody>
          <a:bodyPr>
            <a:normAutofit/>
          </a:bodyPr>
          <a:lstStyle/>
          <a:p>
            <a:r>
              <a:rPr lang="en-DE" sz="3200" dirty="0"/>
              <a:t>Task 2</a:t>
            </a:r>
          </a:p>
        </p:txBody>
      </p:sp>
      <p:pic>
        <p:nvPicPr>
          <p:cNvPr id="6" name="Picture 5" descr="A table of numbers and symbols&#10;&#10;AI-generated content may be incorrect.">
            <a:extLst>
              <a:ext uri="{FF2B5EF4-FFF2-40B4-BE49-F238E27FC236}">
                <a16:creationId xmlns:a16="http://schemas.microsoft.com/office/drawing/2014/main" id="{5CDCCD66-A02C-157F-FE64-41F546B29311}"/>
              </a:ext>
            </a:extLst>
          </p:cNvPr>
          <p:cNvPicPr>
            <a:picLocks noChangeAspect="1"/>
          </p:cNvPicPr>
          <p:nvPr/>
        </p:nvPicPr>
        <p:blipFill>
          <a:blip r:embed="rId2"/>
          <a:stretch>
            <a:fillRect/>
          </a:stretch>
        </p:blipFill>
        <p:spPr>
          <a:xfrm>
            <a:off x="2474872" y="1394839"/>
            <a:ext cx="5632808" cy="4650463"/>
          </a:xfrm>
          <a:prstGeom prst="rect">
            <a:avLst/>
          </a:prstGeom>
        </p:spPr>
      </p:pic>
    </p:spTree>
    <p:extLst>
      <p:ext uri="{BB962C8B-B14F-4D97-AF65-F5344CB8AC3E}">
        <p14:creationId xmlns:p14="http://schemas.microsoft.com/office/powerpoint/2010/main" val="19205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23368-DFC3-0DD3-482C-045804E20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0465E-F1B0-979B-9013-B97E63F3C54F}"/>
              </a:ext>
            </a:extLst>
          </p:cNvPr>
          <p:cNvSpPr>
            <a:spLocks noGrp="1"/>
          </p:cNvSpPr>
          <p:nvPr>
            <p:ph type="title"/>
          </p:nvPr>
        </p:nvSpPr>
        <p:spPr>
          <a:xfrm>
            <a:off x="838200" y="365126"/>
            <a:ext cx="10515600" cy="643868"/>
          </a:xfrm>
        </p:spPr>
        <p:txBody>
          <a:bodyPr>
            <a:normAutofit/>
          </a:bodyPr>
          <a:lstStyle/>
          <a:p>
            <a:r>
              <a:rPr lang="en-DE" sz="3200" dirty="0"/>
              <a:t>Task 3</a:t>
            </a:r>
          </a:p>
        </p:txBody>
      </p:sp>
      <p:sp>
        <p:nvSpPr>
          <p:cNvPr id="14" name="TextBox 13">
            <a:extLst>
              <a:ext uri="{FF2B5EF4-FFF2-40B4-BE49-F238E27FC236}">
                <a16:creationId xmlns:a16="http://schemas.microsoft.com/office/drawing/2014/main" id="{77FB5BF1-81E8-46C6-4306-E151A21DDD24}"/>
              </a:ext>
            </a:extLst>
          </p:cNvPr>
          <p:cNvSpPr txBox="1"/>
          <p:nvPr/>
        </p:nvSpPr>
        <p:spPr>
          <a:xfrm>
            <a:off x="838200" y="1163230"/>
            <a:ext cx="6534150" cy="369332"/>
          </a:xfrm>
          <a:prstGeom prst="rect">
            <a:avLst/>
          </a:prstGeom>
          <a:noFill/>
        </p:spPr>
        <p:txBody>
          <a:bodyPr wrap="square" rtlCol="0">
            <a:spAutoFit/>
          </a:bodyPr>
          <a:lstStyle/>
          <a:p>
            <a:r>
              <a:rPr lang="en-DE" dirty="0">
                <a:highlight>
                  <a:srgbClr val="FFFF00"/>
                </a:highlight>
              </a:rPr>
              <a:t>Hint: Var(x) = E[x^2] – E^2[x]</a:t>
            </a:r>
          </a:p>
        </p:txBody>
      </p:sp>
      <p:sp>
        <p:nvSpPr>
          <p:cNvPr id="15" name="TextBox 14">
            <a:extLst>
              <a:ext uri="{FF2B5EF4-FFF2-40B4-BE49-F238E27FC236}">
                <a16:creationId xmlns:a16="http://schemas.microsoft.com/office/drawing/2014/main" id="{CC23FD3F-8ACB-7BD7-5C4D-167E0093A8C1}"/>
              </a:ext>
            </a:extLst>
          </p:cNvPr>
          <p:cNvSpPr txBox="1"/>
          <p:nvPr/>
        </p:nvSpPr>
        <p:spPr>
          <a:xfrm>
            <a:off x="5897880" y="1163230"/>
            <a:ext cx="4880610" cy="646331"/>
          </a:xfrm>
          <a:prstGeom prst="rect">
            <a:avLst/>
          </a:prstGeom>
          <a:noFill/>
        </p:spPr>
        <p:txBody>
          <a:bodyPr wrap="square" rtlCol="0">
            <a:spAutoFit/>
          </a:bodyPr>
          <a:lstStyle/>
          <a:p>
            <a:r>
              <a:rPr lang="en-GB" dirty="0"/>
              <a:t>R</a:t>
            </a:r>
            <a:r>
              <a:rPr lang="en-DE" dirty="0"/>
              <a:t>equires calculation of first moment of underlying return</a:t>
            </a:r>
          </a:p>
        </p:txBody>
      </p:sp>
      <p:pic>
        <p:nvPicPr>
          <p:cNvPr id="38" name="Picture 37" descr="A table of numbers and letters&#10;&#10;AI-generated content may be incorrect.">
            <a:extLst>
              <a:ext uri="{FF2B5EF4-FFF2-40B4-BE49-F238E27FC236}">
                <a16:creationId xmlns:a16="http://schemas.microsoft.com/office/drawing/2014/main" id="{2CE105E6-BFE6-7B00-5BC8-C344A7E88D46}"/>
              </a:ext>
            </a:extLst>
          </p:cNvPr>
          <p:cNvPicPr>
            <a:picLocks noChangeAspect="1"/>
          </p:cNvPicPr>
          <p:nvPr/>
        </p:nvPicPr>
        <p:blipFill>
          <a:blip r:embed="rId2"/>
          <a:stretch>
            <a:fillRect/>
          </a:stretch>
        </p:blipFill>
        <p:spPr>
          <a:xfrm>
            <a:off x="8338185" y="3096882"/>
            <a:ext cx="3478669" cy="3648558"/>
          </a:xfrm>
          <a:prstGeom prst="rect">
            <a:avLst/>
          </a:prstGeom>
        </p:spPr>
      </p:pic>
      <p:cxnSp>
        <p:nvCxnSpPr>
          <p:cNvPr id="40" name="Straight Arrow Connector 39">
            <a:extLst>
              <a:ext uri="{FF2B5EF4-FFF2-40B4-BE49-F238E27FC236}">
                <a16:creationId xmlns:a16="http://schemas.microsoft.com/office/drawing/2014/main" id="{B62A5C70-3DD6-79F9-26F2-2D1FD444747D}"/>
              </a:ext>
            </a:extLst>
          </p:cNvPr>
          <p:cNvCxnSpPr/>
          <p:nvPr/>
        </p:nvCxnSpPr>
        <p:spPr>
          <a:xfrm flipH="1">
            <a:off x="3771900" y="1347896"/>
            <a:ext cx="21259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93D1A6EF-99BD-3EA5-C15D-4F034C042913}"/>
                  </a:ext>
                </a:extLst>
              </p:cNvPr>
              <p:cNvSpPr txBox="1"/>
              <p:nvPr/>
            </p:nvSpPr>
            <p:spPr>
              <a:xfrm>
                <a:off x="5909310" y="1913550"/>
                <a:ext cx="5907544" cy="658514"/>
              </a:xfrm>
              <a:prstGeom prst="rect">
                <a:avLst/>
              </a:prstGeom>
              <a:solidFill>
                <a:schemeClr val="bg1"/>
              </a:solidFill>
              <a:ln>
                <a:solidFill>
                  <a:srgbClr val="FF0000"/>
                </a:solidFill>
              </a:ln>
            </p:spPr>
            <p:txBody>
              <a:bodyPr wrap="square" rtlCol="0">
                <a:spAutoFit/>
              </a:bodyPr>
              <a:lstStyle/>
              <a:p>
                <a:r>
                  <a:rPr lang="en-DE" dirty="0"/>
                  <a:t>Formula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𝜏</m:t>
                        </m:r>
                      </m:sub>
                    </m:sSub>
                  </m:oMath>
                </a14:m>
                <a:r>
                  <a:rPr lang="en-DE" dirty="0"/>
                  <a:t> (first moment) known from BKM(2003) appendix. Hint: requires exp( r ) </a:t>
                </a:r>
              </a:p>
            </p:txBody>
          </p:sp>
        </mc:Choice>
        <mc:Fallback>
          <p:sp>
            <p:nvSpPr>
              <p:cNvPr id="43" name="TextBox 42">
                <a:extLst>
                  <a:ext uri="{FF2B5EF4-FFF2-40B4-BE49-F238E27FC236}">
                    <a16:creationId xmlns:a16="http://schemas.microsoft.com/office/drawing/2014/main" id="{93D1A6EF-99BD-3EA5-C15D-4F034C042913}"/>
                  </a:ext>
                </a:extLst>
              </p:cNvPr>
              <p:cNvSpPr txBox="1">
                <a:spLocks noRot="1" noChangeAspect="1" noMove="1" noResize="1" noEditPoints="1" noAdjustHandles="1" noChangeArrowheads="1" noChangeShapeType="1" noTextEdit="1"/>
              </p:cNvSpPr>
              <p:nvPr/>
            </p:nvSpPr>
            <p:spPr>
              <a:xfrm>
                <a:off x="5909310" y="1913550"/>
                <a:ext cx="5907544" cy="658514"/>
              </a:xfrm>
              <a:prstGeom prst="rect">
                <a:avLst/>
              </a:prstGeom>
              <a:blipFill>
                <a:blip r:embed="rId3"/>
                <a:stretch>
                  <a:fillRect l="-642" t="-3704" b="-11111"/>
                </a:stretch>
              </a:blipFill>
              <a:ln>
                <a:solidFill>
                  <a:srgbClr val="FF0000"/>
                </a:solidFill>
              </a:ln>
            </p:spPr>
            <p:txBody>
              <a:bodyPr/>
              <a:lstStyle/>
              <a:p>
                <a:r>
                  <a:rPr lang="en-DE">
                    <a:noFill/>
                  </a:rPr>
                  <a:t> </a:t>
                </a:r>
              </a:p>
            </p:txBody>
          </p:sp>
        </mc:Fallback>
      </mc:AlternateContent>
      <p:sp>
        <p:nvSpPr>
          <p:cNvPr id="47" name="TextBox 46">
            <a:extLst>
              <a:ext uri="{FF2B5EF4-FFF2-40B4-BE49-F238E27FC236}">
                <a16:creationId xmlns:a16="http://schemas.microsoft.com/office/drawing/2014/main" id="{60F99CAF-D867-9753-9EE9-E33B7A484644}"/>
              </a:ext>
            </a:extLst>
          </p:cNvPr>
          <p:cNvSpPr txBox="1"/>
          <p:nvPr/>
        </p:nvSpPr>
        <p:spPr>
          <a:xfrm>
            <a:off x="518160" y="3266866"/>
            <a:ext cx="7391400" cy="1200329"/>
          </a:xfrm>
          <a:prstGeom prst="rect">
            <a:avLst/>
          </a:prstGeom>
          <a:noFill/>
        </p:spPr>
        <p:txBody>
          <a:bodyPr wrap="square" rtlCol="0">
            <a:spAutoFit/>
          </a:bodyPr>
          <a:lstStyle/>
          <a:p>
            <a:r>
              <a:rPr lang="en-GB" dirty="0"/>
              <a:t>W</a:t>
            </a:r>
            <a:r>
              <a:rPr lang="en-DE" dirty="0"/>
              <a:t>e have already calculated everything except exp(rt). </a:t>
            </a:r>
            <a:r>
              <a:rPr lang="en-GB" dirty="0"/>
              <a:t>r is unknown so far. </a:t>
            </a:r>
            <a:r>
              <a:rPr lang="en-DE" dirty="0"/>
              <a:t>Therefore we load in (option-implied) riskfree yields for the US market, for 30dtm. These yields were computed following the methodology from Ulrich, Zimmer, Merbecks (2023)</a:t>
            </a:r>
          </a:p>
        </p:txBody>
      </p:sp>
    </p:spTree>
    <p:extLst>
      <p:ext uri="{BB962C8B-B14F-4D97-AF65-F5344CB8AC3E}">
        <p14:creationId xmlns:p14="http://schemas.microsoft.com/office/powerpoint/2010/main" val="42155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546AB-0ABD-05FA-38FE-A0748C051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CF2A1-F619-0882-584B-31ED0B05E3C3}"/>
              </a:ext>
            </a:extLst>
          </p:cNvPr>
          <p:cNvSpPr>
            <a:spLocks noGrp="1"/>
          </p:cNvSpPr>
          <p:nvPr>
            <p:ph type="title"/>
          </p:nvPr>
        </p:nvSpPr>
        <p:spPr>
          <a:xfrm>
            <a:off x="838200" y="365126"/>
            <a:ext cx="10515600" cy="643868"/>
          </a:xfrm>
        </p:spPr>
        <p:txBody>
          <a:bodyPr>
            <a:normAutofit/>
          </a:bodyPr>
          <a:lstStyle/>
          <a:p>
            <a:r>
              <a:rPr lang="en-DE" sz="3200" dirty="0"/>
              <a:t>Task 3</a:t>
            </a:r>
          </a:p>
        </p:txBody>
      </p:sp>
      <p:pic>
        <p:nvPicPr>
          <p:cNvPr id="21" name="Picture 20" descr="A table of numbers with numbers&#10;&#10;AI-generated content may be incorrect.">
            <a:extLst>
              <a:ext uri="{FF2B5EF4-FFF2-40B4-BE49-F238E27FC236}">
                <a16:creationId xmlns:a16="http://schemas.microsoft.com/office/drawing/2014/main" id="{9A124671-356E-5187-5F55-EB1A1E678881}"/>
              </a:ext>
            </a:extLst>
          </p:cNvPr>
          <p:cNvPicPr>
            <a:picLocks noChangeAspect="1"/>
          </p:cNvPicPr>
          <p:nvPr/>
        </p:nvPicPr>
        <p:blipFill>
          <a:blip r:embed="rId2"/>
          <a:stretch>
            <a:fillRect/>
          </a:stretch>
        </p:blipFill>
        <p:spPr>
          <a:xfrm>
            <a:off x="2837688" y="1008994"/>
            <a:ext cx="4867656" cy="3789640"/>
          </a:xfrm>
          <a:prstGeom prst="rect">
            <a:avLst/>
          </a:prstGeom>
        </p:spPr>
      </p:pic>
    </p:spTree>
    <p:extLst>
      <p:ext uri="{BB962C8B-B14F-4D97-AF65-F5344CB8AC3E}">
        <p14:creationId xmlns:p14="http://schemas.microsoft.com/office/powerpoint/2010/main" val="272192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C5A3-AED3-B691-7EC4-C13FD8F18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C8E06-74DD-B614-D2AD-4190EF07D66B}"/>
              </a:ext>
            </a:extLst>
          </p:cNvPr>
          <p:cNvSpPr>
            <a:spLocks noGrp="1"/>
          </p:cNvSpPr>
          <p:nvPr>
            <p:ph type="title"/>
          </p:nvPr>
        </p:nvSpPr>
        <p:spPr>
          <a:xfrm>
            <a:off x="838200" y="365126"/>
            <a:ext cx="10515600" cy="643868"/>
          </a:xfrm>
        </p:spPr>
        <p:txBody>
          <a:bodyPr>
            <a:normAutofit/>
          </a:bodyPr>
          <a:lstStyle/>
          <a:p>
            <a:r>
              <a:rPr lang="en-DE" sz="3200" dirty="0"/>
              <a:t>Task 4</a:t>
            </a:r>
          </a:p>
        </p:txBody>
      </p:sp>
      <p:pic>
        <p:nvPicPr>
          <p:cNvPr id="5" name="Picture 4" descr="A white paper with black text&#10;&#10;AI-generated content may be incorrect.">
            <a:extLst>
              <a:ext uri="{FF2B5EF4-FFF2-40B4-BE49-F238E27FC236}">
                <a16:creationId xmlns:a16="http://schemas.microsoft.com/office/drawing/2014/main" id="{B47000B4-E488-00C4-0C31-5F7A5EA206EC}"/>
              </a:ext>
            </a:extLst>
          </p:cNvPr>
          <p:cNvPicPr>
            <a:picLocks noChangeAspect="1"/>
          </p:cNvPicPr>
          <p:nvPr/>
        </p:nvPicPr>
        <p:blipFill>
          <a:blip r:embed="rId2"/>
          <a:stretch>
            <a:fillRect/>
          </a:stretch>
        </p:blipFill>
        <p:spPr>
          <a:xfrm>
            <a:off x="838200" y="1341120"/>
            <a:ext cx="7772400" cy="2764679"/>
          </a:xfrm>
          <a:prstGeom prst="rect">
            <a:avLst/>
          </a:prstGeom>
          <a:ln>
            <a:solidFill>
              <a:schemeClr val="tx1"/>
            </a:solidFill>
          </a:ln>
        </p:spPr>
      </p:pic>
      <p:sp>
        <p:nvSpPr>
          <p:cNvPr id="8" name="TextBox 7">
            <a:extLst>
              <a:ext uri="{FF2B5EF4-FFF2-40B4-BE49-F238E27FC236}">
                <a16:creationId xmlns:a16="http://schemas.microsoft.com/office/drawing/2014/main" id="{3A01FD54-F4AD-ED77-4C29-C4D9430A1FED}"/>
              </a:ext>
            </a:extLst>
          </p:cNvPr>
          <p:cNvSpPr txBox="1"/>
          <p:nvPr/>
        </p:nvSpPr>
        <p:spPr>
          <a:xfrm>
            <a:off x="8835390" y="3429000"/>
            <a:ext cx="3257550" cy="1477328"/>
          </a:xfrm>
          <a:prstGeom prst="rect">
            <a:avLst/>
          </a:prstGeom>
          <a:solidFill>
            <a:srgbClr val="FFFF00"/>
          </a:solidFill>
        </p:spPr>
        <p:txBody>
          <a:bodyPr wrap="square" rtlCol="0">
            <a:spAutoFit/>
          </a:bodyPr>
          <a:lstStyle/>
          <a:p>
            <a:r>
              <a:rPr lang="en-DE" dirty="0"/>
              <a:t>We do not know alpha. Luckily,</a:t>
            </a:r>
          </a:p>
          <a:p>
            <a:r>
              <a:rPr lang="en-GB" dirty="0"/>
              <a:t>w</a:t>
            </a:r>
            <a:r>
              <a:rPr lang="en-DE" dirty="0"/>
              <a:t>e are looking at the second cumulant (n=2) and only need to know GS beta to compute systematic risk.</a:t>
            </a:r>
          </a:p>
        </p:txBody>
      </p:sp>
      <p:cxnSp>
        <p:nvCxnSpPr>
          <p:cNvPr id="12" name="Straight Arrow Connector 11">
            <a:extLst>
              <a:ext uri="{FF2B5EF4-FFF2-40B4-BE49-F238E27FC236}">
                <a16:creationId xmlns:a16="http://schemas.microsoft.com/office/drawing/2014/main" id="{715B3555-0310-CAB1-E4E9-F8CC6B9B9B1F}"/>
              </a:ext>
            </a:extLst>
          </p:cNvPr>
          <p:cNvCxnSpPr/>
          <p:nvPr/>
        </p:nvCxnSpPr>
        <p:spPr>
          <a:xfrm flipH="1">
            <a:off x="8423910" y="3600450"/>
            <a:ext cx="4114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301C2A7-87E3-B5B2-807C-DFCDF17B611A}"/>
              </a:ext>
            </a:extLst>
          </p:cNvPr>
          <p:cNvSpPr txBox="1"/>
          <p:nvPr/>
        </p:nvSpPr>
        <p:spPr>
          <a:xfrm>
            <a:off x="7960995" y="1908737"/>
            <a:ext cx="1383030" cy="369332"/>
          </a:xfrm>
          <a:prstGeom prst="rect">
            <a:avLst/>
          </a:prstGeom>
          <a:solidFill>
            <a:srgbClr val="FFFF00"/>
          </a:solidFill>
        </p:spPr>
        <p:txBody>
          <a:bodyPr wrap="square" rtlCol="0">
            <a:spAutoFit/>
          </a:bodyPr>
          <a:lstStyle/>
          <a:p>
            <a:r>
              <a:rPr lang="en-GB" dirty="0"/>
              <a:t>S</a:t>
            </a:r>
            <a:r>
              <a:rPr lang="en-DE" dirty="0"/>
              <a:t>ystematic</a:t>
            </a:r>
          </a:p>
        </p:txBody>
      </p:sp>
      <p:sp>
        <p:nvSpPr>
          <p:cNvPr id="15" name="TextBox 14">
            <a:extLst>
              <a:ext uri="{FF2B5EF4-FFF2-40B4-BE49-F238E27FC236}">
                <a16:creationId xmlns:a16="http://schemas.microsoft.com/office/drawing/2014/main" id="{EA3E29B4-D27D-5C8F-EDAB-C0CB8D729313}"/>
              </a:ext>
            </a:extLst>
          </p:cNvPr>
          <p:cNvSpPr txBox="1"/>
          <p:nvPr/>
        </p:nvSpPr>
        <p:spPr>
          <a:xfrm>
            <a:off x="8225790" y="2414944"/>
            <a:ext cx="1554480" cy="369332"/>
          </a:xfrm>
          <a:prstGeom prst="rect">
            <a:avLst/>
          </a:prstGeom>
          <a:solidFill>
            <a:srgbClr val="FFFF00"/>
          </a:solidFill>
        </p:spPr>
        <p:txBody>
          <a:bodyPr wrap="square" rtlCol="0">
            <a:spAutoFit/>
          </a:bodyPr>
          <a:lstStyle/>
          <a:p>
            <a:r>
              <a:rPr lang="en-GB" dirty="0"/>
              <a:t>I</a:t>
            </a:r>
            <a:r>
              <a:rPr lang="en-DE" dirty="0"/>
              <a:t>diosyncratic</a:t>
            </a:r>
          </a:p>
        </p:txBody>
      </p:sp>
      <p:cxnSp>
        <p:nvCxnSpPr>
          <p:cNvPr id="17" name="Straight Arrow Connector 16">
            <a:extLst>
              <a:ext uri="{FF2B5EF4-FFF2-40B4-BE49-F238E27FC236}">
                <a16:creationId xmlns:a16="http://schemas.microsoft.com/office/drawing/2014/main" id="{E65022B0-FD33-4A3A-7AFD-1348FB3F70EA}"/>
              </a:ext>
            </a:extLst>
          </p:cNvPr>
          <p:cNvCxnSpPr>
            <a:cxnSpLocks/>
            <a:stCxn id="14" idx="1"/>
          </p:cNvCxnSpPr>
          <p:nvPr/>
        </p:nvCxnSpPr>
        <p:spPr>
          <a:xfrm flipH="1">
            <a:off x="7038975" y="2093403"/>
            <a:ext cx="922020"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F38E402-989D-6227-B775-AC90A9FE2D7C}"/>
              </a:ext>
            </a:extLst>
          </p:cNvPr>
          <p:cNvCxnSpPr/>
          <p:nvPr/>
        </p:nvCxnSpPr>
        <p:spPr>
          <a:xfrm flipH="1" flipV="1">
            <a:off x="7772400" y="2414944"/>
            <a:ext cx="453390" cy="3085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0247E0B-04AC-E648-E6D0-BF7D7CA2A1C6}"/>
              </a:ext>
            </a:extLst>
          </p:cNvPr>
          <p:cNvSpPr txBox="1"/>
          <p:nvPr/>
        </p:nvSpPr>
        <p:spPr>
          <a:xfrm>
            <a:off x="6713220" y="365126"/>
            <a:ext cx="4640580" cy="646331"/>
          </a:xfrm>
          <a:prstGeom prst="rect">
            <a:avLst/>
          </a:prstGeom>
          <a:noFill/>
          <a:ln>
            <a:solidFill>
              <a:srgbClr val="FF0000"/>
            </a:solidFill>
          </a:ln>
        </p:spPr>
        <p:txBody>
          <a:bodyPr wrap="square" rtlCol="0">
            <a:spAutoFit/>
          </a:bodyPr>
          <a:lstStyle/>
          <a:p>
            <a:r>
              <a:rPr lang="en-DE" dirty="0"/>
              <a:t>Second central moment (variance) is equal to second cumulant of distribution</a:t>
            </a:r>
          </a:p>
        </p:txBody>
      </p:sp>
      <p:sp>
        <p:nvSpPr>
          <p:cNvPr id="24" name="TextBox 23">
            <a:extLst>
              <a:ext uri="{FF2B5EF4-FFF2-40B4-BE49-F238E27FC236}">
                <a16:creationId xmlns:a16="http://schemas.microsoft.com/office/drawing/2014/main" id="{D6EA5D1C-E2F4-DAB9-D8DB-C2A78EB29AD5}"/>
              </a:ext>
            </a:extLst>
          </p:cNvPr>
          <p:cNvSpPr txBox="1"/>
          <p:nvPr/>
        </p:nvSpPr>
        <p:spPr>
          <a:xfrm>
            <a:off x="7772400" y="1575645"/>
            <a:ext cx="3257550" cy="369332"/>
          </a:xfrm>
          <a:prstGeom prst="rect">
            <a:avLst/>
          </a:prstGeom>
          <a:solidFill>
            <a:srgbClr val="FFFF00"/>
          </a:solidFill>
        </p:spPr>
        <p:txBody>
          <a:bodyPr wrap="square" rtlCol="0">
            <a:spAutoFit/>
          </a:bodyPr>
          <a:lstStyle/>
          <a:p>
            <a:r>
              <a:rPr lang="en-GB" dirty="0"/>
              <a:t>n-</a:t>
            </a:r>
            <a:r>
              <a:rPr lang="en-GB" dirty="0" err="1"/>
              <a:t>th</a:t>
            </a:r>
            <a:r>
              <a:rPr lang="en-GB" dirty="0"/>
              <a:t> c</a:t>
            </a:r>
            <a:r>
              <a:rPr lang="en-DE" dirty="0"/>
              <a:t>umulant (n=2: variance)</a:t>
            </a:r>
          </a:p>
        </p:txBody>
      </p:sp>
      <p:cxnSp>
        <p:nvCxnSpPr>
          <p:cNvPr id="27" name="Straight Arrow Connector 26">
            <a:extLst>
              <a:ext uri="{FF2B5EF4-FFF2-40B4-BE49-F238E27FC236}">
                <a16:creationId xmlns:a16="http://schemas.microsoft.com/office/drawing/2014/main" id="{DE6768D2-7473-232F-3C73-6A5B9F345F8E}"/>
              </a:ext>
            </a:extLst>
          </p:cNvPr>
          <p:cNvCxnSpPr/>
          <p:nvPr/>
        </p:nvCxnSpPr>
        <p:spPr>
          <a:xfrm flipH="1">
            <a:off x="5955030" y="1908737"/>
            <a:ext cx="1817370" cy="27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3799B5F-C814-F7CF-9E58-ED02E74FD1CD}"/>
              </a:ext>
            </a:extLst>
          </p:cNvPr>
          <p:cNvSpPr txBox="1"/>
          <p:nvPr/>
        </p:nvSpPr>
        <p:spPr>
          <a:xfrm>
            <a:off x="5097780" y="4251960"/>
            <a:ext cx="1291590" cy="646331"/>
          </a:xfrm>
          <a:prstGeom prst="rect">
            <a:avLst/>
          </a:prstGeom>
          <a:solidFill>
            <a:srgbClr val="FFFF00"/>
          </a:solidFill>
        </p:spPr>
        <p:txBody>
          <a:bodyPr wrap="square" rtlCol="0">
            <a:spAutoFit/>
          </a:bodyPr>
          <a:lstStyle/>
          <a:p>
            <a:r>
              <a:rPr lang="en-GB" dirty="0"/>
              <a:t>s</a:t>
            </a:r>
            <a:r>
              <a:rPr lang="en-DE" dirty="0"/>
              <a:t>ystematic</a:t>
            </a:r>
            <a:br>
              <a:rPr lang="en-DE" dirty="0"/>
            </a:br>
            <a:r>
              <a:rPr lang="en-DE" dirty="0"/>
              <a:t>variance</a:t>
            </a:r>
          </a:p>
        </p:txBody>
      </p:sp>
      <p:cxnSp>
        <p:nvCxnSpPr>
          <p:cNvPr id="30" name="Straight Arrow Connector 29">
            <a:extLst>
              <a:ext uri="{FF2B5EF4-FFF2-40B4-BE49-F238E27FC236}">
                <a16:creationId xmlns:a16="http://schemas.microsoft.com/office/drawing/2014/main" id="{3982489C-48E0-5628-D1BC-44C4E44A13C9}"/>
              </a:ext>
            </a:extLst>
          </p:cNvPr>
          <p:cNvCxnSpPr>
            <a:cxnSpLocks/>
          </p:cNvCxnSpPr>
          <p:nvPr/>
        </p:nvCxnSpPr>
        <p:spPr>
          <a:xfrm flipH="1" flipV="1">
            <a:off x="5532120" y="3863340"/>
            <a:ext cx="422910" cy="342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DE41E17-BCAD-862B-C308-930BB3FE84D5}"/>
              </a:ext>
            </a:extLst>
          </p:cNvPr>
          <p:cNvSpPr txBox="1"/>
          <p:nvPr/>
        </p:nvSpPr>
        <p:spPr>
          <a:xfrm>
            <a:off x="6858000" y="4251960"/>
            <a:ext cx="1752600" cy="646331"/>
          </a:xfrm>
          <a:prstGeom prst="rect">
            <a:avLst/>
          </a:prstGeom>
          <a:solidFill>
            <a:srgbClr val="FFFF00"/>
          </a:solidFill>
        </p:spPr>
        <p:txBody>
          <a:bodyPr wrap="square" rtlCol="0">
            <a:spAutoFit/>
          </a:bodyPr>
          <a:lstStyle/>
          <a:p>
            <a:r>
              <a:rPr lang="en-GB" dirty="0"/>
              <a:t>M</a:t>
            </a:r>
            <a:r>
              <a:rPr lang="en-DE" dirty="0"/>
              <a:t>arket (SPX) variance</a:t>
            </a:r>
          </a:p>
        </p:txBody>
      </p:sp>
      <p:cxnSp>
        <p:nvCxnSpPr>
          <p:cNvPr id="34" name="Straight Arrow Connector 33">
            <a:extLst>
              <a:ext uri="{FF2B5EF4-FFF2-40B4-BE49-F238E27FC236}">
                <a16:creationId xmlns:a16="http://schemas.microsoft.com/office/drawing/2014/main" id="{DAA17015-BA27-EA59-FCB5-06DB2E26518C}"/>
              </a:ext>
            </a:extLst>
          </p:cNvPr>
          <p:cNvCxnSpPr/>
          <p:nvPr/>
        </p:nvCxnSpPr>
        <p:spPr>
          <a:xfrm flipV="1">
            <a:off x="7143750" y="3863340"/>
            <a:ext cx="0" cy="388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1BAFA435-8F52-0752-6D3F-67385AE5F118}"/>
              </a:ext>
            </a:extLst>
          </p:cNvPr>
          <p:cNvSpPr txBox="1"/>
          <p:nvPr/>
        </p:nvSpPr>
        <p:spPr>
          <a:xfrm>
            <a:off x="5875020" y="5166360"/>
            <a:ext cx="2085975" cy="369332"/>
          </a:xfrm>
          <a:prstGeom prst="rect">
            <a:avLst/>
          </a:prstGeom>
          <a:solidFill>
            <a:srgbClr val="FFFF00"/>
          </a:solidFill>
        </p:spPr>
        <p:txBody>
          <a:bodyPr wrap="square" rtlCol="0">
            <a:spAutoFit/>
          </a:bodyPr>
          <a:lstStyle/>
          <a:p>
            <a:r>
              <a:rPr lang="en-GB" dirty="0"/>
              <a:t>F</a:t>
            </a:r>
            <a:r>
              <a:rPr lang="en-DE" dirty="0"/>
              <a:t>irm implied beta</a:t>
            </a:r>
          </a:p>
        </p:txBody>
      </p:sp>
      <p:cxnSp>
        <p:nvCxnSpPr>
          <p:cNvPr id="37" name="Straight Arrow Connector 36">
            <a:extLst>
              <a:ext uri="{FF2B5EF4-FFF2-40B4-BE49-F238E27FC236}">
                <a16:creationId xmlns:a16="http://schemas.microsoft.com/office/drawing/2014/main" id="{45332E4B-986D-4A9B-B944-5F892E38C3B1}"/>
              </a:ext>
            </a:extLst>
          </p:cNvPr>
          <p:cNvCxnSpPr/>
          <p:nvPr/>
        </p:nvCxnSpPr>
        <p:spPr>
          <a:xfrm flipV="1">
            <a:off x="6713220" y="40005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2380F7C1-E4E2-4437-9672-DBDB9E98FE2E}"/>
              </a:ext>
            </a:extLst>
          </p:cNvPr>
          <p:cNvSpPr txBox="1"/>
          <p:nvPr/>
        </p:nvSpPr>
        <p:spPr>
          <a:xfrm>
            <a:off x="3166110" y="2983230"/>
            <a:ext cx="1543050" cy="646331"/>
          </a:xfrm>
          <a:prstGeom prst="rect">
            <a:avLst/>
          </a:prstGeom>
          <a:solidFill>
            <a:srgbClr val="FFFF00"/>
          </a:solidFill>
        </p:spPr>
        <p:txBody>
          <a:bodyPr wrap="square" rtlCol="0">
            <a:spAutoFit/>
          </a:bodyPr>
          <a:lstStyle/>
          <a:p>
            <a:r>
              <a:rPr lang="en-GB" dirty="0"/>
              <a:t>I</a:t>
            </a:r>
            <a:r>
              <a:rPr lang="en-DE" dirty="0"/>
              <a:t>diosyncratic variance</a:t>
            </a:r>
          </a:p>
        </p:txBody>
      </p:sp>
      <p:cxnSp>
        <p:nvCxnSpPr>
          <p:cNvPr id="40" name="Straight Arrow Connector 39">
            <a:extLst>
              <a:ext uri="{FF2B5EF4-FFF2-40B4-BE49-F238E27FC236}">
                <a16:creationId xmlns:a16="http://schemas.microsoft.com/office/drawing/2014/main" id="{9BD37865-3290-8750-4550-6F6B7D84AA02}"/>
              </a:ext>
            </a:extLst>
          </p:cNvPr>
          <p:cNvCxnSpPr/>
          <p:nvPr/>
        </p:nvCxnSpPr>
        <p:spPr>
          <a:xfrm flipV="1">
            <a:off x="4720590" y="2983231"/>
            <a:ext cx="811530" cy="182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98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E7BAD-9766-B7D5-3BAB-5C0F415E4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A03A4-59B2-2BB3-E89B-D315D4DD2A7A}"/>
              </a:ext>
            </a:extLst>
          </p:cNvPr>
          <p:cNvSpPr>
            <a:spLocks noGrp="1"/>
          </p:cNvSpPr>
          <p:nvPr>
            <p:ph type="title"/>
          </p:nvPr>
        </p:nvSpPr>
        <p:spPr>
          <a:xfrm>
            <a:off x="838200" y="365126"/>
            <a:ext cx="10515600" cy="643868"/>
          </a:xfrm>
        </p:spPr>
        <p:txBody>
          <a:bodyPr>
            <a:normAutofit/>
          </a:bodyPr>
          <a:lstStyle/>
          <a:p>
            <a:r>
              <a:rPr lang="en-DE" sz="3200" dirty="0"/>
              <a:t>Task 4</a:t>
            </a:r>
          </a:p>
        </p:txBody>
      </p:sp>
      <p:pic>
        <p:nvPicPr>
          <p:cNvPr id="11" name="Picture 10" descr="A table of numbers and symbols&#10;&#10;AI-generated content may be incorrect.">
            <a:extLst>
              <a:ext uri="{FF2B5EF4-FFF2-40B4-BE49-F238E27FC236}">
                <a16:creationId xmlns:a16="http://schemas.microsoft.com/office/drawing/2014/main" id="{A00B9EB2-267B-8C7D-0219-31CFD4F01D6E}"/>
              </a:ext>
            </a:extLst>
          </p:cNvPr>
          <p:cNvPicPr>
            <a:picLocks noChangeAspect="1"/>
          </p:cNvPicPr>
          <p:nvPr/>
        </p:nvPicPr>
        <p:blipFill>
          <a:blip r:embed="rId2"/>
          <a:stretch>
            <a:fillRect/>
          </a:stretch>
        </p:blipFill>
        <p:spPr>
          <a:xfrm>
            <a:off x="3570860" y="1315719"/>
            <a:ext cx="4878196" cy="3741049"/>
          </a:xfrm>
          <a:prstGeom prst="rect">
            <a:avLst/>
          </a:prstGeom>
        </p:spPr>
      </p:pic>
      <p:sp>
        <p:nvSpPr>
          <p:cNvPr id="15" name="TextBox 14">
            <a:extLst>
              <a:ext uri="{FF2B5EF4-FFF2-40B4-BE49-F238E27FC236}">
                <a16:creationId xmlns:a16="http://schemas.microsoft.com/office/drawing/2014/main" id="{F6F2A921-5C8A-8FD1-FDC9-237AF0928719}"/>
              </a:ext>
            </a:extLst>
          </p:cNvPr>
          <p:cNvSpPr txBox="1"/>
          <p:nvPr/>
        </p:nvSpPr>
        <p:spPr>
          <a:xfrm>
            <a:off x="5166360" y="365126"/>
            <a:ext cx="4080510" cy="646331"/>
          </a:xfrm>
          <a:prstGeom prst="rect">
            <a:avLst/>
          </a:prstGeom>
          <a:solidFill>
            <a:srgbClr val="FFFF00"/>
          </a:solidFill>
        </p:spPr>
        <p:txBody>
          <a:bodyPr wrap="square" rtlCol="0">
            <a:spAutoFit/>
          </a:bodyPr>
          <a:lstStyle/>
          <a:p>
            <a:r>
              <a:rPr lang="en-DE" dirty="0"/>
              <a:t>Repeat task as already done for SPX to obtain GS implied variance</a:t>
            </a:r>
          </a:p>
        </p:txBody>
      </p:sp>
    </p:spTree>
    <p:extLst>
      <p:ext uri="{BB962C8B-B14F-4D97-AF65-F5344CB8AC3E}">
        <p14:creationId xmlns:p14="http://schemas.microsoft.com/office/powerpoint/2010/main" val="236150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22729</TotalTime>
  <Words>850</Words>
  <Application>Microsoft Macintosh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Office Theme</vt:lpstr>
      <vt:lpstr>Problem Set</vt:lpstr>
      <vt:lpstr>PowerPoint Presentation</vt:lpstr>
      <vt:lpstr>Task 1</vt:lpstr>
      <vt:lpstr>Task 2</vt:lpstr>
      <vt:lpstr>Task 2</vt:lpstr>
      <vt:lpstr>Task 3</vt:lpstr>
      <vt:lpstr>Task 3</vt:lpstr>
      <vt:lpstr>Task 4</vt:lpstr>
      <vt:lpstr>Task 4</vt:lpstr>
      <vt:lpstr>Task 4</vt:lpstr>
      <vt:lpstr>Task 4</vt:lpstr>
      <vt:lpstr>Task 4</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Lukas Zimmer</dc:creator>
  <cp:lastModifiedBy>Ulrich, Maxim (FBV)</cp:lastModifiedBy>
  <cp:revision>32</cp:revision>
  <cp:lastPrinted>2025-01-29T18:22:45Z</cp:lastPrinted>
  <dcterms:created xsi:type="dcterms:W3CDTF">2025-01-29T17:31:22Z</dcterms:created>
  <dcterms:modified xsi:type="dcterms:W3CDTF">2025-06-11T17:38:21Z</dcterms:modified>
</cp:coreProperties>
</file>