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64" r:id="rId6"/>
    <p:sldId id="265" r:id="rId7"/>
    <p:sldId id="284" r:id="rId8"/>
    <p:sldId id="266" r:id="rId9"/>
    <p:sldId id="267" r:id="rId10"/>
    <p:sldId id="268" r:id="rId11"/>
    <p:sldId id="269" r:id="rId12"/>
    <p:sldId id="28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59" r:id="rId28"/>
    <p:sldId id="286" r:id="rId29"/>
    <p:sldId id="287" r:id="rId30"/>
    <p:sldId id="260"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6BA8-2A43-FC27-784A-5B2FF9166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70079E-B323-64F2-1688-E3B58F35F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55DA4A-C211-05BC-0AA5-F85CBEDCE043}"/>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5" name="Footer Placeholder 4">
            <a:extLst>
              <a:ext uri="{FF2B5EF4-FFF2-40B4-BE49-F238E27FC236}">
                <a16:creationId xmlns:a16="http://schemas.microsoft.com/office/drawing/2014/main" id="{12E3FA8F-0E30-34FA-F0F9-2DE437D31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B0E0A-56D2-C973-82B3-5789AF25A62D}"/>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105312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503D-CB24-C1F5-365E-CFB1A19358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41D9C9-2291-A920-BE5D-358395BBC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517A3-FD17-172C-9828-250E0F98EE8C}"/>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5" name="Footer Placeholder 4">
            <a:extLst>
              <a:ext uri="{FF2B5EF4-FFF2-40B4-BE49-F238E27FC236}">
                <a16:creationId xmlns:a16="http://schemas.microsoft.com/office/drawing/2014/main" id="{6C13A79F-5796-03D8-5D25-9C720250A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ECC31-715C-908E-4712-B055C8A9B7C0}"/>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286357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55CB5-8C36-6177-AD4B-CF3176F87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B7E19-2F04-90A4-E8ED-5A80E5A0B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D72E9-BB2E-AD7D-9270-4232E064C297}"/>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5" name="Footer Placeholder 4">
            <a:extLst>
              <a:ext uri="{FF2B5EF4-FFF2-40B4-BE49-F238E27FC236}">
                <a16:creationId xmlns:a16="http://schemas.microsoft.com/office/drawing/2014/main" id="{E6FAF98D-8F7C-6B48-7901-AFB5EAB1D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633E8-1FEA-262F-3263-27C1F1E4626C}"/>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199798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2E16-D98B-0E95-0778-B18E2D7D4D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9402B4-B878-29A6-DA94-233B383D5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40B0E-D20E-406D-A086-02E94EEED221}"/>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5" name="Footer Placeholder 4">
            <a:extLst>
              <a:ext uri="{FF2B5EF4-FFF2-40B4-BE49-F238E27FC236}">
                <a16:creationId xmlns:a16="http://schemas.microsoft.com/office/drawing/2014/main" id="{87273161-8B24-E069-D927-D97BACDF8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E6817-8B7D-4143-7B3E-387AB0F7575F}"/>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315716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5DAE-8674-AE91-7AE8-73BDD1E61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A31660-C30B-C262-A48B-E4905DB95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6D004-AFE1-C293-086C-B90AEE746EC3}"/>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5" name="Footer Placeholder 4">
            <a:extLst>
              <a:ext uri="{FF2B5EF4-FFF2-40B4-BE49-F238E27FC236}">
                <a16:creationId xmlns:a16="http://schemas.microsoft.com/office/drawing/2014/main" id="{AE91D14D-23D4-CEC3-CD63-5C0ACACDB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83A9F-08B5-16D8-713F-53F1F145F6D6}"/>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362024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1A75-4FC3-D56D-84B6-37EBE54D48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561397-6AA9-D77E-C1D3-4175D75B24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2F1488-9BDE-F6AC-5571-3742D5848C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F80492-49FB-57F8-4186-2A605433116B}"/>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6" name="Footer Placeholder 5">
            <a:extLst>
              <a:ext uri="{FF2B5EF4-FFF2-40B4-BE49-F238E27FC236}">
                <a16:creationId xmlns:a16="http://schemas.microsoft.com/office/drawing/2014/main" id="{A1B5DEC6-B6B4-52F9-1AB1-90801F7E5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E55834-411B-695D-0B0E-79756E293977}"/>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178039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F2B5-D85C-1845-831E-579DA96627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E0DEED-B44C-BF88-5263-1A4F9F0E9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AFC6E-FA42-E4DE-2481-2FB6D7CDE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BB5CFE-C815-5C83-5D94-AFF97BD88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E0E87-0B10-27BA-2E9A-DC247FF55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0E4E12-101C-1F95-8E46-B846ED4B9A71}"/>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8" name="Footer Placeholder 7">
            <a:extLst>
              <a:ext uri="{FF2B5EF4-FFF2-40B4-BE49-F238E27FC236}">
                <a16:creationId xmlns:a16="http://schemas.microsoft.com/office/drawing/2014/main" id="{F78FB2BC-F5F8-B0AE-B601-9673446F7D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F0194-CC8E-98BE-14FC-9433DA8F7901}"/>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337295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911-6DB3-0893-242C-DD028EF00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31A55-C875-6FAF-F403-4784BA71C437}"/>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4" name="Footer Placeholder 3">
            <a:extLst>
              <a:ext uri="{FF2B5EF4-FFF2-40B4-BE49-F238E27FC236}">
                <a16:creationId xmlns:a16="http://schemas.microsoft.com/office/drawing/2014/main" id="{458BA52A-A040-DA1B-740F-0FAA65B278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2A7ABC-B2D0-6F3D-43EF-0976F8BBC997}"/>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378301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CB553-84C3-F9B4-F51D-C3FF9E0B854C}"/>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3" name="Footer Placeholder 2">
            <a:extLst>
              <a:ext uri="{FF2B5EF4-FFF2-40B4-BE49-F238E27FC236}">
                <a16:creationId xmlns:a16="http://schemas.microsoft.com/office/drawing/2014/main" id="{33F35D48-2CC5-3163-27C7-E46B40C475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CB6A4A-9194-2609-2F7C-C002BC56CE0F}"/>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37480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9817-07B6-5CB1-4918-359AC16BF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6F0CA-06F2-7A51-6E4C-59C505DA5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2C1F87-8592-7E0E-3FD5-EE103DB8E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0A0BB-A7B7-23C0-0355-73021118E984}"/>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6" name="Footer Placeholder 5">
            <a:extLst>
              <a:ext uri="{FF2B5EF4-FFF2-40B4-BE49-F238E27FC236}">
                <a16:creationId xmlns:a16="http://schemas.microsoft.com/office/drawing/2014/main" id="{03D55326-9CAB-195C-769D-BF36FF07FF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191B3-3BEF-9363-2B34-0391A3C242DA}"/>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310055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86E3-57F9-4968-12DF-B9349CB0C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043B65-3A97-AB6F-6CAC-225E1DDE3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A4CE16-EA1C-5383-F017-9894F87F7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44EF1-8DAB-A64C-77A4-56BF669B0097}"/>
              </a:ext>
            </a:extLst>
          </p:cNvPr>
          <p:cNvSpPr>
            <a:spLocks noGrp="1"/>
          </p:cNvSpPr>
          <p:nvPr>
            <p:ph type="dt" sz="half" idx="10"/>
          </p:nvPr>
        </p:nvSpPr>
        <p:spPr/>
        <p:txBody>
          <a:bodyPr/>
          <a:lstStyle/>
          <a:p>
            <a:fld id="{F3E185F8-1137-4012-A0DF-680D0F20AB10}" type="datetimeFigureOut">
              <a:rPr lang="en-IN" smtClean="0"/>
              <a:t>07-06-2025</a:t>
            </a:fld>
            <a:endParaRPr lang="en-IN"/>
          </a:p>
        </p:txBody>
      </p:sp>
      <p:sp>
        <p:nvSpPr>
          <p:cNvPr id="6" name="Footer Placeholder 5">
            <a:extLst>
              <a:ext uri="{FF2B5EF4-FFF2-40B4-BE49-F238E27FC236}">
                <a16:creationId xmlns:a16="http://schemas.microsoft.com/office/drawing/2014/main" id="{3B343A16-5791-7E9A-E0CA-2AEA52E77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C1D533-EA87-50B4-8925-2C0AF9CCC095}"/>
              </a:ext>
            </a:extLst>
          </p:cNvPr>
          <p:cNvSpPr>
            <a:spLocks noGrp="1"/>
          </p:cNvSpPr>
          <p:nvPr>
            <p:ph type="sldNum" sz="quarter" idx="12"/>
          </p:nvPr>
        </p:nvSpPr>
        <p:spPr/>
        <p:txBody>
          <a:bodyPr/>
          <a:lstStyle/>
          <a:p>
            <a:fld id="{487EED04-CBDF-4C1F-9336-5CCEA22E9FA7}" type="slidenum">
              <a:rPr lang="en-IN" smtClean="0"/>
              <a:t>‹#›</a:t>
            </a:fld>
            <a:endParaRPr lang="en-IN"/>
          </a:p>
        </p:txBody>
      </p:sp>
    </p:spTree>
    <p:extLst>
      <p:ext uri="{BB962C8B-B14F-4D97-AF65-F5344CB8AC3E}">
        <p14:creationId xmlns:p14="http://schemas.microsoft.com/office/powerpoint/2010/main" val="117046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0667A-3B2B-EDA0-D2F8-4E11396BB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E3382-74AA-E5EE-0C23-2BF23C7D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936B9-02E3-2B4D-A512-84D6C6EA5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185F8-1137-4012-A0DF-680D0F20AB10}" type="datetimeFigureOut">
              <a:rPr lang="en-IN" smtClean="0"/>
              <a:t>07-06-2025</a:t>
            </a:fld>
            <a:endParaRPr lang="en-IN"/>
          </a:p>
        </p:txBody>
      </p:sp>
      <p:sp>
        <p:nvSpPr>
          <p:cNvPr id="5" name="Footer Placeholder 4">
            <a:extLst>
              <a:ext uri="{FF2B5EF4-FFF2-40B4-BE49-F238E27FC236}">
                <a16:creationId xmlns:a16="http://schemas.microsoft.com/office/drawing/2014/main" id="{BD32FD48-6FD0-E2F8-F819-973C3433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C89ECE-9CDE-94D8-A0C8-5453D0B02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EED04-CBDF-4C1F-9336-5CCEA22E9FA7}" type="slidenum">
              <a:rPr lang="en-IN" smtClean="0"/>
              <a:t>‹#›</a:t>
            </a:fld>
            <a:endParaRPr lang="en-IN"/>
          </a:p>
        </p:txBody>
      </p:sp>
    </p:spTree>
    <p:extLst>
      <p:ext uri="{BB962C8B-B14F-4D97-AF65-F5344CB8AC3E}">
        <p14:creationId xmlns:p14="http://schemas.microsoft.com/office/powerpoint/2010/main" val="75117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stream-control-transmission-protoco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3322-3FC8-F6B1-E44A-2D1BB4D7C243}"/>
              </a:ext>
            </a:extLst>
          </p:cNvPr>
          <p:cNvSpPr>
            <a:spLocks noGrp="1"/>
          </p:cNvSpPr>
          <p:nvPr>
            <p:ph type="ctrTitle"/>
          </p:nvPr>
        </p:nvSpPr>
        <p:spPr>
          <a:xfrm>
            <a:off x="1524000" y="1122363"/>
            <a:ext cx="9144000" cy="1655762"/>
          </a:xfrm>
        </p:spPr>
        <p:txBody>
          <a:bodyPr>
            <a:normAutofit/>
          </a:bodyPr>
          <a:lstStyle/>
          <a:p>
            <a:r>
              <a:rPr lang="en-IN" sz="4000" b="1" dirty="0">
                <a:solidFill>
                  <a:srgbClr val="0070C0"/>
                </a:solidFill>
                <a:latin typeface="Garamond" panose="02020404030301010803" pitchFamily="18" charset="0"/>
              </a:rPr>
              <a:t>Introduction of OSI Model</a:t>
            </a:r>
          </a:p>
        </p:txBody>
      </p:sp>
      <p:sp>
        <p:nvSpPr>
          <p:cNvPr id="3" name="Subtitle 2">
            <a:extLst>
              <a:ext uri="{FF2B5EF4-FFF2-40B4-BE49-F238E27FC236}">
                <a16:creationId xmlns:a16="http://schemas.microsoft.com/office/drawing/2014/main" id="{0CE7259E-2071-E973-97DE-4FD2E704DBF2}"/>
              </a:ext>
            </a:extLst>
          </p:cNvPr>
          <p:cNvSpPr>
            <a:spLocks noGrp="1"/>
          </p:cNvSpPr>
          <p:nvPr>
            <p:ph type="subTitle" idx="1"/>
          </p:nvPr>
        </p:nvSpPr>
        <p:spPr>
          <a:xfrm>
            <a:off x="1524000" y="4429919"/>
            <a:ext cx="9144000" cy="1655762"/>
          </a:xfrm>
        </p:spPr>
        <p:txBody>
          <a:bodyPr>
            <a:normAutofit/>
          </a:bodyPr>
          <a:lstStyle/>
          <a:p>
            <a:pPr algn="r"/>
            <a:r>
              <a:rPr lang="en-IN" sz="2800" dirty="0">
                <a:solidFill>
                  <a:srgbClr val="00B050"/>
                </a:solidFill>
                <a:latin typeface="Garamond" panose="02020404030301010803" pitchFamily="18" charset="0"/>
              </a:rPr>
              <a:t> By  -  Puneet Kumar</a:t>
            </a:r>
          </a:p>
        </p:txBody>
      </p:sp>
    </p:spTree>
    <p:extLst>
      <p:ext uri="{BB962C8B-B14F-4D97-AF65-F5344CB8AC3E}">
        <p14:creationId xmlns:p14="http://schemas.microsoft.com/office/powerpoint/2010/main" val="133466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8C92-0A86-5751-391E-5D663DAFA150}"/>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Functions of the Network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2E62F10D-F29A-5C60-8004-5C659E41C0C7}"/>
              </a:ext>
            </a:extLst>
          </p:cNvPr>
          <p:cNvSpPr>
            <a:spLocks noGrp="1"/>
          </p:cNvSpPr>
          <p:nvPr>
            <p:ph idx="1"/>
          </p:nvPr>
        </p:nvSpPr>
        <p:spPr/>
        <p:txBody>
          <a:bodyPr>
            <a:normAutofit/>
          </a:bodyPr>
          <a:lstStyle/>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Routing:</a:t>
            </a:r>
            <a:r>
              <a:rPr lang="en-US" sz="2400" b="0" i="0" dirty="0">
                <a:solidFill>
                  <a:srgbClr val="273239"/>
                </a:solidFill>
                <a:effectLst/>
                <a:latin typeface="Garamond" panose="02020404030301010803" pitchFamily="18" charset="0"/>
              </a:rPr>
              <a:t> The network layer protocols </a:t>
            </a:r>
            <a:r>
              <a:rPr lang="en-US" sz="2400" b="0" i="0" dirty="0">
                <a:solidFill>
                  <a:srgbClr val="FF0000"/>
                </a:solidFill>
                <a:effectLst/>
                <a:latin typeface="Garamond" panose="02020404030301010803" pitchFamily="18" charset="0"/>
              </a:rPr>
              <a:t>determine which route is suitable from source to destination</a:t>
            </a:r>
            <a:r>
              <a:rPr lang="en-US" sz="2400" b="0" i="0" dirty="0">
                <a:solidFill>
                  <a:srgbClr val="273239"/>
                </a:solidFill>
                <a:effectLst/>
                <a:latin typeface="Garamond" panose="02020404030301010803" pitchFamily="18" charset="0"/>
              </a:rPr>
              <a:t>. This function of the network layer is known as routing.</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Logical Addressing:</a:t>
            </a:r>
            <a:r>
              <a:rPr lang="en-US" sz="2400" b="0" i="0" dirty="0">
                <a:solidFill>
                  <a:srgbClr val="273239"/>
                </a:solidFill>
                <a:effectLst/>
                <a:latin typeface="Garamond" panose="02020404030301010803" pitchFamily="18" charset="0"/>
              </a:rPr>
              <a:t> To </a:t>
            </a:r>
            <a:r>
              <a:rPr lang="en-US" sz="2400" b="0" i="0" dirty="0">
                <a:solidFill>
                  <a:srgbClr val="FF0000"/>
                </a:solidFill>
                <a:effectLst/>
                <a:latin typeface="Garamond" panose="02020404030301010803" pitchFamily="18" charset="0"/>
              </a:rPr>
              <a:t>identify each device inter-network uniquely</a:t>
            </a:r>
            <a:r>
              <a:rPr lang="en-US" sz="2400" b="0" i="0" dirty="0">
                <a:solidFill>
                  <a:srgbClr val="273239"/>
                </a:solidFill>
                <a:effectLst/>
                <a:latin typeface="Garamond" panose="02020404030301010803" pitchFamily="18" charset="0"/>
              </a:rPr>
              <a:t>, the network layer defines an addressing scheme. </a:t>
            </a:r>
          </a:p>
          <a:p>
            <a:pPr algn="just" fontAlgn="base">
              <a:lnSpc>
                <a:spcPct val="100000"/>
              </a:lnSpc>
              <a:spcBef>
                <a:spcPts val="0"/>
              </a:spcBef>
              <a:spcAft>
                <a:spcPts val="600"/>
              </a:spcAft>
              <a:buFont typeface="Arial" panose="020B0604020202020204" pitchFamily="34" charset="0"/>
              <a:buChar char="•"/>
            </a:pPr>
            <a:r>
              <a:rPr lang="en-US" sz="2400" b="0" i="0" dirty="0">
                <a:solidFill>
                  <a:srgbClr val="273239"/>
                </a:solidFill>
                <a:effectLst/>
                <a:latin typeface="Garamond" panose="02020404030301010803" pitchFamily="18" charset="0"/>
              </a:rPr>
              <a:t>The sender and receiver’s IP addresses are placed in the header by the network layer. Such an address distinguishes each device uniquely and universally.</a:t>
            </a:r>
          </a:p>
        </p:txBody>
      </p:sp>
    </p:spTree>
    <p:extLst>
      <p:ext uri="{BB962C8B-B14F-4D97-AF65-F5344CB8AC3E}">
        <p14:creationId xmlns:p14="http://schemas.microsoft.com/office/powerpoint/2010/main" val="383735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100F-9260-EC01-3522-AFA1E254F440}"/>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Layer 4 – Transport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FE723E55-C87D-FD0E-0743-B489A3EC1C73}"/>
              </a:ext>
            </a:extLst>
          </p:cNvPr>
          <p:cNvSpPr>
            <a:spLocks noGrp="1"/>
          </p:cNvSpPr>
          <p:nvPr>
            <p:ph idx="1"/>
          </p:nvPr>
        </p:nvSpPr>
        <p:spPr/>
        <p:txBody>
          <a:bodyPr>
            <a:normAutofit/>
          </a:bodyPr>
          <a:lstStyle/>
          <a:p>
            <a:pPr algn="just" rtl="0" fontAlgn="base">
              <a:lnSpc>
                <a:spcPct val="120000"/>
              </a:lnSpc>
              <a:spcBef>
                <a:spcPts val="0"/>
              </a:spcBef>
              <a:spcAft>
                <a:spcPts val="600"/>
              </a:spcAft>
            </a:pPr>
            <a:r>
              <a:rPr lang="en-US" sz="2400" b="0" i="0" dirty="0">
                <a:solidFill>
                  <a:srgbClr val="273239"/>
                </a:solidFill>
                <a:effectLst/>
                <a:latin typeface="Garamond" panose="02020404030301010803" pitchFamily="18" charset="0"/>
              </a:rPr>
              <a:t>The transport layer </a:t>
            </a:r>
            <a:r>
              <a:rPr lang="en-US" sz="2400" b="0" i="0" dirty="0">
                <a:solidFill>
                  <a:srgbClr val="FF0000"/>
                </a:solidFill>
                <a:effectLst/>
                <a:latin typeface="Garamond" panose="02020404030301010803" pitchFamily="18" charset="0"/>
              </a:rPr>
              <a:t>provides services to the application layer</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takes services from the network layer</a:t>
            </a:r>
            <a:r>
              <a:rPr lang="en-US" sz="2400" b="0" i="0" dirty="0">
                <a:solidFill>
                  <a:srgbClr val="273239"/>
                </a:solidFill>
                <a:effectLst/>
                <a:latin typeface="Garamond" panose="02020404030301010803" pitchFamily="18" charset="0"/>
              </a:rPr>
              <a:t>. </a:t>
            </a:r>
          </a:p>
          <a:p>
            <a:pPr algn="just" rtl="0" fontAlgn="base">
              <a:lnSpc>
                <a:spcPct val="120000"/>
              </a:lnSpc>
              <a:spcBef>
                <a:spcPts val="0"/>
              </a:spcBef>
              <a:spcAft>
                <a:spcPts val="600"/>
              </a:spcAft>
            </a:pPr>
            <a:r>
              <a:rPr lang="en-US" sz="2400" b="0" i="0" dirty="0">
                <a:solidFill>
                  <a:srgbClr val="273239"/>
                </a:solidFill>
                <a:effectLst/>
                <a:latin typeface="Garamond" panose="02020404030301010803" pitchFamily="18" charset="0"/>
              </a:rPr>
              <a:t>The data in the transport layer is referred to as </a:t>
            </a:r>
            <a:r>
              <a:rPr lang="en-US" sz="2400" b="1" i="0" dirty="0">
                <a:solidFill>
                  <a:srgbClr val="FF0000"/>
                </a:solidFill>
                <a:effectLst/>
                <a:latin typeface="Garamond" panose="02020404030301010803" pitchFamily="18" charset="0"/>
              </a:rPr>
              <a:t>Segments</a:t>
            </a:r>
            <a:r>
              <a:rPr lang="en-US" sz="2400" b="0" i="0" dirty="0">
                <a:solidFill>
                  <a:srgbClr val="273239"/>
                </a:solidFill>
                <a:effectLst/>
                <a:latin typeface="Garamond" panose="02020404030301010803" pitchFamily="18" charset="0"/>
              </a:rPr>
              <a:t>. </a:t>
            </a:r>
          </a:p>
          <a:p>
            <a:pPr algn="just" rtl="0" fontAlgn="base">
              <a:lnSpc>
                <a:spcPct val="120000"/>
              </a:lnSpc>
              <a:spcBef>
                <a:spcPts val="0"/>
              </a:spcBef>
              <a:spcAft>
                <a:spcPts val="600"/>
              </a:spcAft>
            </a:pPr>
            <a:r>
              <a:rPr lang="en-US" sz="2400" b="0" i="0" dirty="0">
                <a:solidFill>
                  <a:srgbClr val="273239"/>
                </a:solidFill>
                <a:effectLst/>
                <a:latin typeface="Garamond" panose="02020404030301010803" pitchFamily="18" charset="0"/>
              </a:rPr>
              <a:t>It is responsible for the </a:t>
            </a:r>
            <a:r>
              <a:rPr lang="en-US" sz="2400" b="0" i="0" dirty="0">
                <a:solidFill>
                  <a:srgbClr val="FF0000"/>
                </a:solidFill>
                <a:effectLst/>
                <a:latin typeface="Garamond" panose="02020404030301010803" pitchFamily="18" charset="0"/>
              </a:rPr>
              <a:t>end-to-end delivery of the complete message</a:t>
            </a:r>
            <a:r>
              <a:rPr lang="en-US" sz="2400" b="0" i="0" dirty="0">
                <a:solidFill>
                  <a:srgbClr val="273239"/>
                </a:solidFill>
                <a:effectLst/>
                <a:latin typeface="Garamond" panose="02020404030301010803" pitchFamily="18" charset="0"/>
              </a:rPr>
              <a:t>. </a:t>
            </a:r>
          </a:p>
          <a:p>
            <a:pPr algn="just" rtl="0" fontAlgn="base">
              <a:lnSpc>
                <a:spcPct val="120000"/>
              </a:lnSpc>
              <a:spcBef>
                <a:spcPts val="0"/>
              </a:spcBef>
              <a:spcAft>
                <a:spcPts val="600"/>
              </a:spcAft>
            </a:pPr>
            <a:r>
              <a:rPr lang="en-US" sz="2400" b="0" i="0" dirty="0">
                <a:solidFill>
                  <a:srgbClr val="273239"/>
                </a:solidFill>
                <a:effectLst/>
                <a:latin typeface="Garamond" panose="02020404030301010803" pitchFamily="18" charset="0"/>
              </a:rPr>
              <a:t>The transport layer also </a:t>
            </a:r>
            <a:r>
              <a:rPr lang="en-US" sz="2400" b="0" i="0" dirty="0">
                <a:solidFill>
                  <a:srgbClr val="FF0000"/>
                </a:solidFill>
                <a:effectLst/>
                <a:latin typeface="Garamond" panose="02020404030301010803" pitchFamily="18" charset="0"/>
              </a:rPr>
              <a:t>provides the acknowledgment of the successful data</a:t>
            </a:r>
            <a:r>
              <a:rPr lang="en-US" sz="2400" b="0" i="0" dirty="0">
                <a:solidFill>
                  <a:srgbClr val="273239"/>
                </a:solidFill>
                <a:effectLst/>
                <a:latin typeface="Garamond" panose="02020404030301010803" pitchFamily="18" charset="0"/>
              </a:rPr>
              <a:t> </a:t>
            </a:r>
            <a:r>
              <a:rPr lang="en-US" sz="2400" b="0" i="0" dirty="0">
                <a:solidFill>
                  <a:srgbClr val="FF0000"/>
                </a:solidFill>
                <a:effectLst/>
                <a:latin typeface="Garamond" panose="02020404030301010803" pitchFamily="18" charset="0"/>
              </a:rPr>
              <a:t>transmission</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re-transmits the data if an error is found</a:t>
            </a:r>
            <a:r>
              <a:rPr lang="en-US" sz="2400" b="0" i="0" dirty="0">
                <a:solidFill>
                  <a:srgbClr val="273239"/>
                </a:solidFill>
                <a:effectLst/>
                <a:latin typeface="Garamond" panose="02020404030301010803" pitchFamily="18" charset="0"/>
              </a:rPr>
              <a:t>. </a:t>
            </a:r>
          </a:p>
          <a:p>
            <a:pPr algn="just" rtl="0" fontAlgn="base">
              <a:lnSpc>
                <a:spcPct val="120000"/>
              </a:lnSpc>
              <a:spcBef>
                <a:spcPts val="0"/>
              </a:spcBef>
              <a:spcAft>
                <a:spcPts val="600"/>
              </a:spcAft>
            </a:pPr>
            <a:r>
              <a:rPr lang="en-US" sz="2400" b="0" i="0" dirty="0">
                <a:solidFill>
                  <a:srgbClr val="FF0000"/>
                </a:solidFill>
                <a:effectLst/>
                <a:latin typeface="Garamond" panose="02020404030301010803" pitchFamily="18" charset="0"/>
              </a:rPr>
              <a:t>Protocols</a:t>
            </a:r>
            <a:r>
              <a:rPr lang="en-US" sz="2400" b="0" i="0" dirty="0">
                <a:solidFill>
                  <a:srgbClr val="273239"/>
                </a:solidFill>
                <a:effectLst/>
                <a:latin typeface="Garamond" panose="02020404030301010803" pitchFamily="18" charset="0"/>
              </a:rPr>
              <a:t> used in Transport Layer are </a:t>
            </a:r>
            <a:r>
              <a:rPr lang="en-US" sz="2400" b="0" i="0" dirty="0">
                <a:solidFill>
                  <a:srgbClr val="FF0000"/>
                </a:solidFill>
                <a:effectLst/>
                <a:latin typeface="Garamond" panose="02020404030301010803" pitchFamily="18" charset="0"/>
              </a:rPr>
              <a:t>TCP</a:t>
            </a:r>
            <a:r>
              <a:rPr lang="en-US" sz="2400" dirty="0">
                <a:solidFill>
                  <a:srgbClr val="273239"/>
                </a:solidFill>
                <a:latin typeface="Garamond" panose="02020404030301010803" pitchFamily="18" charset="0"/>
              </a:rPr>
              <a:t> and</a:t>
            </a:r>
            <a:r>
              <a:rPr lang="en-US" sz="2400" b="0" i="0" dirty="0">
                <a:solidFill>
                  <a:srgbClr val="273239"/>
                </a:solidFill>
                <a:effectLst/>
                <a:latin typeface="Garamond" panose="02020404030301010803" pitchFamily="18" charset="0"/>
              </a:rPr>
              <a:t> </a:t>
            </a:r>
            <a:r>
              <a:rPr lang="en-US" sz="2400" b="0" i="0" dirty="0">
                <a:solidFill>
                  <a:srgbClr val="FF0000"/>
                </a:solidFill>
                <a:effectLst/>
                <a:latin typeface="Garamond" panose="02020404030301010803" pitchFamily="18" charset="0"/>
              </a:rPr>
              <a:t>UDP</a:t>
            </a:r>
            <a:r>
              <a:rPr lang="en-US" sz="24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342557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42CF-8094-A68F-1851-B76B23704D40}"/>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Layer 4 – Transport Layer</a:t>
            </a:r>
            <a:endParaRPr lang="en-IN" sz="4000" dirty="0"/>
          </a:p>
        </p:txBody>
      </p:sp>
      <p:sp>
        <p:nvSpPr>
          <p:cNvPr id="3" name="Content Placeholder 2">
            <a:extLst>
              <a:ext uri="{FF2B5EF4-FFF2-40B4-BE49-F238E27FC236}">
                <a16:creationId xmlns:a16="http://schemas.microsoft.com/office/drawing/2014/main" id="{ACC2605E-CAD9-9BC9-F525-F483109C14B7}"/>
              </a:ext>
            </a:extLst>
          </p:cNvPr>
          <p:cNvSpPr>
            <a:spLocks noGrp="1"/>
          </p:cNvSpPr>
          <p:nvPr>
            <p:ph idx="1"/>
          </p:nvPr>
        </p:nvSpPr>
        <p:spPr>
          <a:xfrm>
            <a:off x="838200" y="1825625"/>
            <a:ext cx="10515600" cy="4667250"/>
          </a:xfrm>
        </p:spPr>
        <p:txBody>
          <a:bodyPr>
            <a:normAutofit fontScale="77500" lnSpcReduction="20000"/>
          </a:bodyPr>
          <a:lstStyle/>
          <a:p>
            <a:pPr algn="just" rtl="0" fontAlgn="base">
              <a:lnSpc>
                <a:spcPct val="120000"/>
              </a:lnSpc>
              <a:spcBef>
                <a:spcPts val="0"/>
              </a:spcBef>
              <a:spcAft>
                <a:spcPts val="600"/>
              </a:spcAft>
            </a:pPr>
            <a:r>
              <a:rPr lang="en-US" sz="2800" b="1" i="0" dirty="0">
                <a:solidFill>
                  <a:srgbClr val="273239"/>
                </a:solidFill>
                <a:effectLst/>
                <a:latin typeface="Garamond" panose="02020404030301010803" pitchFamily="18" charset="0"/>
              </a:rPr>
              <a:t>At the sender’s side</a:t>
            </a:r>
            <a:r>
              <a:rPr lang="en-US" sz="2800" b="0" i="0" dirty="0">
                <a:solidFill>
                  <a:srgbClr val="273239"/>
                </a:solidFill>
                <a:effectLst/>
                <a:latin typeface="Garamond" panose="02020404030301010803" pitchFamily="18" charset="0"/>
              </a:rPr>
              <a:t>, the </a:t>
            </a:r>
            <a:r>
              <a:rPr lang="en-US" sz="2800" b="0" i="0" dirty="0">
                <a:solidFill>
                  <a:srgbClr val="FF0000"/>
                </a:solidFill>
                <a:effectLst/>
                <a:latin typeface="Garamond" panose="02020404030301010803" pitchFamily="18" charset="0"/>
              </a:rPr>
              <a:t>transport layer receives the formatted data from the upper layers</a:t>
            </a:r>
            <a:r>
              <a:rPr lang="en-US" sz="2800" b="0" i="0" dirty="0">
                <a:solidFill>
                  <a:srgbClr val="273239"/>
                </a:solidFill>
                <a:effectLst/>
                <a:latin typeface="Garamond" panose="02020404030301010803" pitchFamily="18" charset="0"/>
              </a:rPr>
              <a:t>, </a:t>
            </a:r>
            <a:r>
              <a:rPr lang="en-US" sz="2800" b="0" i="0" dirty="0">
                <a:solidFill>
                  <a:srgbClr val="FF0000"/>
                </a:solidFill>
                <a:effectLst/>
                <a:latin typeface="Garamond" panose="02020404030301010803" pitchFamily="18" charset="0"/>
              </a:rPr>
              <a:t>performs </a:t>
            </a:r>
            <a:r>
              <a:rPr lang="en-US" sz="2800" b="1" i="0" dirty="0">
                <a:solidFill>
                  <a:srgbClr val="FF0000"/>
                </a:solidFill>
                <a:effectLst/>
                <a:latin typeface="Garamond" panose="02020404030301010803" pitchFamily="18" charset="0"/>
              </a:rPr>
              <a:t>Segmentation</a:t>
            </a:r>
            <a:r>
              <a:rPr lang="en-US" sz="2800" b="0" i="0" dirty="0">
                <a:solidFill>
                  <a:srgbClr val="273239"/>
                </a:solidFill>
                <a:effectLst/>
                <a:latin typeface="Garamond" panose="02020404030301010803" pitchFamily="18" charset="0"/>
              </a:rPr>
              <a:t>, and </a:t>
            </a:r>
            <a:r>
              <a:rPr lang="en-US" sz="2800" b="0" i="0" dirty="0">
                <a:solidFill>
                  <a:srgbClr val="FF0000"/>
                </a:solidFill>
                <a:effectLst/>
                <a:latin typeface="Garamond" panose="02020404030301010803" pitchFamily="18" charset="0"/>
              </a:rPr>
              <a:t>also implements </a:t>
            </a:r>
            <a:r>
              <a:rPr lang="en-US" sz="2800" b="1" i="0" dirty="0">
                <a:solidFill>
                  <a:srgbClr val="FF0000"/>
                </a:solidFill>
                <a:effectLst/>
                <a:latin typeface="Garamond" panose="02020404030301010803" pitchFamily="18" charset="0"/>
              </a:rPr>
              <a:t>Flow and error control </a:t>
            </a:r>
            <a:r>
              <a:rPr lang="en-US" sz="2800" b="0" i="0" dirty="0">
                <a:solidFill>
                  <a:srgbClr val="273239"/>
                </a:solidFill>
                <a:effectLst/>
                <a:latin typeface="Garamond" panose="02020404030301010803" pitchFamily="18" charset="0"/>
              </a:rPr>
              <a:t>to ensure proper data transmission. </a:t>
            </a:r>
          </a:p>
          <a:p>
            <a:pPr algn="just" rtl="0" fontAlgn="base">
              <a:lnSpc>
                <a:spcPct val="120000"/>
              </a:lnSpc>
              <a:spcBef>
                <a:spcPts val="0"/>
              </a:spcBef>
              <a:spcAft>
                <a:spcPts val="600"/>
              </a:spcAft>
            </a:pPr>
            <a:r>
              <a:rPr lang="en-US" sz="2800" b="0" i="0" dirty="0">
                <a:solidFill>
                  <a:srgbClr val="273239"/>
                </a:solidFill>
                <a:effectLst/>
                <a:latin typeface="Garamond" panose="02020404030301010803" pitchFamily="18" charset="0"/>
              </a:rPr>
              <a:t>It also </a:t>
            </a:r>
            <a:r>
              <a:rPr lang="en-US" sz="2800" b="0" i="0" dirty="0">
                <a:solidFill>
                  <a:srgbClr val="FF0000"/>
                </a:solidFill>
                <a:effectLst/>
                <a:latin typeface="Garamond" panose="02020404030301010803" pitchFamily="18" charset="0"/>
              </a:rPr>
              <a:t>adds Source and Destination port number in its header</a:t>
            </a:r>
            <a:r>
              <a:rPr lang="en-US" sz="2800" b="0" i="0" dirty="0">
                <a:solidFill>
                  <a:srgbClr val="273239"/>
                </a:solidFill>
                <a:effectLst/>
                <a:latin typeface="Garamond" panose="02020404030301010803" pitchFamily="18" charset="0"/>
              </a:rPr>
              <a:t> and </a:t>
            </a:r>
            <a:r>
              <a:rPr lang="en-US" sz="2800" b="0" i="0" dirty="0">
                <a:solidFill>
                  <a:srgbClr val="FF0000"/>
                </a:solidFill>
                <a:effectLst/>
                <a:latin typeface="Garamond" panose="02020404030301010803" pitchFamily="18" charset="0"/>
              </a:rPr>
              <a:t>forwards the segmented data to the Network Layer</a:t>
            </a:r>
            <a:r>
              <a:rPr lang="en-US" sz="2800" b="0" i="0" dirty="0">
                <a:solidFill>
                  <a:srgbClr val="273239"/>
                </a:solidFill>
                <a:effectLst/>
                <a:latin typeface="Garamond" panose="02020404030301010803" pitchFamily="18" charset="0"/>
              </a:rPr>
              <a:t>.</a:t>
            </a:r>
          </a:p>
          <a:p>
            <a:pPr algn="just" fontAlgn="base">
              <a:lnSpc>
                <a:spcPct val="120000"/>
              </a:lnSpc>
              <a:spcBef>
                <a:spcPts val="0"/>
              </a:spcBef>
              <a:spcAft>
                <a:spcPts val="600"/>
              </a:spcAft>
              <a:buFont typeface="Arial" panose="020B0604020202020204" pitchFamily="34" charset="0"/>
              <a:buChar char="•"/>
            </a:pPr>
            <a:r>
              <a:rPr lang="en-US" sz="2800" b="0" i="0" dirty="0">
                <a:solidFill>
                  <a:srgbClr val="273239"/>
                </a:solidFill>
                <a:effectLst/>
                <a:latin typeface="Garamond" panose="02020404030301010803" pitchFamily="18" charset="0"/>
              </a:rPr>
              <a:t>Generally, this </a:t>
            </a:r>
            <a:r>
              <a:rPr lang="en-US" sz="2800" b="0" i="0" dirty="0">
                <a:solidFill>
                  <a:srgbClr val="FF0000"/>
                </a:solidFill>
                <a:effectLst/>
                <a:latin typeface="Garamond" panose="02020404030301010803" pitchFamily="18" charset="0"/>
              </a:rPr>
              <a:t>destination port number is configured, either by default or manually</a:t>
            </a:r>
            <a:r>
              <a:rPr lang="en-US" sz="2800" b="0" i="0" dirty="0">
                <a:solidFill>
                  <a:srgbClr val="273239"/>
                </a:solidFill>
                <a:effectLst/>
                <a:latin typeface="Garamond" panose="02020404030301010803" pitchFamily="18" charset="0"/>
              </a:rPr>
              <a:t>. For example, when a web application requests a web server, it typically uses port number 80, because this is the default port assigned to web applications. Many applications have default ports assigned.</a:t>
            </a:r>
          </a:p>
          <a:p>
            <a:pPr algn="just" rtl="0" fontAlgn="base">
              <a:lnSpc>
                <a:spcPct val="120000"/>
              </a:lnSpc>
              <a:spcBef>
                <a:spcPts val="0"/>
              </a:spcBef>
              <a:spcAft>
                <a:spcPts val="600"/>
              </a:spcAft>
            </a:pPr>
            <a:r>
              <a:rPr lang="en-US" sz="2800" b="1" i="0" dirty="0">
                <a:solidFill>
                  <a:srgbClr val="273239"/>
                </a:solidFill>
                <a:effectLst/>
                <a:latin typeface="Garamond" panose="02020404030301010803" pitchFamily="18" charset="0"/>
              </a:rPr>
              <a:t>At the Receiver’s side, </a:t>
            </a:r>
            <a:r>
              <a:rPr lang="en-US" sz="2800" b="0" i="0" dirty="0">
                <a:solidFill>
                  <a:srgbClr val="FF0000"/>
                </a:solidFill>
                <a:effectLst/>
                <a:latin typeface="Garamond" panose="02020404030301010803" pitchFamily="18" charset="0"/>
              </a:rPr>
              <a:t>Transport Layer reads the port number from its header </a:t>
            </a:r>
            <a:r>
              <a:rPr lang="en-US" sz="2800" b="0" i="0" dirty="0">
                <a:solidFill>
                  <a:srgbClr val="273239"/>
                </a:solidFill>
                <a:effectLst/>
                <a:latin typeface="Garamond" panose="02020404030301010803" pitchFamily="18" charset="0"/>
              </a:rPr>
              <a:t>and </a:t>
            </a:r>
            <a:r>
              <a:rPr lang="en-US" sz="2800" b="0" i="0" dirty="0">
                <a:solidFill>
                  <a:srgbClr val="FF0000"/>
                </a:solidFill>
                <a:effectLst/>
                <a:latin typeface="Garamond" panose="02020404030301010803" pitchFamily="18" charset="0"/>
              </a:rPr>
              <a:t>forwards the Data which it has received to the respective application</a:t>
            </a:r>
            <a:r>
              <a:rPr lang="en-US" sz="2800" b="0" i="0" dirty="0">
                <a:solidFill>
                  <a:srgbClr val="273239"/>
                </a:solidFill>
                <a:effectLst/>
                <a:latin typeface="Garamond" panose="02020404030301010803" pitchFamily="18" charset="0"/>
              </a:rPr>
              <a:t>. It also </a:t>
            </a:r>
            <a:r>
              <a:rPr lang="en-US" sz="2800" b="0" i="0" dirty="0">
                <a:solidFill>
                  <a:srgbClr val="FF0000"/>
                </a:solidFill>
                <a:effectLst/>
                <a:latin typeface="Garamond" panose="02020404030301010803" pitchFamily="18" charset="0"/>
              </a:rPr>
              <a:t>performs sequencing and reassembling of the segmented data</a:t>
            </a:r>
            <a:r>
              <a:rPr lang="en-US" sz="28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342946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5B3F-D9B3-BC58-7FC7-DE23783B8832}"/>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Functions of the Transport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F4400DF7-22E5-720F-60ED-BFDD6F7BC523}"/>
              </a:ext>
            </a:extLst>
          </p:cNvPr>
          <p:cNvSpPr>
            <a:spLocks noGrp="1"/>
          </p:cNvSpPr>
          <p:nvPr>
            <p:ph idx="1"/>
          </p:nvPr>
        </p:nvSpPr>
        <p:spPr/>
        <p:txBody>
          <a:bodyPr>
            <a:normAutofit lnSpcReduction="10000"/>
          </a:bodyPr>
          <a:lstStyle/>
          <a:p>
            <a:pPr algn="just" fontAlgn="base">
              <a:lnSpc>
                <a:spcPct val="11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Segmentation and Reassembly:</a:t>
            </a:r>
            <a:r>
              <a:rPr lang="en-US" sz="2400" b="0" i="0" dirty="0">
                <a:solidFill>
                  <a:srgbClr val="273239"/>
                </a:solidFill>
                <a:effectLst/>
                <a:latin typeface="Garamond" panose="02020404030301010803" pitchFamily="18" charset="0"/>
              </a:rPr>
              <a:t> This layer </a:t>
            </a:r>
            <a:r>
              <a:rPr lang="en-US" sz="2400" b="0" i="0" dirty="0">
                <a:solidFill>
                  <a:srgbClr val="FF0000"/>
                </a:solidFill>
                <a:effectLst/>
                <a:latin typeface="Garamond" panose="02020404030301010803" pitchFamily="18" charset="0"/>
              </a:rPr>
              <a:t>accepts the message from the (session) layer</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breaks the message into smaller units</a:t>
            </a:r>
            <a:r>
              <a:rPr lang="en-US" sz="2400" b="0" i="0" dirty="0">
                <a:solidFill>
                  <a:srgbClr val="273239"/>
                </a:solidFill>
                <a:effectLst/>
                <a:latin typeface="Garamond" panose="02020404030301010803" pitchFamily="18" charset="0"/>
              </a:rPr>
              <a:t>. Each of the segments produced has a </a:t>
            </a:r>
            <a:r>
              <a:rPr lang="en-US" sz="2400" b="0" i="0" dirty="0">
                <a:solidFill>
                  <a:srgbClr val="FF0000"/>
                </a:solidFill>
                <a:effectLst/>
                <a:latin typeface="Garamond" panose="02020404030301010803" pitchFamily="18" charset="0"/>
              </a:rPr>
              <a:t>header associated with it</a:t>
            </a:r>
            <a:r>
              <a:rPr lang="en-US" sz="2400" b="0" i="0" dirty="0">
                <a:solidFill>
                  <a:srgbClr val="273239"/>
                </a:solidFill>
                <a:effectLst/>
                <a:latin typeface="Garamond" panose="02020404030301010803" pitchFamily="18" charset="0"/>
              </a:rPr>
              <a:t>. The </a:t>
            </a:r>
            <a:r>
              <a:rPr lang="en-US" sz="2400" b="0" i="0" dirty="0">
                <a:solidFill>
                  <a:srgbClr val="FF0000"/>
                </a:solidFill>
                <a:effectLst/>
                <a:latin typeface="Garamond" panose="02020404030301010803" pitchFamily="18" charset="0"/>
              </a:rPr>
              <a:t>transport layer at the destination station reassembles the message</a:t>
            </a:r>
            <a:r>
              <a:rPr lang="en-US" sz="2400" b="0" i="0" dirty="0">
                <a:solidFill>
                  <a:srgbClr val="273239"/>
                </a:solidFill>
                <a:effectLst/>
                <a:latin typeface="Garamond" panose="02020404030301010803" pitchFamily="18" charset="0"/>
              </a:rPr>
              <a:t>.</a:t>
            </a:r>
          </a:p>
          <a:p>
            <a:pPr algn="just" fontAlgn="base">
              <a:lnSpc>
                <a:spcPct val="11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Service Point Addressing:</a:t>
            </a:r>
            <a:r>
              <a:rPr lang="en-US" sz="2400" b="0" i="0" dirty="0">
                <a:solidFill>
                  <a:srgbClr val="273239"/>
                </a:solidFill>
                <a:effectLst/>
                <a:latin typeface="Garamond" panose="02020404030301010803" pitchFamily="18" charset="0"/>
              </a:rPr>
              <a:t> To </a:t>
            </a:r>
            <a:r>
              <a:rPr lang="en-US" sz="2400" b="0" i="0" dirty="0">
                <a:solidFill>
                  <a:srgbClr val="FF0000"/>
                </a:solidFill>
                <a:effectLst/>
                <a:latin typeface="Garamond" panose="02020404030301010803" pitchFamily="18" charset="0"/>
              </a:rPr>
              <a:t>deliver the message to the correct process</a:t>
            </a:r>
            <a:r>
              <a:rPr lang="en-US" sz="2400" b="0" i="0" dirty="0">
                <a:solidFill>
                  <a:srgbClr val="273239"/>
                </a:solidFill>
                <a:effectLst/>
                <a:latin typeface="Garamond" panose="02020404030301010803" pitchFamily="18" charset="0"/>
              </a:rPr>
              <a:t>, the </a:t>
            </a:r>
            <a:r>
              <a:rPr lang="en-US" sz="2400" b="0" i="0" dirty="0">
                <a:solidFill>
                  <a:srgbClr val="FF0000"/>
                </a:solidFill>
                <a:effectLst/>
                <a:latin typeface="Garamond" panose="02020404030301010803" pitchFamily="18" charset="0"/>
              </a:rPr>
              <a:t>transport layer header includes a type of address called service point address or port address</a:t>
            </a:r>
            <a:r>
              <a:rPr lang="en-US" sz="2400" b="0" i="0" dirty="0">
                <a:solidFill>
                  <a:srgbClr val="273239"/>
                </a:solidFill>
                <a:effectLst/>
                <a:latin typeface="Garamond" panose="02020404030301010803" pitchFamily="18" charset="0"/>
              </a:rPr>
              <a:t>. Thus, by specifying this address, the transport layer makes sure that the message is delivered to the correct process.</a:t>
            </a:r>
          </a:p>
          <a:p>
            <a:pPr algn="just" fontAlgn="base">
              <a:lnSpc>
                <a:spcPct val="110000"/>
              </a:lnSpc>
              <a:spcBef>
                <a:spcPts val="0"/>
              </a:spcBef>
              <a:spcAft>
                <a:spcPts val="600"/>
              </a:spcAft>
            </a:pPr>
            <a:r>
              <a:rPr lang="en-US" sz="2400" b="1" i="0" dirty="0">
                <a:solidFill>
                  <a:srgbClr val="273239"/>
                </a:solidFill>
                <a:effectLst/>
                <a:latin typeface="Garamond" panose="02020404030301010803" pitchFamily="18" charset="0"/>
              </a:rPr>
              <a:t>Services Provided by Transport Layer</a:t>
            </a:r>
          </a:p>
          <a:p>
            <a:pPr marL="914400" lvl="1" indent="-457200" algn="just" fontAlgn="base">
              <a:lnSpc>
                <a:spcPct val="110000"/>
              </a:lnSpc>
              <a:spcBef>
                <a:spcPts val="0"/>
              </a:spcBef>
              <a:spcAft>
                <a:spcPts val="600"/>
              </a:spcAft>
              <a:buFont typeface="+mj-lt"/>
              <a:buAutoNum type="arabicPeriod"/>
            </a:pPr>
            <a:r>
              <a:rPr lang="en-US" sz="2000" b="0" i="0" dirty="0">
                <a:solidFill>
                  <a:srgbClr val="273239"/>
                </a:solidFill>
                <a:effectLst/>
                <a:latin typeface="Garamond" panose="02020404030301010803" pitchFamily="18" charset="0"/>
              </a:rPr>
              <a:t>Connection-Oriented Service</a:t>
            </a:r>
          </a:p>
          <a:p>
            <a:pPr marL="914400" lvl="1" indent="-457200" algn="just" fontAlgn="base">
              <a:lnSpc>
                <a:spcPct val="110000"/>
              </a:lnSpc>
              <a:spcBef>
                <a:spcPts val="0"/>
              </a:spcBef>
              <a:spcAft>
                <a:spcPts val="600"/>
              </a:spcAft>
              <a:buFont typeface="+mj-lt"/>
              <a:buAutoNum type="arabicPeriod"/>
            </a:pPr>
            <a:r>
              <a:rPr lang="en-US" sz="2000" b="0" i="0" dirty="0">
                <a:solidFill>
                  <a:srgbClr val="273239"/>
                </a:solidFill>
                <a:effectLst/>
                <a:latin typeface="Garamond" panose="02020404030301010803" pitchFamily="18" charset="0"/>
              </a:rPr>
              <a:t>Connectionless Service</a:t>
            </a:r>
          </a:p>
        </p:txBody>
      </p:sp>
    </p:spTree>
    <p:extLst>
      <p:ext uri="{BB962C8B-B14F-4D97-AF65-F5344CB8AC3E}">
        <p14:creationId xmlns:p14="http://schemas.microsoft.com/office/powerpoint/2010/main" val="315897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576E-E8A9-15DE-C3BD-6620B1C1CAE5}"/>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Layer 5 – Session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6DC42A79-02B9-7D33-0F41-4AB5C485D396}"/>
              </a:ext>
            </a:extLst>
          </p:cNvPr>
          <p:cNvSpPr>
            <a:spLocks noGrp="1"/>
          </p:cNvSpPr>
          <p:nvPr>
            <p:ph idx="1"/>
          </p:nvPr>
        </p:nvSpPr>
        <p:spPr/>
        <p:txBody>
          <a:bodyPr>
            <a:normAutofit/>
          </a:bodyPr>
          <a:lstStyle/>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Session Layer in the OSI Model is responsible for the </a:t>
            </a:r>
            <a:r>
              <a:rPr lang="en-US" sz="2400" b="0" i="0" dirty="0">
                <a:solidFill>
                  <a:srgbClr val="FF0000"/>
                </a:solidFill>
                <a:effectLst/>
                <a:latin typeface="Garamond" panose="02020404030301010803" pitchFamily="18" charset="0"/>
              </a:rPr>
              <a:t>establishment of connections</a:t>
            </a:r>
            <a:r>
              <a:rPr lang="en-US" sz="2400" b="0" i="0" dirty="0">
                <a:solidFill>
                  <a:srgbClr val="273239"/>
                </a:solidFill>
                <a:effectLst/>
                <a:latin typeface="Garamond" panose="02020404030301010803" pitchFamily="18" charset="0"/>
              </a:rPr>
              <a:t>, </a:t>
            </a:r>
            <a:r>
              <a:rPr lang="en-US" sz="2400" b="0" i="0" dirty="0">
                <a:solidFill>
                  <a:srgbClr val="FF0000"/>
                </a:solidFill>
                <a:effectLst/>
                <a:latin typeface="Garamond" panose="02020404030301010803" pitchFamily="18" charset="0"/>
              </a:rPr>
              <a:t>management of connections</a:t>
            </a:r>
            <a:r>
              <a:rPr lang="en-US" sz="2400" b="0" i="0" dirty="0">
                <a:solidFill>
                  <a:srgbClr val="273239"/>
                </a:solidFill>
                <a:effectLst/>
                <a:latin typeface="Garamond" panose="02020404030301010803" pitchFamily="18" charset="0"/>
              </a:rPr>
              <a:t>, </a:t>
            </a:r>
            <a:r>
              <a:rPr lang="en-US" sz="2400" b="0" i="0" dirty="0">
                <a:solidFill>
                  <a:srgbClr val="FF0000"/>
                </a:solidFill>
                <a:effectLst/>
                <a:latin typeface="Garamond" panose="02020404030301010803" pitchFamily="18" charset="0"/>
              </a:rPr>
              <a:t>terminations of sessions between two devices</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It also provides </a:t>
            </a:r>
            <a:r>
              <a:rPr lang="en-US" sz="2400" b="0" i="0" dirty="0">
                <a:solidFill>
                  <a:srgbClr val="FF0000"/>
                </a:solidFill>
                <a:effectLst/>
                <a:latin typeface="Garamond" panose="02020404030301010803" pitchFamily="18" charset="0"/>
              </a:rPr>
              <a:t>authentication</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security</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Protocols used in the Session Layer are </a:t>
            </a:r>
            <a:r>
              <a:rPr lang="en-US" sz="2400" dirty="0">
                <a:solidFill>
                  <a:srgbClr val="FF0000"/>
                </a:solidFill>
                <a:latin typeface="Garamond" panose="02020404030301010803" pitchFamily="18" charset="0"/>
              </a:rPr>
              <a:t>NetBIOS</a:t>
            </a:r>
            <a:r>
              <a:rPr lang="en-US" sz="2400" dirty="0">
                <a:solidFill>
                  <a:srgbClr val="273239"/>
                </a:solidFill>
                <a:latin typeface="Garamond" panose="02020404030301010803" pitchFamily="18" charset="0"/>
              </a:rPr>
              <a:t> (Network Basic Input/Output System), </a:t>
            </a:r>
            <a:r>
              <a:rPr lang="en-US" sz="2400" dirty="0">
                <a:solidFill>
                  <a:srgbClr val="FF0000"/>
                </a:solidFill>
                <a:latin typeface="Garamond" panose="02020404030301010803" pitchFamily="18" charset="0"/>
              </a:rPr>
              <a:t>PPTP</a:t>
            </a:r>
            <a:r>
              <a:rPr lang="en-US" sz="2400" dirty="0">
                <a:solidFill>
                  <a:srgbClr val="273239"/>
                </a:solidFill>
                <a:latin typeface="Garamond" panose="02020404030301010803" pitchFamily="18" charset="0"/>
              </a:rPr>
              <a:t> (</a:t>
            </a:r>
            <a:r>
              <a:rPr lang="en-IN" sz="2400" dirty="0">
                <a:solidFill>
                  <a:srgbClr val="273239"/>
                </a:solidFill>
                <a:latin typeface="Garamond" panose="02020404030301010803" pitchFamily="18" charset="0"/>
              </a:rPr>
              <a:t>Point-to-Point Tunneling Protocol</a:t>
            </a:r>
            <a:r>
              <a:rPr lang="en-US" sz="2400" dirty="0">
                <a:solidFill>
                  <a:srgbClr val="273239"/>
                </a:solidFill>
                <a:latin typeface="Garamond" panose="02020404030301010803" pitchFamily="18" charset="0"/>
              </a:rPr>
              <a:t>).</a:t>
            </a:r>
            <a:endParaRPr lang="en-IN" sz="2400" dirty="0">
              <a:solidFill>
                <a:srgbClr val="273239"/>
              </a:solidFill>
              <a:latin typeface="Garamond" panose="02020404030301010803" pitchFamily="18" charset="0"/>
            </a:endParaRPr>
          </a:p>
        </p:txBody>
      </p:sp>
    </p:spTree>
    <p:extLst>
      <p:ext uri="{BB962C8B-B14F-4D97-AF65-F5344CB8AC3E}">
        <p14:creationId xmlns:p14="http://schemas.microsoft.com/office/powerpoint/2010/main" val="85221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49F4-6949-2A02-062B-708E4C811758}"/>
              </a:ext>
            </a:extLst>
          </p:cNvPr>
          <p:cNvSpPr>
            <a:spLocks noGrp="1"/>
          </p:cNvSpPr>
          <p:nvPr>
            <p:ph type="title"/>
          </p:nvPr>
        </p:nvSpPr>
        <p:spPr/>
        <p:txBody>
          <a:bodyPr>
            <a:normAutofit/>
          </a:bodyPr>
          <a:lstStyle/>
          <a:p>
            <a:pPr algn="just"/>
            <a:r>
              <a:rPr lang="en-US" sz="4000" b="1" i="0" dirty="0">
                <a:solidFill>
                  <a:srgbClr val="0070C0"/>
                </a:solidFill>
                <a:effectLst/>
                <a:latin typeface="Garamond" panose="02020404030301010803" pitchFamily="18" charset="0"/>
              </a:rPr>
              <a:t>Functions of the Session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A8E66E25-941A-61FB-2BFC-FCFE82636624}"/>
              </a:ext>
            </a:extLst>
          </p:cNvPr>
          <p:cNvSpPr>
            <a:spLocks noGrp="1"/>
          </p:cNvSpPr>
          <p:nvPr>
            <p:ph idx="1"/>
          </p:nvPr>
        </p:nvSpPr>
        <p:spPr/>
        <p:txBody>
          <a:bodyPr>
            <a:normAutofit/>
          </a:bodyPr>
          <a:lstStyle/>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Session Establishment, Maintenance, and Termination:</a:t>
            </a:r>
            <a:r>
              <a:rPr lang="en-US" sz="2400" b="0" i="0" dirty="0">
                <a:solidFill>
                  <a:srgbClr val="273239"/>
                </a:solidFill>
                <a:effectLst/>
                <a:latin typeface="Garamond" panose="02020404030301010803" pitchFamily="18" charset="0"/>
              </a:rPr>
              <a:t> The layer allows the two processes to establish, use, and terminate a connection.</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Synchronization:</a:t>
            </a:r>
            <a:r>
              <a:rPr lang="en-US" sz="2400" b="0" i="0" dirty="0">
                <a:solidFill>
                  <a:srgbClr val="273239"/>
                </a:solidFill>
                <a:effectLst/>
                <a:latin typeface="Garamond" panose="02020404030301010803" pitchFamily="18" charset="0"/>
              </a:rPr>
              <a:t> This layer allows a process to </a:t>
            </a:r>
            <a:r>
              <a:rPr lang="en-US" sz="2400" b="0" i="0" dirty="0">
                <a:solidFill>
                  <a:srgbClr val="FF0000"/>
                </a:solidFill>
                <a:effectLst/>
                <a:latin typeface="Garamond" panose="02020404030301010803" pitchFamily="18" charset="0"/>
              </a:rPr>
              <a:t>add checkpoints</a:t>
            </a:r>
            <a:r>
              <a:rPr lang="en-US" sz="2400" b="0" i="0" dirty="0">
                <a:solidFill>
                  <a:srgbClr val="273239"/>
                </a:solidFill>
                <a:effectLst/>
                <a:latin typeface="Garamond" panose="02020404030301010803" pitchFamily="18" charset="0"/>
              </a:rPr>
              <a:t> that are considered synchronization points in the data. These </a:t>
            </a:r>
            <a:r>
              <a:rPr lang="en-US" sz="2400" b="0" i="0" dirty="0">
                <a:solidFill>
                  <a:srgbClr val="FF0000"/>
                </a:solidFill>
                <a:effectLst/>
                <a:latin typeface="Garamond" panose="02020404030301010803" pitchFamily="18" charset="0"/>
              </a:rPr>
              <a:t>synchronization points help to identify the error</a:t>
            </a:r>
            <a:r>
              <a:rPr lang="en-US" sz="2400" b="0" i="0" dirty="0">
                <a:solidFill>
                  <a:srgbClr val="273239"/>
                </a:solidFill>
                <a:effectLst/>
                <a:latin typeface="Garamond" panose="02020404030301010803" pitchFamily="18" charset="0"/>
              </a:rPr>
              <a:t> so that the data is re-synchronized properly, and ends of the messages are not cut prematurely and data loss is avoided.</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Dialog Controller:</a:t>
            </a:r>
            <a:r>
              <a:rPr lang="en-US" sz="2400" b="0" i="0" dirty="0">
                <a:solidFill>
                  <a:srgbClr val="273239"/>
                </a:solidFill>
                <a:effectLst/>
                <a:latin typeface="Garamond" panose="02020404030301010803" pitchFamily="18" charset="0"/>
              </a:rPr>
              <a:t> The session layer </a:t>
            </a:r>
            <a:r>
              <a:rPr lang="en-US" sz="2400" b="0" i="0" dirty="0">
                <a:solidFill>
                  <a:srgbClr val="FF0000"/>
                </a:solidFill>
                <a:effectLst/>
                <a:latin typeface="Garamond" panose="02020404030301010803" pitchFamily="18" charset="0"/>
              </a:rPr>
              <a:t>allows two systems to start communication with each other in half-duplex or full-duplex</a:t>
            </a:r>
            <a:r>
              <a:rPr lang="en-US" sz="24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704469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31EF-C97D-051A-E7BB-05A9E1F999F7}"/>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Layer 6 – Presentation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9B62A0F1-EF2A-87E3-E4B2-37C1791FD5EE}"/>
              </a:ext>
            </a:extLst>
          </p:cNvPr>
          <p:cNvSpPr>
            <a:spLocks noGrp="1"/>
          </p:cNvSpPr>
          <p:nvPr>
            <p:ph idx="1"/>
          </p:nvPr>
        </p:nvSpPr>
        <p:spPr/>
        <p:txBody>
          <a:bodyPr>
            <a:normAutofit/>
          </a:bodyPr>
          <a:lstStyle/>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 presentation layer is also called the</a:t>
            </a:r>
            <a:r>
              <a:rPr lang="en-US" sz="2400" b="1" i="0" dirty="0">
                <a:solidFill>
                  <a:srgbClr val="273239"/>
                </a:solidFill>
                <a:effectLst/>
                <a:latin typeface="Garamond" panose="02020404030301010803" pitchFamily="18" charset="0"/>
              </a:rPr>
              <a:t> </a:t>
            </a:r>
            <a:r>
              <a:rPr lang="en-US" sz="2400" b="1" i="0" dirty="0">
                <a:solidFill>
                  <a:srgbClr val="FF0000"/>
                </a:solidFill>
                <a:effectLst/>
                <a:latin typeface="Garamond" panose="02020404030301010803" pitchFamily="18" charset="0"/>
              </a:rPr>
              <a:t>Translation layer</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 data from the application layer is extracted here </a:t>
            </a:r>
            <a:r>
              <a:rPr lang="en-US" sz="2400" b="0" i="0" dirty="0">
                <a:solidFill>
                  <a:srgbClr val="FF0000"/>
                </a:solidFill>
                <a:effectLst/>
                <a:latin typeface="Garamond" panose="02020404030301010803" pitchFamily="18" charset="0"/>
              </a:rPr>
              <a:t>and manipulated as per the required format to transmit over the network</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Protocols used in the Presentation Layer are </a:t>
            </a:r>
            <a:r>
              <a:rPr lang="en-US" sz="2400" b="0" i="0" dirty="0">
                <a:solidFill>
                  <a:srgbClr val="FF0000"/>
                </a:solidFill>
                <a:effectLst/>
                <a:latin typeface="Garamond" panose="02020404030301010803" pitchFamily="18" charset="0"/>
              </a:rPr>
              <a:t>JPEG, MPEG, GIF, TLS </a:t>
            </a:r>
            <a:r>
              <a:rPr lang="en-US" sz="2400" dirty="0">
                <a:solidFill>
                  <a:srgbClr val="FF0000"/>
                </a:solidFill>
                <a:latin typeface="Garamond" panose="02020404030301010803" pitchFamily="18" charset="0"/>
              </a:rPr>
              <a:t>(</a:t>
            </a:r>
            <a:r>
              <a:rPr lang="en-IN" sz="2400" dirty="0">
                <a:solidFill>
                  <a:srgbClr val="FF0000"/>
                </a:solidFill>
                <a:latin typeface="Garamond" panose="02020404030301010803" pitchFamily="18" charset="0"/>
              </a:rPr>
              <a:t>Transport Layer Security</a:t>
            </a:r>
            <a:r>
              <a:rPr lang="en-US" sz="2400" dirty="0">
                <a:solidFill>
                  <a:srgbClr val="FF0000"/>
                </a:solidFill>
                <a:latin typeface="Garamond" panose="02020404030301010803" pitchFamily="18" charset="0"/>
              </a:rPr>
              <a:t>)/SSL (</a:t>
            </a:r>
            <a:r>
              <a:rPr lang="en-IN" sz="2400" dirty="0">
                <a:solidFill>
                  <a:srgbClr val="FF0000"/>
                </a:solidFill>
                <a:latin typeface="Garamond" panose="02020404030301010803" pitchFamily="18" charset="0"/>
              </a:rPr>
              <a:t>Secure Sockets Layer</a:t>
            </a:r>
            <a:r>
              <a:rPr lang="en-US" sz="2400" dirty="0">
                <a:solidFill>
                  <a:srgbClr val="FF0000"/>
                </a:solidFill>
                <a:latin typeface="Garamond" panose="02020404030301010803" pitchFamily="18" charset="0"/>
              </a:rPr>
              <a:t>), </a:t>
            </a:r>
            <a:r>
              <a:rPr lang="en-US" sz="2400" b="0" i="0" dirty="0">
                <a:solidFill>
                  <a:srgbClr val="273239"/>
                </a:solidFill>
                <a:effectLst/>
                <a:latin typeface="Garamond" panose="02020404030301010803" pitchFamily="18" charset="0"/>
              </a:rPr>
              <a:t>etc.</a:t>
            </a:r>
            <a:endParaRPr lang="en-IN" sz="2400" dirty="0">
              <a:latin typeface="Garamond" panose="02020404030301010803" pitchFamily="18" charset="0"/>
            </a:endParaRPr>
          </a:p>
        </p:txBody>
      </p:sp>
    </p:spTree>
    <p:extLst>
      <p:ext uri="{BB962C8B-B14F-4D97-AF65-F5344CB8AC3E}">
        <p14:creationId xmlns:p14="http://schemas.microsoft.com/office/powerpoint/2010/main" val="186594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5BAB-0AF9-BA44-95C4-84896AF1F502}"/>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Functions of the Presentation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8BE8C6DA-DBF7-4E37-0ECF-77EE7D016E94}"/>
              </a:ext>
            </a:extLst>
          </p:cNvPr>
          <p:cNvSpPr>
            <a:spLocks noGrp="1"/>
          </p:cNvSpPr>
          <p:nvPr>
            <p:ph idx="1"/>
          </p:nvPr>
        </p:nvSpPr>
        <p:spPr/>
        <p:txBody>
          <a:bodyPr>
            <a:normAutofit/>
          </a:bodyPr>
          <a:lstStyle/>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Translation:</a:t>
            </a:r>
            <a:r>
              <a:rPr lang="en-US" sz="2400" b="0" i="0" dirty="0">
                <a:solidFill>
                  <a:srgbClr val="273239"/>
                </a:solidFill>
                <a:effectLst/>
                <a:latin typeface="Garamond" panose="02020404030301010803" pitchFamily="18" charset="0"/>
              </a:rPr>
              <a:t> For example, </a:t>
            </a:r>
            <a:r>
              <a:rPr lang="en-US" sz="2400" b="0" i="0" dirty="0">
                <a:solidFill>
                  <a:srgbClr val="FF0000"/>
                </a:solidFill>
                <a:effectLst/>
                <a:latin typeface="Garamond" panose="02020404030301010803" pitchFamily="18" charset="0"/>
              </a:rPr>
              <a:t>ASCII to EBCDIC</a:t>
            </a:r>
            <a:r>
              <a:rPr lang="en-US" sz="2400" b="0" i="0" dirty="0">
                <a:solidFill>
                  <a:srgbClr val="273239"/>
                </a:solidFill>
                <a:effectLst/>
                <a:latin typeface="Garamond" panose="02020404030301010803" pitchFamily="18" charset="0"/>
              </a:rPr>
              <a:t>.</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Encryption/Decryption:</a:t>
            </a:r>
            <a:r>
              <a:rPr lang="en-US" sz="2400" b="0" i="0" dirty="0">
                <a:solidFill>
                  <a:srgbClr val="273239"/>
                </a:solidFill>
                <a:effectLst/>
                <a:latin typeface="Garamond" panose="02020404030301010803" pitchFamily="18" charset="0"/>
              </a:rPr>
              <a:t> Data encryption translates the data into another form or code. The </a:t>
            </a:r>
            <a:r>
              <a:rPr lang="en-US" sz="2400" b="0" i="0" dirty="0">
                <a:solidFill>
                  <a:srgbClr val="FF0000"/>
                </a:solidFill>
                <a:effectLst/>
                <a:latin typeface="Garamond" panose="02020404030301010803" pitchFamily="18" charset="0"/>
              </a:rPr>
              <a:t>encrypted data is known as the ciphertext </a:t>
            </a:r>
            <a:r>
              <a:rPr lang="en-US" sz="2400" b="0" i="0" dirty="0">
                <a:solidFill>
                  <a:srgbClr val="273239"/>
                </a:solidFill>
                <a:effectLst/>
                <a:latin typeface="Garamond" panose="02020404030301010803" pitchFamily="18" charset="0"/>
              </a:rPr>
              <a:t>and the </a:t>
            </a:r>
            <a:r>
              <a:rPr lang="en-US" sz="2400" b="0" i="0" dirty="0">
                <a:solidFill>
                  <a:srgbClr val="FF0000"/>
                </a:solidFill>
                <a:effectLst/>
                <a:latin typeface="Garamond" panose="02020404030301010803" pitchFamily="18" charset="0"/>
              </a:rPr>
              <a:t>decrypted data is known as plain text</a:t>
            </a:r>
            <a:r>
              <a:rPr lang="en-US" sz="2400" b="0" i="0" dirty="0">
                <a:solidFill>
                  <a:srgbClr val="273239"/>
                </a:solidFill>
                <a:effectLst/>
                <a:latin typeface="Garamond" panose="02020404030301010803" pitchFamily="18" charset="0"/>
              </a:rPr>
              <a:t>. A key value is used for encrypting as well as decrypting data.</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Compression:</a:t>
            </a:r>
            <a:r>
              <a:rPr lang="en-US" sz="2400" b="0" i="0" dirty="0">
                <a:solidFill>
                  <a:srgbClr val="273239"/>
                </a:solidFill>
                <a:effectLst/>
                <a:latin typeface="Garamond" panose="02020404030301010803" pitchFamily="18" charset="0"/>
              </a:rPr>
              <a:t> </a:t>
            </a:r>
            <a:r>
              <a:rPr lang="en-US" sz="2400" b="0" i="0" dirty="0">
                <a:solidFill>
                  <a:srgbClr val="FF0000"/>
                </a:solidFill>
                <a:effectLst/>
                <a:latin typeface="Garamond" panose="02020404030301010803" pitchFamily="18" charset="0"/>
              </a:rPr>
              <a:t>Reduces the number of bits </a:t>
            </a:r>
            <a:r>
              <a:rPr lang="en-US" sz="2400" b="0" i="0" dirty="0">
                <a:solidFill>
                  <a:srgbClr val="273239"/>
                </a:solidFill>
                <a:effectLst/>
                <a:latin typeface="Garamond" panose="02020404030301010803" pitchFamily="18" charset="0"/>
              </a:rPr>
              <a:t>that need to be transmitted on the network.</a:t>
            </a:r>
          </a:p>
        </p:txBody>
      </p:sp>
    </p:spTree>
    <p:extLst>
      <p:ext uri="{BB962C8B-B14F-4D97-AF65-F5344CB8AC3E}">
        <p14:creationId xmlns:p14="http://schemas.microsoft.com/office/powerpoint/2010/main" val="335819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69F4-986E-0C24-82C1-3401CF53600F}"/>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Layer 7 – Application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D16BE9E7-89F0-8A88-BB7C-C8F2980999B2}"/>
              </a:ext>
            </a:extLst>
          </p:cNvPr>
          <p:cNvSpPr>
            <a:spLocks noGrp="1"/>
          </p:cNvSpPr>
          <p:nvPr>
            <p:ph idx="1"/>
          </p:nvPr>
        </p:nvSpPr>
        <p:spPr/>
        <p:txBody>
          <a:bodyPr>
            <a:normAutofit/>
          </a:bodyPr>
          <a:lstStyle/>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At the </a:t>
            </a:r>
            <a:r>
              <a:rPr lang="en-US" sz="2400" b="0" i="0" dirty="0">
                <a:solidFill>
                  <a:srgbClr val="FF0000"/>
                </a:solidFill>
                <a:effectLst/>
                <a:latin typeface="Garamond" panose="02020404030301010803" pitchFamily="18" charset="0"/>
              </a:rPr>
              <a:t>very top of the OSI Reference Model stack of layers</a:t>
            </a:r>
            <a:r>
              <a:rPr lang="en-US" sz="2400" b="0" i="0" dirty="0">
                <a:solidFill>
                  <a:srgbClr val="273239"/>
                </a:solidFill>
                <a:effectLst/>
                <a:latin typeface="Garamond" panose="02020404030301010803" pitchFamily="18" charset="0"/>
              </a:rPr>
              <a:t>, we find the Application layer which is implemented by the network applications.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These applications </a:t>
            </a:r>
            <a:r>
              <a:rPr lang="en-US" sz="2400" b="0" i="0" dirty="0">
                <a:solidFill>
                  <a:srgbClr val="FF0000"/>
                </a:solidFill>
                <a:effectLst/>
                <a:latin typeface="Garamond" panose="02020404030301010803" pitchFamily="18" charset="0"/>
              </a:rPr>
              <a:t>produce the data to be transferred over the network</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This layer also serves as a window for the </a:t>
            </a:r>
            <a:r>
              <a:rPr lang="en-US" sz="2400" b="0" i="0" dirty="0">
                <a:solidFill>
                  <a:srgbClr val="FF0000"/>
                </a:solidFill>
                <a:effectLst/>
                <a:latin typeface="Garamond" panose="02020404030301010803" pitchFamily="18" charset="0"/>
              </a:rPr>
              <a:t>application services to access the network </a:t>
            </a:r>
            <a:r>
              <a:rPr lang="en-US" sz="2400" b="0" i="0" dirty="0">
                <a:solidFill>
                  <a:srgbClr val="273239"/>
                </a:solidFill>
                <a:effectLst/>
                <a:latin typeface="Garamond" panose="02020404030301010803" pitchFamily="18" charset="0"/>
              </a:rPr>
              <a:t>and for </a:t>
            </a:r>
            <a:r>
              <a:rPr lang="en-US" sz="2400" b="0" i="0" dirty="0">
                <a:solidFill>
                  <a:srgbClr val="FF0000"/>
                </a:solidFill>
                <a:effectLst/>
                <a:latin typeface="Garamond" panose="02020404030301010803" pitchFamily="18" charset="0"/>
              </a:rPr>
              <a:t>displaying the received information to the user</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Protocols used in the Application layer are </a:t>
            </a:r>
            <a:r>
              <a:rPr lang="en-US" sz="2400" b="0" i="0" dirty="0">
                <a:solidFill>
                  <a:srgbClr val="FF0000"/>
                </a:solidFill>
                <a:effectLst/>
                <a:latin typeface="Garamond" panose="02020404030301010803" pitchFamily="18" charset="0"/>
              </a:rPr>
              <a:t>SMTP, FTP, DNS</a:t>
            </a:r>
            <a:r>
              <a:rPr lang="en-US" sz="2400" b="0" i="0" dirty="0">
                <a:solidFill>
                  <a:srgbClr val="273239"/>
                </a:solidFill>
                <a:effectLst/>
                <a:latin typeface="Garamond" panose="02020404030301010803" pitchFamily="18" charset="0"/>
              </a:rPr>
              <a:t>, etc.</a:t>
            </a:r>
          </a:p>
          <a:p>
            <a:pPr marL="0" indent="0" algn="just">
              <a:lnSpc>
                <a:spcPct val="100000"/>
              </a:lnSpc>
              <a:spcBef>
                <a:spcPts val="0"/>
              </a:spcBef>
              <a:spcAft>
                <a:spcPts val="600"/>
              </a:spcAft>
              <a:buNone/>
            </a:pPr>
            <a:endParaRPr lang="en-IN" sz="2400" dirty="0">
              <a:latin typeface="Garamond" panose="02020404030301010803" pitchFamily="18" charset="0"/>
            </a:endParaRPr>
          </a:p>
        </p:txBody>
      </p:sp>
      <p:pic>
        <p:nvPicPr>
          <p:cNvPr id="5" name="Picture 4">
            <a:extLst>
              <a:ext uri="{FF2B5EF4-FFF2-40B4-BE49-F238E27FC236}">
                <a16:creationId xmlns:a16="http://schemas.microsoft.com/office/drawing/2014/main" id="{8696BBB4-2A67-3599-2F68-3C260BD8D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406900"/>
            <a:ext cx="7620000" cy="1905000"/>
          </a:xfrm>
          <a:prstGeom prst="rect">
            <a:avLst/>
          </a:prstGeom>
        </p:spPr>
      </p:pic>
    </p:spTree>
    <p:extLst>
      <p:ext uri="{BB962C8B-B14F-4D97-AF65-F5344CB8AC3E}">
        <p14:creationId xmlns:p14="http://schemas.microsoft.com/office/powerpoint/2010/main" val="59655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26F6-B5F1-3F1D-E2B0-AF48C1D4202A}"/>
              </a:ext>
            </a:extLst>
          </p:cNvPr>
          <p:cNvSpPr>
            <a:spLocks noGrp="1"/>
          </p:cNvSpPr>
          <p:nvPr>
            <p:ph type="title"/>
          </p:nvPr>
        </p:nvSpPr>
        <p:spPr/>
        <p:txBody>
          <a:bodyPr>
            <a:normAutofit/>
          </a:bodyPr>
          <a:lstStyle/>
          <a:p>
            <a:pPr algn="just"/>
            <a:r>
              <a:rPr lang="en-US" sz="4000" b="1" i="0" dirty="0">
                <a:solidFill>
                  <a:srgbClr val="0070C0"/>
                </a:solidFill>
                <a:effectLst/>
                <a:latin typeface="Garamond" panose="02020404030301010803" pitchFamily="18" charset="0"/>
              </a:rPr>
              <a:t>Functions of the Application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66438D63-E945-3D53-1F9A-07A20C0C0990}"/>
              </a:ext>
            </a:extLst>
          </p:cNvPr>
          <p:cNvSpPr>
            <a:spLocks noGrp="1"/>
          </p:cNvSpPr>
          <p:nvPr>
            <p:ph idx="1"/>
          </p:nvPr>
        </p:nvSpPr>
        <p:spPr/>
        <p:txBody>
          <a:bodyPr>
            <a:normAutofit/>
          </a:bodyPr>
          <a:lstStyle/>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Network Virtual Terminal(NVT):</a:t>
            </a:r>
            <a:r>
              <a:rPr lang="en-US" sz="2400" b="0" i="0" dirty="0">
                <a:solidFill>
                  <a:srgbClr val="273239"/>
                </a:solidFill>
                <a:effectLst/>
                <a:latin typeface="Garamond" panose="02020404030301010803" pitchFamily="18" charset="0"/>
              </a:rPr>
              <a:t> It allows a </a:t>
            </a:r>
            <a:r>
              <a:rPr lang="en-US" sz="2400" b="0" i="0" dirty="0">
                <a:solidFill>
                  <a:srgbClr val="FF0000"/>
                </a:solidFill>
                <a:effectLst/>
                <a:latin typeface="Garamond" panose="02020404030301010803" pitchFamily="18" charset="0"/>
              </a:rPr>
              <a:t>user to log on to a remote host</a:t>
            </a:r>
            <a:r>
              <a:rPr lang="en-US" sz="2400" b="0" i="0" dirty="0">
                <a:solidFill>
                  <a:srgbClr val="273239"/>
                </a:solidFill>
                <a:effectLst/>
                <a:latin typeface="Garamond" panose="02020404030301010803" pitchFamily="18" charset="0"/>
              </a:rPr>
              <a:t>.</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File Transfer Access and Management(FTAM):</a:t>
            </a:r>
            <a:r>
              <a:rPr lang="en-US" sz="2400" b="0" i="0" dirty="0">
                <a:solidFill>
                  <a:srgbClr val="273239"/>
                </a:solidFill>
                <a:effectLst/>
                <a:latin typeface="Garamond" panose="02020404030301010803" pitchFamily="18" charset="0"/>
              </a:rPr>
              <a:t> This application </a:t>
            </a:r>
            <a:r>
              <a:rPr lang="en-US" sz="2400" b="0" i="0" dirty="0">
                <a:solidFill>
                  <a:srgbClr val="FF0000"/>
                </a:solidFill>
                <a:effectLst/>
                <a:latin typeface="Garamond" panose="02020404030301010803" pitchFamily="18" charset="0"/>
              </a:rPr>
              <a:t>allows a user to access files in a remote host</a:t>
            </a:r>
            <a:r>
              <a:rPr lang="en-US" sz="2400" b="0" i="0" dirty="0">
                <a:solidFill>
                  <a:srgbClr val="273239"/>
                </a:solidFill>
                <a:effectLst/>
                <a:latin typeface="Garamond" panose="02020404030301010803" pitchFamily="18" charset="0"/>
              </a:rPr>
              <a:t>, </a:t>
            </a:r>
            <a:r>
              <a:rPr lang="en-US" sz="2400" b="0" i="0" dirty="0">
                <a:solidFill>
                  <a:srgbClr val="FF0000"/>
                </a:solidFill>
                <a:effectLst/>
                <a:latin typeface="Garamond" panose="02020404030301010803" pitchFamily="18" charset="0"/>
              </a:rPr>
              <a:t>retrieve files in a remote host</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manage or control files from a remote computer</a:t>
            </a:r>
            <a:r>
              <a:rPr lang="en-US" sz="2400" b="0" i="0" dirty="0">
                <a:solidFill>
                  <a:srgbClr val="273239"/>
                </a:solidFill>
                <a:effectLst/>
                <a:latin typeface="Garamond" panose="02020404030301010803" pitchFamily="18" charset="0"/>
              </a:rPr>
              <a:t>.</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Mail Services:</a:t>
            </a:r>
            <a:r>
              <a:rPr lang="en-US" sz="2400" b="0" i="0" dirty="0">
                <a:solidFill>
                  <a:srgbClr val="273239"/>
                </a:solidFill>
                <a:effectLst/>
                <a:latin typeface="Garamond" panose="02020404030301010803" pitchFamily="18" charset="0"/>
              </a:rPr>
              <a:t> Provide </a:t>
            </a:r>
            <a:r>
              <a:rPr lang="en-US" sz="2400" b="0" i="0" dirty="0">
                <a:solidFill>
                  <a:srgbClr val="FF0000"/>
                </a:solidFill>
                <a:effectLst/>
                <a:latin typeface="Garamond" panose="02020404030301010803" pitchFamily="18" charset="0"/>
              </a:rPr>
              <a:t>email service</a:t>
            </a:r>
            <a:r>
              <a:rPr lang="en-US" sz="2400" b="0" i="0" dirty="0">
                <a:solidFill>
                  <a:srgbClr val="273239"/>
                </a:solidFill>
                <a:effectLst/>
                <a:latin typeface="Garamond" panose="02020404030301010803" pitchFamily="18" charset="0"/>
              </a:rPr>
              <a:t>.</a:t>
            </a:r>
          </a:p>
          <a:p>
            <a:pPr algn="just" fontAlgn="base">
              <a:lnSpc>
                <a:spcPct val="10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Directory Services:</a:t>
            </a:r>
            <a:r>
              <a:rPr lang="en-US" sz="2400" b="0" i="0" dirty="0">
                <a:solidFill>
                  <a:srgbClr val="273239"/>
                </a:solidFill>
                <a:effectLst/>
                <a:latin typeface="Garamond" panose="02020404030301010803" pitchFamily="18" charset="0"/>
              </a:rPr>
              <a:t> This application provides </a:t>
            </a:r>
            <a:r>
              <a:rPr lang="en-US" sz="2400" b="0" i="0" dirty="0">
                <a:solidFill>
                  <a:srgbClr val="FF0000"/>
                </a:solidFill>
                <a:effectLst/>
                <a:latin typeface="Garamond" panose="02020404030301010803" pitchFamily="18" charset="0"/>
              </a:rPr>
              <a:t>distributed database sources</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access for global information about various objects and services</a:t>
            </a:r>
            <a:r>
              <a:rPr lang="en-US" sz="24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175053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9039-155D-1935-25C9-39F34B877C74}"/>
              </a:ext>
            </a:extLst>
          </p:cNvPr>
          <p:cNvSpPr>
            <a:spLocks noGrp="1"/>
          </p:cNvSpPr>
          <p:nvPr>
            <p:ph type="title"/>
          </p:nvPr>
        </p:nvSpPr>
        <p:spPr/>
        <p:txBody>
          <a:bodyPr>
            <a:normAutofit/>
          </a:bodyPr>
          <a:lstStyle/>
          <a:p>
            <a:r>
              <a:rPr lang="en-IN" sz="4000" b="1" dirty="0">
                <a:solidFill>
                  <a:srgbClr val="0070C0"/>
                </a:solidFill>
                <a:latin typeface="Garamond" panose="02020404030301010803" pitchFamily="18" charset="0"/>
              </a:rPr>
              <a:t>OSI Model</a:t>
            </a:r>
          </a:p>
        </p:txBody>
      </p:sp>
      <p:sp>
        <p:nvSpPr>
          <p:cNvPr id="3" name="Content Placeholder 2">
            <a:extLst>
              <a:ext uri="{FF2B5EF4-FFF2-40B4-BE49-F238E27FC236}">
                <a16:creationId xmlns:a16="http://schemas.microsoft.com/office/drawing/2014/main" id="{C7955EF8-B103-692A-DD4A-807697151CA8}"/>
              </a:ext>
            </a:extLst>
          </p:cNvPr>
          <p:cNvSpPr>
            <a:spLocks noGrp="1"/>
          </p:cNvSpPr>
          <p:nvPr>
            <p:ph idx="1"/>
          </p:nvPr>
        </p:nvSpPr>
        <p:spPr>
          <a:xfrm>
            <a:off x="838200" y="1825625"/>
            <a:ext cx="10515600" cy="4667250"/>
          </a:xfrm>
        </p:spPr>
        <p:txBody>
          <a:bodyPr>
            <a:noAutofit/>
          </a:bodyPr>
          <a:lstStyle/>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a:t>
            </a:r>
            <a:r>
              <a:rPr lang="en-US" sz="2400" b="1" i="0" dirty="0">
                <a:solidFill>
                  <a:srgbClr val="273239"/>
                </a:solidFill>
                <a:effectLst/>
                <a:latin typeface="Garamond" panose="02020404030301010803" pitchFamily="18" charset="0"/>
              </a:rPr>
              <a:t>OSI (Open Systems Interconnection)</a:t>
            </a:r>
            <a:r>
              <a:rPr lang="en-US" sz="2400" b="0" i="0" dirty="0">
                <a:solidFill>
                  <a:srgbClr val="273239"/>
                </a:solidFill>
                <a:effectLst/>
                <a:latin typeface="Garamond" panose="02020404030301010803" pitchFamily="18" charset="0"/>
              </a:rPr>
              <a:t> Model is a </a:t>
            </a:r>
            <a:r>
              <a:rPr lang="en-US" sz="2400" b="0" i="0" dirty="0">
                <a:solidFill>
                  <a:srgbClr val="FF0000"/>
                </a:solidFill>
                <a:effectLst/>
                <a:latin typeface="Garamond" panose="02020404030301010803" pitchFamily="18" charset="0"/>
              </a:rPr>
              <a:t>set of rules</a:t>
            </a:r>
            <a:r>
              <a:rPr lang="en-US" sz="2400" b="0" i="0" dirty="0">
                <a:solidFill>
                  <a:srgbClr val="273239"/>
                </a:solidFill>
                <a:effectLst/>
                <a:latin typeface="Garamond" panose="02020404030301010803" pitchFamily="18" charset="0"/>
              </a:rPr>
              <a:t> that explains </a:t>
            </a:r>
            <a:r>
              <a:rPr lang="en-US" sz="2400" b="0" i="0" dirty="0">
                <a:solidFill>
                  <a:srgbClr val="FF0000"/>
                </a:solidFill>
                <a:effectLst/>
                <a:latin typeface="Garamond" panose="02020404030301010803" pitchFamily="18" charset="0"/>
              </a:rPr>
              <a:t>how different computer systems communicate over a network</a:t>
            </a:r>
            <a:r>
              <a:rPr lang="en-US" sz="2400" b="0" i="0" dirty="0">
                <a:solidFill>
                  <a:srgbClr val="273239"/>
                </a:solidFill>
                <a:effectLst/>
                <a:latin typeface="Garamond" panose="02020404030301010803" pitchFamily="18" charset="0"/>
              </a:rPr>
              <a:t>.</a:t>
            </a:r>
          </a:p>
          <a:p>
            <a:pPr algn="just" fontAlgn="base">
              <a:lnSpc>
                <a:spcPct val="100000"/>
              </a:lnSpc>
              <a:spcBef>
                <a:spcPts val="0"/>
              </a:spcBef>
              <a:spcAft>
                <a:spcPts val="600"/>
              </a:spcAft>
            </a:pPr>
            <a:r>
              <a:rPr lang="en-IN" sz="2400" dirty="0">
                <a:solidFill>
                  <a:srgbClr val="273239"/>
                </a:solidFill>
                <a:latin typeface="Garamond" panose="02020404030301010803" pitchFamily="18" charset="0"/>
              </a:rPr>
              <a:t>Also known as </a:t>
            </a:r>
            <a:r>
              <a:rPr lang="en-IN" sz="2400" dirty="0">
                <a:solidFill>
                  <a:srgbClr val="FF0000"/>
                </a:solidFill>
                <a:latin typeface="Garamond" panose="02020404030301010803" pitchFamily="18" charset="0"/>
              </a:rPr>
              <a:t>Protocol Stack Architecture</a:t>
            </a:r>
            <a:r>
              <a:rPr lang="en-IN" sz="2400" dirty="0">
                <a:solidFill>
                  <a:srgbClr val="273239"/>
                </a:solidFill>
                <a:latin typeface="Garamond" panose="02020404030301010803" pitchFamily="18" charset="0"/>
              </a:rPr>
              <a:t> because the Last Header that is added at the sender side is the first header that is removed at receiver side.</a:t>
            </a:r>
            <a:endParaRPr lang="en-US" sz="2400" dirty="0">
              <a:solidFill>
                <a:srgbClr val="273239"/>
              </a:solidFill>
              <a:latin typeface="Garamond" panose="02020404030301010803" pitchFamily="18" charset="0"/>
            </a:endParaRP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OSI Model </a:t>
            </a:r>
            <a:r>
              <a:rPr lang="en-US" sz="2400" b="0" i="0" dirty="0">
                <a:solidFill>
                  <a:srgbClr val="FF0000"/>
                </a:solidFill>
                <a:effectLst/>
                <a:latin typeface="Garamond" panose="02020404030301010803" pitchFamily="18" charset="0"/>
              </a:rPr>
              <a:t>consists of 7 layers</a:t>
            </a:r>
            <a:r>
              <a:rPr lang="en-US" sz="2400" b="0" i="0" dirty="0">
                <a:solidFill>
                  <a:srgbClr val="273239"/>
                </a:solidFill>
                <a:effectLst/>
                <a:latin typeface="Garamond" panose="02020404030301010803" pitchFamily="18" charset="0"/>
              </a:rPr>
              <a:t> and each layer has </a:t>
            </a:r>
            <a:r>
              <a:rPr lang="en-US" sz="2400" b="0" i="0" dirty="0">
                <a:solidFill>
                  <a:srgbClr val="FF0000"/>
                </a:solidFill>
                <a:effectLst/>
                <a:latin typeface="Garamond" panose="02020404030301010803" pitchFamily="18" charset="0"/>
              </a:rPr>
              <a:t>specific functions</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responsibilities</a:t>
            </a:r>
            <a:r>
              <a:rPr lang="en-US" sz="2400" b="0" i="0" dirty="0">
                <a:solidFill>
                  <a:srgbClr val="273239"/>
                </a:solidFill>
                <a:effectLst/>
                <a:latin typeface="Garamond" panose="02020404030301010803" pitchFamily="18" charset="0"/>
              </a:rPr>
              <a:t>.</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This </a:t>
            </a:r>
            <a:r>
              <a:rPr lang="en-US" sz="2400" b="0" i="0" dirty="0">
                <a:solidFill>
                  <a:srgbClr val="FF0000"/>
                </a:solidFill>
                <a:effectLst/>
                <a:latin typeface="Garamond" panose="02020404030301010803" pitchFamily="18" charset="0"/>
              </a:rPr>
              <a:t>layered approach makes it easier </a:t>
            </a:r>
            <a:r>
              <a:rPr lang="en-US" sz="2400" b="0" i="0" dirty="0">
                <a:effectLst/>
                <a:latin typeface="Garamond" panose="02020404030301010803" pitchFamily="18" charset="0"/>
              </a:rPr>
              <a:t>for different devices and technologies</a:t>
            </a:r>
            <a:r>
              <a:rPr lang="en-US" sz="2400" b="0" i="0" dirty="0">
                <a:solidFill>
                  <a:srgbClr val="FF0000"/>
                </a:solidFill>
                <a:effectLst/>
                <a:latin typeface="Garamond" panose="02020404030301010803" pitchFamily="18" charset="0"/>
              </a:rPr>
              <a:t> to work together</a:t>
            </a:r>
            <a:r>
              <a:rPr lang="en-US" sz="2400" b="0" i="0" dirty="0">
                <a:solidFill>
                  <a:srgbClr val="273239"/>
                </a:solidFill>
                <a:effectLst/>
                <a:latin typeface="Garamond" panose="02020404030301010803" pitchFamily="18" charset="0"/>
              </a:rPr>
              <a:t>.</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OSI Model provides a </a:t>
            </a:r>
            <a:r>
              <a:rPr lang="en-US" sz="2400" b="0" i="0" dirty="0">
                <a:solidFill>
                  <a:srgbClr val="FF0000"/>
                </a:solidFill>
                <a:effectLst/>
                <a:latin typeface="Garamond" panose="02020404030301010803" pitchFamily="18" charset="0"/>
              </a:rPr>
              <a:t>clear structure for data transmission</a:t>
            </a:r>
            <a:r>
              <a:rPr lang="en-US" sz="2400" b="0" i="0" dirty="0">
                <a:solidFill>
                  <a:srgbClr val="273239"/>
                </a:solidFill>
                <a:effectLst/>
                <a:latin typeface="Garamond" panose="02020404030301010803" pitchFamily="18" charset="0"/>
              </a:rPr>
              <a:t> and </a:t>
            </a:r>
            <a:r>
              <a:rPr lang="en-US" sz="2400" b="0" i="0" dirty="0">
                <a:solidFill>
                  <a:srgbClr val="FF0000"/>
                </a:solidFill>
                <a:effectLst/>
                <a:latin typeface="Garamond" panose="02020404030301010803" pitchFamily="18" charset="0"/>
              </a:rPr>
              <a:t>managing network issues</a:t>
            </a:r>
            <a:r>
              <a:rPr lang="en-US" sz="2400" b="0" i="0" dirty="0">
                <a:solidFill>
                  <a:srgbClr val="273239"/>
                </a:solidFill>
                <a:effectLst/>
                <a:latin typeface="Garamond" panose="02020404030301010803" pitchFamily="18" charset="0"/>
              </a:rPr>
              <a:t>.</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OSI Model is widely </a:t>
            </a:r>
            <a:r>
              <a:rPr lang="en-US" sz="2400" b="0" i="0" dirty="0">
                <a:solidFill>
                  <a:srgbClr val="FF0000"/>
                </a:solidFill>
                <a:effectLst/>
                <a:latin typeface="Garamond" panose="02020404030301010803" pitchFamily="18" charset="0"/>
              </a:rPr>
              <a:t>used as a reference</a:t>
            </a:r>
            <a:r>
              <a:rPr lang="en-US" sz="2400" b="0" i="0" dirty="0">
                <a:solidFill>
                  <a:srgbClr val="273239"/>
                </a:solidFill>
                <a:effectLst/>
                <a:latin typeface="Garamond" panose="02020404030301010803" pitchFamily="18" charset="0"/>
              </a:rPr>
              <a:t> to understand </a:t>
            </a:r>
            <a:r>
              <a:rPr lang="en-US" sz="2400" b="0" i="0" dirty="0">
                <a:solidFill>
                  <a:srgbClr val="FF0000"/>
                </a:solidFill>
                <a:effectLst/>
                <a:latin typeface="Garamond" panose="02020404030301010803" pitchFamily="18" charset="0"/>
              </a:rPr>
              <a:t>how network systems function</a:t>
            </a:r>
            <a:r>
              <a:rPr lang="en-US" sz="24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273479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EEE-9AA8-EAC5-221B-1B483B9E56AB}"/>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How Data Flows in the OSI Model?</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A2E28B66-583E-BF2C-5EED-4A1BB3BFE2C2}"/>
              </a:ext>
            </a:extLst>
          </p:cNvPr>
          <p:cNvSpPr>
            <a:spLocks noGrp="1"/>
          </p:cNvSpPr>
          <p:nvPr>
            <p:ph idx="1"/>
          </p:nvPr>
        </p:nvSpPr>
        <p:spPr/>
        <p:txBody>
          <a:bodyPr>
            <a:noAutofit/>
          </a:bodyPr>
          <a:lstStyle/>
          <a:p>
            <a:pPr algn="just" rtl="0" fontAlgn="base">
              <a:lnSpc>
                <a:spcPct val="120000"/>
              </a:lnSpc>
              <a:spcBef>
                <a:spcPts val="0"/>
              </a:spcBef>
              <a:spcAft>
                <a:spcPts val="600"/>
              </a:spcAft>
            </a:pPr>
            <a:r>
              <a:rPr lang="en-US" sz="2000" b="0" i="0" dirty="0">
                <a:solidFill>
                  <a:srgbClr val="273239"/>
                </a:solidFill>
                <a:effectLst/>
                <a:latin typeface="Garamond" panose="02020404030301010803" pitchFamily="18" charset="0"/>
              </a:rPr>
              <a:t>When we transfer information from one device to another, it travels through 7 layers of OSI model. </a:t>
            </a:r>
          </a:p>
          <a:p>
            <a:pPr algn="just" rtl="0" fontAlgn="base">
              <a:lnSpc>
                <a:spcPct val="120000"/>
              </a:lnSpc>
              <a:spcBef>
                <a:spcPts val="0"/>
              </a:spcBef>
              <a:spcAft>
                <a:spcPts val="600"/>
              </a:spcAft>
            </a:pPr>
            <a:r>
              <a:rPr lang="en-US" sz="2000" b="0" i="0" dirty="0">
                <a:solidFill>
                  <a:srgbClr val="273239"/>
                </a:solidFill>
                <a:effectLst/>
                <a:latin typeface="Garamond" panose="02020404030301010803" pitchFamily="18" charset="0"/>
              </a:rPr>
              <a:t>First data </a:t>
            </a:r>
            <a:r>
              <a:rPr lang="en-US" sz="2000" b="0" i="0" dirty="0">
                <a:solidFill>
                  <a:srgbClr val="FF0000"/>
                </a:solidFill>
                <a:effectLst/>
                <a:latin typeface="Garamond" panose="02020404030301010803" pitchFamily="18" charset="0"/>
              </a:rPr>
              <a:t>travels down through 7 layers from the sender’s end</a:t>
            </a:r>
            <a:r>
              <a:rPr lang="en-US" sz="2000" b="0" i="0" dirty="0">
                <a:solidFill>
                  <a:srgbClr val="273239"/>
                </a:solidFill>
                <a:effectLst/>
                <a:latin typeface="Garamond" panose="02020404030301010803" pitchFamily="18" charset="0"/>
              </a:rPr>
              <a:t> and then </a:t>
            </a:r>
            <a:r>
              <a:rPr lang="en-US" sz="2000" b="0" i="0" dirty="0">
                <a:solidFill>
                  <a:srgbClr val="FF0000"/>
                </a:solidFill>
                <a:effectLst/>
                <a:latin typeface="Garamond" panose="02020404030301010803" pitchFamily="18" charset="0"/>
              </a:rPr>
              <a:t>climbs back 7 layers on the receiver’s end</a:t>
            </a:r>
            <a:r>
              <a:rPr lang="en-US" sz="2000" b="0" i="0" dirty="0">
                <a:solidFill>
                  <a:srgbClr val="273239"/>
                </a:solidFill>
                <a:effectLst/>
                <a:latin typeface="Garamond" panose="02020404030301010803" pitchFamily="18" charset="0"/>
              </a:rPr>
              <a:t>.</a:t>
            </a:r>
          </a:p>
          <a:p>
            <a:pPr marL="914400" lvl="1" indent="-457200" algn="just" fontAlgn="base">
              <a:lnSpc>
                <a:spcPct val="120000"/>
              </a:lnSpc>
              <a:spcBef>
                <a:spcPts val="0"/>
              </a:spcBef>
              <a:spcAft>
                <a:spcPts val="600"/>
              </a:spcAft>
              <a:buFont typeface="+mj-lt"/>
              <a:buAutoNum type="arabicPeriod"/>
            </a:pPr>
            <a:r>
              <a:rPr lang="en-US" sz="1800" b="1" i="0" dirty="0">
                <a:solidFill>
                  <a:srgbClr val="273239"/>
                </a:solidFill>
                <a:effectLst/>
                <a:latin typeface="Garamond" panose="02020404030301010803" pitchFamily="18" charset="0"/>
              </a:rPr>
              <a:t>Application Layer:</a:t>
            </a:r>
            <a:r>
              <a:rPr lang="en-US" sz="1800" b="0" i="0" dirty="0">
                <a:solidFill>
                  <a:srgbClr val="273239"/>
                </a:solidFill>
                <a:effectLst/>
                <a:latin typeface="Garamond" panose="02020404030301010803" pitchFamily="18" charset="0"/>
              </a:rPr>
              <a:t> Applications </a:t>
            </a:r>
            <a:r>
              <a:rPr lang="en-US" sz="1800" b="0" i="0" dirty="0">
                <a:solidFill>
                  <a:srgbClr val="FF0000"/>
                </a:solidFill>
                <a:effectLst/>
                <a:latin typeface="Garamond" panose="02020404030301010803" pitchFamily="18" charset="0"/>
              </a:rPr>
              <a:t>create the data</a:t>
            </a:r>
            <a:r>
              <a:rPr lang="en-US" sz="1800" b="0" i="0" dirty="0">
                <a:solidFill>
                  <a:srgbClr val="273239"/>
                </a:solidFill>
                <a:effectLst/>
                <a:latin typeface="Garamond" panose="02020404030301010803" pitchFamily="18" charset="0"/>
              </a:rPr>
              <a:t>.</a:t>
            </a:r>
          </a:p>
          <a:p>
            <a:pPr marL="914400" lvl="1" indent="-457200" algn="just" fontAlgn="base">
              <a:lnSpc>
                <a:spcPct val="120000"/>
              </a:lnSpc>
              <a:spcBef>
                <a:spcPts val="0"/>
              </a:spcBef>
              <a:spcAft>
                <a:spcPts val="600"/>
              </a:spcAft>
              <a:buFont typeface="+mj-lt"/>
              <a:buAutoNum type="arabicPeriod"/>
            </a:pPr>
            <a:r>
              <a:rPr lang="en-US" sz="1800" b="1" i="0" dirty="0">
                <a:solidFill>
                  <a:srgbClr val="273239"/>
                </a:solidFill>
                <a:effectLst/>
                <a:latin typeface="Garamond" panose="02020404030301010803" pitchFamily="18" charset="0"/>
              </a:rPr>
              <a:t>Presentation Layer:</a:t>
            </a:r>
            <a:r>
              <a:rPr lang="en-US" sz="1800" b="0" i="0" dirty="0">
                <a:solidFill>
                  <a:srgbClr val="273239"/>
                </a:solidFill>
                <a:effectLst/>
                <a:latin typeface="Garamond" panose="02020404030301010803" pitchFamily="18" charset="0"/>
              </a:rPr>
              <a:t> Data is </a:t>
            </a:r>
            <a:r>
              <a:rPr lang="en-US" sz="1800" b="0" i="0" dirty="0">
                <a:solidFill>
                  <a:srgbClr val="FF0000"/>
                </a:solidFill>
                <a:effectLst/>
                <a:latin typeface="Garamond" panose="02020404030301010803" pitchFamily="18" charset="0"/>
              </a:rPr>
              <a:t>formatted and encrypted</a:t>
            </a:r>
            <a:r>
              <a:rPr lang="en-US" sz="1800" b="0" i="0" dirty="0">
                <a:solidFill>
                  <a:srgbClr val="273239"/>
                </a:solidFill>
                <a:effectLst/>
                <a:latin typeface="Garamond" panose="02020404030301010803" pitchFamily="18" charset="0"/>
              </a:rPr>
              <a:t>.</a:t>
            </a:r>
          </a:p>
          <a:p>
            <a:pPr marL="914400" lvl="1" indent="-457200" algn="just" fontAlgn="base">
              <a:lnSpc>
                <a:spcPct val="120000"/>
              </a:lnSpc>
              <a:spcBef>
                <a:spcPts val="0"/>
              </a:spcBef>
              <a:spcAft>
                <a:spcPts val="600"/>
              </a:spcAft>
              <a:buFont typeface="+mj-lt"/>
              <a:buAutoNum type="arabicPeriod"/>
            </a:pPr>
            <a:r>
              <a:rPr lang="en-US" sz="1800" b="1" i="0" dirty="0">
                <a:solidFill>
                  <a:srgbClr val="273239"/>
                </a:solidFill>
                <a:effectLst/>
                <a:latin typeface="Garamond" panose="02020404030301010803" pitchFamily="18" charset="0"/>
              </a:rPr>
              <a:t>Session Layer:</a:t>
            </a:r>
            <a:r>
              <a:rPr lang="en-US" sz="1800" b="0" i="0" dirty="0">
                <a:solidFill>
                  <a:srgbClr val="273239"/>
                </a:solidFill>
                <a:effectLst/>
                <a:latin typeface="Garamond" panose="02020404030301010803" pitchFamily="18" charset="0"/>
              </a:rPr>
              <a:t> </a:t>
            </a:r>
            <a:r>
              <a:rPr lang="en-US" sz="1800" b="0" i="0" dirty="0">
                <a:solidFill>
                  <a:srgbClr val="FF0000"/>
                </a:solidFill>
                <a:effectLst/>
                <a:latin typeface="Garamond" panose="02020404030301010803" pitchFamily="18" charset="0"/>
              </a:rPr>
              <a:t>Connections are established and managed</a:t>
            </a:r>
            <a:r>
              <a:rPr lang="en-US" sz="1800" b="0" i="0" dirty="0">
                <a:solidFill>
                  <a:srgbClr val="273239"/>
                </a:solidFill>
                <a:effectLst/>
                <a:latin typeface="Garamond" panose="02020404030301010803" pitchFamily="18" charset="0"/>
              </a:rPr>
              <a:t>.</a:t>
            </a:r>
          </a:p>
          <a:p>
            <a:pPr marL="914400" lvl="1" indent="-457200" algn="just" fontAlgn="base">
              <a:lnSpc>
                <a:spcPct val="120000"/>
              </a:lnSpc>
              <a:spcBef>
                <a:spcPts val="0"/>
              </a:spcBef>
              <a:spcAft>
                <a:spcPts val="600"/>
              </a:spcAft>
              <a:buFont typeface="+mj-lt"/>
              <a:buAutoNum type="arabicPeriod"/>
            </a:pPr>
            <a:r>
              <a:rPr lang="en-US" sz="1800" b="1" i="0" dirty="0">
                <a:solidFill>
                  <a:srgbClr val="273239"/>
                </a:solidFill>
                <a:effectLst/>
                <a:latin typeface="Garamond" panose="02020404030301010803" pitchFamily="18" charset="0"/>
              </a:rPr>
              <a:t>Transport Layer:</a:t>
            </a:r>
            <a:r>
              <a:rPr lang="en-US" sz="1800" b="0" i="0" dirty="0">
                <a:solidFill>
                  <a:srgbClr val="273239"/>
                </a:solidFill>
                <a:effectLst/>
                <a:latin typeface="Garamond" panose="02020404030301010803" pitchFamily="18" charset="0"/>
              </a:rPr>
              <a:t> </a:t>
            </a:r>
            <a:r>
              <a:rPr lang="en-US" sz="1800" b="0" i="0" dirty="0">
                <a:solidFill>
                  <a:srgbClr val="FF0000"/>
                </a:solidFill>
                <a:effectLst/>
                <a:latin typeface="Garamond" panose="02020404030301010803" pitchFamily="18" charset="0"/>
              </a:rPr>
              <a:t>Data is broken into segments for reliable delivery</a:t>
            </a:r>
            <a:r>
              <a:rPr lang="en-US" sz="1800" b="0" i="0" dirty="0">
                <a:solidFill>
                  <a:srgbClr val="273239"/>
                </a:solidFill>
                <a:effectLst/>
                <a:latin typeface="Garamond" panose="02020404030301010803" pitchFamily="18" charset="0"/>
              </a:rPr>
              <a:t>.</a:t>
            </a:r>
          </a:p>
          <a:p>
            <a:pPr marL="914400" lvl="1" indent="-457200" algn="just" fontAlgn="base">
              <a:lnSpc>
                <a:spcPct val="120000"/>
              </a:lnSpc>
              <a:spcBef>
                <a:spcPts val="0"/>
              </a:spcBef>
              <a:spcAft>
                <a:spcPts val="600"/>
              </a:spcAft>
              <a:buFont typeface="+mj-lt"/>
              <a:buAutoNum type="arabicPeriod"/>
            </a:pPr>
            <a:r>
              <a:rPr lang="en-US" sz="1800" b="1" i="0" dirty="0">
                <a:solidFill>
                  <a:srgbClr val="273239"/>
                </a:solidFill>
                <a:effectLst/>
                <a:latin typeface="Garamond" panose="02020404030301010803" pitchFamily="18" charset="0"/>
              </a:rPr>
              <a:t>Network Layer</a:t>
            </a:r>
            <a:r>
              <a:rPr lang="en-US" sz="1800" b="0" i="0" dirty="0">
                <a:solidFill>
                  <a:srgbClr val="273239"/>
                </a:solidFill>
                <a:effectLst/>
                <a:latin typeface="Garamond" panose="02020404030301010803" pitchFamily="18" charset="0"/>
              </a:rPr>
              <a:t> : </a:t>
            </a:r>
            <a:r>
              <a:rPr lang="en-US" sz="1800" b="0" i="0" dirty="0">
                <a:solidFill>
                  <a:srgbClr val="FF0000"/>
                </a:solidFill>
                <a:effectLst/>
                <a:latin typeface="Garamond" panose="02020404030301010803" pitchFamily="18" charset="0"/>
              </a:rPr>
              <a:t>Segments are packaged into packets and routed</a:t>
            </a:r>
            <a:r>
              <a:rPr lang="en-US" sz="1800" b="0" i="0" dirty="0">
                <a:solidFill>
                  <a:srgbClr val="273239"/>
                </a:solidFill>
                <a:effectLst/>
                <a:latin typeface="Garamond" panose="02020404030301010803" pitchFamily="18" charset="0"/>
              </a:rPr>
              <a:t>.</a:t>
            </a:r>
          </a:p>
          <a:p>
            <a:pPr marL="914400" lvl="1" indent="-457200" algn="just" fontAlgn="base">
              <a:lnSpc>
                <a:spcPct val="120000"/>
              </a:lnSpc>
              <a:spcBef>
                <a:spcPts val="0"/>
              </a:spcBef>
              <a:spcAft>
                <a:spcPts val="600"/>
              </a:spcAft>
              <a:buFont typeface="+mj-lt"/>
              <a:buAutoNum type="arabicPeriod"/>
            </a:pPr>
            <a:r>
              <a:rPr lang="en-US" sz="1800" b="1" i="0" dirty="0">
                <a:solidFill>
                  <a:srgbClr val="273239"/>
                </a:solidFill>
                <a:effectLst/>
                <a:latin typeface="Garamond" panose="02020404030301010803" pitchFamily="18" charset="0"/>
              </a:rPr>
              <a:t>Data Link Layer:</a:t>
            </a:r>
            <a:r>
              <a:rPr lang="en-US" sz="1800" b="0" i="0" dirty="0">
                <a:solidFill>
                  <a:srgbClr val="273239"/>
                </a:solidFill>
                <a:effectLst/>
                <a:latin typeface="Garamond" panose="02020404030301010803" pitchFamily="18" charset="0"/>
              </a:rPr>
              <a:t> </a:t>
            </a:r>
            <a:r>
              <a:rPr lang="en-US" sz="1800" b="0" i="0" dirty="0">
                <a:solidFill>
                  <a:srgbClr val="FF0000"/>
                </a:solidFill>
                <a:effectLst/>
                <a:latin typeface="Garamond" panose="02020404030301010803" pitchFamily="18" charset="0"/>
              </a:rPr>
              <a:t>Packets are framed and sent to the next device</a:t>
            </a:r>
            <a:r>
              <a:rPr lang="en-US" sz="1800" b="0" i="0" dirty="0">
                <a:solidFill>
                  <a:srgbClr val="273239"/>
                </a:solidFill>
                <a:effectLst/>
                <a:latin typeface="Garamond" panose="02020404030301010803" pitchFamily="18" charset="0"/>
              </a:rPr>
              <a:t>.</a:t>
            </a:r>
          </a:p>
          <a:p>
            <a:pPr marL="914400" lvl="1" indent="-457200" algn="just" fontAlgn="base">
              <a:lnSpc>
                <a:spcPct val="120000"/>
              </a:lnSpc>
              <a:spcBef>
                <a:spcPts val="0"/>
              </a:spcBef>
              <a:spcAft>
                <a:spcPts val="600"/>
              </a:spcAft>
              <a:buFont typeface="+mj-lt"/>
              <a:buAutoNum type="arabicPeriod"/>
            </a:pPr>
            <a:r>
              <a:rPr lang="en-US" sz="1800" b="1" i="0" dirty="0">
                <a:solidFill>
                  <a:srgbClr val="273239"/>
                </a:solidFill>
                <a:effectLst/>
                <a:latin typeface="Garamond" panose="02020404030301010803" pitchFamily="18" charset="0"/>
              </a:rPr>
              <a:t>Physical Layer:</a:t>
            </a:r>
            <a:r>
              <a:rPr lang="en-US" sz="1800" b="0" i="0" dirty="0">
                <a:solidFill>
                  <a:srgbClr val="273239"/>
                </a:solidFill>
                <a:effectLst/>
                <a:latin typeface="Garamond" panose="02020404030301010803" pitchFamily="18" charset="0"/>
              </a:rPr>
              <a:t> </a:t>
            </a:r>
            <a:r>
              <a:rPr lang="en-US" sz="1800" b="0" i="0" dirty="0">
                <a:solidFill>
                  <a:srgbClr val="FF0000"/>
                </a:solidFill>
                <a:effectLst/>
                <a:latin typeface="Garamond" panose="02020404030301010803" pitchFamily="18" charset="0"/>
              </a:rPr>
              <a:t>Frames are converted into bits and transmitted physically</a:t>
            </a:r>
            <a:r>
              <a:rPr lang="en-US" sz="1800" b="0" i="0" dirty="0">
                <a:solidFill>
                  <a:srgbClr val="273239"/>
                </a:solidFill>
                <a:effectLst/>
                <a:latin typeface="Garamond" panose="02020404030301010803" pitchFamily="18" charset="0"/>
              </a:rPr>
              <a:t>.</a:t>
            </a:r>
          </a:p>
          <a:p>
            <a:pPr algn="just" rtl="0" fontAlgn="base">
              <a:lnSpc>
                <a:spcPct val="120000"/>
              </a:lnSpc>
              <a:spcBef>
                <a:spcPts val="0"/>
              </a:spcBef>
              <a:spcAft>
                <a:spcPts val="600"/>
              </a:spcAft>
            </a:pPr>
            <a:r>
              <a:rPr lang="en-US" sz="2000" b="0" i="0" dirty="0">
                <a:solidFill>
                  <a:srgbClr val="273239"/>
                </a:solidFill>
                <a:effectLst/>
                <a:latin typeface="Garamond" panose="02020404030301010803" pitchFamily="18" charset="0"/>
              </a:rPr>
              <a:t>Each layer </a:t>
            </a:r>
            <a:r>
              <a:rPr lang="en-US" sz="2000" b="0" i="0" dirty="0">
                <a:solidFill>
                  <a:srgbClr val="FF0000"/>
                </a:solidFill>
                <a:effectLst/>
                <a:latin typeface="Garamond" panose="02020404030301010803" pitchFamily="18" charset="0"/>
              </a:rPr>
              <a:t>adds specific information to ensure the data reaches its destination correctly</a:t>
            </a:r>
            <a:r>
              <a:rPr lang="en-US" sz="2000" b="0" i="0" dirty="0">
                <a:solidFill>
                  <a:srgbClr val="273239"/>
                </a:solidFill>
                <a:effectLst/>
                <a:latin typeface="Garamond" panose="02020404030301010803" pitchFamily="18" charset="0"/>
              </a:rPr>
              <a:t>, and these steps are reversed upon arrival.</a:t>
            </a:r>
          </a:p>
        </p:txBody>
      </p:sp>
    </p:spTree>
    <p:extLst>
      <p:ext uri="{BB962C8B-B14F-4D97-AF65-F5344CB8AC3E}">
        <p14:creationId xmlns:p14="http://schemas.microsoft.com/office/powerpoint/2010/main" val="151838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3560-1AD1-97CC-C560-5FB6B0640824}"/>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How Data Flows in the OSI Model?</a:t>
            </a:r>
            <a:endParaRPr lang="en-IN" sz="4000" dirty="0"/>
          </a:p>
        </p:txBody>
      </p:sp>
      <p:sp>
        <p:nvSpPr>
          <p:cNvPr id="3" name="Content Placeholder 2">
            <a:extLst>
              <a:ext uri="{FF2B5EF4-FFF2-40B4-BE49-F238E27FC236}">
                <a16:creationId xmlns:a16="http://schemas.microsoft.com/office/drawing/2014/main" id="{EEEC08F1-6EE8-EF1B-076F-D9DA799BEB60}"/>
              </a:ext>
            </a:extLst>
          </p:cNvPr>
          <p:cNvSpPr>
            <a:spLocks noGrp="1"/>
          </p:cNvSpPr>
          <p:nvPr>
            <p:ph idx="1"/>
          </p:nvPr>
        </p:nvSpPr>
        <p:spPr>
          <a:xfrm>
            <a:off x="838200" y="1825624"/>
            <a:ext cx="10515600" cy="5032375"/>
          </a:xfrm>
        </p:spPr>
        <p:txBody>
          <a:bodyPr>
            <a:normAutofit fontScale="92500" lnSpcReduction="10000"/>
          </a:bodyPr>
          <a:lstStyle/>
          <a:p>
            <a:pPr algn="just" rtl="0" fontAlgn="base">
              <a:lnSpc>
                <a:spcPct val="120000"/>
              </a:lnSpc>
              <a:spcBef>
                <a:spcPts val="0"/>
              </a:spcBef>
              <a:spcAft>
                <a:spcPts val="600"/>
              </a:spcAft>
            </a:pPr>
            <a:r>
              <a:rPr lang="en-US" sz="2000" b="0" i="0" dirty="0">
                <a:solidFill>
                  <a:srgbClr val="273239"/>
                </a:solidFill>
                <a:effectLst/>
                <a:latin typeface="Garamond" panose="02020404030301010803" pitchFamily="18" charset="0"/>
              </a:rPr>
              <a:t>Let us suppose, </a:t>
            </a:r>
            <a:r>
              <a:rPr lang="en-US" sz="2000" b="1" i="0" dirty="0">
                <a:solidFill>
                  <a:srgbClr val="273239"/>
                </a:solidFill>
                <a:effectLst/>
                <a:latin typeface="Garamond" panose="02020404030301010803" pitchFamily="18" charset="0"/>
              </a:rPr>
              <a:t>Person A</a:t>
            </a:r>
            <a:r>
              <a:rPr lang="en-US" sz="2000" b="0" i="0" dirty="0">
                <a:solidFill>
                  <a:srgbClr val="273239"/>
                </a:solidFill>
                <a:effectLst/>
                <a:latin typeface="Garamond" panose="02020404030301010803" pitchFamily="18" charset="0"/>
              </a:rPr>
              <a:t> sends an e-mail to his friend </a:t>
            </a:r>
            <a:r>
              <a:rPr lang="en-US" sz="2000" b="1" i="0" dirty="0">
                <a:solidFill>
                  <a:srgbClr val="273239"/>
                </a:solidFill>
                <a:effectLst/>
                <a:latin typeface="Garamond" panose="02020404030301010803" pitchFamily="18" charset="0"/>
              </a:rPr>
              <a:t>Person B</a:t>
            </a:r>
            <a:r>
              <a:rPr lang="en-US" sz="2000" b="0" i="0" dirty="0">
                <a:solidFill>
                  <a:srgbClr val="273239"/>
                </a:solidFill>
                <a:effectLst/>
                <a:latin typeface="Garamond" panose="02020404030301010803" pitchFamily="18" charset="0"/>
              </a:rPr>
              <a:t>.</a:t>
            </a:r>
          </a:p>
          <a:p>
            <a:pPr lvl="1" algn="just" fontAlgn="base">
              <a:lnSpc>
                <a:spcPct val="120000"/>
              </a:lnSpc>
              <a:spcBef>
                <a:spcPts val="0"/>
              </a:spcBef>
              <a:spcAft>
                <a:spcPts val="600"/>
              </a:spcAft>
            </a:pPr>
            <a:r>
              <a:rPr lang="en-US" sz="1700" b="1" i="0" dirty="0">
                <a:solidFill>
                  <a:srgbClr val="273239"/>
                </a:solidFill>
                <a:effectLst/>
                <a:latin typeface="Garamond" panose="02020404030301010803" pitchFamily="18" charset="0"/>
              </a:rPr>
              <a:t>Step 1: Person A </a:t>
            </a:r>
            <a:r>
              <a:rPr lang="en-US" sz="1700" b="0" i="0" dirty="0">
                <a:solidFill>
                  <a:srgbClr val="273239"/>
                </a:solidFill>
                <a:effectLst/>
                <a:latin typeface="Garamond" panose="02020404030301010803" pitchFamily="18" charset="0"/>
              </a:rPr>
              <a:t>interacts with e-mail application like </a:t>
            </a:r>
            <a:r>
              <a:rPr lang="en-US" sz="1700" b="1" i="0" dirty="0">
                <a:solidFill>
                  <a:srgbClr val="273239"/>
                </a:solidFill>
                <a:effectLst/>
                <a:latin typeface="Garamond" panose="02020404030301010803" pitchFamily="18" charset="0"/>
              </a:rPr>
              <a:t>Gmail</a:t>
            </a:r>
            <a:r>
              <a:rPr lang="en-US" sz="1700" b="0" i="0" dirty="0">
                <a:solidFill>
                  <a:srgbClr val="273239"/>
                </a:solidFill>
                <a:effectLst/>
                <a:latin typeface="Garamond" panose="02020404030301010803" pitchFamily="18" charset="0"/>
              </a:rPr>
              <a:t>,</a:t>
            </a:r>
            <a:r>
              <a:rPr lang="en-US" sz="1700" b="1" i="0" dirty="0">
                <a:solidFill>
                  <a:srgbClr val="273239"/>
                </a:solidFill>
                <a:effectLst/>
                <a:latin typeface="Garamond" panose="02020404030301010803" pitchFamily="18" charset="0"/>
              </a:rPr>
              <a:t> outlook</a:t>
            </a:r>
            <a:r>
              <a:rPr lang="en-US" sz="1700" b="0" i="0" dirty="0">
                <a:solidFill>
                  <a:srgbClr val="273239"/>
                </a:solidFill>
                <a:effectLst/>
                <a:latin typeface="Garamond" panose="02020404030301010803" pitchFamily="18" charset="0"/>
              </a:rPr>
              <a:t>, etc. Writes his email to send. (This happens at</a:t>
            </a:r>
            <a:r>
              <a:rPr lang="en-US" sz="1700" b="1" i="0" dirty="0">
                <a:solidFill>
                  <a:srgbClr val="273239"/>
                </a:solidFill>
                <a:effectLst/>
                <a:latin typeface="Garamond" panose="02020404030301010803" pitchFamily="18" charset="0"/>
              </a:rPr>
              <a:t> Application Layer</a:t>
            </a:r>
            <a:r>
              <a:rPr lang="en-US" sz="1700" b="0" i="0" dirty="0">
                <a:solidFill>
                  <a:srgbClr val="273239"/>
                </a:solidFill>
                <a:effectLst/>
                <a:latin typeface="Garamond" panose="02020404030301010803" pitchFamily="18" charset="0"/>
              </a:rPr>
              <a:t>).</a:t>
            </a:r>
          </a:p>
          <a:p>
            <a:pPr lvl="1" algn="just" fontAlgn="base">
              <a:lnSpc>
                <a:spcPct val="120000"/>
              </a:lnSpc>
              <a:spcBef>
                <a:spcPts val="0"/>
              </a:spcBef>
              <a:spcAft>
                <a:spcPts val="600"/>
              </a:spcAft>
            </a:pPr>
            <a:r>
              <a:rPr lang="en-US" sz="1700" b="1" i="0" dirty="0">
                <a:solidFill>
                  <a:srgbClr val="273239"/>
                </a:solidFill>
                <a:effectLst/>
                <a:latin typeface="Garamond" panose="02020404030301010803" pitchFamily="18" charset="0"/>
              </a:rPr>
              <a:t>Step 2: At Presentation Layer, </a:t>
            </a:r>
            <a:r>
              <a:rPr lang="en-US" sz="1700" b="0" i="0" dirty="0">
                <a:solidFill>
                  <a:srgbClr val="273239"/>
                </a:solidFill>
                <a:effectLst/>
                <a:latin typeface="Garamond" panose="02020404030301010803" pitchFamily="18" charset="0"/>
              </a:rPr>
              <a:t>Mail application prepares for data transmission like encrypting data and formatting it for transmission.</a:t>
            </a:r>
          </a:p>
          <a:p>
            <a:pPr lvl="1" algn="just" fontAlgn="base">
              <a:lnSpc>
                <a:spcPct val="120000"/>
              </a:lnSpc>
              <a:spcBef>
                <a:spcPts val="0"/>
              </a:spcBef>
              <a:spcAft>
                <a:spcPts val="600"/>
              </a:spcAft>
            </a:pPr>
            <a:r>
              <a:rPr lang="en-US" sz="1700" b="1" i="0" dirty="0">
                <a:solidFill>
                  <a:srgbClr val="273239"/>
                </a:solidFill>
                <a:effectLst/>
                <a:latin typeface="Garamond" panose="02020404030301010803" pitchFamily="18" charset="0"/>
              </a:rPr>
              <a:t>Step 3: At Session Layer,</a:t>
            </a:r>
            <a:r>
              <a:rPr lang="en-US" sz="1700" b="0" i="0" dirty="0">
                <a:solidFill>
                  <a:srgbClr val="273239"/>
                </a:solidFill>
                <a:effectLst/>
                <a:latin typeface="Garamond" panose="02020404030301010803" pitchFamily="18" charset="0"/>
              </a:rPr>
              <a:t> There is a connection established between the sender and receiver on the internet.</a:t>
            </a:r>
          </a:p>
          <a:p>
            <a:pPr lvl="1" algn="just" fontAlgn="base">
              <a:lnSpc>
                <a:spcPct val="120000"/>
              </a:lnSpc>
              <a:spcBef>
                <a:spcPts val="0"/>
              </a:spcBef>
              <a:spcAft>
                <a:spcPts val="600"/>
              </a:spcAft>
            </a:pPr>
            <a:r>
              <a:rPr lang="en-US" sz="1700" b="1" i="0" dirty="0">
                <a:solidFill>
                  <a:srgbClr val="273239"/>
                </a:solidFill>
                <a:effectLst/>
                <a:latin typeface="Garamond" panose="02020404030301010803" pitchFamily="18" charset="0"/>
              </a:rPr>
              <a:t>Step 4: At Transport Layer</a:t>
            </a:r>
            <a:r>
              <a:rPr lang="en-US" sz="1700" b="0" i="0" dirty="0">
                <a:solidFill>
                  <a:srgbClr val="273239"/>
                </a:solidFill>
                <a:effectLst/>
                <a:latin typeface="Garamond" panose="02020404030301010803" pitchFamily="18" charset="0"/>
              </a:rPr>
              <a:t>, Email data is broken into smaller segments. It adds sequence number and error-checking information to maintain the reliability of the information.</a:t>
            </a:r>
          </a:p>
          <a:p>
            <a:pPr lvl="1" algn="just" fontAlgn="base">
              <a:lnSpc>
                <a:spcPct val="120000"/>
              </a:lnSpc>
              <a:spcBef>
                <a:spcPts val="0"/>
              </a:spcBef>
              <a:spcAft>
                <a:spcPts val="600"/>
              </a:spcAft>
            </a:pPr>
            <a:r>
              <a:rPr lang="en-US" sz="1700" b="1" i="0" dirty="0">
                <a:solidFill>
                  <a:srgbClr val="273239"/>
                </a:solidFill>
                <a:effectLst/>
                <a:latin typeface="Garamond" panose="02020404030301010803" pitchFamily="18" charset="0"/>
              </a:rPr>
              <a:t>Step 5: At Network Layer,</a:t>
            </a:r>
            <a:r>
              <a:rPr lang="en-US" sz="1700" b="0" i="0" dirty="0">
                <a:solidFill>
                  <a:srgbClr val="273239"/>
                </a:solidFill>
                <a:effectLst/>
                <a:latin typeface="Garamond" panose="02020404030301010803" pitchFamily="18" charset="0"/>
              </a:rPr>
              <a:t> Addressing of packets is done in order to find the best route for transfer.</a:t>
            </a:r>
          </a:p>
          <a:p>
            <a:pPr lvl="1" algn="just" fontAlgn="base">
              <a:lnSpc>
                <a:spcPct val="120000"/>
              </a:lnSpc>
              <a:spcBef>
                <a:spcPts val="0"/>
              </a:spcBef>
              <a:spcAft>
                <a:spcPts val="600"/>
              </a:spcAft>
            </a:pPr>
            <a:r>
              <a:rPr lang="en-US" sz="1700" b="1" i="0" dirty="0">
                <a:solidFill>
                  <a:srgbClr val="273239"/>
                </a:solidFill>
                <a:effectLst/>
                <a:latin typeface="Garamond" panose="02020404030301010803" pitchFamily="18" charset="0"/>
              </a:rPr>
              <a:t>Step 6: At Data Link Layer, d</a:t>
            </a:r>
            <a:r>
              <a:rPr lang="en-US" sz="1700" b="0" i="0" dirty="0">
                <a:solidFill>
                  <a:srgbClr val="273239"/>
                </a:solidFill>
                <a:effectLst/>
                <a:latin typeface="Garamond" panose="02020404030301010803" pitchFamily="18" charset="0"/>
              </a:rPr>
              <a:t>ata packets are encapsulated into frames, then MAC address is added for local devices and then it checks for error using error detection.</a:t>
            </a:r>
          </a:p>
          <a:p>
            <a:pPr lvl="1" algn="just" fontAlgn="base">
              <a:lnSpc>
                <a:spcPct val="120000"/>
              </a:lnSpc>
              <a:spcBef>
                <a:spcPts val="0"/>
              </a:spcBef>
              <a:spcAft>
                <a:spcPts val="600"/>
              </a:spcAft>
            </a:pPr>
            <a:r>
              <a:rPr lang="en-US" sz="1700" b="1" i="0" dirty="0">
                <a:solidFill>
                  <a:srgbClr val="273239"/>
                </a:solidFill>
                <a:effectLst/>
                <a:latin typeface="Garamond" panose="02020404030301010803" pitchFamily="18" charset="0"/>
              </a:rPr>
              <a:t>Step 7: At Physical Layer, </a:t>
            </a:r>
            <a:r>
              <a:rPr lang="en-US" sz="1700" b="0" i="0" dirty="0">
                <a:solidFill>
                  <a:srgbClr val="273239"/>
                </a:solidFill>
                <a:effectLst/>
                <a:latin typeface="Garamond" panose="02020404030301010803" pitchFamily="18" charset="0"/>
              </a:rPr>
              <a:t>Frames are transmitted in the form of electrical/optical signals over a physical network medium like ethernet cable or Wi-Fi.</a:t>
            </a:r>
          </a:p>
          <a:p>
            <a:pPr algn="just" rtl="0" fontAlgn="base">
              <a:lnSpc>
                <a:spcPct val="120000"/>
              </a:lnSpc>
              <a:spcBef>
                <a:spcPts val="0"/>
              </a:spcBef>
              <a:spcAft>
                <a:spcPts val="600"/>
              </a:spcAft>
            </a:pPr>
            <a:r>
              <a:rPr lang="en-US" sz="2000" b="0" i="0" dirty="0">
                <a:solidFill>
                  <a:srgbClr val="273239"/>
                </a:solidFill>
                <a:effectLst/>
                <a:latin typeface="Garamond" panose="02020404030301010803" pitchFamily="18" charset="0"/>
              </a:rPr>
              <a:t>After the email reaches the receiver i.e. </a:t>
            </a:r>
            <a:r>
              <a:rPr lang="en-US" sz="2000" b="1" i="0" dirty="0">
                <a:solidFill>
                  <a:srgbClr val="273239"/>
                </a:solidFill>
                <a:effectLst/>
                <a:latin typeface="Garamond" panose="02020404030301010803" pitchFamily="18" charset="0"/>
              </a:rPr>
              <a:t>Person B</a:t>
            </a:r>
            <a:r>
              <a:rPr lang="en-US" sz="2000" b="0" i="0" dirty="0">
                <a:solidFill>
                  <a:srgbClr val="273239"/>
                </a:solidFill>
                <a:effectLst/>
                <a:latin typeface="Garamond" panose="02020404030301010803" pitchFamily="18" charset="0"/>
              </a:rPr>
              <a:t>, the process will reverse and decrypt the e-mail content. </a:t>
            </a:r>
          </a:p>
          <a:p>
            <a:pPr algn="just" rtl="0" fontAlgn="base">
              <a:lnSpc>
                <a:spcPct val="120000"/>
              </a:lnSpc>
              <a:spcBef>
                <a:spcPts val="0"/>
              </a:spcBef>
              <a:spcAft>
                <a:spcPts val="600"/>
              </a:spcAft>
            </a:pPr>
            <a:r>
              <a:rPr lang="en-US" sz="2000" b="0" i="0" dirty="0">
                <a:solidFill>
                  <a:srgbClr val="273239"/>
                </a:solidFill>
                <a:effectLst/>
                <a:latin typeface="Garamond" panose="02020404030301010803" pitchFamily="18" charset="0"/>
              </a:rPr>
              <a:t>At last, the email will be shown on </a:t>
            </a:r>
            <a:r>
              <a:rPr lang="en-US" sz="2000" b="1" i="0" dirty="0">
                <a:solidFill>
                  <a:srgbClr val="273239"/>
                </a:solidFill>
                <a:effectLst/>
                <a:latin typeface="Garamond" panose="02020404030301010803" pitchFamily="18" charset="0"/>
              </a:rPr>
              <a:t>Person B</a:t>
            </a:r>
            <a:r>
              <a:rPr lang="en-US" sz="2000" b="0" i="0" dirty="0">
                <a:solidFill>
                  <a:srgbClr val="273239"/>
                </a:solidFill>
                <a:effectLst/>
                <a:latin typeface="Garamond" panose="02020404030301010803" pitchFamily="18" charset="0"/>
              </a:rPr>
              <a:t> email client.</a:t>
            </a:r>
          </a:p>
        </p:txBody>
      </p:sp>
    </p:spTree>
    <p:extLst>
      <p:ext uri="{BB962C8B-B14F-4D97-AF65-F5344CB8AC3E}">
        <p14:creationId xmlns:p14="http://schemas.microsoft.com/office/powerpoint/2010/main" val="176872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035B-4913-C61B-B042-3CF9CAF33D8B}"/>
              </a:ext>
            </a:extLst>
          </p:cNvPr>
          <p:cNvSpPr>
            <a:spLocks noGrp="1"/>
          </p:cNvSpPr>
          <p:nvPr>
            <p:ph type="title"/>
          </p:nvPr>
        </p:nvSpPr>
        <p:spPr>
          <a:xfrm>
            <a:off x="838200" y="259397"/>
            <a:ext cx="10515600" cy="1325563"/>
          </a:xfrm>
        </p:spPr>
        <p:txBody>
          <a:bodyPr>
            <a:normAutofit/>
          </a:bodyPr>
          <a:lstStyle/>
          <a:p>
            <a:r>
              <a:rPr lang="en-US" sz="4000" b="1" i="0" dirty="0">
                <a:solidFill>
                  <a:srgbClr val="0070C0"/>
                </a:solidFill>
                <a:effectLst/>
                <a:latin typeface="Garamond" panose="02020404030301010803" pitchFamily="18" charset="0"/>
              </a:rPr>
              <a:t>Protocols Used in the OSI Layers</a:t>
            </a:r>
            <a:endParaRPr lang="en-IN" sz="4000" dirty="0">
              <a:solidFill>
                <a:srgbClr val="0070C0"/>
              </a:solidFill>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5B91E99B-1D65-B483-4105-005DEC2FAA31}"/>
              </a:ext>
            </a:extLst>
          </p:cNvPr>
          <p:cNvGraphicFramePr>
            <a:graphicFrameLocks noGrp="1"/>
          </p:cNvGraphicFramePr>
          <p:nvPr>
            <p:ph idx="1"/>
            <p:extLst>
              <p:ext uri="{D42A27DB-BD31-4B8C-83A1-F6EECF244321}">
                <p14:modId xmlns:p14="http://schemas.microsoft.com/office/powerpoint/2010/main" val="4242415878"/>
              </p:ext>
            </p:extLst>
          </p:nvPr>
        </p:nvGraphicFramePr>
        <p:xfrm>
          <a:off x="838200" y="1584960"/>
          <a:ext cx="10515600" cy="5257800"/>
        </p:xfrm>
        <a:graphic>
          <a:graphicData uri="http://schemas.openxmlformats.org/drawingml/2006/table">
            <a:tbl>
              <a:tblPr firstRow="1" bandRow="1">
                <a:tableStyleId>{5C22544A-7EE6-4342-B048-85BDC9FD1C3A}</a:tableStyleId>
              </a:tblPr>
              <a:tblGrid>
                <a:gridCol w="1853629">
                  <a:extLst>
                    <a:ext uri="{9D8B030D-6E8A-4147-A177-3AD203B41FA5}">
                      <a16:colId xmlns:a16="http://schemas.microsoft.com/office/drawing/2014/main" val="3639353390"/>
                    </a:ext>
                  </a:extLst>
                </a:gridCol>
                <a:gridCol w="4243227">
                  <a:extLst>
                    <a:ext uri="{9D8B030D-6E8A-4147-A177-3AD203B41FA5}">
                      <a16:colId xmlns:a16="http://schemas.microsoft.com/office/drawing/2014/main" val="3459902699"/>
                    </a:ext>
                  </a:extLst>
                </a:gridCol>
                <a:gridCol w="2054832">
                  <a:extLst>
                    <a:ext uri="{9D8B030D-6E8A-4147-A177-3AD203B41FA5}">
                      <a16:colId xmlns:a16="http://schemas.microsoft.com/office/drawing/2014/main" val="2455298351"/>
                    </a:ext>
                  </a:extLst>
                </a:gridCol>
                <a:gridCol w="2363912">
                  <a:extLst>
                    <a:ext uri="{9D8B030D-6E8A-4147-A177-3AD203B41FA5}">
                      <a16:colId xmlns:a16="http://schemas.microsoft.com/office/drawing/2014/main" val="907863037"/>
                    </a:ext>
                  </a:extLst>
                </a:gridCol>
              </a:tblGrid>
              <a:tr h="370840">
                <a:tc>
                  <a:txBody>
                    <a:bodyPr/>
                    <a:lstStyle/>
                    <a:p>
                      <a:pPr algn="ctr" rtl="0" fontAlgn="base">
                        <a:spcAft>
                          <a:spcPts val="0"/>
                        </a:spcAft>
                      </a:pPr>
                      <a:r>
                        <a:rPr lang="en-IN" sz="1700" b="1" dirty="0">
                          <a:effectLst/>
                          <a:latin typeface="Garamond" panose="02020404030301010803" pitchFamily="18" charset="0"/>
                        </a:rPr>
                        <a:t>Layer</a:t>
                      </a:r>
                    </a:p>
                  </a:txBody>
                  <a:tcPr marL="38100" marR="38100" marT="63500" marB="63500" anchor="ctr"/>
                </a:tc>
                <a:tc>
                  <a:txBody>
                    <a:bodyPr/>
                    <a:lstStyle/>
                    <a:p>
                      <a:pPr algn="ctr" rtl="0" fontAlgn="base">
                        <a:spcAft>
                          <a:spcPts val="0"/>
                        </a:spcAft>
                      </a:pPr>
                      <a:r>
                        <a:rPr lang="en-IN" sz="1700" b="1" dirty="0">
                          <a:effectLst/>
                          <a:latin typeface="Garamond" panose="02020404030301010803" pitchFamily="18" charset="0"/>
                        </a:rPr>
                        <a:t>Working</a:t>
                      </a:r>
                    </a:p>
                  </a:txBody>
                  <a:tcPr marL="63500" marR="63500" marT="63500" marB="63500" anchor="ctr"/>
                </a:tc>
                <a:tc>
                  <a:txBody>
                    <a:bodyPr/>
                    <a:lstStyle/>
                    <a:p>
                      <a:pPr algn="ctr" rtl="0" fontAlgn="base">
                        <a:spcAft>
                          <a:spcPts val="0"/>
                        </a:spcAft>
                      </a:pPr>
                      <a:r>
                        <a:rPr lang="en-IN" sz="1700" b="1" dirty="0">
                          <a:solidFill>
                            <a:srgbClr val="FF0000"/>
                          </a:solidFill>
                          <a:effectLst/>
                          <a:latin typeface="Garamond" panose="02020404030301010803" pitchFamily="18" charset="0"/>
                        </a:rPr>
                        <a:t>Protocol Data Unit</a:t>
                      </a:r>
                    </a:p>
                  </a:txBody>
                  <a:tcPr marL="63500" marR="63500" marT="63500" marB="63500" anchor="ctr"/>
                </a:tc>
                <a:tc>
                  <a:txBody>
                    <a:bodyPr/>
                    <a:lstStyle/>
                    <a:p>
                      <a:pPr algn="ctr" rtl="0" fontAlgn="base">
                        <a:spcAft>
                          <a:spcPts val="0"/>
                        </a:spcAft>
                      </a:pPr>
                      <a:r>
                        <a:rPr lang="en-IN" sz="1700" b="1" dirty="0">
                          <a:solidFill>
                            <a:srgbClr val="00B050"/>
                          </a:solidFill>
                          <a:effectLst/>
                          <a:latin typeface="Garamond" panose="02020404030301010803" pitchFamily="18" charset="0"/>
                        </a:rPr>
                        <a:t>Protocols</a:t>
                      </a:r>
                    </a:p>
                  </a:txBody>
                  <a:tcPr marL="63500" marR="63500" marT="63500" marB="63500" anchor="ctr"/>
                </a:tc>
                <a:extLst>
                  <a:ext uri="{0D108BD9-81ED-4DB2-BD59-A6C34878D82A}">
                    <a16:rowId xmlns:a16="http://schemas.microsoft.com/office/drawing/2014/main" val="227773133"/>
                  </a:ext>
                </a:extLst>
              </a:tr>
              <a:tr h="370840">
                <a:tc>
                  <a:txBody>
                    <a:bodyPr/>
                    <a:lstStyle/>
                    <a:p>
                      <a:pPr algn="just" rtl="0" fontAlgn="base">
                        <a:spcAft>
                          <a:spcPts val="0"/>
                        </a:spcAft>
                      </a:pPr>
                      <a:r>
                        <a:rPr lang="en-IN" sz="1700" b="1" dirty="0">
                          <a:effectLst/>
                          <a:latin typeface="Garamond" panose="02020404030301010803" pitchFamily="18" charset="0"/>
                        </a:rPr>
                        <a:t>Physical Layer</a:t>
                      </a:r>
                      <a:endParaRPr lang="en-IN" sz="1700" b="0" dirty="0">
                        <a:effectLst/>
                        <a:latin typeface="Garamond" panose="02020404030301010803" pitchFamily="18" charset="0"/>
                      </a:endParaRPr>
                    </a:p>
                  </a:txBody>
                  <a:tcPr marL="63500" marR="63500" marT="88900" marB="88900" anchor="ctr"/>
                </a:tc>
                <a:tc>
                  <a:txBody>
                    <a:bodyPr/>
                    <a:lstStyle/>
                    <a:p>
                      <a:pPr algn="just" rtl="0" fontAlgn="base">
                        <a:spcAft>
                          <a:spcPts val="0"/>
                        </a:spcAft>
                      </a:pPr>
                      <a:r>
                        <a:rPr lang="en-US" sz="1700" b="0" dirty="0">
                          <a:effectLst/>
                          <a:latin typeface="Garamond" panose="02020404030301010803" pitchFamily="18" charset="0"/>
                        </a:rPr>
                        <a:t>Establishing Physical Connections between Devices.</a:t>
                      </a:r>
                    </a:p>
                  </a:txBody>
                  <a:tcPr marL="63500" marR="63500" marT="88900" marB="88900" anchor="ctr"/>
                </a:tc>
                <a:tc>
                  <a:txBody>
                    <a:bodyPr/>
                    <a:lstStyle/>
                    <a:p>
                      <a:pPr algn="just" rtl="0" fontAlgn="base">
                        <a:spcAft>
                          <a:spcPts val="0"/>
                        </a:spcAft>
                      </a:pPr>
                      <a:r>
                        <a:rPr lang="en-IN" sz="1700" b="0" dirty="0">
                          <a:solidFill>
                            <a:srgbClr val="FF0000"/>
                          </a:solidFill>
                          <a:effectLst/>
                          <a:latin typeface="Garamond" panose="02020404030301010803" pitchFamily="18" charset="0"/>
                        </a:rPr>
                        <a:t>Bits</a:t>
                      </a:r>
                    </a:p>
                  </a:txBody>
                  <a:tcPr marL="63500" marR="63500" marT="88900" marB="88900" anchor="ctr"/>
                </a:tc>
                <a:tc>
                  <a:txBody>
                    <a:bodyPr/>
                    <a:lstStyle/>
                    <a:p>
                      <a:pPr algn="just" rtl="0" fontAlgn="base">
                        <a:spcAft>
                          <a:spcPts val="0"/>
                        </a:spcAft>
                      </a:pPr>
                      <a:r>
                        <a:rPr lang="en-IN" sz="1700" b="0" u="none" dirty="0">
                          <a:solidFill>
                            <a:srgbClr val="00B050"/>
                          </a:solidFill>
                          <a:effectLst/>
                          <a:latin typeface="Garamond" panose="02020404030301010803" pitchFamily="18" charset="0"/>
                        </a:rPr>
                        <a:t>USB, SONET/SDH</a:t>
                      </a:r>
                      <a:r>
                        <a:rPr lang="en-IN" sz="1700" b="0" dirty="0">
                          <a:solidFill>
                            <a:srgbClr val="00B050"/>
                          </a:solidFill>
                          <a:effectLst/>
                          <a:latin typeface="Garamond" panose="02020404030301010803" pitchFamily="18" charset="0"/>
                        </a:rPr>
                        <a:t>, etc.</a:t>
                      </a:r>
                    </a:p>
                  </a:txBody>
                  <a:tcPr marL="63500" marR="63500" marT="88900" marB="88900" anchor="ctr"/>
                </a:tc>
                <a:extLst>
                  <a:ext uri="{0D108BD9-81ED-4DB2-BD59-A6C34878D82A}">
                    <a16:rowId xmlns:a16="http://schemas.microsoft.com/office/drawing/2014/main" val="1370050962"/>
                  </a:ext>
                </a:extLst>
              </a:tr>
              <a:tr h="370840">
                <a:tc>
                  <a:txBody>
                    <a:bodyPr/>
                    <a:lstStyle/>
                    <a:p>
                      <a:pPr algn="just" rtl="0" fontAlgn="base">
                        <a:spcAft>
                          <a:spcPts val="0"/>
                        </a:spcAft>
                      </a:pPr>
                      <a:r>
                        <a:rPr lang="en-IN" sz="1700" b="1" dirty="0">
                          <a:effectLst/>
                          <a:latin typeface="Garamond" panose="02020404030301010803" pitchFamily="18" charset="0"/>
                        </a:rPr>
                        <a:t>Data Link Layer</a:t>
                      </a:r>
                      <a:endParaRPr lang="en-IN" sz="1700" b="0" dirty="0">
                        <a:effectLst/>
                        <a:latin typeface="Garamond" panose="02020404030301010803" pitchFamily="18" charset="0"/>
                      </a:endParaRPr>
                    </a:p>
                  </a:txBody>
                  <a:tcPr marL="63500" marR="63500" marT="88900" marB="88900" anchor="ctr"/>
                </a:tc>
                <a:tc>
                  <a:txBody>
                    <a:bodyPr/>
                    <a:lstStyle/>
                    <a:p>
                      <a:pPr algn="just" rtl="0" fontAlgn="base">
                        <a:spcAft>
                          <a:spcPts val="0"/>
                        </a:spcAft>
                      </a:pPr>
                      <a:r>
                        <a:rPr lang="en-US" sz="1700" b="0">
                          <a:effectLst/>
                          <a:latin typeface="Garamond" panose="02020404030301010803" pitchFamily="18" charset="0"/>
                        </a:rPr>
                        <a:t>Node to Node Delivery of Message.</a:t>
                      </a:r>
                    </a:p>
                  </a:txBody>
                  <a:tcPr marL="63500" marR="63500" marT="88900" marB="88900" anchor="ctr"/>
                </a:tc>
                <a:tc>
                  <a:txBody>
                    <a:bodyPr/>
                    <a:lstStyle/>
                    <a:p>
                      <a:pPr algn="just" rtl="0" fontAlgn="base">
                        <a:spcAft>
                          <a:spcPts val="0"/>
                        </a:spcAft>
                      </a:pPr>
                      <a:r>
                        <a:rPr lang="en-IN" sz="1700" b="0" dirty="0">
                          <a:solidFill>
                            <a:srgbClr val="FF0000"/>
                          </a:solidFill>
                          <a:effectLst/>
                          <a:latin typeface="Garamond" panose="02020404030301010803" pitchFamily="18" charset="0"/>
                        </a:rPr>
                        <a:t>Frames</a:t>
                      </a:r>
                    </a:p>
                  </a:txBody>
                  <a:tcPr marL="63500" marR="63500" marT="88900" marB="88900" anchor="ctr"/>
                </a:tc>
                <a:tc>
                  <a:txBody>
                    <a:bodyPr/>
                    <a:lstStyle/>
                    <a:p>
                      <a:pPr algn="just" rtl="0" fontAlgn="base">
                        <a:spcAft>
                          <a:spcPts val="0"/>
                        </a:spcAft>
                      </a:pPr>
                      <a:r>
                        <a:rPr lang="en-IN" sz="1700" b="0" u="none" dirty="0">
                          <a:solidFill>
                            <a:srgbClr val="00B050"/>
                          </a:solidFill>
                          <a:effectLst/>
                          <a:latin typeface="Garamond" panose="02020404030301010803" pitchFamily="18" charset="0"/>
                        </a:rPr>
                        <a:t>Ethernet, PPP, etc.</a:t>
                      </a:r>
                    </a:p>
                  </a:txBody>
                  <a:tcPr marL="63500" marR="63500" marT="88900" marB="88900" anchor="ctr"/>
                </a:tc>
                <a:extLst>
                  <a:ext uri="{0D108BD9-81ED-4DB2-BD59-A6C34878D82A}">
                    <a16:rowId xmlns:a16="http://schemas.microsoft.com/office/drawing/2014/main" val="2361540119"/>
                  </a:ext>
                </a:extLst>
              </a:tr>
              <a:tr h="370840">
                <a:tc>
                  <a:txBody>
                    <a:bodyPr/>
                    <a:lstStyle/>
                    <a:p>
                      <a:pPr algn="just" rtl="0" fontAlgn="base">
                        <a:spcAft>
                          <a:spcPts val="0"/>
                        </a:spcAft>
                      </a:pPr>
                      <a:r>
                        <a:rPr lang="en-IN" sz="1700" b="1" dirty="0">
                          <a:effectLst/>
                          <a:latin typeface="Garamond" panose="02020404030301010803" pitchFamily="18" charset="0"/>
                        </a:rPr>
                        <a:t>Network Layer</a:t>
                      </a:r>
                      <a:endParaRPr lang="en-IN" sz="1700" b="0" dirty="0">
                        <a:effectLst/>
                        <a:latin typeface="Garamond" panose="02020404030301010803" pitchFamily="18" charset="0"/>
                      </a:endParaRPr>
                    </a:p>
                  </a:txBody>
                  <a:tcPr marL="63500" marR="63500" marT="88900" marB="88900" anchor="ctr"/>
                </a:tc>
                <a:tc>
                  <a:txBody>
                    <a:bodyPr/>
                    <a:lstStyle/>
                    <a:p>
                      <a:pPr algn="just" rtl="0" fontAlgn="base">
                        <a:spcAft>
                          <a:spcPts val="0"/>
                        </a:spcAft>
                      </a:pPr>
                      <a:r>
                        <a:rPr lang="en-US" sz="1700" b="0">
                          <a:effectLst/>
                          <a:latin typeface="Garamond" panose="02020404030301010803" pitchFamily="18" charset="0"/>
                        </a:rPr>
                        <a:t>Transmission of data from one host to another, located in different networks.</a:t>
                      </a:r>
                    </a:p>
                  </a:txBody>
                  <a:tcPr marL="63500" marR="63500" marT="88900" marB="88900" anchor="ctr"/>
                </a:tc>
                <a:tc>
                  <a:txBody>
                    <a:bodyPr/>
                    <a:lstStyle/>
                    <a:p>
                      <a:pPr algn="just" rtl="0" fontAlgn="base">
                        <a:spcAft>
                          <a:spcPts val="0"/>
                        </a:spcAft>
                      </a:pPr>
                      <a:r>
                        <a:rPr lang="en-IN" sz="1700" b="0" dirty="0">
                          <a:solidFill>
                            <a:srgbClr val="FF0000"/>
                          </a:solidFill>
                          <a:effectLst/>
                          <a:latin typeface="Garamond" panose="02020404030301010803" pitchFamily="18" charset="0"/>
                        </a:rPr>
                        <a:t>Packets</a:t>
                      </a:r>
                    </a:p>
                  </a:txBody>
                  <a:tcPr marL="63500" marR="63500" marT="88900" marB="88900" anchor="ctr"/>
                </a:tc>
                <a:tc>
                  <a:txBody>
                    <a:bodyPr/>
                    <a:lstStyle/>
                    <a:p>
                      <a:pPr algn="just" rtl="0" fontAlgn="base">
                        <a:spcAft>
                          <a:spcPts val="0"/>
                        </a:spcAft>
                      </a:pPr>
                      <a:r>
                        <a:rPr lang="en-IN" sz="1700" b="0" dirty="0">
                          <a:solidFill>
                            <a:srgbClr val="00B050"/>
                          </a:solidFill>
                          <a:effectLst/>
                          <a:latin typeface="Garamond" panose="02020404030301010803" pitchFamily="18" charset="0"/>
                        </a:rPr>
                        <a:t>IP, </a:t>
                      </a:r>
                      <a:r>
                        <a:rPr lang="en-IN" sz="1700" b="0" u="none" dirty="0">
                          <a:solidFill>
                            <a:srgbClr val="00B050"/>
                          </a:solidFill>
                          <a:effectLst/>
                          <a:latin typeface="Garamond" panose="02020404030301010803" pitchFamily="18" charset="0"/>
                        </a:rPr>
                        <a:t>ICMP, IGMP, OSPF, </a:t>
                      </a:r>
                      <a:r>
                        <a:rPr lang="en-IN" sz="1700" b="0" dirty="0">
                          <a:solidFill>
                            <a:srgbClr val="00B050"/>
                          </a:solidFill>
                          <a:effectLst/>
                          <a:latin typeface="Garamond" panose="02020404030301010803" pitchFamily="18" charset="0"/>
                        </a:rPr>
                        <a:t>etc.</a:t>
                      </a:r>
                    </a:p>
                  </a:txBody>
                  <a:tcPr marL="63500" marR="63500" marT="88900" marB="88900" anchor="ctr"/>
                </a:tc>
                <a:extLst>
                  <a:ext uri="{0D108BD9-81ED-4DB2-BD59-A6C34878D82A}">
                    <a16:rowId xmlns:a16="http://schemas.microsoft.com/office/drawing/2014/main" val="3683363721"/>
                  </a:ext>
                </a:extLst>
              </a:tr>
              <a:tr h="370840">
                <a:tc>
                  <a:txBody>
                    <a:bodyPr/>
                    <a:lstStyle/>
                    <a:p>
                      <a:pPr algn="just" rtl="0" fontAlgn="base">
                        <a:spcAft>
                          <a:spcPts val="0"/>
                        </a:spcAft>
                      </a:pPr>
                      <a:r>
                        <a:rPr lang="en-IN" sz="1700" b="1" dirty="0">
                          <a:effectLst/>
                          <a:latin typeface="Garamond" panose="02020404030301010803" pitchFamily="18" charset="0"/>
                        </a:rPr>
                        <a:t>Transport Layer</a:t>
                      </a:r>
                      <a:endParaRPr lang="en-IN" sz="1700" b="0" dirty="0">
                        <a:effectLst/>
                        <a:latin typeface="Garamond" panose="02020404030301010803" pitchFamily="18" charset="0"/>
                      </a:endParaRPr>
                    </a:p>
                  </a:txBody>
                  <a:tcPr marL="63500" marR="63500" marT="88900" marB="88900" anchor="ctr"/>
                </a:tc>
                <a:tc>
                  <a:txBody>
                    <a:bodyPr/>
                    <a:lstStyle/>
                    <a:p>
                      <a:pPr algn="just" rtl="0" fontAlgn="base">
                        <a:spcAft>
                          <a:spcPts val="0"/>
                        </a:spcAft>
                      </a:pPr>
                      <a:r>
                        <a:rPr lang="en-US" sz="1700" b="0" dirty="0">
                          <a:effectLst/>
                          <a:latin typeface="Garamond" panose="02020404030301010803" pitchFamily="18" charset="0"/>
                        </a:rPr>
                        <a:t>Take Service from Network Layer and provide it to the Application Layer.</a:t>
                      </a:r>
                    </a:p>
                  </a:txBody>
                  <a:tcPr marL="63500" marR="63500" marT="88900" marB="88900" anchor="ctr"/>
                </a:tc>
                <a:tc>
                  <a:txBody>
                    <a:bodyPr/>
                    <a:lstStyle/>
                    <a:p>
                      <a:pPr algn="just" rtl="0" fontAlgn="base">
                        <a:spcAft>
                          <a:spcPts val="0"/>
                        </a:spcAft>
                      </a:pPr>
                      <a:r>
                        <a:rPr lang="en-IN" sz="1700" b="0" dirty="0">
                          <a:solidFill>
                            <a:srgbClr val="FF0000"/>
                          </a:solidFill>
                          <a:effectLst/>
                          <a:latin typeface="Garamond" panose="02020404030301010803" pitchFamily="18" charset="0"/>
                        </a:rPr>
                        <a:t>Segments (for TCP) or Datagrams (for UDP)</a:t>
                      </a:r>
                    </a:p>
                  </a:txBody>
                  <a:tcPr marL="63500" marR="63500" marT="88900" marB="88900" anchor="ctr"/>
                </a:tc>
                <a:tc>
                  <a:txBody>
                    <a:bodyPr/>
                    <a:lstStyle/>
                    <a:p>
                      <a:pPr algn="just" rtl="0" fontAlgn="base">
                        <a:spcAft>
                          <a:spcPts val="0"/>
                        </a:spcAft>
                      </a:pPr>
                      <a:r>
                        <a:rPr lang="en-IN" sz="1700" b="0" u="none" dirty="0">
                          <a:solidFill>
                            <a:srgbClr val="00B050"/>
                          </a:solidFill>
                          <a:effectLst/>
                          <a:latin typeface="Garamond" panose="02020404030301010803" pitchFamily="18" charset="0"/>
                        </a:rPr>
                        <a:t>TCP, UDP, SCTP</a:t>
                      </a:r>
                      <a:r>
                        <a:rPr lang="en-IN" sz="1700" b="0" u="sng" dirty="0">
                          <a:solidFill>
                            <a:srgbClr val="00B050"/>
                          </a:solidFill>
                          <a:effectLst/>
                          <a:latin typeface="Garamond" panose="02020404030301010803" pitchFamily="18" charset="0"/>
                          <a:hlinkClick r:id="rId2">
                            <a:extLst>
                              <a:ext uri="{A12FA001-AC4F-418D-AE19-62706E023703}">
                                <ahyp:hlinkClr xmlns:ahyp="http://schemas.microsoft.com/office/drawing/2018/hyperlinkcolor" val="tx"/>
                              </a:ext>
                            </a:extLst>
                          </a:hlinkClick>
                        </a:rPr>
                        <a:t>,</a:t>
                      </a:r>
                      <a:r>
                        <a:rPr lang="en-IN" sz="1700" b="0" dirty="0">
                          <a:solidFill>
                            <a:srgbClr val="00B050"/>
                          </a:solidFill>
                          <a:effectLst/>
                          <a:latin typeface="Garamond" panose="02020404030301010803" pitchFamily="18" charset="0"/>
                        </a:rPr>
                        <a:t> etc.</a:t>
                      </a:r>
                    </a:p>
                  </a:txBody>
                  <a:tcPr marL="63500" marR="63500" marT="88900" marB="88900" anchor="ctr"/>
                </a:tc>
                <a:extLst>
                  <a:ext uri="{0D108BD9-81ED-4DB2-BD59-A6C34878D82A}">
                    <a16:rowId xmlns:a16="http://schemas.microsoft.com/office/drawing/2014/main" val="3648316397"/>
                  </a:ext>
                </a:extLst>
              </a:tr>
              <a:tr h="370840">
                <a:tc>
                  <a:txBody>
                    <a:bodyPr/>
                    <a:lstStyle/>
                    <a:p>
                      <a:pPr algn="just" rtl="0" fontAlgn="base">
                        <a:spcAft>
                          <a:spcPts val="0"/>
                        </a:spcAft>
                      </a:pPr>
                      <a:r>
                        <a:rPr lang="en-IN" sz="1700" b="1" dirty="0">
                          <a:effectLst/>
                          <a:latin typeface="Garamond" panose="02020404030301010803" pitchFamily="18" charset="0"/>
                        </a:rPr>
                        <a:t>Session Layer</a:t>
                      </a:r>
                      <a:endParaRPr lang="en-IN" sz="1700" b="0" dirty="0">
                        <a:effectLst/>
                        <a:latin typeface="Garamond" panose="02020404030301010803" pitchFamily="18" charset="0"/>
                      </a:endParaRPr>
                    </a:p>
                  </a:txBody>
                  <a:tcPr marL="63500" marR="63500" marT="88900" marB="88900" anchor="ctr"/>
                </a:tc>
                <a:tc>
                  <a:txBody>
                    <a:bodyPr/>
                    <a:lstStyle/>
                    <a:p>
                      <a:pPr algn="just" rtl="0" fontAlgn="base">
                        <a:spcAft>
                          <a:spcPts val="0"/>
                        </a:spcAft>
                      </a:pPr>
                      <a:r>
                        <a:rPr lang="en-IN" sz="1700" b="0" dirty="0">
                          <a:effectLst/>
                          <a:latin typeface="Garamond" panose="02020404030301010803" pitchFamily="18" charset="0"/>
                        </a:rPr>
                        <a:t>Establishes Connection, Maintenance, Ensures Authentication and Ensures security.</a:t>
                      </a:r>
                    </a:p>
                  </a:txBody>
                  <a:tcPr marL="63500" marR="63500" marT="88900" marB="88900" anchor="ctr"/>
                </a:tc>
                <a:tc>
                  <a:txBody>
                    <a:bodyPr/>
                    <a:lstStyle/>
                    <a:p>
                      <a:pPr algn="just" rtl="0" fontAlgn="base">
                        <a:spcAft>
                          <a:spcPts val="0"/>
                        </a:spcAft>
                      </a:pPr>
                      <a:r>
                        <a:rPr lang="en-IN" sz="1700" b="0" dirty="0">
                          <a:solidFill>
                            <a:srgbClr val="FF0000"/>
                          </a:solidFill>
                          <a:effectLst/>
                          <a:latin typeface="Garamond" panose="02020404030301010803" pitchFamily="18" charset="0"/>
                        </a:rPr>
                        <a:t>Data</a:t>
                      </a:r>
                    </a:p>
                  </a:txBody>
                  <a:tcPr marL="63500" marR="63500" marT="88900" marB="88900" anchor="ctr"/>
                </a:tc>
                <a:tc>
                  <a:txBody>
                    <a:bodyPr/>
                    <a:lstStyle/>
                    <a:p>
                      <a:pPr algn="just" rtl="0" fontAlgn="base">
                        <a:spcAft>
                          <a:spcPts val="0"/>
                        </a:spcAft>
                      </a:pPr>
                      <a:r>
                        <a:rPr lang="en-IN" sz="1700" b="0" u="none" dirty="0">
                          <a:solidFill>
                            <a:srgbClr val="00B050"/>
                          </a:solidFill>
                          <a:effectLst/>
                          <a:latin typeface="Garamond" panose="02020404030301010803" pitchFamily="18" charset="0"/>
                        </a:rPr>
                        <a:t>NetBIOS, RPC, PPTP, </a:t>
                      </a:r>
                      <a:r>
                        <a:rPr lang="en-IN" sz="1700" b="0" dirty="0">
                          <a:solidFill>
                            <a:srgbClr val="00B050"/>
                          </a:solidFill>
                          <a:effectLst/>
                          <a:latin typeface="Garamond" panose="02020404030301010803" pitchFamily="18" charset="0"/>
                        </a:rPr>
                        <a:t>etc.</a:t>
                      </a:r>
                    </a:p>
                  </a:txBody>
                  <a:tcPr marL="63500" marR="63500" marT="88900" marB="88900" anchor="ctr"/>
                </a:tc>
                <a:extLst>
                  <a:ext uri="{0D108BD9-81ED-4DB2-BD59-A6C34878D82A}">
                    <a16:rowId xmlns:a16="http://schemas.microsoft.com/office/drawing/2014/main" val="119826090"/>
                  </a:ext>
                </a:extLst>
              </a:tr>
              <a:tr h="370840">
                <a:tc>
                  <a:txBody>
                    <a:bodyPr/>
                    <a:lstStyle/>
                    <a:p>
                      <a:pPr algn="just" rtl="0" fontAlgn="base">
                        <a:spcAft>
                          <a:spcPts val="0"/>
                        </a:spcAft>
                      </a:pPr>
                      <a:r>
                        <a:rPr lang="en-IN" sz="1700" b="1" dirty="0">
                          <a:effectLst/>
                          <a:latin typeface="Garamond" panose="02020404030301010803" pitchFamily="18" charset="0"/>
                        </a:rPr>
                        <a:t>Presentation Layer</a:t>
                      </a:r>
                      <a:endParaRPr lang="en-IN" sz="1700" b="0" dirty="0">
                        <a:effectLst/>
                        <a:latin typeface="Garamond" panose="02020404030301010803" pitchFamily="18" charset="0"/>
                      </a:endParaRPr>
                    </a:p>
                  </a:txBody>
                  <a:tcPr marL="63500" marR="63500" marT="88900" marB="88900" anchor="ctr"/>
                </a:tc>
                <a:tc>
                  <a:txBody>
                    <a:bodyPr/>
                    <a:lstStyle/>
                    <a:p>
                      <a:pPr algn="just" rtl="0" fontAlgn="base">
                        <a:spcAft>
                          <a:spcPts val="0"/>
                        </a:spcAft>
                      </a:pPr>
                      <a:r>
                        <a:rPr lang="en-US" sz="1700" b="0">
                          <a:effectLst/>
                          <a:latin typeface="Garamond" panose="02020404030301010803" pitchFamily="18" charset="0"/>
                        </a:rPr>
                        <a:t>Data from the application layer is extracted and manipulated in the required format for transmission.</a:t>
                      </a:r>
                    </a:p>
                  </a:txBody>
                  <a:tcPr marL="63500" marR="63500" marT="88900" marB="88900" anchor="ctr"/>
                </a:tc>
                <a:tc>
                  <a:txBody>
                    <a:bodyPr/>
                    <a:lstStyle/>
                    <a:p>
                      <a:pPr algn="just" rtl="0" fontAlgn="base">
                        <a:spcAft>
                          <a:spcPts val="0"/>
                        </a:spcAft>
                      </a:pPr>
                      <a:r>
                        <a:rPr lang="en-IN" sz="1700" b="0" dirty="0">
                          <a:solidFill>
                            <a:srgbClr val="FF0000"/>
                          </a:solidFill>
                          <a:effectLst/>
                          <a:latin typeface="Garamond" panose="02020404030301010803" pitchFamily="18" charset="0"/>
                        </a:rPr>
                        <a:t>Data</a:t>
                      </a:r>
                    </a:p>
                  </a:txBody>
                  <a:tcPr marL="63500" marR="63500" marT="88900" marB="88900" anchor="ctr"/>
                </a:tc>
                <a:tc>
                  <a:txBody>
                    <a:bodyPr/>
                    <a:lstStyle/>
                    <a:p>
                      <a:pPr algn="just" rtl="0" fontAlgn="base">
                        <a:spcAft>
                          <a:spcPts val="0"/>
                        </a:spcAft>
                      </a:pPr>
                      <a:r>
                        <a:rPr lang="en-IN" sz="1700" b="0" u="none" dirty="0">
                          <a:solidFill>
                            <a:srgbClr val="00B050"/>
                          </a:solidFill>
                          <a:effectLst/>
                          <a:latin typeface="Garamond" panose="02020404030301010803" pitchFamily="18" charset="0"/>
                        </a:rPr>
                        <a:t>TLS/SSL, MIME, </a:t>
                      </a:r>
                      <a:r>
                        <a:rPr lang="en-IN" sz="1700" b="0" dirty="0">
                          <a:solidFill>
                            <a:srgbClr val="00B050"/>
                          </a:solidFill>
                          <a:effectLst/>
                          <a:latin typeface="Garamond" panose="02020404030301010803" pitchFamily="18" charset="0"/>
                        </a:rPr>
                        <a:t>JPEG, PNG, ASCII, etc.</a:t>
                      </a:r>
                    </a:p>
                  </a:txBody>
                  <a:tcPr marL="63500" marR="63500" marT="88900" marB="88900" anchor="ctr"/>
                </a:tc>
                <a:extLst>
                  <a:ext uri="{0D108BD9-81ED-4DB2-BD59-A6C34878D82A}">
                    <a16:rowId xmlns:a16="http://schemas.microsoft.com/office/drawing/2014/main" val="2797345414"/>
                  </a:ext>
                </a:extLst>
              </a:tr>
              <a:tr h="370840">
                <a:tc>
                  <a:txBody>
                    <a:bodyPr/>
                    <a:lstStyle/>
                    <a:p>
                      <a:pPr algn="just" rtl="0" fontAlgn="base">
                        <a:spcAft>
                          <a:spcPts val="0"/>
                        </a:spcAft>
                      </a:pPr>
                      <a:r>
                        <a:rPr lang="en-IN" sz="1700" b="1" dirty="0">
                          <a:effectLst/>
                          <a:latin typeface="Garamond" panose="02020404030301010803" pitchFamily="18" charset="0"/>
                        </a:rPr>
                        <a:t>Application Layer</a:t>
                      </a:r>
                      <a:endParaRPr lang="en-IN" sz="1700" b="0" dirty="0">
                        <a:effectLst/>
                        <a:latin typeface="Garamond" panose="02020404030301010803" pitchFamily="18" charset="0"/>
                      </a:endParaRPr>
                    </a:p>
                  </a:txBody>
                  <a:tcPr marL="63500" marR="63500" marT="88900" marB="88900" anchor="ctr"/>
                </a:tc>
                <a:tc>
                  <a:txBody>
                    <a:bodyPr/>
                    <a:lstStyle/>
                    <a:p>
                      <a:pPr algn="just" rtl="0" fontAlgn="base">
                        <a:spcAft>
                          <a:spcPts val="0"/>
                        </a:spcAft>
                      </a:pPr>
                      <a:r>
                        <a:rPr lang="en-US" sz="1700" b="0">
                          <a:effectLst/>
                          <a:latin typeface="Garamond" panose="02020404030301010803" pitchFamily="18" charset="0"/>
                        </a:rPr>
                        <a:t>Helps in identifying the client and synchronizing communication.</a:t>
                      </a:r>
                    </a:p>
                  </a:txBody>
                  <a:tcPr marL="63500" marR="63500" marT="88900" marB="88900" anchor="ctr"/>
                </a:tc>
                <a:tc>
                  <a:txBody>
                    <a:bodyPr/>
                    <a:lstStyle/>
                    <a:p>
                      <a:pPr algn="just" rtl="0" fontAlgn="base">
                        <a:spcAft>
                          <a:spcPts val="0"/>
                        </a:spcAft>
                      </a:pPr>
                      <a:r>
                        <a:rPr lang="en-IN" sz="1700" b="0" dirty="0">
                          <a:solidFill>
                            <a:srgbClr val="FF0000"/>
                          </a:solidFill>
                          <a:effectLst/>
                          <a:latin typeface="Garamond" panose="02020404030301010803" pitchFamily="18" charset="0"/>
                        </a:rPr>
                        <a:t>Data</a:t>
                      </a:r>
                    </a:p>
                  </a:txBody>
                  <a:tcPr marL="63500" marR="63500" marT="88900" marB="88900" anchor="ctr"/>
                </a:tc>
                <a:tc>
                  <a:txBody>
                    <a:bodyPr/>
                    <a:lstStyle/>
                    <a:p>
                      <a:pPr algn="just" rtl="0" fontAlgn="base">
                        <a:spcAft>
                          <a:spcPts val="0"/>
                        </a:spcAft>
                      </a:pPr>
                      <a:r>
                        <a:rPr lang="en-IN" sz="1700" b="0" u="none" dirty="0">
                          <a:solidFill>
                            <a:srgbClr val="00B050"/>
                          </a:solidFill>
                          <a:effectLst/>
                          <a:latin typeface="Garamond" panose="02020404030301010803" pitchFamily="18" charset="0"/>
                        </a:rPr>
                        <a:t>FTP, SMTP, DNS, DHCP</a:t>
                      </a:r>
                      <a:r>
                        <a:rPr lang="en-IN" sz="1700" b="0" dirty="0">
                          <a:solidFill>
                            <a:srgbClr val="00B050"/>
                          </a:solidFill>
                          <a:effectLst/>
                          <a:latin typeface="Garamond" panose="02020404030301010803" pitchFamily="18" charset="0"/>
                        </a:rPr>
                        <a:t>, etc.</a:t>
                      </a:r>
                    </a:p>
                  </a:txBody>
                  <a:tcPr marL="63500" marR="63500" marT="88900" marB="88900" anchor="ctr"/>
                </a:tc>
                <a:extLst>
                  <a:ext uri="{0D108BD9-81ED-4DB2-BD59-A6C34878D82A}">
                    <a16:rowId xmlns:a16="http://schemas.microsoft.com/office/drawing/2014/main" val="4025733676"/>
                  </a:ext>
                </a:extLst>
              </a:tr>
            </a:tbl>
          </a:graphicData>
        </a:graphic>
      </p:graphicFrame>
    </p:spTree>
    <p:extLst>
      <p:ext uri="{BB962C8B-B14F-4D97-AF65-F5344CB8AC3E}">
        <p14:creationId xmlns:p14="http://schemas.microsoft.com/office/powerpoint/2010/main" val="1779589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AABE-BBFC-5735-3585-3A2B63316028}"/>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Why Does The OSI Model Matter?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894C160E-4E54-5CB6-5722-B6E3B25D8283}"/>
              </a:ext>
            </a:extLst>
          </p:cNvPr>
          <p:cNvSpPr>
            <a:spLocks noGrp="1"/>
          </p:cNvSpPr>
          <p:nvPr>
            <p:ph idx="1"/>
          </p:nvPr>
        </p:nvSpPr>
        <p:spPr/>
        <p:txBody>
          <a:bodyPr>
            <a:normAutofit/>
          </a:bodyPr>
          <a:lstStyle/>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It provides the user a clear structure of “</a:t>
            </a:r>
            <a:r>
              <a:rPr lang="en-US" sz="2400" b="0" i="0" dirty="0">
                <a:solidFill>
                  <a:srgbClr val="FF0000"/>
                </a:solidFill>
                <a:effectLst/>
                <a:latin typeface="Garamond" panose="02020404030301010803" pitchFamily="18" charset="0"/>
              </a:rPr>
              <a:t>how the data moves in the network</a:t>
            </a:r>
            <a:r>
              <a:rPr lang="en-US" sz="2400" b="0" i="0" dirty="0">
                <a:solidFill>
                  <a:srgbClr val="273239"/>
                </a:solidFill>
                <a:effectLst/>
                <a:latin typeface="Garamond" panose="02020404030301010803" pitchFamily="18" charset="0"/>
              </a:rPr>
              <a:t>?”. </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As the OSI Model consists of 7 layers, each layer has its specific role, and due to which it </a:t>
            </a:r>
            <a:r>
              <a:rPr lang="en-US" sz="2400" b="0" i="0" dirty="0">
                <a:solidFill>
                  <a:srgbClr val="FF0000"/>
                </a:solidFill>
                <a:effectLst/>
                <a:latin typeface="Garamond" panose="02020404030301010803" pitchFamily="18" charset="0"/>
              </a:rPr>
              <a:t>helps in understanding, identifying and solving the complex network problems easily by focusing on one of the layers not the entire network</a:t>
            </a:r>
            <a:r>
              <a:rPr lang="en-US" sz="2400" b="0" i="0" dirty="0">
                <a:solidFill>
                  <a:srgbClr val="273239"/>
                </a:solidFill>
                <a:effectLst/>
                <a:latin typeface="Garamond" panose="02020404030301010803" pitchFamily="18" charset="0"/>
              </a:rPr>
              <a:t>.</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As the </a:t>
            </a:r>
            <a:r>
              <a:rPr lang="en-US" sz="2400" b="0" i="0" dirty="0">
                <a:solidFill>
                  <a:srgbClr val="FF0000"/>
                </a:solidFill>
                <a:effectLst/>
                <a:latin typeface="Garamond" panose="02020404030301010803" pitchFamily="18" charset="0"/>
              </a:rPr>
              <a:t>modern Internet does not prefer the OSI Model</a:t>
            </a:r>
            <a:r>
              <a:rPr lang="en-US" sz="2400" b="0" i="0" dirty="0">
                <a:solidFill>
                  <a:srgbClr val="273239"/>
                </a:solidFill>
                <a:effectLst/>
                <a:latin typeface="Garamond" panose="02020404030301010803" pitchFamily="18" charset="0"/>
              </a:rPr>
              <a:t>, </a:t>
            </a:r>
            <a:r>
              <a:rPr lang="en-US" sz="2400" b="0" i="0" dirty="0">
                <a:solidFill>
                  <a:srgbClr val="00B050"/>
                </a:solidFill>
                <a:effectLst/>
                <a:latin typeface="Garamond" panose="02020404030301010803" pitchFamily="18" charset="0"/>
              </a:rPr>
              <a:t>but still</a:t>
            </a:r>
            <a:r>
              <a:rPr lang="en-US" sz="2400" b="0" i="0" dirty="0">
                <a:solidFill>
                  <a:srgbClr val="273239"/>
                </a:solidFill>
                <a:effectLst/>
                <a:latin typeface="Garamond" panose="02020404030301010803" pitchFamily="18" charset="0"/>
              </a:rPr>
              <a:t>, the </a:t>
            </a:r>
            <a:r>
              <a:rPr lang="en-US" sz="2400" b="0" i="0" dirty="0">
                <a:solidFill>
                  <a:srgbClr val="FF0000"/>
                </a:solidFill>
                <a:effectLst/>
                <a:latin typeface="Garamond" panose="02020404030301010803" pitchFamily="18" charset="0"/>
              </a:rPr>
              <a:t>OSI Model is still very helpful for solving network problems</a:t>
            </a:r>
            <a:r>
              <a:rPr lang="en-US" sz="2400" b="0" i="0" dirty="0">
                <a:solidFill>
                  <a:srgbClr val="273239"/>
                </a:solidFill>
                <a:effectLst/>
                <a:latin typeface="Garamond" panose="02020404030301010803" pitchFamily="18" charset="0"/>
              </a:rPr>
              <a:t>. </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It helps people </a:t>
            </a:r>
            <a:r>
              <a:rPr lang="en-US" sz="2400" b="0" i="0" dirty="0">
                <a:solidFill>
                  <a:srgbClr val="FF0000"/>
                </a:solidFill>
                <a:effectLst/>
                <a:latin typeface="Garamond" panose="02020404030301010803" pitchFamily="18" charset="0"/>
              </a:rPr>
              <a:t>understanding network concepts very easily</a:t>
            </a:r>
            <a:r>
              <a:rPr lang="en-US" sz="24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292997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B1E3-D533-538C-9FA8-1555E0AA5073}"/>
              </a:ext>
            </a:extLst>
          </p:cNvPr>
          <p:cNvSpPr>
            <a:spLocks noGrp="1"/>
          </p:cNvSpPr>
          <p:nvPr>
            <p:ph type="title"/>
          </p:nvPr>
        </p:nvSpPr>
        <p:spPr/>
        <p:txBody>
          <a:bodyPr>
            <a:normAutofit/>
          </a:bodyPr>
          <a:lstStyle/>
          <a:p>
            <a:pPr algn="just"/>
            <a:r>
              <a:rPr lang="en-US" sz="4000" b="1" i="0" dirty="0">
                <a:solidFill>
                  <a:srgbClr val="0070C0"/>
                </a:solidFill>
                <a:effectLst/>
                <a:latin typeface="Garamond" panose="02020404030301010803" pitchFamily="18" charset="0"/>
              </a:rPr>
              <a:t>Difference Between OSI and TCP/IP Model</a:t>
            </a:r>
            <a:endParaRPr lang="en-IN" sz="4000" dirty="0">
              <a:solidFill>
                <a:srgbClr val="0070C0"/>
              </a:solidFill>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F9849407-2FBF-C18F-BF92-1B36A3F51F88}"/>
              </a:ext>
            </a:extLst>
          </p:cNvPr>
          <p:cNvGraphicFramePr>
            <a:graphicFrameLocks noGrp="1"/>
          </p:cNvGraphicFramePr>
          <p:nvPr>
            <p:ph idx="1"/>
            <p:extLst>
              <p:ext uri="{D42A27DB-BD31-4B8C-83A1-F6EECF244321}">
                <p14:modId xmlns:p14="http://schemas.microsoft.com/office/powerpoint/2010/main" val="1031147180"/>
              </p:ext>
            </p:extLst>
          </p:nvPr>
        </p:nvGraphicFramePr>
        <p:xfrm>
          <a:off x="838200" y="1825625"/>
          <a:ext cx="10515600" cy="3764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80179387"/>
                    </a:ext>
                  </a:extLst>
                </a:gridCol>
                <a:gridCol w="5257800">
                  <a:extLst>
                    <a:ext uri="{9D8B030D-6E8A-4147-A177-3AD203B41FA5}">
                      <a16:colId xmlns:a16="http://schemas.microsoft.com/office/drawing/2014/main" val="4157264892"/>
                    </a:ext>
                  </a:extLst>
                </a:gridCol>
              </a:tblGrid>
              <a:tr h="370840">
                <a:tc>
                  <a:txBody>
                    <a:bodyPr/>
                    <a:lstStyle/>
                    <a:p>
                      <a:pPr algn="ctr" rtl="0" fontAlgn="base">
                        <a:spcAft>
                          <a:spcPts val="0"/>
                        </a:spcAft>
                      </a:pPr>
                      <a:r>
                        <a:rPr lang="en-IN" sz="2400" b="1" dirty="0">
                          <a:effectLst/>
                          <a:latin typeface="Garamond" panose="02020404030301010803" pitchFamily="18" charset="0"/>
                        </a:rPr>
                        <a:t>OSI Model</a:t>
                      </a:r>
                    </a:p>
                  </a:txBody>
                  <a:tcPr marL="38100" marR="38100" marT="63500" marB="63500" anchor="ctr"/>
                </a:tc>
                <a:tc>
                  <a:txBody>
                    <a:bodyPr/>
                    <a:lstStyle/>
                    <a:p>
                      <a:pPr algn="ctr" rtl="0" fontAlgn="base">
                        <a:spcAft>
                          <a:spcPts val="0"/>
                        </a:spcAft>
                      </a:pPr>
                      <a:r>
                        <a:rPr lang="en-IN" sz="2400" b="1" dirty="0">
                          <a:effectLst/>
                          <a:latin typeface="Garamond" panose="02020404030301010803" pitchFamily="18" charset="0"/>
                        </a:rPr>
                        <a:t>TCP/IP Model</a:t>
                      </a:r>
                    </a:p>
                  </a:txBody>
                  <a:tcPr marL="63500" marR="63500" marT="63500" marB="63500" anchor="ctr"/>
                </a:tc>
                <a:extLst>
                  <a:ext uri="{0D108BD9-81ED-4DB2-BD59-A6C34878D82A}">
                    <a16:rowId xmlns:a16="http://schemas.microsoft.com/office/drawing/2014/main" val="1197971814"/>
                  </a:ext>
                </a:extLst>
              </a:tr>
              <a:tr h="370840">
                <a:tc>
                  <a:txBody>
                    <a:bodyPr/>
                    <a:lstStyle/>
                    <a:p>
                      <a:pPr algn="just" rtl="0" fontAlgn="base">
                        <a:spcAft>
                          <a:spcPts val="0"/>
                        </a:spcAft>
                      </a:pPr>
                      <a:r>
                        <a:rPr lang="en-US" sz="2400" b="0" dirty="0">
                          <a:effectLst/>
                          <a:latin typeface="Garamond" panose="02020404030301010803" pitchFamily="18" charset="0"/>
                        </a:rPr>
                        <a:t>OSI stands for Open Systems Interconnection.</a:t>
                      </a:r>
                    </a:p>
                  </a:txBody>
                  <a:tcPr marL="63500" marR="63500" marT="88900" marB="88900" anchor="ctr"/>
                </a:tc>
                <a:tc>
                  <a:txBody>
                    <a:bodyPr/>
                    <a:lstStyle/>
                    <a:p>
                      <a:pPr algn="just" rtl="0" fontAlgn="base">
                        <a:spcAft>
                          <a:spcPts val="0"/>
                        </a:spcAft>
                      </a:pPr>
                      <a:r>
                        <a:rPr lang="en-IN" sz="2400" b="0" dirty="0">
                          <a:effectLst/>
                          <a:latin typeface="Garamond" panose="02020404030301010803" pitchFamily="18" charset="0"/>
                        </a:rPr>
                        <a:t>TCP/IP stands for Transmission Control Protocol/Internet Protocol.</a:t>
                      </a:r>
                    </a:p>
                  </a:txBody>
                  <a:tcPr marL="63500" marR="63500" marT="88900" marB="88900" anchor="ctr"/>
                </a:tc>
                <a:extLst>
                  <a:ext uri="{0D108BD9-81ED-4DB2-BD59-A6C34878D82A}">
                    <a16:rowId xmlns:a16="http://schemas.microsoft.com/office/drawing/2014/main" val="4147691052"/>
                  </a:ext>
                </a:extLst>
              </a:tr>
              <a:tr h="0">
                <a:tc>
                  <a:txBody>
                    <a:bodyPr/>
                    <a:lstStyle/>
                    <a:p>
                      <a:pPr algn="just" rtl="0" fontAlgn="base">
                        <a:spcAft>
                          <a:spcPts val="0"/>
                        </a:spcAft>
                      </a:pPr>
                      <a:r>
                        <a:rPr lang="en-US" sz="2400" b="0" dirty="0">
                          <a:effectLst/>
                          <a:latin typeface="Garamond" panose="02020404030301010803" pitchFamily="18" charset="0"/>
                        </a:rPr>
                        <a:t>OSI model has 7 layers.</a:t>
                      </a:r>
                    </a:p>
                  </a:txBody>
                  <a:tcPr marL="63500" marR="63500" marT="88900" marB="88900" anchor="ctr"/>
                </a:tc>
                <a:tc>
                  <a:txBody>
                    <a:bodyPr/>
                    <a:lstStyle/>
                    <a:p>
                      <a:pPr algn="just" rtl="0" fontAlgn="base">
                        <a:spcAft>
                          <a:spcPts val="0"/>
                        </a:spcAft>
                      </a:pPr>
                      <a:r>
                        <a:rPr lang="en-US" sz="2400" b="0" dirty="0">
                          <a:effectLst/>
                          <a:latin typeface="Garamond" panose="02020404030301010803" pitchFamily="18" charset="0"/>
                        </a:rPr>
                        <a:t>TCP/IP model consists of 4 layers.</a:t>
                      </a:r>
                    </a:p>
                  </a:txBody>
                  <a:tcPr marL="63500" marR="63500" marT="88900" marB="88900" anchor="ctr"/>
                </a:tc>
                <a:extLst>
                  <a:ext uri="{0D108BD9-81ED-4DB2-BD59-A6C34878D82A}">
                    <a16:rowId xmlns:a16="http://schemas.microsoft.com/office/drawing/2014/main" val="3927722882"/>
                  </a:ext>
                </a:extLst>
              </a:tr>
              <a:tr h="370840">
                <a:tc>
                  <a:txBody>
                    <a:bodyPr/>
                    <a:lstStyle/>
                    <a:p>
                      <a:pPr algn="just" rtl="0" fontAlgn="base">
                        <a:spcAft>
                          <a:spcPts val="0"/>
                        </a:spcAft>
                      </a:pPr>
                      <a:r>
                        <a:rPr lang="en-US" sz="2400" b="0" dirty="0">
                          <a:effectLst/>
                          <a:latin typeface="Garamond" panose="02020404030301010803" pitchFamily="18" charset="0"/>
                        </a:rPr>
                        <a:t>Protocols at each layer is independent of the other layer.</a:t>
                      </a:r>
                    </a:p>
                  </a:txBody>
                  <a:tcPr marL="63500" marR="63500" marT="88900" marB="88900" anchor="ctr"/>
                </a:tc>
                <a:tc>
                  <a:txBody>
                    <a:bodyPr/>
                    <a:lstStyle/>
                    <a:p>
                      <a:pPr algn="just" rtl="0" fontAlgn="base">
                        <a:spcAft>
                          <a:spcPts val="0"/>
                        </a:spcAft>
                      </a:pPr>
                      <a:r>
                        <a:rPr lang="en-US" sz="2400" b="0" dirty="0">
                          <a:effectLst/>
                          <a:latin typeface="Garamond" panose="02020404030301010803" pitchFamily="18" charset="0"/>
                        </a:rPr>
                        <a:t>Layers are integrated, some layers are required by other layers of TCP/IP model.</a:t>
                      </a:r>
                    </a:p>
                  </a:txBody>
                  <a:tcPr marL="63500" marR="63500" marT="88900" marB="88900" anchor="ctr"/>
                </a:tc>
                <a:extLst>
                  <a:ext uri="{0D108BD9-81ED-4DB2-BD59-A6C34878D82A}">
                    <a16:rowId xmlns:a16="http://schemas.microsoft.com/office/drawing/2014/main" val="3761145582"/>
                  </a:ext>
                </a:extLst>
              </a:tr>
              <a:tr h="370840">
                <a:tc>
                  <a:txBody>
                    <a:bodyPr/>
                    <a:lstStyle/>
                    <a:p>
                      <a:pPr algn="just" rtl="0" fontAlgn="base">
                        <a:spcAft>
                          <a:spcPts val="0"/>
                        </a:spcAft>
                      </a:pPr>
                      <a:r>
                        <a:rPr lang="en-US" sz="2400" b="0">
                          <a:effectLst/>
                          <a:latin typeface="Garamond" panose="02020404030301010803" pitchFamily="18" charset="0"/>
                        </a:rPr>
                        <a:t>OSI Model is a conceptual framework, less used in practical applications.</a:t>
                      </a:r>
                    </a:p>
                  </a:txBody>
                  <a:tcPr marL="63500" marR="63500" marT="88900" marB="88900" anchor="ctr"/>
                </a:tc>
                <a:tc>
                  <a:txBody>
                    <a:bodyPr/>
                    <a:lstStyle/>
                    <a:p>
                      <a:pPr algn="just" rtl="0" fontAlgn="base">
                        <a:spcAft>
                          <a:spcPts val="0"/>
                        </a:spcAft>
                      </a:pPr>
                      <a:r>
                        <a:rPr lang="en-US" sz="2400" b="0" dirty="0">
                          <a:effectLst/>
                          <a:latin typeface="Garamond" panose="02020404030301010803" pitchFamily="18" charset="0"/>
                        </a:rPr>
                        <a:t>Widely used in actual networks like Internet and Communication Systems.</a:t>
                      </a:r>
                    </a:p>
                  </a:txBody>
                  <a:tcPr marL="63500" marR="63500" marT="88900" marB="88900" anchor="ctr"/>
                </a:tc>
                <a:extLst>
                  <a:ext uri="{0D108BD9-81ED-4DB2-BD59-A6C34878D82A}">
                    <a16:rowId xmlns:a16="http://schemas.microsoft.com/office/drawing/2014/main" val="2318756218"/>
                  </a:ext>
                </a:extLst>
              </a:tr>
            </a:tbl>
          </a:graphicData>
        </a:graphic>
      </p:graphicFrame>
    </p:spTree>
    <p:extLst>
      <p:ext uri="{BB962C8B-B14F-4D97-AF65-F5344CB8AC3E}">
        <p14:creationId xmlns:p14="http://schemas.microsoft.com/office/powerpoint/2010/main" val="887409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AD6D98-3BA6-61F2-B552-BBEB0944F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566" y="443260"/>
            <a:ext cx="9358867" cy="5971480"/>
          </a:xfrm>
        </p:spPr>
      </p:pic>
    </p:spTree>
    <p:extLst>
      <p:ext uri="{BB962C8B-B14F-4D97-AF65-F5344CB8AC3E}">
        <p14:creationId xmlns:p14="http://schemas.microsoft.com/office/powerpoint/2010/main" val="297337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F7A0-7139-BB56-18F8-7B85A34BB213}"/>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Conclusion</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41363CED-055B-745C-DD32-BCFE9F87A9D9}"/>
              </a:ext>
            </a:extLst>
          </p:cNvPr>
          <p:cNvSpPr>
            <a:spLocks noGrp="1"/>
          </p:cNvSpPr>
          <p:nvPr>
            <p:ph idx="1"/>
          </p:nvPr>
        </p:nvSpPr>
        <p:spPr/>
        <p:txBody>
          <a:bodyPr>
            <a:normAutofit/>
          </a:bodyPr>
          <a:lstStyle/>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 OSI (Open Systems Interconnection) model helps us understand how data moves in networks.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It consists of seven distinct layers: Physical, Data Link, Network, Transport, Session, Presentation, and Application.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Each layer has specific responsibilities and interacts with the layers directly above and below it.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Since it is a conceptual model, but the OSI framework is still widely used to troubleshoot and understand networking issues.</a:t>
            </a:r>
            <a:endParaRPr lang="en-IN" sz="2400" dirty="0">
              <a:latin typeface="Garamond" panose="02020404030301010803" pitchFamily="18" charset="0"/>
            </a:endParaRPr>
          </a:p>
        </p:txBody>
      </p:sp>
    </p:spTree>
    <p:extLst>
      <p:ext uri="{BB962C8B-B14F-4D97-AF65-F5344CB8AC3E}">
        <p14:creationId xmlns:p14="http://schemas.microsoft.com/office/powerpoint/2010/main" val="4107133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4C29-9C7F-BE5F-F24B-296551E27ADD}"/>
              </a:ext>
            </a:extLst>
          </p:cNvPr>
          <p:cNvSpPr>
            <a:spLocks noGrp="1"/>
          </p:cNvSpPr>
          <p:nvPr>
            <p:ph type="title"/>
          </p:nvPr>
        </p:nvSpPr>
        <p:spPr>
          <a:xfrm>
            <a:off x="838200" y="2766218"/>
            <a:ext cx="10515600" cy="1325563"/>
          </a:xfrm>
        </p:spPr>
        <p:txBody>
          <a:bodyPr>
            <a:normAutofit/>
          </a:bodyPr>
          <a:lstStyle/>
          <a:p>
            <a:pPr algn="ctr"/>
            <a:r>
              <a:rPr lang="en-IN" sz="3200" dirty="0">
                <a:solidFill>
                  <a:srgbClr val="FF0000"/>
                </a:solidFill>
                <a:latin typeface="Garamond" panose="02020404030301010803" pitchFamily="18" charset="0"/>
              </a:rPr>
              <a:t>Does frame encapsulate packet or packet encapsulate frame ?</a:t>
            </a:r>
          </a:p>
        </p:txBody>
      </p:sp>
    </p:spTree>
    <p:extLst>
      <p:ext uri="{BB962C8B-B14F-4D97-AF65-F5344CB8AC3E}">
        <p14:creationId xmlns:p14="http://schemas.microsoft.com/office/powerpoint/2010/main" val="69988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903B-C8A2-2E12-69AE-95F488A504F6}"/>
              </a:ext>
            </a:extLst>
          </p:cNvPr>
          <p:cNvSpPr>
            <a:spLocks noGrp="1"/>
          </p:cNvSpPr>
          <p:nvPr>
            <p:ph type="title"/>
          </p:nvPr>
        </p:nvSpPr>
        <p:spPr>
          <a:xfrm>
            <a:off x="838200" y="2766218"/>
            <a:ext cx="10515600" cy="1325563"/>
          </a:xfrm>
        </p:spPr>
        <p:txBody>
          <a:bodyPr>
            <a:normAutofit/>
          </a:bodyPr>
          <a:lstStyle/>
          <a:p>
            <a:pPr algn="ctr"/>
            <a:r>
              <a:rPr lang="en-IN" sz="3200" dirty="0">
                <a:solidFill>
                  <a:srgbClr val="00B050"/>
                </a:solidFill>
                <a:latin typeface="Garamond" panose="02020404030301010803" pitchFamily="18" charset="0"/>
              </a:rPr>
              <a:t>Answer: Frame encapsulates packet</a:t>
            </a:r>
          </a:p>
        </p:txBody>
      </p:sp>
    </p:spTree>
    <p:extLst>
      <p:ext uri="{BB962C8B-B14F-4D97-AF65-F5344CB8AC3E}">
        <p14:creationId xmlns:p14="http://schemas.microsoft.com/office/powerpoint/2010/main" val="3215083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66A8-C6DE-C9D7-ACF1-F4A02234B673}"/>
              </a:ext>
            </a:extLst>
          </p:cNvPr>
          <p:cNvSpPr>
            <a:spLocks noGrp="1"/>
          </p:cNvSpPr>
          <p:nvPr>
            <p:ph type="title"/>
          </p:nvPr>
        </p:nvSpPr>
        <p:spPr>
          <a:xfrm>
            <a:off x="838200" y="2766218"/>
            <a:ext cx="10515600" cy="1325563"/>
          </a:xfrm>
        </p:spPr>
        <p:txBody>
          <a:bodyPr>
            <a:noAutofit/>
          </a:bodyPr>
          <a:lstStyle/>
          <a:p>
            <a:pPr algn="just"/>
            <a:r>
              <a:rPr lang="en-IN" sz="3200" dirty="0">
                <a:solidFill>
                  <a:srgbClr val="FF0000"/>
                </a:solidFill>
                <a:latin typeface="Garamond" panose="02020404030301010803" pitchFamily="18" charset="0"/>
              </a:rPr>
              <a:t>If H is header that is added at every layer and M is message that should be transmitted and N layer are present in hierarchy. Calculate the fraction of data in the whole content.</a:t>
            </a:r>
          </a:p>
        </p:txBody>
      </p:sp>
    </p:spTree>
    <p:extLst>
      <p:ext uri="{BB962C8B-B14F-4D97-AF65-F5344CB8AC3E}">
        <p14:creationId xmlns:p14="http://schemas.microsoft.com/office/powerpoint/2010/main" val="26628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02F9F3-3AAB-BF63-7CB4-D8931C95F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004" y="97161"/>
            <a:ext cx="8945413" cy="6395714"/>
          </a:xfrm>
        </p:spPr>
      </p:pic>
    </p:spTree>
    <p:extLst>
      <p:ext uri="{BB962C8B-B14F-4D97-AF65-F5344CB8AC3E}">
        <p14:creationId xmlns:p14="http://schemas.microsoft.com/office/powerpoint/2010/main" val="3311101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F7C18-BF19-BAF2-A784-D75EB23A06D9}"/>
                  </a:ext>
                </a:extLst>
              </p:cNvPr>
              <p:cNvSpPr>
                <a:spLocks noGrp="1"/>
              </p:cNvSpPr>
              <p:nvPr>
                <p:ph idx="1"/>
              </p:nvPr>
            </p:nvSpPr>
            <p:spPr/>
            <p:txBody>
              <a:bodyPr>
                <a:normAutofit/>
              </a:bodyPr>
              <a:lstStyle/>
              <a:p>
                <a:pPr marL="0" indent="0">
                  <a:buNone/>
                </a:pPr>
                <a:r>
                  <a:rPr lang="en-IN" sz="3200" dirty="0">
                    <a:solidFill>
                      <a:srgbClr val="00B050"/>
                    </a:solidFill>
                    <a:latin typeface="Garamond" panose="02020404030301010803" pitchFamily="18" charset="0"/>
                  </a:rPr>
                  <a:t>Solution: </a:t>
                </a:r>
              </a:p>
              <a:p>
                <a:r>
                  <a:rPr lang="en-IN" sz="3200" dirty="0">
                    <a:solidFill>
                      <a:srgbClr val="00B050"/>
                    </a:solidFill>
                    <a:latin typeface="Garamond" panose="02020404030301010803" pitchFamily="18" charset="0"/>
                  </a:rPr>
                  <a:t>Data Size = </a:t>
                </a:r>
                <a14:m>
                  <m:oMath xmlns:m="http://schemas.openxmlformats.org/officeDocument/2006/math">
                    <m:r>
                      <a:rPr lang="en-IN" sz="3200" b="0" i="1" dirty="0" smtClean="0">
                        <a:solidFill>
                          <a:srgbClr val="00B050"/>
                        </a:solidFill>
                        <a:latin typeface="Cambria Math" panose="02040503050406030204" pitchFamily="18" charset="0"/>
                      </a:rPr>
                      <m:t>𝑀</m:t>
                    </m:r>
                  </m:oMath>
                </a14:m>
                <a:endParaRPr lang="en-IN" sz="3200" dirty="0">
                  <a:solidFill>
                    <a:srgbClr val="00B050"/>
                  </a:solidFill>
                  <a:latin typeface="Garamond" panose="02020404030301010803" pitchFamily="18" charset="0"/>
                </a:endParaRPr>
              </a:p>
              <a:p>
                <a:r>
                  <a:rPr lang="en-IN" sz="3200" dirty="0">
                    <a:solidFill>
                      <a:srgbClr val="00B050"/>
                    </a:solidFill>
                    <a:latin typeface="Garamond" panose="02020404030301010803" pitchFamily="18" charset="0"/>
                  </a:rPr>
                  <a:t>Header Size = </a:t>
                </a:r>
                <a14:m>
                  <m:oMath xmlns:m="http://schemas.openxmlformats.org/officeDocument/2006/math">
                    <m:r>
                      <a:rPr lang="en-IN" sz="3200" b="0" i="1" dirty="0" smtClean="0">
                        <a:solidFill>
                          <a:srgbClr val="00B050"/>
                        </a:solidFill>
                        <a:latin typeface="Cambria Math" panose="02040503050406030204" pitchFamily="18" charset="0"/>
                      </a:rPr>
                      <m:t>𝐻</m:t>
                    </m:r>
                  </m:oMath>
                </a14:m>
                <a:endParaRPr lang="en-IN" sz="3200" dirty="0">
                  <a:solidFill>
                    <a:srgbClr val="00B050"/>
                  </a:solidFill>
                  <a:latin typeface="Garamond" panose="02020404030301010803" pitchFamily="18" charset="0"/>
                </a:endParaRPr>
              </a:p>
              <a:p>
                <a:r>
                  <a:rPr lang="en-IN" sz="3200" dirty="0">
                    <a:solidFill>
                      <a:srgbClr val="00B050"/>
                    </a:solidFill>
                    <a:latin typeface="Garamond" panose="02020404030301010803" pitchFamily="18" charset="0"/>
                  </a:rPr>
                  <a:t>Number of Layers = </a:t>
                </a:r>
                <a14:m>
                  <m:oMath xmlns:m="http://schemas.openxmlformats.org/officeDocument/2006/math">
                    <m:r>
                      <a:rPr lang="en-IN" sz="3200" b="0" i="1" dirty="0" smtClean="0">
                        <a:solidFill>
                          <a:srgbClr val="00B050"/>
                        </a:solidFill>
                        <a:latin typeface="Cambria Math" panose="02040503050406030204" pitchFamily="18" charset="0"/>
                      </a:rPr>
                      <m:t>𝑁</m:t>
                    </m:r>
                  </m:oMath>
                </a14:m>
                <a:endParaRPr lang="en-IN" sz="3200" dirty="0">
                  <a:solidFill>
                    <a:srgbClr val="00B050"/>
                  </a:solidFill>
                  <a:latin typeface="Garamond" panose="02020404030301010803" pitchFamily="18" charset="0"/>
                </a:endParaRPr>
              </a:p>
              <a:p>
                <a:r>
                  <a:rPr lang="en-IN" sz="3200" dirty="0">
                    <a:solidFill>
                      <a:srgbClr val="00B050"/>
                    </a:solidFill>
                    <a:latin typeface="Garamond" panose="02020404030301010803" pitchFamily="18" charset="0"/>
                  </a:rPr>
                  <a:t>Total Data Size = </a:t>
                </a:r>
                <a14:m>
                  <m:oMath xmlns:m="http://schemas.openxmlformats.org/officeDocument/2006/math">
                    <m:r>
                      <a:rPr lang="en-IN" sz="3200" b="0" i="1" dirty="0" smtClean="0">
                        <a:solidFill>
                          <a:srgbClr val="00B050"/>
                        </a:solidFill>
                        <a:latin typeface="Cambria Math" panose="02040503050406030204" pitchFamily="18" charset="0"/>
                      </a:rPr>
                      <m:t>𝐻𝑁</m:t>
                    </m:r>
                    <m:r>
                      <a:rPr lang="en-IN" sz="3200" b="0" i="1" dirty="0" smtClean="0">
                        <a:solidFill>
                          <a:srgbClr val="00B050"/>
                        </a:solidFill>
                        <a:latin typeface="Cambria Math" panose="02040503050406030204" pitchFamily="18" charset="0"/>
                      </a:rPr>
                      <m:t> + </m:t>
                    </m:r>
                    <m:r>
                      <a:rPr lang="en-IN" sz="3200" b="0" i="1" dirty="0" smtClean="0">
                        <a:solidFill>
                          <a:srgbClr val="00B050"/>
                        </a:solidFill>
                        <a:latin typeface="Cambria Math" panose="02040503050406030204" pitchFamily="18" charset="0"/>
                      </a:rPr>
                      <m:t>𝑀</m:t>
                    </m:r>
                  </m:oMath>
                </a14:m>
                <a:endParaRPr lang="en-IN" sz="3200" dirty="0">
                  <a:solidFill>
                    <a:srgbClr val="00B050"/>
                  </a:solidFill>
                  <a:latin typeface="Garamond" panose="02020404030301010803" pitchFamily="18" charset="0"/>
                </a:endParaRPr>
              </a:p>
              <a:p>
                <a:r>
                  <a:rPr lang="en-IN" sz="3200" dirty="0">
                    <a:solidFill>
                      <a:srgbClr val="00B050"/>
                    </a:solidFill>
                    <a:latin typeface="Garamond" panose="02020404030301010803" pitchFamily="18" charset="0"/>
                  </a:rPr>
                  <a:t>Fraction of data = </a:t>
                </a:r>
                <a14:m>
                  <m:oMath xmlns:m="http://schemas.openxmlformats.org/officeDocument/2006/math">
                    <m:f>
                      <m:fPr>
                        <m:ctrlPr>
                          <a:rPr lang="en-IN" sz="3200" i="1" smtClean="0">
                            <a:solidFill>
                              <a:srgbClr val="00B050"/>
                            </a:solidFill>
                            <a:latin typeface="Cambria Math" panose="02040503050406030204" pitchFamily="18" charset="0"/>
                          </a:rPr>
                        </m:ctrlPr>
                      </m:fPr>
                      <m:num>
                        <m:r>
                          <a:rPr lang="en-IN" sz="3200" b="0" i="1" smtClean="0">
                            <a:solidFill>
                              <a:srgbClr val="00B050"/>
                            </a:solidFill>
                            <a:latin typeface="Cambria Math" panose="02040503050406030204" pitchFamily="18" charset="0"/>
                          </a:rPr>
                          <m:t>𝑀</m:t>
                        </m:r>
                      </m:num>
                      <m:den>
                        <m:r>
                          <a:rPr lang="en-IN" sz="3200" b="0" i="1" smtClean="0">
                            <a:solidFill>
                              <a:srgbClr val="00B050"/>
                            </a:solidFill>
                            <a:latin typeface="Cambria Math" panose="02040503050406030204" pitchFamily="18" charset="0"/>
                          </a:rPr>
                          <m:t>𝐻𝑁</m:t>
                        </m:r>
                        <m:r>
                          <a:rPr lang="en-IN" sz="3200" b="0" i="1" smtClean="0">
                            <a:solidFill>
                              <a:srgbClr val="00B050"/>
                            </a:solidFill>
                            <a:latin typeface="Cambria Math" panose="02040503050406030204" pitchFamily="18" charset="0"/>
                          </a:rPr>
                          <m:t>+</m:t>
                        </m:r>
                        <m:r>
                          <a:rPr lang="en-IN" sz="3200" b="0" i="1" smtClean="0">
                            <a:solidFill>
                              <a:srgbClr val="00B050"/>
                            </a:solidFill>
                            <a:latin typeface="Cambria Math" panose="02040503050406030204" pitchFamily="18" charset="0"/>
                          </a:rPr>
                          <m:t>𝑀</m:t>
                        </m:r>
                      </m:den>
                    </m:f>
                  </m:oMath>
                </a14:m>
                <a:endParaRPr lang="en-IN" sz="3200" dirty="0">
                  <a:solidFill>
                    <a:srgbClr val="00B050"/>
                  </a:solidFill>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EBBF7C18-BF19-BAF2-A784-D75EB23A06D9}"/>
                  </a:ext>
                </a:extLst>
              </p:cNvPr>
              <p:cNvSpPr>
                <a:spLocks noGrp="1" noRot="1" noChangeAspect="1" noMove="1" noResize="1" noEditPoints="1" noAdjustHandles="1" noChangeArrowheads="1" noChangeShapeType="1" noTextEdit="1"/>
              </p:cNvSpPr>
              <p:nvPr>
                <p:ph idx="1"/>
              </p:nvPr>
            </p:nvSpPr>
            <p:spPr>
              <a:blipFill>
                <a:blip r:embed="rId2"/>
                <a:stretch>
                  <a:fillRect l="-1507" t="-2801"/>
                </a:stretch>
              </a:blipFill>
            </p:spPr>
            <p:txBody>
              <a:bodyPr/>
              <a:lstStyle/>
              <a:p>
                <a:r>
                  <a:rPr lang="en-IN">
                    <a:noFill/>
                  </a:rPr>
                  <a:t> </a:t>
                </a:r>
              </a:p>
            </p:txBody>
          </p:sp>
        </mc:Fallback>
      </mc:AlternateContent>
    </p:spTree>
    <p:extLst>
      <p:ext uri="{BB962C8B-B14F-4D97-AF65-F5344CB8AC3E}">
        <p14:creationId xmlns:p14="http://schemas.microsoft.com/office/powerpoint/2010/main" val="1040851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2282-173B-4C30-E1F7-EFAFEA34234D}"/>
              </a:ext>
            </a:extLst>
          </p:cNvPr>
          <p:cNvSpPr>
            <a:spLocks noGrp="1"/>
          </p:cNvSpPr>
          <p:nvPr>
            <p:ph type="title"/>
          </p:nvPr>
        </p:nvSpPr>
        <p:spPr>
          <a:xfrm>
            <a:off x="838200" y="2766218"/>
            <a:ext cx="10515600" cy="1325563"/>
          </a:xfrm>
        </p:spPr>
        <p:txBody>
          <a:bodyPr>
            <a:normAutofit/>
          </a:bodyPr>
          <a:lstStyle/>
          <a:p>
            <a:pPr algn="ctr"/>
            <a:r>
              <a:rPr lang="en-IN" sz="4000" dirty="0">
                <a:solidFill>
                  <a:srgbClr val="00B050"/>
                </a:solidFill>
                <a:latin typeface="Garamond" panose="02020404030301010803" pitchFamily="18" charset="0"/>
              </a:rPr>
              <a:t>Thank You!</a:t>
            </a:r>
          </a:p>
        </p:txBody>
      </p:sp>
    </p:spTree>
    <p:extLst>
      <p:ext uri="{BB962C8B-B14F-4D97-AF65-F5344CB8AC3E}">
        <p14:creationId xmlns:p14="http://schemas.microsoft.com/office/powerpoint/2010/main" val="286826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2293-7019-F30D-406F-898416CE1006}"/>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Layer 1 – Physical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AA48597F-1A4C-90AA-8B4A-67F269201588}"/>
              </a:ext>
            </a:extLst>
          </p:cNvPr>
          <p:cNvSpPr>
            <a:spLocks noGrp="1"/>
          </p:cNvSpPr>
          <p:nvPr>
            <p:ph idx="1"/>
          </p:nvPr>
        </p:nvSpPr>
        <p:spPr/>
        <p:txBody>
          <a:bodyPr>
            <a:normAutofit/>
          </a:bodyPr>
          <a:lstStyle/>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 </a:t>
            </a:r>
            <a:r>
              <a:rPr lang="en-US" sz="2400" b="0" i="0" dirty="0">
                <a:solidFill>
                  <a:srgbClr val="FF0000"/>
                </a:solidFill>
                <a:effectLst/>
                <a:latin typeface="Garamond" panose="02020404030301010803" pitchFamily="18" charset="0"/>
              </a:rPr>
              <a:t>lowest layer </a:t>
            </a:r>
            <a:r>
              <a:rPr lang="en-US" sz="2400" b="0" i="0" dirty="0">
                <a:solidFill>
                  <a:srgbClr val="273239"/>
                </a:solidFill>
                <a:effectLst/>
                <a:latin typeface="Garamond" panose="02020404030301010803" pitchFamily="18" charset="0"/>
              </a:rPr>
              <a:t>of the OSI reference model is the </a:t>
            </a:r>
            <a:r>
              <a:rPr lang="en-US" sz="2400" b="1" i="0" dirty="0">
                <a:solidFill>
                  <a:srgbClr val="273239"/>
                </a:solidFill>
                <a:effectLst/>
                <a:latin typeface="Garamond" panose="02020404030301010803" pitchFamily="18" charset="0"/>
              </a:rPr>
              <a:t>Physical Layer</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It is responsible for the </a:t>
            </a:r>
            <a:r>
              <a:rPr lang="en-US" sz="2400" b="0" i="0" dirty="0">
                <a:solidFill>
                  <a:srgbClr val="FF0000"/>
                </a:solidFill>
                <a:effectLst/>
                <a:latin typeface="Garamond" panose="02020404030301010803" pitchFamily="18" charset="0"/>
              </a:rPr>
              <a:t>actual physical connection between the devices</a:t>
            </a:r>
            <a:r>
              <a:rPr lang="en-US" sz="2400" b="0" i="0" dirty="0">
                <a:solidFill>
                  <a:srgbClr val="273239"/>
                </a:solidFill>
                <a:effectLst/>
                <a:latin typeface="Garamond" panose="02020404030301010803" pitchFamily="18" charset="0"/>
              </a:rPr>
              <a:t>.</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 physical layer </a:t>
            </a:r>
            <a:r>
              <a:rPr lang="en-US" sz="2400" b="0" i="0" dirty="0">
                <a:solidFill>
                  <a:srgbClr val="FF0000"/>
                </a:solidFill>
                <a:effectLst/>
                <a:latin typeface="Garamond" panose="02020404030301010803" pitchFamily="18" charset="0"/>
              </a:rPr>
              <a:t>contains information in the form of</a:t>
            </a:r>
            <a:r>
              <a:rPr lang="en-US" sz="2400" b="1" i="0" dirty="0">
                <a:solidFill>
                  <a:srgbClr val="FF0000"/>
                </a:solidFill>
                <a:effectLst/>
                <a:latin typeface="Garamond" panose="02020404030301010803" pitchFamily="18" charset="0"/>
              </a:rPr>
              <a:t> bits</a:t>
            </a:r>
            <a:r>
              <a:rPr lang="en-US" sz="2400" b="1"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Physical Layer is responsible for </a:t>
            </a:r>
            <a:r>
              <a:rPr lang="en-US" sz="2400" b="0" i="0" dirty="0">
                <a:solidFill>
                  <a:srgbClr val="FF0000"/>
                </a:solidFill>
                <a:effectLst/>
                <a:latin typeface="Garamond" panose="02020404030301010803" pitchFamily="18" charset="0"/>
              </a:rPr>
              <a:t>transmitting individual bits from one node to the next</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When receiving data, this layer will get the signal received and convert it into 0s and 1s and send them to the Data Link layer, which will put the frame back together.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Common physical layer devices are </a:t>
            </a:r>
            <a:r>
              <a:rPr lang="en-US" sz="2400" b="0" i="0" dirty="0">
                <a:solidFill>
                  <a:srgbClr val="FF0000"/>
                </a:solidFill>
                <a:effectLst/>
                <a:latin typeface="Garamond" panose="02020404030301010803" pitchFamily="18" charset="0"/>
              </a:rPr>
              <a:t>Hub, Repeater, Modem, and Cables</a:t>
            </a:r>
            <a:r>
              <a:rPr lang="en-US" sz="2400" b="0" i="0" dirty="0">
                <a:solidFill>
                  <a:srgbClr val="273239"/>
                </a:solidFill>
                <a:effectLst/>
                <a:latin typeface="Garamond" panose="02020404030301010803" pitchFamily="18" charset="0"/>
              </a:rPr>
              <a:t>.</a:t>
            </a:r>
          </a:p>
          <a:p>
            <a:pPr marL="0" indent="0" algn="just">
              <a:lnSpc>
                <a:spcPct val="100000"/>
              </a:lnSpc>
              <a:spcBef>
                <a:spcPts val="0"/>
              </a:spcBef>
              <a:spcAft>
                <a:spcPts val="600"/>
              </a:spcAft>
              <a:buNone/>
            </a:pPr>
            <a:endParaRPr lang="en-IN" sz="2400" dirty="0">
              <a:latin typeface="Garamond" panose="02020404030301010803" pitchFamily="18" charset="0"/>
            </a:endParaRPr>
          </a:p>
        </p:txBody>
      </p:sp>
      <p:pic>
        <p:nvPicPr>
          <p:cNvPr id="5" name="Picture 4">
            <a:extLst>
              <a:ext uri="{FF2B5EF4-FFF2-40B4-BE49-F238E27FC236}">
                <a16:creationId xmlns:a16="http://schemas.microsoft.com/office/drawing/2014/main" id="{88DFEB41-6795-E295-95AA-19B137E5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941" y="5232971"/>
            <a:ext cx="6500117" cy="1625029"/>
          </a:xfrm>
          <a:prstGeom prst="rect">
            <a:avLst/>
          </a:prstGeom>
        </p:spPr>
      </p:pic>
    </p:spTree>
    <p:extLst>
      <p:ext uri="{BB962C8B-B14F-4D97-AF65-F5344CB8AC3E}">
        <p14:creationId xmlns:p14="http://schemas.microsoft.com/office/powerpoint/2010/main" val="37130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4833-B235-BBE4-C0B0-CF4397ABE5D9}"/>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Functions of the Physical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2AC58321-457C-810F-AEDC-2B9BCA6FBDD4}"/>
              </a:ext>
            </a:extLst>
          </p:cNvPr>
          <p:cNvSpPr>
            <a:spLocks noGrp="1"/>
          </p:cNvSpPr>
          <p:nvPr>
            <p:ph idx="1"/>
          </p:nvPr>
        </p:nvSpPr>
        <p:spPr/>
        <p:txBody>
          <a:bodyPr>
            <a:normAutofit/>
          </a:bodyPr>
          <a:lstStyle/>
          <a:p>
            <a:pPr algn="just" fontAlgn="base">
              <a:lnSpc>
                <a:spcPct val="11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Bit Synchronization:</a:t>
            </a:r>
            <a:r>
              <a:rPr lang="en-US" sz="2400" b="0" i="0" dirty="0">
                <a:solidFill>
                  <a:srgbClr val="273239"/>
                </a:solidFill>
                <a:effectLst/>
                <a:latin typeface="Garamond" panose="02020404030301010803" pitchFamily="18" charset="0"/>
              </a:rPr>
              <a:t> The physical layer provides the </a:t>
            </a:r>
            <a:r>
              <a:rPr lang="en-US" sz="2400" b="0" i="0" dirty="0">
                <a:solidFill>
                  <a:srgbClr val="FF0000"/>
                </a:solidFill>
                <a:effectLst/>
                <a:latin typeface="Garamond" panose="02020404030301010803" pitchFamily="18" charset="0"/>
              </a:rPr>
              <a:t>synchronization of the bits by providing a clock</a:t>
            </a:r>
            <a:r>
              <a:rPr lang="en-US" sz="2400" b="0" i="0" dirty="0">
                <a:solidFill>
                  <a:srgbClr val="273239"/>
                </a:solidFill>
                <a:effectLst/>
                <a:latin typeface="Garamond" panose="02020404030301010803" pitchFamily="18" charset="0"/>
              </a:rPr>
              <a:t>. This clock controls both sender and receiver thus providing synchronization at the bit level.</a:t>
            </a:r>
          </a:p>
          <a:p>
            <a:pPr algn="just" fontAlgn="base">
              <a:lnSpc>
                <a:spcPct val="11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Bit Rate Control:</a:t>
            </a:r>
            <a:r>
              <a:rPr lang="en-US" sz="2400" b="0" i="0" dirty="0">
                <a:solidFill>
                  <a:srgbClr val="273239"/>
                </a:solidFill>
                <a:effectLst/>
                <a:latin typeface="Garamond" panose="02020404030301010803" pitchFamily="18" charset="0"/>
              </a:rPr>
              <a:t> The Physical layer also </a:t>
            </a:r>
            <a:r>
              <a:rPr lang="en-US" sz="2400" b="0" i="0" dirty="0">
                <a:solidFill>
                  <a:srgbClr val="FF0000"/>
                </a:solidFill>
                <a:effectLst/>
                <a:latin typeface="Garamond" panose="02020404030301010803" pitchFamily="18" charset="0"/>
              </a:rPr>
              <a:t>defines the transmission rate</a:t>
            </a:r>
            <a:r>
              <a:rPr lang="en-US" sz="2400" b="0" i="0" dirty="0">
                <a:solidFill>
                  <a:srgbClr val="273239"/>
                </a:solidFill>
                <a:effectLst/>
                <a:latin typeface="Garamond" panose="02020404030301010803" pitchFamily="18" charset="0"/>
              </a:rPr>
              <a:t>, i.e., the </a:t>
            </a:r>
            <a:r>
              <a:rPr lang="en-US" sz="2400" b="0" i="0" dirty="0">
                <a:solidFill>
                  <a:srgbClr val="FF0000"/>
                </a:solidFill>
                <a:effectLst/>
                <a:latin typeface="Garamond" panose="02020404030301010803" pitchFamily="18" charset="0"/>
              </a:rPr>
              <a:t>number of bits sent per second</a:t>
            </a:r>
            <a:r>
              <a:rPr lang="en-US" sz="2400" b="0" i="0" dirty="0">
                <a:solidFill>
                  <a:srgbClr val="273239"/>
                </a:solidFill>
                <a:effectLst/>
                <a:latin typeface="Garamond" panose="02020404030301010803" pitchFamily="18" charset="0"/>
              </a:rPr>
              <a:t>.</a:t>
            </a:r>
          </a:p>
          <a:p>
            <a:pPr algn="just" fontAlgn="base">
              <a:lnSpc>
                <a:spcPct val="11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Physical Topologies:</a:t>
            </a:r>
            <a:r>
              <a:rPr lang="en-US" sz="2400" b="0" i="0" dirty="0">
                <a:solidFill>
                  <a:srgbClr val="273239"/>
                </a:solidFill>
                <a:effectLst/>
                <a:latin typeface="Garamond" panose="02020404030301010803" pitchFamily="18" charset="0"/>
              </a:rPr>
              <a:t> Physical layer specifies how the different, </a:t>
            </a:r>
            <a:r>
              <a:rPr lang="en-US" sz="2400" b="0" i="0" dirty="0">
                <a:solidFill>
                  <a:srgbClr val="FF0000"/>
                </a:solidFill>
                <a:effectLst/>
                <a:latin typeface="Garamond" panose="02020404030301010803" pitchFamily="18" charset="0"/>
              </a:rPr>
              <a:t>devices/nodes are arranged in a network</a:t>
            </a:r>
            <a:r>
              <a:rPr lang="en-US" sz="2400" b="0" i="0" dirty="0">
                <a:effectLst/>
                <a:latin typeface="Garamond" panose="02020404030301010803" pitchFamily="18" charset="0"/>
              </a:rPr>
              <a:t>,</a:t>
            </a:r>
            <a:r>
              <a:rPr lang="en-US" sz="2400" b="0" i="0" dirty="0">
                <a:solidFill>
                  <a:srgbClr val="273239"/>
                </a:solidFill>
                <a:effectLst/>
                <a:latin typeface="Garamond" panose="02020404030301010803" pitchFamily="18" charset="0"/>
              </a:rPr>
              <a:t> i.e., bus topology , star topology , or mesh topology.</a:t>
            </a:r>
          </a:p>
          <a:p>
            <a:pPr algn="just" fontAlgn="base">
              <a:lnSpc>
                <a:spcPct val="110000"/>
              </a:lnSpc>
              <a:spcBef>
                <a:spcPts val="0"/>
              </a:spcBef>
              <a:spcAft>
                <a:spcPts val="600"/>
              </a:spcAft>
              <a:buFont typeface="Arial" panose="020B0604020202020204" pitchFamily="34" charset="0"/>
              <a:buChar char="•"/>
            </a:pPr>
            <a:r>
              <a:rPr lang="en-US" sz="2400" b="1" i="0" dirty="0">
                <a:solidFill>
                  <a:srgbClr val="273239"/>
                </a:solidFill>
                <a:effectLst/>
                <a:latin typeface="Garamond" panose="02020404030301010803" pitchFamily="18" charset="0"/>
              </a:rPr>
              <a:t>Transmission Mode:</a:t>
            </a:r>
            <a:r>
              <a:rPr lang="en-US" sz="2400" b="0" i="0" dirty="0">
                <a:solidFill>
                  <a:srgbClr val="273239"/>
                </a:solidFill>
                <a:effectLst/>
                <a:latin typeface="Garamond" panose="02020404030301010803" pitchFamily="18" charset="0"/>
              </a:rPr>
              <a:t> Physical layer also defines </a:t>
            </a:r>
            <a:r>
              <a:rPr lang="en-US" sz="2400" b="0" i="0" dirty="0">
                <a:solidFill>
                  <a:srgbClr val="FF0000"/>
                </a:solidFill>
                <a:effectLst/>
                <a:latin typeface="Garamond" panose="02020404030301010803" pitchFamily="18" charset="0"/>
              </a:rPr>
              <a:t>how the data flows between the two connected devices</a:t>
            </a:r>
            <a:r>
              <a:rPr lang="en-US" sz="2400" b="0" i="0" dirty="0">
                <a:solidFill>
                  <a:srgbClr val="273239"/>
                </a:solidFill>
                <a:effectLst/>
                <a:latin typeface="Garamond" panose="02020404030301010803" pitchFamily="18" charset="0"/>
              </a:rPr>
              <a:t>. The various transmission modes possible are Simplex, half-duplex and full-duplex.</a:t>
            </a:r>
          </a:p>
        </p:txBody>
      </p:sp>
    </p:spTree>
    <p:extLst>
      <p:ext uri="{BB962C8B-B14F-4D97-AF65-F5344CB8AC3E}">
        <p14:creationId xmlns:p14="http://schemas.microsoft.com/office/powerpoint/2010/main" val="5981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6D11-1C36-AE7E-EA6D-BA1C1C1FA4CA}"/>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Layer 2 – Data Link Layer (DLL)</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FE687DAC-8411-C8DA-B8A9-724A534F9BFE}"/>
              </a:ext>
            </a:extLst>
          </p:cNvPr>
          <p:cNvSpPr>
            <a:spLocks noGrp="1"/>
          </p:cNvSpPr>
          <p:nvPr>
            <p:ph idx="1"/>
          </p:nvPr>
        </p:nvSpPr>
        <p:spPr/>
        <p:txBody>
          <a:bodyPr>
            <a:noAutofit/>
          </a:bodyPr>
          <a:lstStyle/>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DLL is responsible for the </a:t>
            </a:r>
            <a:r>
              <a:rPr lang="en-US" sz="2400" b="0" i="0" dirty="0">
                <a:solidFill>
                  <a:srgbClr val="FF0000"/>
                </a:solidFill>
                <a:effectLst/>
                <a:latin typeface="Garamond" panose="02020404030301010803" pitchFamily="18" charset="0"/>
              </a:rPr>
              <a:t>node-to-node delivery of the message</a:t>
            </a:r>
            <a:r>
              <a:rPr lang="en-US" sz="2400" b="0" i="0" dirty="0">
                <a:solidFill>
                  <a:srgbClr val="273239"/>
                </a:solidFill>
                <a:effectLst/>
                <a:latin typeface="Garamond" panose="02020404030301010803" pitchFamily="18" charset="0"/>
              </a:rPr>
              <a:t>. </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main function of this layer is to make sure </a:t>
            </a:r>
            <a:r>
              <a:rPr lang="en-US" sz="2400" b="0" i="0" dirty="0">
                <a:solidFill>
                  <a:srgbClr val="FF0000"/>
                </a:solidFill>
                <a:effectLst/>
                <a:latin typeface="Garamond" panose="02020404030301010803" pitchFamily="18" charset="0"/>
              </a:rPr>
              <a:t>data transfer is error-free</a:t>
            </a:r>
            <a:r>
              <a:rPr lang="en-US" sz="2400" b="0" i="0" dirty="0">
                <a:solidFill>
                  <a:srgbClr val="273239"/>
                </a:solidFill>
                <a:effectLst/>
                <a:latin typeface="Garamond" panose="02020404030301010803" pitchFamily="18" charset="0"/>
              </a:rPr>
              <a:t> from one node to another, over the physical layer. </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When a packet arrives in a network, it is the </a:t>
            </a:r>
            <a:r>
              <a:rPr lang="en-US" sz="2400" b="0" i="0" dirty="0">
                <a:solidFill>
                  <a:srgbClr val="FF0000"/>
                </a:solidFill>
                <a:effectLst/>
                <a:latin typeface="Garamond" panose="02020404030301010803" pitchFamily="18" charset="0"/>
              </a:rPr>
              <a:t>responsibility of the DLL to transmit it to the Host using its MAC address</a:t>
            </a:r>
            <a:r>
              <a:rPr lang="en-US" sz="2400" b="0" i="0" dirty="0">
                <a:solidFill>
                  <a:srgbClr val="273239"/>
                </a:solidFill>
                <a:effectLst/>
                <a:latin typeface="Garamond" panose="02020404030301010803" pitchFamily="18" charset="0"/>
              </a:rPr>
              <a:t>. </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Packet in the Data Link layer is referred to as </a:t>
            </a:r>
            <a:r>
              <a:rPr lang="en-US" sz="2400" b="1" i="0" dirty="0">
                <a:solidFill>
                  <a:srgbClr val="FF0000"/>
                </a:solidFill>
                <a:effectLst/>
                <a:latin typeface="Garamond" panose="02020404030301010803" pitchFamily="18" charset="0"/>
              </a:rPr>
              <a:t>Frame</a:t>
            </a:r>
            <a:r>
              <a:rPr lang="en-US" sz="2400" b="1" i="0" dirty="0">
                <a:solidFill>
                  <a:srgbClr val="273239"/>
                </a:solidFill>
                <a:effectLst/>
                <a:latin typeface="Garamond" panose="02020404030301010803" pitchFamily="18" charset="0"/>
              </a:rPr>
              <a:t>. </a:t>
            </a:r>
          </a:p>
          <a:p>
            <a:pPr algn="just" rtl="0" fontAlgn="base">
              <a:lnSpc>
                <a:spcPct val="100000"/>
              </a:lnSpc>
              <a:spcBef>
                <a:spcPts val="0"/>
              </a:spcBef>
              <a:spcAft>
                <a:spcPts val="600"/>
              </a:spcAft>
            </a:pPr>
            <a:r>
              <a:rPr lang="en-US" sz="2400" b="0" i="0" dirty="0">
                <a:solidFill>
                  <a:srgbClr val="FF0000"/>
                </a:solidFill>
                <a:effectLst/>
                <a:latin typeface="Garamond" panose="02020404030301010803" pitchFamily="18" charset="0"/>
              </a:rPr>
              <a:t>Switches and Bridges </a:t>
            </a:r>
            <a:r>
              <a:rPr lang="en-US" sz="2400" b="0" i="0" dirty="0">
                <a:solidFill>
                  <a:srgbClr val="273239"/>
                </a:solidFill>
                <a:effectLst/>
                <a:latin typeface="Garamond" panose="02020404030301010803" pitchFamily="18" charset="0"/>
              </a:rPr>
              <a:t>are common </a:t>
            </a:r>
            <a:r>
              <a:rPr lang="en-US" sz="2400" b="0" i="0" dirty="0">
                <a:solidFill>
                  <a:srgbClr val="FF0000"/>
                </a:solidFill>
                <a:effectLst/>
                <a:latin typeface="Garamond" panose="02020404030301010803" pitchFamily="18" charset="0"/>
              </a:rPr>
              <a:t>DLL devices</a:t>
            </a:r>
            <a:r>
              <a:rPr lang="en-US" sz="24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370875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7C15-F8BD-FA97-871A-4A581F1FC910}"/>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Layer 2 – Data Link Layer (DLL)</a:t>
            </a:r>
            <a:endParaRPr lang="en-IN" sz="4000" dirty="0"/>
          </a:p>
        </p:txBody>
      </p:sp>
      <p:sp>
        <p:nvSpPr>
          <p:cNvPr id="3" name="Content Placeholder 2">
            <a:extLst>
              <a:ext uri="{FF2B5EF4-FFF2-40B4-BE49-F238E27FC236}">
                <a16:creationId xmlns:a16="http://schemas.microsoft.com/office/drawing/2014/main" id="{1B26F951-691B-CFCD-444B-6D99BCA872D2}"/>
              </a:ext>
            </a:extLst>
          </p:cNvPr>
          <p:cNvSpPr>
            <a:spLocks noGrp="1"/>
          </p:cNvSpPr>
          <p:nvPr>
            <p:ph idx="1"/>
          </p:nvPr>
        </p:nvSpPr>
        <p:spPr/>
        <p:txBody>
          <a:bodyPr>
            <a:normAutofit/>
          </a:bodyPr>
          <a:lstStyle/>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Data Link Layer is divided into </a:t>
            </a:r>
            <a:r>
              <a:rPr lang="en-US" sz="2400" b="0" i="0" dirty="0">
                <a:solidFill>
                  <a:srgbClr val="FF0000"/>
                </a:solidFill>
                <a:effectLst/>
                <a:latin typeface="Garamond" panose="02020404030301010803" pitchFamily="18" charset="0"/>
              </a:rPr>
              <a:t>two sublayers</a:t>
            </a:r>
            <a:r>
              <a:rPr lang="en-US" sz="2400" b="0" i="0" dirty="0">
                <a:solidFill>
                  <a:srgbClr val="273239"/>
                </a:solidFill>
                <a:effectLst/>
                <a:latin typeface="Garamond" panose="02020404030301010803" pitchFamily="18" charset="0"/>
              </a:rPr>
              <a:t>:</a:t>
            </a:r>
          </a:p>
          <a:p>
            <a:pPr marL="914400" lvl="1" indent="-457200" algn="just" fontAlgn="base">
              <a:lnSpc>
                <a:spcPct val="100000"/>
              </a:lnSpc>
              <a:spcBef>
                <a:spcPts val="0"/>
              </a:spcBef>
              <a:spcAft>
                <a:spcPts val="600"/>
              </a:spcAft>
              <a:buFont typeface="+mj-lt"/>
              <a:buAutoNum type="arabicPeriod"/>
            </a:pPr>
            <a:r>
              <a:rPr lang="en-US" sz="2000" b="0" i="0" dirty="0">
                <a:solidFill>
                  <a:srgbClr val="273239"/>
                </a:solidFill>
                <a:effectLst/>
                <a:latin typeface="Garamond" panose="02020404030301010803" pitchFamily="18" charset="0"/>
              </a:rPr>
              <a:t>Logical Link Control (LLC)</a:t>
            </a:r>
          </a:p>
          <a:p>
            <a:pPr marL="914400" lvl="1" indent="-457200" algn="just" fontAlgn="base">
              <a:lnSpc>
                <a:spcPct val="100000"/>
              </a:lnSpc>
              <a:spcBef>
                <a:spcPts val="0"/>
              </a:spcBef>
              <a:spcAft>
                <a:spcPts val="600"/>
              </a:spcAft>
              <a:buFont typeface="+mj-lt"/>
              <a:buAutoNum type="arabicPeriod"/>
            </a:pPr>
            <a:r>
              <a:rPr lang="en-US" sz="2000" b="0" i="0" dirty="0">
                <a:solidFill>
                  <a:srgbClr val="273239"/>
                </a:solidFill>
                <a:effectLst/>
                <a:latin typeface="Garamond" panose="02020404030301010803" pitchFamily="18" charset="0"/>
              </a:rPr>
              <a:t>Media Access Control (MAC)</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packet received from the Network layer is </a:t>
            </a:r>
            <a:r>
              <a:rPr lang="en-US" sz="2400" b="0" i="0" dirty="0">
                <a:solidFill>
                  <a:srgbClr val="FF0000"/>
                </a:solidFill>
                <a:effectLst/>
                <a:latin typeface="Garamond" panose="02020404030301010803" pitchFamily="18" charset="0"/>
              </a:rPr>
              <a:t>further divided into frames depending on the frame size</a:t>
            </a:r>
            <a:r>
              <a:rPr lang="en-US" sz="2400" b="0" i="0" dirty="0">
                <a:solidFill>
                  <a:srgbClr val="273239"/>
                </a:solidFill>
                <a:effectLst/>
                <a:latin typeface="Garamond" panose="02020404030301010803" pitchFamily="18" charset="0"/>
              </a:rPr>
              <a:t> of the </a:t>
            </a:r>
            <a:r>
              <a:rPr lang="en-US" sz="2400" b="1" i="0" dirty="0">
                <a:solidFill>
                  <a:srgbClr val="273239"/>
                </a:solidFill>
                <a:effectLst/>
                <a:latin typeface="Garamond" panose="02020404030301010803" pitchFamily="18" charset="0"/>
              </a:rPr>
              <a:t>NIC(Network Interface Card)</a:t>
            </a:r>
            <a:r>
              <a:rPr lang="en-US" sz="2400" b="0" i="0" dirty="0">
                <a:solidFill>
                  <a:srgbClr val="273239"/>
                </a:solidFill>
                <a:effectLst/>
                <a:latin typeface="Garamond" panose="02020404030301010803" pitchFamily="18" charset="0"/>
              </a:rPr>
              <a:t>. </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DLL also </a:t>
            </a:r>
            <a:r>
              <a:rPr lang="en-US" sz="2400" b="0" i="0" dirty="0">
                <a:solidFill>
                  <a:srgbClr val="FF0000"/>
                </a:solidFill>
                <a:effectLst/>
                <a:latin typeface="Garamond" panose="02020404030301010803" pitchFamily="18" charset="0"/>
              </a:rPr>
              <a:t>encapsulates Sender and Receiver’s MAC address in the header</a:t>
            </a:r>
            <a:r>
              <a:rPr lang="en-US" sz="2400" b="0" i="0" dirty="0">
                <a:solidFill>
                  <a:srgbClr val="273239"/>
                </a:solidFill>
                <a:effectLst/>
                <a:latin typeface="Garamond" panose="02020404030301010803" pitchFamily="18" charset="0"/>
              </a:rPr>
              <a:t>.</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The </a:t>
            </a:r>
            <a:r>
              <a:rPr lang="en-US" sz="2400" b="0" i="0" dirty="0">
                <a:solidFill>
                  <a:srgbClr val="FF0000"/>
                </a:solidFill>
                <a:effectLst/>
                <a:latin typeface="Garamond" panose="02020404030301010803" pitchFamily="18" charset="0"/>
              </a:rPr>
              <a:t>Receiver’s MAC address is obtained by placing an ARP</a:t>
            </a:r>
            <a:r>
              <a:rPr lang="en-US" sz="2400" b="0" i="0" dirty="0">
                <a:solidFill>
                  <a:srgbClr val="273239"/>
                </a:solidFill>
                <a:effectLst/>
                <a:latin typeface="Garamond" panose="02020404030301010803" pitchFamily="18" charset="0"/>
              </a:rPr>
              <a:t>(Address Resolution Protocol) request onto the wire asking “Who has that IP address?” and the </a:t>
            </a:r>
            <a:r>
              <a:rPr lang="en-US" sz="2400" b="0" i="0" dirty="0">
                <a:solidFill>
                  <a:srgbClr val="FF0000"/>
                </a:solidFill>
                <a:effectLst/>
                <a:latin typeface="Garamond" panose="02020404030301010803" pitchFamily="18" charset="0"/>
              </a:rPr>
              <a:t>destination host will reply with its MAC address</a:t>
            </a:r>
            <a:r>
              <a:rPr lang="en-US" sz="24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89151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A860-EA25-EB2A-A85F-3E93A65A5DF2}"/>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Functions of the Data Link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6CBA233A-551D-EB1A-1DF0-2911E24EB899}"/>
              </a:ext>
            </a:extLst>
          </p:cNvPr>
          <p:cNvSpPr>
            <a:spLocks noGrp="1"/>
          </p:cNvSpPr>
          <p:nvPr>
            <p:ph idx="1"/>
          </p:nvPr>
        </p:nvSpPr>
        <p:spPr>
          <a:xfrm>
            <a:off x="838200" y="1825625"/>
            <a:ext cx="10515600" cy="4667250"/>
          </a:xfrm>
        </p:spPr>
        <p:txBody>
          <a:bodyPr>
            <a:noAutofit/>
          </a:bodyPr>
          <a:lstStyle/>
          <a:p>
            <a:pPr algn="just" fontAlgn="base">
              <a:lnSpc>
                <a:spcPct val="100000"/>
              </a:lnSpc>
              <a:spcBef>
                <a:spcPts val="0"/>
              </a:spcBef>
              <a:spcAft>
                <a:spcPts val="600"/>
              </a:spcAft>
              <a:buFont typeface="Arial" panose="020B0604020202020204" pitchFamily="34" charset="0"/>
              <a:buChar char="•"/>
            </a:pPr>
            <a:r>
              <a:rPr lang="en-US" sz="2200" b="1" i="0" dirty="0">
                <a:solidFill>
                  <a:srgbClr val="273239"/>
                </a:solidFill>
                <a:effectLst/>
                <a:latin typeface="Garamond" panose="02020404030301010803" pitchFamily="18" charset="0"/>
              </a:rPr>
              <a:t>Framing:</a:t>
            </a:r>
            <a:r>
              <a:rPr lang="en-US" sz="2200" b="0" i="0" dirty="0">
                <a:solidFill>
                  <a:srgbClr val="273239"/>
                </a:solidFill>
                <a:effectLst/>
                <a:latin typeface="Garamond" panose="02020404030301010803" pitchFamily="18" charset="0"/>
              </a:rPr>
              <a:t> Framing is a function of the DLL. It provides </a:t>
            </a:r>
            <a:r>
              <a:rPr lang="en-US" sz="2200" b="0" i="0" dirty="0">
                <a:solidFill>
                  <a:srgbClr val="FF0000"/>
                </a:solidFill>
                <a:effectLst/>
                <a:latin typeface="Garamond" panose="02020404030301010803" pitchFamily="18" charset="0"/>
              </a:rPr>
              <a:t>a way for a sender to transmit a set of bits that are meaningful to the receiver</a:t>
            </a:r>
            <a:r>
              <a:rPr lang="en-US" sz="2200" b="0" i="0" dirty="0">
                <a:solidFill>
                  <a:srgbClr val="273239"/>
                </a:solidFill>
                <a:effectLst/>
                <a:latin typeface="Garamond" panose="02020404030301010803" pitchFamily="18" charset="0"/>
              </a:rPr>
              <a:t>. This can be </a:t>
            </a:r>
            <a:r>
              <a:rPr lang="en-US" sz="2200" b="0" i="0" dirty="0">
                <a:solidFill>
                  <a:srgbClr val="FF0000"/>
                </a:solidFill>
                <a:effectLst/>
                <a:latin typeface="Garamond" panose="02020404030301010803" pitchFamily="18" charset="0"/>
              </a:rPr>
              <a:t>accomplished by attaching special bit patterns</a:t>
            </a:r>
            <a:r>
              <a:rPr lang="en-US" sz="2200" b="0" i="0" dirty="0">
                <a:solidFill>
                  <a:srgbClr val="273239"/>
                </a:solidFill>
                <a:effectLst/>
                <a:latin typeface="Garamond" panose="02020404030301010803" pitchFamily="18" charset="0"/>
              </a:rPr>
              <a:t> to the beginning and end of the frame.</a:t>
            </a:r>
          </a:p>
          <a:p>
            <a:pPr algn="just" fontAlgn="base">
              <a:lnSpc>
                <a:spcPct val="100000"/>
              </a:lnSpc>
              <a:spcBef>
                <a:spcPts val="0"/>
              </a:spcBef>
              <a:spcAft>
                <a:spcPts val="600"/>
              </a:spcAft>
              <a:buFont typeface="Arial" panose="020B0604020202020204" pitchFamily="34" charset="0"/>
              <a:buChar char="•"/>
            </a:pPr>
            <a:r>
              <a:rPr lang="en-US" sz="2200" b="1" i="0" dirty="0">
                <a:solidFill>
                  <a:srgbClr val="273239"/>
                </a:solidFill>
                <a:effectLst/>
                <a:latin typeface="Garamond" panose="02020404030301010803" pitchFamily="18" charset="0"/>
              </a:rPr>
              <a:t>Physical Addressing:</a:t>
            </a:r>
            <a:r>
              <a:rPr lang="en-US" sz="2200" b="0" i="0" dirty="0">
                <a:solidFill>
                  <a:srgbClr val="273239"/>
                </a:solidFill>
                <a:effectLst/>
                <a:latin typeface="Garamond" panose="02020404030301010803" pitchFamily="18" charset="0"/>
              </a:rPr>
              <a:t> After creating frames, the </a:t>
            </a:r>
            <a:r>
              <a:rPr lang="en-US" sz="2200" b="0" i="0" dirty="0">
                <a:solidFill>
                  <a:srgbClr val="FF0000"/>
                </a:solidFill>
                <a:effectLst/>
                <a:latin typeface="Garamond" panose="02020404030301010803" pitchFamily="18" charset="0"/>
              </a:rPr>
              <a:t>DLL adds physical addresses (</a:t>
            </a:r>
            <a:r>
              <a:rPr lang="en-US" sz="2200" b="1" i="0" dirty="0">
                <a:solidFill>
                  <a:srgbClr val="FF0000"/>
                </a:solidFill>
                <a:effectLst/>
                <a:latin typeface="Garamond" panose="02020404030301010803" pitchFamily="18" charset="0"/>
              </a:rPr>
              <a:t>MAC addresses</a:t>
            </a:r>
            <a:r>
              <a:rPr lang="en-US" sz="2200" b="0" i="0" dirty="0">
                <a:solidFill>
                  <a:srgbClr val="FF0000"/>
                </a:solidFill>
                <a:effectLst/>
                <a:latin typeface="Garamond" panose="02020404030301010803" pitchFamily="18" charset="0"/>
              </a:rPr>
              <a:t>) </a:t>
            </a:r>
            <a:r>
              <a:rPr lang="en-US" sz="2200" b="0" i="0" dirty="0">
                <a:solidFill>
                  <a:srgbClr val="273239"/>
                </a:solidFill>
                <a:effectLst/>
                <a:latin typeface="Garamond" panose="02020404030301010803" pitchFamily="18" charset="0"/>
              </a:rPr>
              <a:t>of the sender and/or receiver in the header of each frame.</a:t>
            </a:r>
          </a:p>
          <a:p>
            <a:pPr algn="just" fontAlgn="base">
              <a:lnSpc>
                <a:spcPct val="100000"/>
              </a:lnSpc>
              <a:spcBef>
                <a:spcPts val="0"/>
              </a:spcBef>
              <a:spcAft>
                <a:spcPts val="600"/>
              </a:spcAft>
              <a:buFont typeface="Arial" panose="020B0604020202020204" pitchFamily="34" charset="0"/>
              <a:buChar char="•"/>
            </a:pPr>
            <a:r>
              <a:rPr lang="en-US" sz="2200" b="1" i="0" dirty="0">
                <a:solidFill>
                  <a:srgbClr val="273239"/>
                </a:solidFill>
                <a:effectLst/>
                <a:latin typeface="Garamond" panose="02020404030301010803" pitchFamily="18" charset="0"/>
              </a:rPr>
              <a:t>Error Control:</a:t>
            </a:r>
            <a:r>
              <a:rPr lang="en-US" sz="2200" b="0" i="0" dirty="0">
                <a:solidFill>
                  <a:srgbClr val="273239"/>
                </a:solidFill>
                <a:effectLst/>
                <a:latin typeface="Garamond" panose="02020404030301010803" pitchFamily="18" charset="0"/>
              </a:rPr>
              <a:t> The data link layer </a:t>
            </a:r>
            <a:r>
              <a:rPr lang="en-US" sz="2200" b="0" i="0" dirty="0">
                <a:solidFill>
                  <a:srgbClr val="FF0000"/>
                </a:solidFill>
                <a:effectLst/>
                <a:latin typeface="Garamond" panose="02020404030301010803" pitchFamily="18" charset="0"/>
              </a:rPr>
              <a:t>provides the mechanism of error control</a:t>
            </a:r>
            <a:r>
              <a:rPr lang="en-US" sz="2200" b="0" i="0" dirty="0">
                <a:solidFill>
                  <a:srgbClr val="273239"/>
                </a:solidFill>
                <a:effectLst/>
                <a:latin typeface="Garamond" panose="02020404030301010803" pitchFamily="18" charset="0"/>
              </a:rPr>
              <a:t> in which it </a:t>
            </a:r>
            <a:r>
              <a:rPr lang="en-US" sz="2200" b="0" i="0" dirty="0">
                <a:solidFill>
                  <a:srgbClr val="FF0000"/>
                </a:solidFill>
                <a:effectLst/>
                <a:latin typeface="Garamond" panose="02020404030301010803" pitchFamily="18" charset="0"/>
              </a:rPr>
              <a:t>detects and retransmits damaged or lost frames</a:t>
            </a:r>
            <a:r>
              <a:rPr lang="en-US" sz="2200" b="0" i="0" dirty="0">
                <a:solidFill>
                  <a:srgbClr val="273239"/>
                </a:solidFill>
                <a:effectLst/>
                <a:latin typeface="Garamond" panose="02020404030301010803" pitchFamily="18" charset="0"/>
              </a:rPr>
              <a:t>.</a:t>
            </a:r>
          </a:p>
          <a:p>
            <a:pPr algn="just" fontAlgn="base">
              <a:lnSpc>
                <a:spcPct val="100000"/>
              </a:lnSpc>
              <a:spcBef>
                <a:spcPts val="0"/>
              </a:spcBef>
              <a:spcAft>
                <a:spcPts val="600"/>
              </a:spcAft>
              <a:buFont typeface="Arial" panose="020B0604020202020204" pitchFamily="34" charset="0"/>
              <a:buChar char="•"/>
            </a:pPr>
            <a:r>
              <a:rPr lang="en-US" sz="2200" b="1" i="0" dirty="0">
                <a:solidFill>
                  <a:srgbClr val="273239"/>
                </a:solidFill>
                <a:effectLst/>
                <a:latin typeface="Garamond" panose="02020404030301010803" pitchFamily="18" charset="0"/>
              </a:rPr>
              <a:t>Flow Control:</a:t>
            </a:r>
            <a:r>
              <a:rPr lang="en-US" sz="2200" b="0" i="0" dirty="0">
                <a:solidFill>
                  <a:srgbClr val="273239"/>
                </a:solidFill>
                <a:effectLst/>
                <a:latin typeface="Garamond" panose="02020404030301010803" pitchFamily="18" charset="0"/>
              </a:rPr>
              <a:t> The </a:t>
            </a:r>
            <a:r>
              <a:rPr lang="en-US" sz="2200" b="0" i="0" dirty="0">
                <a:solidFill>
                  <a:srgbClr val="FF0000"/>
                </a:solidFill>
                <a:effectLst/>
                <a:latin typeface="Garamond" panose="02020404030301010803" pitchFamily="18" charset="0"/>
              </a:rPr>
              <a:t>data rate must be constant on both sides else the data may get corrupted</a:t>
            </a:r>
            <a:r>
              <a:rPr lang="en-US" sz="2200" b="0" i="0" dirty="0">
                <a:solidFill>
                  <a:srgbClr val="273239"/>
                </a:solidFill>
                <a:effectLst/>
                <a:latin typeface="Garamond" panose="02020404030301010803" pitchFamily="18" charset="0"/>
              </a:rPr>
              <a:t> thus, flow control </a:t>
            </a:r>
            <a:r>
              <a:rPr lang="en-US" sz="2200" b="0" i="0" dirty="0">
                <a:solidFill>
                  <a:srgbClr val="FF0000"/>
                </a:solidFill>
                <a:effectLst/>
                <a:latin typeface="Garamond" panose="02020404030301010803" pitchFamily="18" charset="0"/>
              </a:rPr>
              <a:t>coordinates the amount of data that can be sent before receiving an acknowledgment</a:t>
            </a:r>
            <a:r>
              <a:rPr lang="en-US" sz="2200" b="0" i="0" dirty="0">
                <a:solidFill>
                  <a:srgbClr val="273239"/>
                </a:solidFill>
                <a:effectLst/>
                <a:latin typeface="Garamond" panose="02020404030301010803" pitchFamily="18" charset="0"/>
              </a:rPr>
              <a:t>.</a:t>
            </a:r>
          </a:p>
          <a:p>
            <a:pPr algn="just" fontAlgn="base">
              <a:lnSpc>
                <a:spcPct val="100000"/>
              </a:lnSpc>
              <a:spcBef>
                <a:spcPts val="0"/>
              </a:spcBef>
              <a:spcAft>
                <a:spcPts val="600"/>
              </a:spcAft>
              <a:buFont typeface="Arial" panose="020B0604020202020204" pitchFamily="34" charset="0"/>
              <a:buChar char="•"/>
            </a:pPr>
            <a:r>
              <a:rPr lang="en-US" sz="2200" b="1" i="0" dirty="0">
                <a:solidFill>
                  <a:srgbClr val="273239"/>
                </a:solidFill>
                <a:effectLst/>
                <a:latin typeface="Garamond" panose="02020404030301010803" pitchFamily="18" charset="0"/>
              </a:rPr>
              <a:t>Access Control:</a:t>
            </a:r>
            <a:r>
              <a:rPr lang="en-US" sz="2200" b="0" i="0" dirty="0">
                <a:solidFill>
                  <a:srgbClr val="273239"/>
                </a:solidFill>
                <a:effectLst/>
                <a:latin typeface="Garamond" panose="02020404030301010803" pitchFamily="18" charset="0"/>
              </a:rPr>
              <a:t> When a single communication channel is shared by multiple devices, the MAC sub-layer of the DLL </a:t>
            </a:r>
            <a:r>
              <a:rPr lang="en-US" sz="2200" b="0" i="0" dirty="0">
                <a:solidFill>
                  <a:srgbClr val="FF0000"/>
                </a:solidFill>
                <a:effectLst/>
                <a:latin typeface="Garamond" panose="02020404030301010803" pitchFamily="18" charset="0"/>
              </a:rPr>
              <a:t>helps to determine which device has control over the channel at a given time</a:t>
            </a:r>
            <a:r>
              <a:rPr lang="en-US" sz="2200" b="0" i="0" dirty="0">
                <a:solidFill>
                  <a:srgbClr val="273239"/>
                </a:solidFill>
                <a:effectLst/>
                <a:latin typeface="Garamond" panose="02020404030301010803" pitchFamily="18" charset="0"/>
              </a:rPr>
              <a:t>.</a:t>
            </a:r>
          </a:p>
        </p:txBody>
      </p:sp>
    </p:spTree>
    <p:extLst>
      <p:ext uri="{BB962C8B-B14F-4D97-AF65-F5344CB8AC3E}">
        <p14:creationId xmlns:p14="http://schemas.microsoft.com/office/powerpoint/2010/main" val="369699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C9A5-9D6A-B591-2B63-2FBB67CA498E}"/>
              </a:ext>
            </a:extLst>
          </p:cNvPr>
          <p:cNvSpPr>
            <a:spLocks noGrp="1"/>
          </p:cNvSpPr>
          <p:nvPr>
            <p:ph type="title"/>
          </p:nvPr>
        </p:nvSpPr>
        <p:spPr/>
        <p:txBody>
          <a:bodyPr>
            <a:normAutofit/>
          </a:bodyPr>
          <a:lstStyle/>
          <a:p>
            <a:r>
              <a:rPr lang="en-IN" sz="4000" b="1" i="0" dirty="0">
                <a:solidFill>
                  <a:srgbClr val="0070C0"/>
                </a:solidFill>
                <a:effectLst/>
                <a:latin typeface="Garamond" panose="02020404030301010803" pitchFamily="18" charset="0"/>
              </a:rPr>
              <a:t>Layer 3 – Network Layer</a:t>
            </a:r>
            <a:endParaRPr lang="en-IN" sz="4000"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9A313FD3-2CB3-EE13-E843-9FCF3513EE16}"/>
              </a:ext>
            </a:extLst>
          </p:cNvPr>
          <p:cNvSpPr>
            <a:spLocks noGrp="1"/>
          </p:cNvSpPr>
          <p:nvPr>
            <p:ph idx="1"/>
          </p:nvPr>
        </p:nvSpPr>
        <p:spPr/>
        <p:txBody>
          <a:bodyPr>
            <a:normAutofit/>
          </a:bodyPr>
          <a:lstStyle/>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 network layer works for the </a:t>
            </a:r>
            <a:r>
              <a:rPr lang="en-US" sz="2400" b="0" i="0" dirty="0">
                <a:solidFill>
                  <a:srgbClr val="FF0000"/>
                </a:solidFill>
                <a:effectLst/>
                <a:latin typeface="Garamond" panose="02020404030301010803" pitchFamily="18" charset="0"/>
              </a:rPr>
              <a:t>transmission of data from one host to the other located in different networks</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It also takes care of </a:t>
            </a:r>
            <a:r>
              <a:rPr lang="en-US" sz="2400" b="0" i="0" dirty="0">
                <a:solidFill>
                  <a:srgbClr val="FF0000"/>
                </a:solidFill>
                <a:effectLst/>
                <a:latin typeface="Garamond" panose="02020404030301010803" pitchFamily="18" charset="0"/>
              </a:rPr>
              <a:t>packet routing</a:t>
            </a:r>
            <a:r>
              <a:rPr lang="en-US" sz="2400" b="0" i="0" dirty="0">
                <a:solidFill>
                  <a:srgbClr val="273239"/>
                </a:solidFill>
                <a:effectLst/>
                <a:latin typeface="Garamond" panose="02020404030301010803" pitchFamily="18" charset="0"/>
              </a:rPr>
              <a:t>, i.e., </a:t>
            </a:r>
            <a:r>
              <a:rPr lang="en-US" sz="2400" b="0" i="0" dirty="0">
                <a:solidFill>
                  <a:srgbClr val="FF0000"/>
                </a:solidFill>
                <a:effectLst/>
                <a:latin typeface="Garamond" panose="02020404030301010803" pitchFamily="18" charset="0"/>
              </a:rPr>
              <a:t>selection of the shortest path to transmit the packet, from the number of routes available</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The </a:t>
            </a:r>
            <a:r>
              <a:rPr lang="en-US" sz="2400" b="0" i="0" dirty="0">
                <a:solidFill>
                  <a:srgbClr val="FF0000"/>
                </a:solidFill>
                <a:effectLst/>
                <a:latin typeface="Garamond" panose="02020404030301010803" pitchFamily="18" charset="0"/>
              </a:rPr>
              <a:t>sender and receiver’s IP address are placed in the header by the network layer</a:t>
            </a:r>
            <a:r>
              <a:rPr lang="en-US" sz="2400" b="0"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Segment in the Network layer is referred to as </a:t>
            </a:r>
            <a:r>
              <a:rPr lang="en-US" sz="2400" b="1" i="0" dirty="0">
                <a:solidFill>
                  <a:srgbClr val="FF0000"/>
                </a:solidFill>
                <a:effectLst/>
                <a:latin typeface="Garamond" panose="02020404030301010803" pitchFamily="18" charset="0"/>
              </a:rPr>
              <a:t>Packet</a:t>
            </a:r>
            <a:r>
              <a:rPr lang="en-US" sz="2400" b="1" i="0" dirty="0">
                <a:solidFill>
                  <a:srgbClr val="273239"/>
                </a:solidFill>
                <a:effectLst/>
                <a:latin typeface="Garamond" panose="02020404030301010803" pitchFamily="18" charset="0"/>
              </a:rPr>
              <a:t>. </a:t>
            </a:r>
          </a:p>
          <a:p>
            <a:pPr algn="just">
              <a:lnSpc>
                <a:spcPct val="100000"/>
              </a:lnSpc>
              <a:spcBef>
                <a:spcPts val="0"/>
              </a:spcBef>
              <a:spcAft>
                <a:spcPts val="600"/>
              </a:spcAft>
            </a:pPr>
            <a:r>
              <a:rPr lang="en-US" sz="2400" b="0" i="0" dirty="0">
                <a:solidFill>
                  <a:srgbClr val="273239"/>
                </a:solidFill>
                <a:effectLst/>
                <a:latin typeface="Garamond" panose="02020404030301010803" pitchFamily="18" charset="0"/>
              </a:rPr>
              <a:t>Network layer is implemented by </a:t>
            </a:r>
            <a:r>
              <a:rPr lang="en-US" sz="2400" b="0" i="0" dirty="0">
                <a:solidFill>
                  <a:srgbClr val="FF0000"/>
                </a:solidFill>
                <a:effectLst/>
                <a:latin typeface="Garamond" panose="02020404030301010803" pitchFamily="18" charset="0"/>
              </a:rPr>
              <a:t>networking devices such as routers and switches</a:t>
            </a:r>
            <a:r>
              <a:rPr lang="en-US" sz="2400" b="0" i="0" dirty="0">
                <a:solidFill>
                  <a:srgbClr val="273239"/>
                </a:solidFill>
                <a:effectLst/>
                <a:latin typeface="Garamond" panose="02020404030301010803" pitchFamily="18" charset="0"/>
              </a:rPr>
              <a:t>.</a:t>
            </a:r>
            <a:endParaRPr lang="en-IN" sz="2400" dirty="0">
              <a:latin typeface="Garamond" panose="02020404030301010803" pitchFamily="18" charset="0"/>
            </a:endParaRPr>
          </a:p>
        </p:txBody>
      </p:sp>
    </p:spTree>
    <p:extLst>
      <p:ext uri="{BB962C8B-B14F-4D97-AF65-F5344CB8AC3E}">
        <p14:creationId xmlns:p14="http://schemas.microsoft.com/office/powerpoint/2010/main" val="1216034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2648</Words>
  <Application>Microsoft Office PowerPoint</Application>
  <PresentationFormat>Widescreen</PresentationFormat>
  <Paragraphs>179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Garamond</vt:lpstr>
      <vt:lpstr>Office Theme</vt:lpstr>
      <vt:lpstr>Introduction of OSI Model</vt:lpstr>
      <vt:lpstr>OSI Model</vt:lpstr>
      <vt:lpstr>PowerPoint Presentation</vt:lpstr>
      <vt:lpstr>Layer 1 – Physical Layer</vt:lpstr>
      <vt:lpstr>Functions of the Physical Layer</vt:lpstr>
      <vt:lpstr>Layer 2 – Data Link Layer (DLL)</vt:lpstr>
      <vt:lpstr>Layer 2 – Data Link Layer (DLL)</vt:lpstr>
      <vt:lpstr>Functions of the Data Link Layer</vt:lpstr>
      <vt:lpstr>Layer 3 – Network Layer</vt:lpstr>
      <vt:lpstr>Functions of the Network Layer</vt:lpstr>
      <vt:lpstr>Layer 4 – Transport Layer</vt:lpstr>
      <vt:lpstr>Layer 4 – Transport Layer</vt:lpstr>
      <vt:lpstr>Functions of the Transport Layer</vt:lpstr>
      <vt:lpstr>Layer 5 – Session Layer</vt:lpstr>
      <vt:lpstr>Functions of the Session Layer</vt:lpstr>
      <vt:lpstr>Layer 6 – Presentation Layer</vt:lpstr>
      <vt:lpstr>Functions of the Presentation Layer</vt:lpstr>
      <vt:lpstr>Layer 7 – Application Layer</vt:lpstr>
      <vt:lpstr>Functions of the Application Layer</vt:lpstr>
      <vt:lpstr>How Data Flows in the OSI Model?</vt:lpstr>
      <vt:lpstr>How Data Flows in the OSI Model?</vt:lpstr>
      <vt:lpstr>Protocols Used in the OSI Layers</vt:lpstr>
      <vt:lpstr>Why Does The OSI Model Matter?</vt:lpstr>
      <vt:lpstr>Difference Between OSI and TCP/IP Model</vt:lpstr>
      <vt:lpstr>PowerPoint Presentation</vt:lpstr>
      <vt:lpstr>Conclusion</vt:lpstr>
      <vt:lpstr>Does frame encapsulate packet or packet encapsulate frame ?</vt:lpstr>
      <vt:lpstr>Answer: Frame encapsulates packet</vt:lpstr>
      <vt:lpstr>If H is header that is added at every layer and M is message that should be transmitted and N layer are present in hierarchy. Calculate the fraction of data in the whole content.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satveer singh</dc:creator>
  <cp:lastModifiedBy>Puneet Kumar [CSE (IOT AND INTELLIGENT SYSTEM) - 2022]</cp:lastModifiedBy>
  <cp:revision>84</cp:revision>
  <dcterms:created xsi:type="dcterms:W3CDTF">2025-01-08T04:35:13Z</dcterms:created>
  <dcterms:modified xsi:type="dcterms:W3CDTF">2025-06-07T01:05:08Z</dcterms:modified>
</cp:coreProperties>
</file>