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ink/ink16.xml" ContentType="application/inkml+xml"/>
  <Override PartName="/ppt/notesSlides/notesSlide19.xml" ContentType="application/vnd.openxmlformats-officedocument.presentationml.notesSlide+xml"/>
  <Override PartName="/ppt/ink/ink17.xml" ContentType="application/inkml+xml"/>
  <Override PartName="/ppt/notesSlides/notesSlide20.xml" ContentType="application/vnd.openxmlformats-officedocument.presentationml.notesSlide+xml"/>
  <Override PartName="/ppt/ink/ink18.xml" ContentType="application/inkml+xml"/>
  <Override PartName="/ppt/notesSlides/notesSlide21.xml" ContentType="application/vnd.openxmlformats-officedocument.presentationml.notesSlide+xml"/>
  <Override PartName="/ppt/ink/ink19.xml" ContentType="application/inkml+xml"/>
  <Override PartName="/ppt/notesSlides/notesSlide22.xml" ContentType="application/vnd.openxmlformats-officedocument.presentationml.notesSlide+xml"/>
  <Override PartName="/ppt/ink/ink20.xml" ContentType="application/inkml+xml"/>
  <Override PartName="/ppt/notesSlides/notesSlide23.xml" ContentType="application/vnd.openxmlformats-officedocument.presentationml.notesSlide+xml"/>
  <Override PartName="/ppt/ink/ink21.xml" ContentType="application/inkml+xml"/>
  <Override PartName="/ppt/notesSlides/notesSlide24.xml" ContentType="application/vnd.openxmlformats-officedocument.presentationml.notesSlide+xml"/>
  <Override PartName="/ppt/ink/ink22.xml" ContentType="application/inkml+xml"/>
  <Override PartName="/ppt/notesSlides/notesSlide25.xml" ContentType="application/vnd.openxmlformats-officedocument.presentationml.notesSlide+xml"/>
  <Override PartName="/ppt/ink/ink23.xml" ContentType="application/inkml+xml"/>
  <Override PartName="/ppt/notesSlides/notesSlide26.xml" ContentType="application/vnd.openxmlformats-officedocument.presentationml.notesSlide+xml"/>
  <Override PartName="/ppt/ink/ink24.xml" ContentType="application/inkml+xml"/>
  <Override PartName="/ppt/notesSlides/notesSlide27.xml" ContentType="application/vnd.openxmlformats-officedocument.presentationml.notesSlide+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4630400" cy="8229600"/>
  <p:notesSz cx="8229600" cy="14630400"/>
  <p:embeddedFontLst>
    <p:embeddedFont>
      <p:font typeface="Bitter Medium" panose="020B0604020202020204" charset="0"/>
      <p:regular r:id="rId30"/>
    </p:embeddedFont>
    <p:embeddedFont>
      <p:font typeface="Open Sans" panose="020B0606030504020204" pitchFamily="34" charset="0"/>
      <p:regular r:id="rId31"/>
      <p:bold r:id="rId32"/>
      <p:italic r:id="rId33"/>
      <p:boldItalic r:id="rId34"/>
    </p:embeddedFont>
    <p:embeddedFont>
      <p:font typeface="Open Sans Bold" panose="020B0806030504020204" pitchFamily="34" charset="0"/>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6:44:39.659"/>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4041 25 0,'-4041'-24'0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4:55.535"/>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45,'0'-2,"0"1,0-1,0 1,1-1,-1 1,0-1,1 1,-1 0,1-1,-1 1,1 0,0-1,0 1,-1 0,1 0,0 0,0 0,0 0,3-2,-2 1,1 0,0 1,0-1,0 1,0-1,1 1,-1 0,5 0,3-1,1 1,-1 0,1 1,13 2,68 9,98 26,-149-29,1-1,60 0,88-8,-63-2,2919 3,-3019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4:19.003"/>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1,'37'1,"-1"1,0 2,0 2,0 1,-1 2,39 15,-38-13,1-2,0-1,0-2,48 2,155-9,-125-1,1810-1,-994 5,-863 1,109 17,-87 1,5 1,-66-18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4:27.880"/>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0 0,'8'1,"0"0,-1 0,1 1,10 3,21 4,289-2,-202-9,-87 2,0 1,0 2,54 11,5 4,129 8,-186-23,329 3,-211-8,2315 2,-2465 0,-1 0,1 1,-1 0,1 0,13 5,1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09.184"/>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0 1,'12'10,"0"-1,0 0,1-1,0 0,1-1,0 0,15 5,103 26,-103-31,59 15,0-4,1-3,161 4,-210-17,1 1,45 11,35 4,333-11,-267-10,1494 3,-1510-11,-12-1,213 13,-341-1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17.306"/>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0 142,'78'1,"-21"0,0-2,59-9,265-25,6 31,-224-2,202-35,-205 19,226-3,1145 29,-933-5,-568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06:48:21.333"/>
    </inkml:context>
    <inkml:brush xml:id="br0">
      <inkml:brushProperty name="width" value="0.5" units="cm"/>
      <inkml:brushProperty name="height" value="1" units="cm"/>
      <inkml:brushProperty name="color" value="#000066"/>
      <inkml:brushProperty name="tip" value="rectangle"/>
      <inkml:brushProperty name="rasterOp" value="maskPen"/>
      <inkml:brushProperty name="ignorePressure" value="1"/>
    </inkml:brush>
  </inkml:definitions>
  <inkml:trace contextRef="#ctx0" brushRef="#br0">1 47,'2951'0,"-2898"-2,101-19,5-1,-122 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2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DCEC-43D0-737E-E482-AF567DF22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6AC75C-EF6C-F2C7-952A-665BD9A5CF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10DCFE-5B76-1A7D-6AE4-77A6565C3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790746-43F4-651A-7BDF-060057EDDD4E}"/>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7456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49EF2-2F4B-FF65-EFF9-A5E5F0BD1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D169F-1017-C406-DF61-4ABDFC0BC0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751FF-C649-C867-A300-DE53CD362E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88C396-5182-D438-0E4B-088DE47C61D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4637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9A1D5-D9FB-C7DE-4A2E-0C78C6E05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5C018-803F-2532-DD8D-6A59A8F12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C6E3CA-7ECD-F0A2-5C08-44B111AB9C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FBA6AB-8ACA-81D0-1D78-E13B2A593727}"/>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23086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0CC71-4F2C-DB20-959B-AC5286D93C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118580-1941-869B-510A-C7CE9B76E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C352DF-DE63-92DD-7D5A-0CC714E47A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F5FAEA-5F65-336A-B4FB-AB2577C99603}"/>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571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E596-AEF5-6764-97A6-7AE3A9B94C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80DE6B-ACC7-7A3E-112E-9C5FEF673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2EA13-9CE5-10DE-F8BB-C9A239CFD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99C6CF-1849-92B4-B40B-39D6DA07E62E}"/>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0809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5B16-4BCF-B627-0922-11C62632C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C588C-6CC2-0D47-CD3E-C51A6C7641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8A65B-26E0-DFC0-6CE2-2767830D16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15BAE2-763B-8374-A7A9-4F07DC07BA06}"/>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870176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B36C8-8C45-E5A9-7F0C-6257977C5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B219D-62EB-6E62-D687-6BE96BB2B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C819C-624E-AA80-0AB4-E91294C3F3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8551E1-9F8E-2037-228D-7BE4C44E1DAB}"/>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83135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AEF03-6026-23F1-DCD3-1E85DA999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94A59-9DD1-602C-CD38-09085CA7F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D8E392-1824-6BC6-E25F-B54E4F59AB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E47A80-C86C-B9CB-0EE9-472277B6B265}"/>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163475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41A61-CEC0-DAC8-37AC-87EA7615C4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19515-58C3-992E-E6D1-536E526498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428AA-19CE-3D2D-5845-0F26F33B9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79C103-DC5A-B592-6E3C-5C5CF19AD6DE}"/>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36862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5EFFC-E0E6-972E-5E95-D905026E9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2B856-6952-ACAC-9E67-F2B606222B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757E9-B959-E5C6-CCFA-2D622640BC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24F6AD-25E4-5FE0-38FA-8015F6E0DAD6}"/>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494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95F99-8EEE-F24A-33E5-CE476F56B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62662-0D7E-1B4F-202F-50DD6FE110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C902F-511B-2118-32E5-169D0B40C9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FC2A4D-3341-EBB0-9DC2-D625234914A3}"/>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19566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06C2B-8F1B-9221-7B49-F168871A15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D8E0B-C294-9BAF-E3D7-DB4BA8401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BCD51-FB84-8564-D754-2AF5D7C41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E2D401-9A05-9BD1-A6EA-7A79957F2D15}"/>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838852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A58B8-4310-F37F-70ED-42CACE7C3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D556B3-8A51-7471-0C4D-53A3CFC92F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DBDB85-8FFF-7AC9-7EE9-A98A2B8372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E5A00E-A409-DBEF-4A35-E1039883790F}"/>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49129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8AA38-FED3-6D11-5633-5C2958F1E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77706-75E6-FC67-8640-44BF1C544E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A038EF-5801-74C2-1482-F35F930F5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A4C87-77D2-920A-8F21-8CD5F65009DA}"/>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827803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25-1398-72A2-B393-930CB70B3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3E9B38-6DDB-5732-1A58-6A45E02A24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F5F4C9-BE17-702A-E6DC-4870034F97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8B553B-D885-E737-224C-B23AE19E95AB}"/>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508112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66D9C-DB46-6B3E-4CBB-EFF70912F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20708-1B58-D82C-16B5-E217749776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997B60-F8A9-4BAE-3859-A9BE337B6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61D454-D8D0-157E-1AE8-4C1C2F423ECB}"/>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437985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5F19A-C2DE-0662-CB08-DD81C8198A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78C327-3E57-0F42-F40B-7C377D962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4CACE2-2537-8EAB-B2AB-2609AC7166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0CD349-D3C3-2756-B7A5-8685EC8E705C}"/>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28810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88AA1-3039-AC99-7132-2529A42DC7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C132F-C21D-E24F-6B43-DD3F26C690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1F8CB-92E1-AEFC-C818-899709102C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34A813-06F0-D93E-1730-906F77205050}"/>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47506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4.emf"/><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25.emf"/><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28.emf"/><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9.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30.emf"/><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1.emf"/><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1.emf"/><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2.emf"/><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3.emf"/><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34.emf"/><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5.emf"/><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6.emf"/><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37.emf"/><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8.emf"/><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39.emf"/><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40.emf"/><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www.geeksforgeeks.org/error-control-in-data-link-layer/" TargetMode="Externa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46985"/>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HTTP vs HTTPS: Securing the Web</a:t>
            </a:r>
            <a:endParaRPr lang="en-US" sz="4450" dirty="0"/>
          </a:p>
        </p:txBody>
      </p:sp>
      <p:sp>
        <p:nvSpPr>
          <p:cNvPr id="4" name="Text 1"/>
          <p:cNvSpPr/>
          <p:nvPr/>
        </p:nvSpPr>
        <p:spPr>
          <a:xfrm>
            <a:off x="793790" y="4304705"/>
            <a:ext cx="7556421" cy="725805"/>
          </a:xfrm>
          <a:prstGeom prst="rect">
            <a:avLst/>
          </a:prstGeom>
          <a:noFill/>
          <a:ln/>
        </p:spPr>
        <p:txBody>
          <a:bodyPr wrap="square" lIns="0" tIns="0" rIns="0" bIns="0" rtlCol="0" anchor="t"/>
          <a:lstStyle/>
          <a:p>
            <a:pPr marL="0" indent="0" algn="l">
              <a:lnSpc>
                <a:spcPts val="2850"/>
              </a:lnSpc>
              <a:buNone/>
            </a:pPr>
            <a:r>
              <a:rPr lang="en-US" sz="2400" kern="0" spc="-36" dirty="0">
                <a:solidFill>
                  <a:srgbClr val="2B2E3C"/>
                </a:solidFill>
                <a:latin typeface="Open Sans" pitchFamily="34" charset="0"/>
                <a:ea typeface="Open Sans" pitchFamily="34" charset="-122"/>
                <a:cs typeface="Open Sans" pitchFamily="34" charset="-120"/>
              </a:rPr>
              <a:t>Explore the critical differences between HTTP and HTTPS, the protocols that power the web.</a:t>
            </a:r>
            <a:endParaRPr lang="en-US" sz="2400" dirty="0"/>
          </a:p>
        </p:txBody>
      </p:sp>
      <p:sp>
        <p:nvSpPr>
          <p:cNvPr id="5" name="Shape 2"/>
          <p:cNvSpPr/>
          <p:nvPr/>
        </p:nvSpPr>
        <p:spPr>
          <a:xfrm>
            <a:off x="793790" y="5302568"/>
            <a:ext cx="362903" cy="362903"/>
          </a:xfrm>
          <a:prstGeom prst="roundRect">
            <a:avLst>
              <a:gd name="adj" fmla="val 25194296"/>
            </a:avLst>
          </a:prstGeom>
          <a:noFill/>
          <a:ln w="7620">
            <a:solidFill>
              <a:srgbClr val="FFFFFF"/>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801410" y="5310188"/>
            <a:ext cx="347663" cy="347663"/>
          </a:xfrm>
          <a:prstGeom prst="rect">
            <a:avLst/>
          </a:prstGeom>
        </p:spPr>
      </p:pic>
      <p:sp>
        <p:nvSpPr>
          <p:cNvPr id="7" name="Text 3"/>
          <p:cNvSpPr/>
          <p:nvPr/>
        </p:nvSpPr>
        <p:spPr>
          <a:xfrm>
            <a:off x="1270040" y="5285661"/>
            <a:ext cx="2150745"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B2E3C"/>
                </a:solidFill>
                <a:latin typeface="Open Sans Bold" pitchFamily="34" charset="0"/>
                <a:ea typeface="Open Sans Bold" pitchFamily="34" charset="-122"/>
                <a:cs typeface="Open Sans Bold" pitchFamily="34" charset="-120"/>
              </a:rPr>
              <a:t>Puneet Kumar</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008F1-F3FF-C65D-3DCE-A5DBB1CE7D6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90FEC0F-79C0-8EA9-25D5-7F11A1BA4747}"/>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B8302A9-5E33-08BA-BBAE-FBD32EC9D932}"/>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FB8302A9-5E33-08BA-BBAE-FBD32EC9D932}"/>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41F37A04-BAB0-C544-47D8-FE2F37D79209}"/>
              </a:ext>
            </a:extLst>
          </p:cNvPr>
          <p:cNvSpPr txBox="1"/>
          <p:nvPr/>
        </p:nvSpPr>
        <p:spPr>
          <a:xfrm>
            <a:off x="3629085" y="468351"/>
            <a:ext cx="8591552" cy="923330"/>
          </a:xfrm>
          <a:prstGeom prst="rect">
            <a:avLst/>
          </a:prstGeom>
          <a:noFill/>
        </p:spPr>
        <p:txBody>
          <a:bodyPr wrap="square" rtlCol="0">
            <a:spAutoFit/>
          </a:bodyPr>
          <a:lstStyle/>
          <a:p>
            <a:endParaRPr lang="en-IN" dirty="0"/>
          </a:p>
          <a:p>
            <a:r>
              <a:rPr lang="en-IN" sz="3600" dirty="0"/>
              <a:t> </a:t>
            </a:r>
            <a:r>
              <a:rPr lang="en-IN" sz="3600" b="1" i="1" dirty="0"/>
              <a:t>Position of ICMP in the network layer</a:t>
            </a:r>
            <a:endParaRPr lang="en-IN" sz="3600" dirty="0"/>
          </a:p>
        </p:txBody>
      </p:sp>
      <p:pic>
        <p:nvPicPr>
          <p:cNvPr id="6" name="Picture 5">
            <a:extLst>
              <a:ext uri="{FF2B5EF4-FFF2-40B4-BE49-F238E27FC236}">
                <a16:creationId xmlns:a16="http://schemas.microsoft.com/office/drawing/2014/main" id="{087F8907-22D0-F275-A3C9-BC6B74390C50}"/>
              </a:ext>
            </a:extLst>
          </p:cNvPr>
          <p:cNvPicPr>
            <a:picLocks noChangeAspect="1"/>
          </p:cNvPicPr>
          <p:nvPr/>
        </p:nvPicPr>
        <p:blipFill>
          <a:blip r:embed="rId5"/>
          <a:stretch>
            <a:fillRect/>
          </a:stretch>
        </p:blipFill>
        <p:spPr>
          <a:xfrm>
            <a:off x="2017239" y="3557179"/>
            <a:ext cx="10300875" cy="2127985"/>
          </a:xfrm>
          <a:prstGeom prst="rect">
            <a:avLst/>
          </a:prstGeom>
        </p:spPr>
      </p:pic>
    </p:spTree>
    <p:extLst>
      <p:ext uri="{BB962C8B-B14F-4D97-AF65-F5344CB8AC3E}">
        <p14:creationId xmlns:p14="http://schemas.microsoft.com/office/powerpoint/2010/main" val="372770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305CB-E03A-2B32-8057-82CF4B0C5AF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CAFCC1A-E143-9BC1-3665-E199A8B7F2F7}"/>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C181A82-C766-1C37-13FA-843F98C489D3}"/>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6C181A82-C766-1C37-13FA-843F98C489D3}"/>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2CA75699-06B0-4CB4-8A59-0495C3CEC47D}"/>
              </a:ext>
            </a:extLst>
          </p:cNvPr>
          <p:cNvSpPr txBox="1"/>
          <p:nvPr/>
        </p:nvSpPr>
        <p:spPr>
          <a:xfrm>
            <a:off x="4044786" y="368430"/>
            <a:ext cx="6540827" cy="1292662"/>
          </a:xfrm>
          <a:prstGeom prst="rect">
            <a:avLst/>
          </a:prstGeom>
          <a:noFill/>
        </p:spPr>
        <p:txBody>
          <a:bodyPr wrap="square" rtlCol="0">
            <a:spAutoFit/>
          </a:bodyPr>
          <a:lstStyle/>
          <a:p>
            <a:endParaRPr lang="en-IN" dirty="0"/>
          </a:p>
          <a:p>
            <a:pPr algn="ctr"/>
            <a:r>
              <a:rPr lang="en-IN" sz="6000" dirty="0"/>
              <a:t> </a:t>
            </a:r>
            <a:r>
              <a:rPr lang="en-IN" sz="3600" b="1" dirty="0"/>
              <a:t>TYPES OF MESSAGES</a:t>
            </a:r>
            <a:endParaRPr lang="en-IN" sz="6000" dirty="0"/>
          </a:p>
        </p:txBody>
      </p:sp>
      <p:sp>
        <p:nvSpPr>
          <p:cNvPr id="5" name="TextBox 4">
            <a:extLst>
              <a:ext uri="{FF2B5EF4-FFF2-40B4-BE49-F238E27FC236}">
                <a16:creationId xmlns:a16="http://schemas.microsoft.com/office/drawing/2014/main" id="{BD848CC9-70D1-E669-CCFD-128378554034}"/>
              </a:ext>
            </a:extLst>
          </p:cNvPr>
          <p:cNvSpPr txBox="1"/>
          <p:nvPr/>
        </p:nvSpPr>
        <p:spPr>
          <a:xfrm>
            <a:off x="994548" y="2199179"/>
            <a:ext cx="12866418" cy="830997"/>
          </a:xfrm>
          <a:prstGeom prst="rect">
            <a:avLst/>
          </a:prstGeom>
          <a:noFill/>
        </p:spPr>
        <p:txBody>
          <a:bodyPr wrap="square" rtlCol="0">
            <a:spAutoFit/>
          </a:bodyPr>
          <a:lstStyle/>
          <a:p>
            <a:r>
              <a:rPr lang="en-IN" sz="2400" dirty="0"/>
              <a:t>ICMP messages are divided into error- reporting messages and query messages. The  error-reporting messages report problems that a router or a host(destination) may encounter.</a:t>
            </a:r>
          </a:p>
        </p:txBody>
      </p:sp>
      <p:pic>
        <p:nvPicPr>
          <p:cNvPr id="8" name="Picture 7">
            <a:extLst>
              <a:ext uri="{FF2B5EF4-FFF2-40B4-BE49-F238E27FC236}">
                <a16:creationId xmlns:a16="http://schemas.microsoft.com/office/drawing/2014/main" id="{F2B47253-1E4E-4080-EE40-44563A1C7E10}"/>
              </a:ext>
            </a:extLst>
          </p:cNvPr>
          <p:cNvPicPr>
            <a:picLocks noChangeAspect="1"/>
          </p:cNvPicPr>
          <p:nvPr/>
        </p:nvPicPr>
        <p:blipFill>
          <a:blip r:embed="rId5"/>
          <a:stretch>
            <a:fillRect/>
          </a:stretch>
        </p:blipFill>
        <p:spPr>
          <a:xfrm>
            <a:off x="3477862" y="3988230"/>
            <a:ext cx="7674674" cy="2422149"/>
          </a:xfrm>
          <a:prstGeom prst="rect">
            <a:avLst/>
          </a:prstGeom>
        </p:spPr>
      </p:pic>
    </p:spTree>
    <p:extLst>
      <p:ext uri="{BB962C8B-B14F-4D97-AF65-F5344CB8AC3E}">
        <p14:creationId xmlns:p14="http://schemas.microsoft.com/office/powerpoint/2010/main" val="291521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17563-C28B-45AA-B603-5E93ED9692C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F631EF4-A959-7319-6D90-464733FD3ECD}"/>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64CDE7D-5D7B-3E83-2220-FDB1801B588C}"/>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864CDE7D-5D7B-3E83-2220-FDB1801B588C}"/>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3A58A8D2-1879-EACF-A1FB-49C717A7A424}"/>
              </a:ext>
            </a:extLst>
          </p:cNvPr>
          <p:cNvSpPr txBox="1"/>
          <p:nvPr/>
        </p:nvSpPr>
        <p:spPr>
          <a:xfrm>
            <a:off x="4044786" y="368430"/>
            <a:ext cx="6540827" cy="1292662"/>
          </a:xfrm>
          <a:prstGeom prst="rect">
            <a:avLst/>
          </a:prstGeom>
          <a:noFill/>
        </p:spPr>
        <p:txBody>
          <a:bodyPr wrap="square" rtlCol="0">
            <a:spAutoFit/>
          </a:bodyPr>
          <a:lstStyle/>
          <a:p>
            <a:endParaRPr lang="en-IN" dirty="0"/>
          </a:p>
          <a:p>
            <a:pPr algn="ctr"/>
            <a:r>
              <a:rPr lang="en-IN" sz="6000" dirty="0"/>
              <a:t> </a:t>
            </a:r>
            <a:r>
              <a:rPr lang="en-IN" sz="3600" b="1" dirty="0"/>
              <a:t>TYPES OF MESSAGES</a:t>
            </a:r>
            <a:endParaRPr lang="en-IN" sz="6000" dirty="0"/>
          </a:p>
        </p:txBody>
      </p:sp>
      <p:pic>
        <p:nvPicPr>
          <p:cNvPr id="7" name="Picture 6">
            <a:extLst>
              <a:ext uri="{FF2B5EF4-FFF2-40B4-BE49-F238E27FC236}">
                <a16:creationId xmlns:a16="http://schemas.microsoft.com/office/drawing/2014/main" id="{3D203497-6766-4562-BFC5-99688B1AEC15}"/>
              </a:ext>
            </a:extLst>
          </p:cNvPr>
          <p:cNvPicPr>
            <a:picLocks noChangeAspect="1"/>
          </p:cNvPicPr>
          <p:nvPr/>
        </p:nvPicPr>
        <p:blipFill>
          <a:blip r:embed="rId5"/>
          <a:stretch>
            <a:fillRect/>
          </a:stretch>
        </p:blipFill>
        <p:spPr>
          <a:xfrm>
            <a:off x="3177202" y="2330605"/>
            <a:ext cx="8275996" cy="2957999"/>
          </a:xfrm>
          <a:prstGeom prst="rect">
            <a:avLst/>
          </a:prstGeom>
        </p:spPr>
      </p:pic>
      <p:pic>
        <p:nvPicPr>
          <p:cNvPr id="10" name="Picture 9">
            <a:extLst>
              <a:ext uri="{FF2B5EF4-FFF2-40B4-BE49-F238E27FC236}">
                <a16:creationId xmlns:a16="http://schemas.microsoft.com/office/drawing/2014/main" id="{52C4D82C-C3D1-F28E-CFCD-242519196CB4}"/>
              </a:ext>
            </a:extLst>
          </p:cNvPr>
          <p:cNvPicPr>
            <a:picLocks noChangeAspect="1"/>
          </p:cNvPicPr>
          <p:nvPr/>
        </p:nvPicPr>
        <p:blipFill>
          <a:blip r:embed="rId6"/>
          <a:stretch>
            <a:fillRect/>
          </a:stretch>
        </p:blipFill>
        <p:spPr>
          <a:xfrm>
            <a:off x="3177201" y="5288604"/>
            <a:ext cx="8275995" cy="1977861"/>
          </a:xfrm>
          <a:prstGeom prst="rect">
            <a:avLst/>
          </a:prstGeom>
        </p:spPr>
      </p:pic>
    </p:spTree>
    <p:extLst>
      <p:ext uri="{BB962C8B-B14F-4D97-AF65-F5344CB8AC3E}">
        <p14:creationId xmlns:p14="http://schemas.microsoft.com/office/powerpoint/2010/main" val="114041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3C4A2-57AC-5968-078F-8B173C69514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35B1A4-9837-DF59-B35D-CEE0FBEB07B4}"/>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8A0CB63-71D4-7532-4DC9-8E3679AAEE7B}"/>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D8A0CB63-71D4-7532-4DC9-8E3679AAEE7B}"/>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6D57D254-7B72-4F21-9FFC-5646B3074EF2}"/>
              </a:ext>
            </a:extLst>
          </p:cNvPr>
          <p:cNvSpPr txBox="1"/>
          <p:nvPr/>
        </p:nvSpPr>
        <p:spPr>
          <a:xfrm>
            <a:off x="4044786" y="368430"/>
            <a:ext cx="6540827" cy="1292662"/>
          </a:xfrm>
          <a:prstGeom prst="rect">
            <a:avLst/>
          </a:prstGeom>
          <a:noFill/>
        </p:spPr>
        <p:txBody>
          <a:bodyPr wrap="square" rtlCol="0">
            <a:spAutoFit/>
          </a:bodyPr>
          <a:lstStyle/>
          <a:p>
            <a:endParaRPr lang="en-IN" dirty="0"/>
          </a:p>
          <a:p>
            <a:pPr algn="ctr"/>
            <a:r>
              <a:rPr lang="en-IN" sz="6000" dirty="0"/>
              <a:t> </a:t>
            </a:r>
            <a:r>
              <a:rPr lang="en-IN" sz="3600" b="1" dirty="0"/>
              <a:t>MESSAGE FORMAT</a:t>
            </a:r>
            <a:endParaRPr lang="en-IN" sz="6000" dirty="0"/>
          </a:p>
        </p:txBody>
      </p:sp>
      <p:sp>
        <p:nvSpPr>
          <p:cNvPr id="5" name="TextBox 4">
            <a:extLst>
              <a:ext uri="{FF2B5EF4-FFF2-40B4-BE49-F238E27FC236}">
                <a16:creationId xmlns:a16="http://schemas.microsoft.com/office/drawing/2014/main" id="{CED43C55-A273-A426-B375-DBF8D34A6151}"/>
              </a:ext>
            </a:extLst>
          </p:cNvPr>
          <p:cNvSpPr txBox="1"/>
          <p:nvPr/>
        </p:nvSpPr>
        <p:spPr>
          <a:xfrm>
            <a:off x="793790" y="2041721"/>
            <a:ext cx="12593630" cy="1384995"/>
          </a:xfrm>
          <a:prstGeom prst="rect">
            <a:avLst/>
          </a:prstGeom>
          <a:noFill/>
        </p:spPr>
        <p:txBody>
          <a:bodyPr wrap="square" rtlCol="0">
            <a:spAutoFit/>
          </a:bodyPr>
          <a:lstStyle/>
          <a:p>
            <a:r>
              <a:rPr lang="en-IN" sz="2800" dirty="0"/>
              <a:t>An ICMP message has an 8 – byte header and </a:t>
            </a:r>
            <a:r>
              <a:rPr lang="en-IN" sz="2800" dirty="0" err="1"/>
              <a:t>avariable</a:t>
            </a:r>
            <a:r>
              <a:rPr lang="en-IN" sz="2800" dirty="0"/>
              <a:t>-size </a:t>
            </a:r>
            <a:r>
              <a:rPr lang="en-IN" sz="2800" dirty="0" err="1"/>
              <a:t>datasection</a:t>
            </a:r>
            <a:r>
              <a:rPr lang="en-IN" sz="2800" dirty="0"/>
              <a:t> . Although the general format of the header is different for each message type, the first 4 bytes are common to all.</a:t>
            </a:r>
          </a:p>
        </p:txBody>
      </p:sp>
      <p:pic>
        <p:nvPicPr>
          <p:cNvPr id="8" name="Picture 7">
            <a:extLst>
              <a:ext uri="{FF2B5EF4-FFF2-40B4-BE49-F238E27FC236}">
                <a16:creationId xmlns:a16="http://schemas.microsoft.com/office/drawing/2014/main" id="{6547C5A4-7652-392D-F312-0E36C22A4CAD}"/>
              </a:ext>
            </a:extLst>
          </p:cNvPr>
          <p:cNvPicPr>
            <a:picLocks noChangeAspect="1"/>
          </p:cNvPicPr>
          <p:nvPr/>
        </p:nvPicPr>
        <p:blipFill>
          <a:blip r:embed="rId5"/>
          <a:stretch>
            <a:fillRect/>
          </a:stretch>
        </p:blipFill>
        <p:spPr>
          <a:xfrm>
            <a:off x="2495547" y="4079101"/>
            <a:ext cx="9639305" cy="3202645"/>
          </a:xfrm>
          <a:prstGeom prst="rect">
            <a:avLst/>
          </a:prstGeom>
        </p:spPr>
      </p:pic>
    </p:spTree>
    <p:extLst>
      <p:ext uri="{BB962C8B-B14F-4D97-AF65-F5344CB8AC3E}">
        <p14:creationId xmlns:p14="http://schemas.microsoft.com/office/powerpoint/2010/main" val="426295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87683-A712-9AC8-83EF-A1979F6A4C6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81A34E9-74BF-B101-54A8-F79EA4C97B86}"/>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8829B27-0033-5D09-A029-B165632FA064}"/>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58829B27-0033-5D09-A029-B165632FA064}"/>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04875E17-725D-DD2A-3BBC-C113CCD3946E}"/>
              </a:ext>
            </a:extLst>
          </p:cNvPr>
          <p:cNvSpPr txBox="1"/>
          <p:nvPr/>
        </p:nvSpPr>
        <p:spPr>
          <a:xfrm>
            <a:off x="2704633" y="468351"/>
            <a:ext cx="8591552" cy="923330"/>
          </a:xfrm>
          <a:prstGeom prst="rect">
            <a:avLst/>
          </a:prstGeom>
          <a:noFill/>
        </p:spPr>
        <p:txBody>
          <a:bodyPr wrap="square" rtlCol="0">
            <a:spAutoFit/>
          </a:bodyPr>
          <a:lstStyle/>
          <a:p>
            <a:endParaRPr lang="en-IN" dirty="0"/>
          </a:p>
          <a:p>
            <a:pPr algn="ctr"/>
            <a:r>
              <a:rPr lang="en-IN" dirty="0"/>
              <a:t> </a:t>
            </a:r>
            <a:r>
              <a:rPr lang="en-IN" sz="3600" b="1" i="1" dirty="0"/>
              <a:t>ERROR REPORTING</a:t>
            </a:r>
            <a:endParaRPr lang="en-IN" i="1" dirty="0"/>
          </a:p>
        </p:txBody>
      </p:sp>
      <p:sp>
        <p:nvSpPr>
          <p:cNvPr id="7" name="TextBox 6">
            <a:extLst>
              <a:ext uri="{FF2B5EF4-FFF2-40B4-BE49-F238E27FC236}">
                <a16:creationId xmlns:a16="http://schemas.microsoft.com/office/drawing/2014/main" id="{B10EAC42-8E69-297D-1515-04ECF7145A26}"/>
              </a:ext>
            </a:extLst>
          </p:cNvPr>
          <p:cNvSpPr txBox="1"/>
          <p:nvPr/>
        </p:nvSpPr>
        <p:spPr>
          <a:xfrm>
            <a:off x="439734" y="1742859"/>
            <a:ext cx="13750932" cy="1384995"/>
          </a:xfrm>
          <a:prstGeom prst="rect">
            <a:avLst/>
          </a:prstGeom>
          <a:noFill/>
        </p:spPr>
        <p:txBody>
          <a:bodyPr wrap="square" rtlCol="0">
            <a:spAutoFit/>
          </a:bodyPr>
          <a:lstStyle/>
          <a:p>
            <a:pPr algn="just"/>
            <a:r>
              <a:rPr lang="en-IN" sz="2800" dirty="0"/>
              <a:t>Ip, as an unreliable protocol, is not concerned with error checking and error control. </a:t>
            </a:r>
            <a:r>
              <a:rPr lang="en-IN" sz="2800" dirty="0" err="1"/>
              <a:t>Icmp</a:t>
            </a:r>
            <a:r>
              <a:rPr lang="en-IN" sz="2800" dirty="0"/>
              <a:t> was designed, in part, to compensate for this shortcoming. </a:t>
            </a:r>
            <a:r>
              <a:rPr lang="en-IN" sz="2800" dirty="0" err="1"/>
              <a:t>Icmp</a:t>
            </a:r>
            <a:r>
              <a:rPr lang="en-IN" sz="2800" dirty="0"/>
              <a:t> does not correct errors, it simply reports them.</a:t>
            </a:r>
            <a:endParaRPr lang="en-IN" sz="5400" dirty="0"/>
          </a:p>
        </p:txBody>
      </p:sp>
      <p:pic>
        <p:nvPicPr>
          <p:cNvPr id="6" name="Picture 5">
            <a:extLst>
              <a:ext uri="{FF2B5EF4-FFF2-40B4-BE49-F238E27FC236}">
                <a16:creationId xmlns:a16="http://schemas.microsoft.com/office/drawing/2014/main" id="{963F6DDE-52C6-6018-CF8B-0F9757C51388}"/>
              </a:ext>
            </a:extLst>
          </p:cNvPr>
          <p:cNvPicPr>
            <a:picLocks noChangeAspect="1"/>
          </p:cNvPicPr>
          <p:nvPr/>
        </p:nvPicPr>
        <p:blipFill>
          <a:blip r:embed="rId5"/>
          <a:stretch>
            <a:fillRect/>
          </a:stretch>
        </p:blipFill>
        <p:spPr>
          <a:xfrm>
            <a:off x="685800" y="3920733"/>
            <a:ext cx="12915900" cy="3216271"/>
          </a:xfrm>
          <a:prstGeom prst="rect">
            <a:avLst/>
          </a:prstGeom>
        </p:spPr>
      </p:pic>
    </p:spTree>
    <p:extLst>
      <p:ext uri="{BB962C8B-B14F-4D97-AF65-F5344CB8AC3E}">
        <p14:creationId xmlns:p14="http://schemas.microsoft.com/office/powerpoint/2010/main" val="334523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6DE51-9B7B-FA4F-B852-A6FC5182316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D8C1A55-01D3-0123-1291-822069E6DE3F}"/>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84436D3-9AAB-DB34-1A3E-FFFBDBB194F9}"/>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684436D3-9AAB-DB34-1A3E-FFFBDBB194F9}"/>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B85DD3DB-8C87-74F0-069C-2DEB6E821232}"/>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Contents of data field for the error messages</a:t>
            </a:r>
            <a:endParaRPr lang="en-IN" sz="3600" i="1" dirty="0"/>
          </a:p>
        </p:txBody>
      </p:sp>
      <p:pic>
        <p:nvPicPr>
          <p:cNvPr id="8" name="Picture 7">
            <a:extLst>
              <a:ext uri="{FF2B5EF4-FFF2-40B4-BE49-F238E27FC236}">
                <a16:creationId xmlns:a16="http://schemas.microsoft.com/office/drawing/2014/main" id="{10838F9C-452D-DC28-36F1-2B76FA900B6B}"/>
              </a:ext>
            </a:extLst>
          </p:cNvPr>
          <p:cNvPicPr>
            <a:picLocks noChangeAspect="1"/>
          </p:cNvPicPr>
          <p:nvPr/>
        </p:nvPicPr>
        <p:blipFill>
          <a:blip r:embed="rId5"/>
          <a:stretch>
            <a:fillRect/>
          </a:stretch>
        </p:blipFill>
        <p:spPr>
          <a:xfrm>
            <a:off x="2525176" y="2297430"/>
            <a:ext cx="9461468" cy="4540223"/>
          </a:xfrm>
          <a:prstGeom prst="rect">
            <a:avLst/>
          </a:prstGeom>
        </p:spPr>
      </p:pic>
    </p:spTree>
    <p:extLst>
      <p:ext uri="{BB962C8B-B14F-4D97-AF65-F5344CB8AC3E}">
        <p14:creationId xmlns:p14="http://schemas.microsoft.com/office/powerpoint/2010/main" val="48544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C6220-F67A-321D-8EC5-4E6EFDED5B1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FC52626-4162-4710-1048-55C55E5663DF}"/>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6AC346-0257-1B0E-4F15-6EF6DA35652E}"/>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D26AC346-0257-1B0E-4F15-6EF6DA35652E}"/>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92470212-C216-EFCB-DB92-1D2C87ED6C23}"/>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Destination-unreachable format</a:t>
            </a:r>
            <a:endParaRPr lang="en-IN" sz="6000" i="1" dirty="0"/>
          </a:p>
        </p:txBody>
      </p:sp>
      <p:pic>
        <p:nvPicPr>
          <p:cNvPr id="6" name="Picture 5">
            <a:extLst>
              <a:ext uri="{FF2B5EF4-FFF2-40B4-BE49-F238E27FC236}">
                <a16:creationId xmlns:a16="http://schemas.microsoft.com/office/drawing/2014/main" id="{2B8F7777-39EC-CA25-94CA-CE68CF4B479D}"/>
              </a:ext>
            </a:extLst>
          </p:cNvPr>
          <p:cNvPicPr>
            <a:picLocks noChangeAspect="1"/>
          </p:cNvPicPr>
          <p:nvPr/>
        </p:nvPicPr>
        <p:blipFill>
          <a:blip r:embed="rId5"/>
          <a:stretch>
            <a:fillRect/>
          </a:stretch>
        </p:blipFill>
        <p:spPr>
          <a:xfrm>
            <a:off x="1771054" y="3130628"/>
            <a:ext cx="11088292" cy="2677004"/>
          </a:xfrm>
          <a:prstGeom prst="rect">
            <a:avLst/>
          </a:prstGeom>
        </p:spPr>
      </p:pic>
    </p:spTree>
    <p:extLst>
      <p:ext uri="{BB962C8B-B14F-4D97-AF65-F5344CB8AC3E}">
        <p14:creationId xmlns:p14="http://schemas.microsoft.com/office/powerpoint/2010/main" val="56023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0C0A3-9D71-B81A-682C-3ED16A8BF2C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78165DC-1006-B278-EF2E-A3CF86D774A8}"/>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8BF01E2-13E3-522E-708C-4DA512D441EC}"/>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88BF01E2-13E3-522E-708C-4DA512D441EC}"/>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2B8380E0-5995-3541-702B-CDCBDD303F25}"/>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Destination-unreachable format</a:t>
            </a:r>
            <a:endParaRPr lang="en-IN" sz="6000" i="1" dirty="0"/>
          </a:p>
        </p:txBody>
      </p:sp>
      <p:pic>
        <p:nvPicPr>
          <p:cNvPr id="6" name="Picture 5">
            <a:extLst>
              <a:ext uri="{FF2B5EF4-FFF2-40B4-BE49-F238E27FC236}">
                <a16:creationId xmlns:a16="http://schemas.microsoft.com/office/drawing/2014/main" id="{AA3F6EEA-C687-0372-05FF-2EDCE9897A2D}"/>
              </a:ext>
            </a:extLst>
          </p:cNvPr>
          <p:cNvPicPr>
            <a:picLocks noChangeAspect="1"/>
          </p:cNvPicPr>
          <p:nvPr/>
        </p:nvPicPr>
        <p:blipFill>
          <a:blip r:embed="rId5"/>
          <a:stretch>
            <a:fillRect/>
          </a:stretch>
        </p:blipFill>
        <p:spPr>
          <a:xfrm>
            <a:off x="1771054" y="1903994"/>
            <a:ext cx="11088292" cy="2677004"/>
          </a:xfrm>
          <a:prstGeom prst="rect">
            <a:avLst/>
          </a:prstGeom>
        </p:spPr>
      </p:pic>
      <p:sp>
        <p:nvSpPr>
          <p:cNvPr id="5" name="TextBox 4">
            <a:extLst>
              <a:ext uri="{FF2B5EF4-FFF2-40B4-BE49-F238E27FC236}">
                <a16:creationId xmlns:a16="http://schemas.microsoft.com/office/drawing/2014/main" id="{B7CB4F42-CADE-A26D-5131-E1742FBAD6FE}"/>
              </a:ext>
            </a:extLst>
          </p:cNvPr>
          <p:cNvSpPr txBox="1"/>
          <p:nvPr/>
        </p:nvSpPr>
        <p:spPr>
          <a:xfrm>
            <a:off x="1638234" y="5168805"/>
            <a:ext cx="11353931" cy="2092881"/>
          </a:xfrm>
          <a:prstGeom prst="rect">
            <a:avLst/>
          </a:prstGeom>
          <a:noFill/>
        </p:spPr>
        <p:txBody>
          <a:bodyPr wrap="square" rtlCol="0">
            <a:spAutoFit/>
          </a:bodyPr>
          <a:lstStyle/>
          <a:p>
            <a:endParaRPr lang="en-IN" dirty="0"/>
          </a:p>
          <a:p>
            <a:pPr marL="457200" indent="-457200">
              <a:buFont typeface="Arial" panose="020B0604020202020204" pitchFamily="34" charset="0"/>
              <a:buChar char="•"/>
            </a:pPr>
            <a:r>
              <a:rPr lang="en-IN" sz="2800" i="1" dirty="0"/>
              <a:t>Destination-unreachable messages with codes 2 or 3 can be created only by the destination host.</a:t>
            </a:r>
          </a:p>
          <a:p>
            <a:endParaRPr lang="en-IN" sz="2800" dirty="0"/>
          </a:p>
          <a:p>
            <a:pPr marL="457200" indent="-457200">
              <a:buFont typeface="Arial" panose="020B0604020202020204" pitchFamily="34" charset="0"/>
              <a:buChar char="•"/>
            </a:pPr>
            <a:r>
              <a:rPr lang="en-IN" sz="2800" i="1" dirty="0"/>
              <a:t>Other destination-unreachable messages can be created only by routers.</a:t>
            </a:r>
            <a:endParaRPr lang="en-IN" sz="2800" dirty="0"/>
          </a:p>
        </p:txBody>
      </p:sp>
    </p:spTree>
    <p:extLst>
      <p:ext uri="{BB962C8B-B14F-4D97-AF65-F5344CB8AC3E}">
        <p14:creationId xmlns:p14="http://schemas.microsoft.com/office/powerpoint/2010/main" val="129127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D2593-0C2D-5B46-A876-93FCFD83578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D9C390D-F85B-E68F-974E-12AB489E6908}"/>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B740F75-DD58-6A9E-05CE-554CB342DCDA}"/>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DB740F75-DD58-6A9E-05CE-554CB342DCDA}"/>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6311D351-66A9-9D5C-9B20-571D50059922}"/>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Source-quench format</a:t>
            </a:r>
            <a:endParaRPr lang="en-IN" sz="9600" i="1" dirty="0"/>
          </a:p>
        </p:txBody>
      </p:sp>
      <p:sp>
        <p:nvSpPr>
          <p:cNvPr id="5" name="TextBox 4">
            <a:extLst>
              <a:ext uri="{FF2B5EF4-FFF2-40B4-BE49-F238E27FC236}">
                <a16:creationId xmlns:a16="http://schemas.microsoft.com/office/drawing/2014/main" id="{30636210-E857-632C-8521-B7A39288490A}"/>
              </a:ext>
            </a:extLst>
          </p:cNvPr>
          <p:cNvSpPr txBox="1"/>
          <p:nvPr/>
        </p:nvSpPr>
        <p:spPr>
          <a:xfrm>
            <a:off x="1638234" y="4800815"/>
            <a:ext cx="11353931" cy="2800767"/>
          </a:xfrm>
          <a:prstGeom prst="rect">
            <a:avLst/>
          </a:prstGeom>
          <a:noFill/>
        </p:spPr>
        <p:txBody>
          <a:bodyPr wrap="square" rtlCol="0">
            <a:spAutoFit/>
          </a:bodyPr>
          <a:lstStyle/>
          <a:p>
            <a:endParaRPr lang="en-IN" dirty="0"/>
          </a:p>
          <a:p>
            <a:endParaRPr lang="en-IN" dirty="0"/>
          </a:p>
          <a:p>
            <a:pPr marL="457200" indent="-457200">
              <a:buFont typeface="Arial" panose="020B0604020202020204" pitchFamily="34" charset="0"/>
              <a:buChar char="•"/>
            </a:pPr>
            <a:r>
              <a:rPr lang="en-IN" sz="2800" i="1" dirty="0"/>
              <a:t>A source-quench message informs the source that a datagram has been discarded due to congestion in a router or the destination host.</a:t>
            </a:r>
          </a:p>
          <a:p>
            <a:endParaRPr lang="en-IN" sz="2800" dirty="0"/>
          </a:p>
          <a:p>
            <a:pPr marL="457200" indent="-457200">
              <a:buFont typeface="Arial" panose="020B0604020202020204" pitchFamily="34" charset="0"/>
              <a:buChar char="•"/>
            </a:pPr>
            <a:r>
              <a:rPr lang="en-IN" sz="2800" i="1" dirty="0"/>
              <a:t>The source must slow down the sending of datagrams until the congestion is relieved.</a:t>
            </a:r>
            <a:endParaRPr lang="en-IN" sz="4000" dirty="0"/>
          </a:p>
        </p:txBody>
      </p:sp>
      <p:pic>
        <p:nvPicPr>
          <p:cNvPr id="8" name="Picture 7">
            <a:extLst>
              <a:ext uri="{FF2B5EF4-FFF2-40B4-BE49-F238E27FC236}">
                <a16:creationId xmlns:a16="http://schemas.microsoft.com/office/drawing/2014/main" id="{92EB172B-F719-C999-5678-CDEFAAB5280E}"/>
              </a:ext>
            </a:extLst>
          </p:cNvPr>
          <p:cNvPicPr>
            <a:picLocks noChangeAspect="1"/>
          </p:cNvPicPr>
          <p:nvPr/>
        </p:nvPicPr>
        <p:blipFill>
          <a:blip r:embed="rId5"/>
          <a:stretch>
            <a:fillRect/>
          </a:stretch>
        </p:blipFill>
        <p:spPr>
          <a:xfrm>
            <a:off x="1734218" y="1926432"/>
            <a:ext cx="11161962" cy="2707622"/>
          </a:xfrm>
          <a:prstGeom prst="rect">
            <a:avLst/>
          </a:prstGeom>
        </p:spPr>
      </p:pic>
    </p:spTree>
    <p:extLst>
      <p:ext uri="{BB962C8B-B14F-4D97-AF65-F5344CB8AC3E}">
        <p14:creationId xmlns:p14="http://schemas.microsoft.com/office/powerpoint/2010/main" val="112843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2D625-7B68-7489-D2FC-F0D4E1A8A99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7D27EE8-D55D-CCE6-3177-DDB5B6AFC2D9}"/>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27AF2C0-F957-8110-EE39-A6F7D4F997D7}"/>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327AF2C0-F957-8110-EE39-A6F7D4F997D7}"/>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3AC50DFC-565C-2554-E814-3D96C3D4A4EC}"/>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Time-exceeded message format</a:t>
            </a:r>
            <a:endParaRPr lang="en-IN" sz="3600" i="1" dirty="0"/>
          </a:p>
        </p:txBody>
      </p:sp>
      <p:sp>
        <p:nvSpPr>
          <p:cNvPr id="5" name="TextBox 4">
            <a:extLst>
              <a:ext uri="{FF2B5EF4-FFF2-40B4-BE49-F238E27FC236}">
                <a16:creationId xmlns:a16="http://schemas.microsoft.com/office/drawing/2014/main" id="{21B023BE-7B43-477F-0080-3E30394EDDE7}"/>
              </a:ext>
            </a:extLst>
          </p:cNvPr>
          <p:cNvSpPr txBox="1"/>
          <p:nvPr/>
        </p:nvSpPr>
        <p:spPr>
          <a:xfrm>
            <a:off x="1638234" y="4800815"/>
            <a:ext cx="11353931" cy="2369880"/>
          </a:xfrm>
          <a:prstGeom prst="rect">
            <a:avLst/>
          </a:prstGeom>
          <a:noFill/>
        </p:spPr>
        <p:txBody>
          <a:bodyPr wrap="square" rtlCol="0">
            <a:spAutoFit/>
          </a:bodyPr>
          <a:lstStyle/>
          <a:p>
            <a:endParaRPr lang="en-IN" dirty="0"/>
          </a:p>
          <a:p>
            <a:endParaRPr lang="en-IN" dirty="0"/>
          </a:p>
          <a:p>
            <a:pPr marL="457200" indent="-457200">
              <a:buFont typeface="Arial" panose="020B0604020202020204" pitchFamily="34" charset="0"/>
              <a:buChar char="•"/>
            </a:pPr>
            <a:r>
              <a:rPr lang="en-IN" sz="2800" dirty="0"/>
              <a:t>In a time-exceeded message, code 0is used only by routers to show that the value of the time-to-live field is zero. Code 1is used only by the destination host to show that not all of the fragments have arrived within a set time.</a:t>
            </a:r>
            <a:endParaRPr lang="en-IN" sz="5400" dirty="0"/>
          </a:p>
        </p:txBody>
      </p:sp>
      <p:pic>
        <p:nvPicPr>
          <p:cNvPr id="7" name="Picture 6">
            <a:extLst>
              <a:ext uri="{FF2B5EF4-FFF2-40B4-BE49-F238E27FC236}">
                <a16:creationId xmlns:a16="http://schemas.microsoft.com/office/drawing/2014/main" id="{D12E2A11-3B63-34DE-55A8-820B60A56E06}"/>
              </a:ext>
            </a:extLst>
          </p:cNvPr>
          <p:cNvPicPr>
            <a:picLocks noChangeAspect="1"/>
          </p:cNvPicPr>
          <p:nvPr/>
        </p:nvPicPr>
        <p:blipFill>
          <a:blip r:embed="rId5"/>
          <a:stretch>
            <a:fillRect/>
          </a:stretch>
        </p:blipFill>
        <p:spPr>
          <a:xfrm>
            <a:off x="1746434" y="1933277"/>
            <a:ext cx="11137529" cy="2701695"/>
          </a:xfrm>
          <a:prstGeom prst="rect">
            <a:avLst/>
          </a:prstGeom>
        </p:spPr>
      </p:pic>
    </p:spTree>
    <p:extLst>
      <p:ext uri="{BB962C8B-B14F-4D97-AF65-F5344CB8AC3E}">
        <p14:creationId xmlns:p14="http://schemas.microsoft.com/office/powerpoint/2010/main" val="17612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11062692"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HTTP: The Foundation of Web Data Exchange</a:t>
            </a:r>
            <a:endParaRPr lang="en-US" sz="4450" dirty="0"/>
          </a:p>
        </p:txBody>
      </p:sp>
      <p:sp>
        <p:nvSpPr>
          <p:cNvPr id="3" name="Text 1"/>
          <p:cNvSpPr/>
          <p:nvPr/>
        </p:nvSpPr>
        <p:spPr>
          <a:xfrm>
            <a:off x="806184" y="3937635"/>
            <a:ext cx="3502938" cy="354330"/>
          </a:xfrm>
          <a:prstGeom prst="rect">
            <a:avLst/>
          </a:prstGeom>
          <a:noFill/>
          <a:ln/>
        </p:spPr>
        <p:txBody>
          <a:bodyPr wrap="none" lIns="0" tIns="0" rIns="0" bIns="0" rtlCol="0" anchor="t"/>
          <a:lstStyle/>
          <a:p>
            <a:pPr marL="0" indent="0" algn="l">
              <a:lnSpc>
                <a:spcPts val="2750"/>
              </a:lnSpc>
              <a:buNone/>
            </a:pPr>
            <a:r>
              <a:rPr lang="en-US" sz="2800" kern="0" spc="-67" dirty="0">
                <a:solidFill>
                  <a:srgbClr val="2C3F42"/>
                </a:solidFill>
                <a:latin typeface="Bitter Medium" pitchFamily="34" charset="0"/>
                <a:ea typeface="Bitter Medium" pitchFamily="34" charset="-122"/>
                <a:cs typeface="Bitter Medium" pitchFamily="34" charset="-120"/>
              </a:rPr>
              <a:t>HyperText Transfer Protocol</a:t>
            </a:r>
            <a:endParaRPr lang="en-US" sz="2800" dirty="0"/>
          </a:p>
        </p:txBody>
      </p:sp>
      <p:sp>
        <p:nvSpPr>
          <p:cNvPr id="4" name="Text 2"/>
          <p:cNvSpPr/>
          <p:nvPr/>
        </p:nvSpPr>
        <p:spPr>
          <a:xfrm>
            <a:off x="793790" y="4578310"/>
            <a:ext cx="3978116" cy="725805"/>
          </a:xfrm>
          <a:prstGeom prst="rect">
            <a:avLst/>
          </a:prstGeom>
          <a:noFill/>
          <a:ln/>
        </p:spPr>
        <p:txBody>
          <a:bodyPr wrap="square" lIns="0" tIns="0" rIns="0" bIns="0" rtlCol="0" anchor="t"/>
          <a:lstStyle/>
          <a:p>
            <a:pPr marL="0" indent="0" algn="l">
              <a:lnSpc>
                <a:spcPts val="2850"/>
              </a:lnSpc>
              <a:buNone/>
            </a:pPr>
            <a:r>
              <a:rPr lang="en-US" sz="2400" kern="0" spc="-36" dirty="0">
                <a:solidFill>
                  <a:srgbClr val="2B2E3C"/>
                </a:solidFill>
                <a:latin typeface="Open Sans" pitchFamily="34" charset="0"/>
                <a:ea typeface="Open Sans" pitchFamily="34" charset="-122"/>
                <a:cs typeface="Open Sans" pitchFamily="34" charset="-120"/>
              </a:rPr>
              <a:t>Request-response protocol for web data</a:t>
            </a:r>
            <a:endParaRPr lang="en-US" sz="2400" dirty="0"/>
          </a:p>
        </p:txBody>
      </p:sp>
      <p:sp>
        <p:nvSpPr>
          <p:cNvPr id="5" name="Text 3"/>
          <p:cNvSpPr/>
          <p:nvPr/>
        </p:nvSpPr>
        <p:spPr>
          <a:xfrm>
            <a:off x="6001789" y="3997166"/>
            <a:ext cx="2166374" cy="354330"/>
          </a:xfrm>
          <a:prstGeom prst="rect">
            <a:avLst/>
          </a:prstGeom>
          <a:noFill/>
          <a:ln/>
        </p:spPr>
        <p:txBody>
          <a:bodyPr wrap="none" lIns="0" tIns="0" rIns="0" bIns="0" rtlCol="0" anchor="t"/>
          <a:lstStyle/>
          <a:p>
            <a:pPr marL="0" indent="0" algn="l">
              <a:lnSpc>
                <a:spcPts val="2750"/>
              </a:lnSpc>
              <a:buNone/>
            </a:pPr>
            <a:r>
              <a:rPr lang="en-US" sz="2800" kern="0" spc="-67" dirty="0">
                <a:solidFill>
                  <a:srgbClr val="2C3F42"/>
                </a:solidFill>
                <a:latin typeface="Bitter Medium" pitchFamily="34" charset="0"/>
                <a:ea typeface="Bitter Medium" pitchFamily="34" charset="-122"/>
                <a:cs typeface="Bitter Medium" pitchFamily="34" charset="-120"/>
              </a:rPr>
              <a:t>Client-Server Model</a:t>
            </a:r>
            <a:endParaRPr lang="en-US" sz="2800" dirty="0"/>
          </a:p>
        </p:txBody>
      </p:sp>
      <p:sp>
        <p:nvSpPr>
          <p:cNvPr id="6" name="Text 4"/>
          <p:cNvSpPr/>
          <p:nvPr/>
        </p:nvSpPr>
        <p:spPr>
          <a:xfrm>
            <a:off x="6001788" y="4578310"/>
            <a:ext cx="3309255" cy="725805"/>
          </a:xfrm>
          <a:prstGeom prst="rect">
            <a:avLst/>
          </a:prstGeom>
          <a:noFill/>
          <a:ln/>
        </p:spPr>
        <p:txBody>
          <a:bodyPr wrap="square" lIns="0" tIns="0" rIns="0" bIns="0" rtlCol="0" anchor="t"/>
          <a:lstStyle/>
          <a:p>
            <a:pPr marL="0" indent="0" algn="l">
              <a:lnSpc>
                <a:spcPts val="2850"/>
              </a:lnSpc>
              <a:buNone/>
            </a:pPr>
            <a:r>
              <a:rPr lang="en-US" sz="2400" kern="0" spc="-36" dirty="0">
                <a:solidFill>
                  <a:srgbClr val="2B2E3C"/>
                </a:solidFill>
                <a:latin typeface="Open Sans" pitchFamily="34" charset="0"/>
                <a:ea typeface="Open Sans" pitchFamily="34" charset="-122"/>
                <a:cs typeface="Open Sans" pitchFamily="34" charset="-120"/>
              </a:rPr>
              <a:t>Browser sends request, server responds.</a:t>
            </a:r>
            <a:endParaRPr lang="en-US" sz="2400" dirty="0"/>
          </a:p>
        </p:txBody>
      </p:sp>
      <p:sp>
        <p:nvSpPr>
          <p:cNvPr id="7" name="Text 5"/>
          <p:cNvSpPr/>
          <p:nvPr/>
        </p:nvSpPr>
        <p:spPr>
          <a:xfrm>
            <a:off x="11571316" y="3997166"/>
            <a:ext cx="1135986" cy="354330"/>
          </a:xfrm>
          <a:prstGeom prst="rect">
            <a:avLst/>
          </a:prstGeom>
          <a:noFill/>
          <a:ln/>
        </p:spPr>
        <p:txBody>
          <a:bodyPr wrap="none" lIns="0" tIns="0" rIns="0" bIns="0" rtlCol="0" anchor="t"/>
          <a:lstStyle/>
          <a:p>
            <a:pPr marL="0" indent="0" algn="l">
              <a:lnSpc>
                <a:spcPts val="2750"/>
              </a:lnSpc>
              <a:buNone/>
            </a:pPr>
            <a:endParaRPr lang="en-US" sz="2800" dirty="0"/>
          </a:p>
        </p:txBody>
      </p:sp>
      <p:sp>
        <p:nvSpPr>
          <p:cNvPr id="8" name="Text 6"/>
          <p:cNvSpPr/>
          <p:nvPr/>
        </p:nvSpPr>
        <p:spPr>
          <a:xfrm>
            <a:off x="10482349" y="4578310"/>
            <a:ext cx="3367834" cy="725805"/>
          </a:xfrm>
          <a:prstGeom prst="rect">
            <a:avLst/>
          </a:prstGeom>
          <a:noFill/>
          <a:ln/>
        </p:spPr>
        <p:txBody>
          <a:bodyPr wrap="square" lIns="0" tIns="0" rIns="0" bIns="0" rtlCol="0" anchor="t"/>
          <a:lstStyle/>
          <a:p>
            <a:pPr marL="0" indent="0" algn="l">
              <a:lnSpc>
                <a:spcPts val="2850"/>
              </a:lnSpc>
              <a:buNone/>
            </a:pPr>
            <a:r>
              <a:rPr lang="en-US" sz="2400" kern="0" spc="-36" dirty="0">
                <a:solidFill>
                  <a:srgbClr val="2B2E3C"/>
                </a:solidFill>
                <a:latin typeface="Open Sans" pitchFamily="34" charset="0"/>
                <a:ea typeface="Open Sans" pitchFamily="34" charset="-122"/>
                <a:cs typeface="Open Sans" pitchFamily="34" charset="-120"/>
              </a:rPr>
              <a:t>Data can be intercepted on the network.</a:t>
            </a:r>
            <a:endParaRPr lang="en-US" sz="2400" dirty="0"/>
          </a:p>
        </p:txBody>
      </p:sp>
      <p:sp>
        <p:nvSpPr>
          <p:cNvPr id="10" name="TextBox 9">
            <a:extLst>
              <a:ext uri="{FF2B5EF4-FFF2-40B4-BE49-F238E27FC236}">
                <a16:creationId xmlns:a16="http://schemas.microsoft.com/office/drawing/2014/main" id="{A1CCD80A-E134-139F-7F22-4F2F08106FC2}"/>
              </a:ext>
            </a:extLst>
          </p:cNvPr>
          <p:cNvSpPr txBox="1"/>
          <p:nvPr/>
        </p:nvSpPr>
        <p:spPr>
          <a:xfrm flipH="1">
            <a:off x="11055927" y="3930134"/>
            <a:ext cx="1734502" cy="523220"/>
          </a:xfrm>
          <a:prstGeom prst="rect">
            <a:avLst/>
          </a:prstGeom>
          <a:noFill/>
        </p:spPr>
        <p:txBody>
          <a:bodyPr wrap="square">
            <a:spAutoFit/>
          </a:bodyPr>
          <a:lstStyle/>
          <a:p>
            <a:r>
              <a:rPr lang="en-US" sz="2800" kern="0" spc="-67" dirty="0">
                <a:solidFill>
                  <a:srgbClr val="2C3F42"/>
                </a:solidFill>
                <a:latin typeface="Bitter Medium" pitchFamily="34" charset="0"/>
                <a:ea typeface="Bitter Medium" pitchFamily="34" charset="-122"/>
                <a:cs typeface="Bitter Medium" pitchFamily="34" charset="-120"/>
              </a:rPr>
              <a:t>Insecure</a:t>
            </a:r>
            <a:endParaRPr lang="en-IN" sz="28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E02815E-F665-5B1F-8F8C-56C6C02F2AAE}"/>
                  </a:ext>
                </a:extLst>
              </p14:cNvPr>
              <p14:cNvContentPartPr/>
              <p14:nvPr/>
            </p14:nvContentPartPr>
            <p14:xfrm>
              <a:off x="12951164" y="7946444"/>
              <a:ext cx="1455120" cy="9000"/>
            </p14:xfrm>
          </p:contentPart>
        </mc:Choice>
        <mc:Fallback xmlns="">
          <p:pic>
            <p:nvPicPr>
              <p:cNvPr id="12" name="Ink 11">
                <a:extLst>
                  <a:ext uri="{FF2B5EF4-FFF2-40B4-BE49-F238E27FC236}">
                    <a16:creationId xmlns:a16="http://schemas.microsoft.com/office/drawing/2014/main" id="{CE02815E-F665-5B1F-8F8C-56C6C02F2AAE}"/>
                  </a:ext>
                </a:extLst>
              </p:cNvPr>
              <p:cNvPicPr/>
              <p:nvPr/>
            </p:nvPicPr>
            <p:blipFill>
              <a:blip r:embed="rId4"/>
              <a:stretch>
                <a:fillRect/>
              </a:stretch>
            </p:blipFill>
            <p:spPr>
              <a:xfrm>
                <a:off x="12861164" y="7766804"/>
                <a:ext cx="1634760" cy="3686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0B5A7-336E-398B-1FA4-DA1A5DB4818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32FC6D7-DC34-E1C6-6374-EBFA35099AD9}"/>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8011B37-53A0-28E4-DD31-88BD21822C7C}"/>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08011B37-53A0-28E4-DD31-88BD21822C7C}"/>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9CFF292D-03DB-AFCA-DE70-F034190DB851}"/>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Parameter-problem message format</a:t>
            </a:r>
            <a:endParaRPr lang="en-IN" sz="6000" i="1" dirty="0"/>
          </a:p>
        </p:txBody>
      </p:sp>
      <p:sp>
        <p:nvSpPr>
          <p:cNvPr id="5" name="TextBox 4">
            <a:extLst>
              <a:ext uri="{FF2B5EF4-FFF2-40B4-BE49-F238E27FC236}">
                <a16:creationId xmlns:a16="http://schemas.microsoft.com/office/drawing/2014/main" id="{A1B94621-B0B6-7B05-4994-EEF553570C68}"/>
              </a:ext>
            </a:extLst>
          </p:cNvPr>
          <p:cNvSpPr txBox="1"/>
          <p:nvPr/>
        </p:nvSpPr>
        <p:spPr>
          <a:xfrm>
            <a:off x="1638234" y="4800815"/>
            <a:ext cx="11353931" cy="1785104"/>
          </a:xfrm>
          <a:prstGeom prst="rect">
            <a:avLst/>
          </a:prstGeom>
          <a:noFill/>
        </p:spPr>
        <p:txBody>
          <a:bodyPr wrap="square" rtlCol="0">
            <a:spAutoFit/>
          </a:bodyPr>
          <a:lstStyle/>
          <a:p>
            <a:endParaRPr lang="en-IN" dirty="0"/>
          </a:p>
          <a:p>
            <a:endParaRPr lang="en-IN" dirty="0"/>
          </a:p>
          <a:p>
            <a:endParaRPr lang="en-IN" dirty="0"/>
          </a:p>
          <a:p>
            <a:pPr marL="457200" indent="-457200">
              <a:buFont typeface="Arial" panose="020B0604020202020204" pitchFamily="34" charset="0"/>
              <a:buChar char="•"/>
            </a:pPr>
            <a:r>
              <a:rPr lang="en-IN" sz="2800" dirty="0"/>
              <a:t>A parameter-problem message can be created by a router or the destination host</a:t>
            </a:r>
            <a:r>
              <a:rPr lang="en-IN" b="1" i="1" dirty="0"/>
              <a:t>.</a:t>
            </a:r>
            <a:endParaRPr lang="en-IN" sz="5400" dirty="0"/>
          </a:p>
        </p:txBody>
      </p:sp>
      <p:pic>
        <p:nvPicPr>
          <p:cNvPr id="8" name="Picture 7">
            <a:extLst>
              <a:ext uri="{FF2B5EF4-FFF2-40B4-BE49-F238E27FC236}">
                <a16:creationId xmlns:a16="http://schemas.microsoft.com/office/drawing/2014/main" id="{3E3EEBF0-9C21-D54B-4B3D-8DE0E4BD76E3}"/>
              </a:ext>
            </a:extLst>
          </p:cNvPr>
          <p:cNvPicPr>
            <a:picLocks noChangeAspect="1"/>
          </p:cNvPicPr>
          <p:nvPr/>
        </p:nvPicPr>
        <p:blipFill>
          <a:blip r:embed="rId5"/>
          <a:stretch>
            <a:fillRect/>
          </a:stretch>
        </p:blipFill>
        <p:spPr>
          <a:xfrm>
            <a:off x="1675720" y="1898971"/>
            <a:ext cx="11278957" cy="2736002"/>
          </a:xfrm>
          <a:prstGeom prst="rect">
            <a:avLst/>
          </a:prstGeom>
        </p:spPr>
      </p:pic>
    </p:spTree>
    <p:extLst>
      <p:ext uri="{BB962C8B-B14F-4D97-AF65-F5344CB8AC3E}">
        <p14:creationId xmlns:p14="http://schemas.microsoft.com/office/powerpoint/2010/main" val="1562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4AB9F-232C-8001-34B1-17978FF7E5A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AE0D3AF-2966-4410-11CB-8BD4719AA870}"/>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3D3B309-E961-456F-EFB2-B16B0378B699}"/>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83D3B309-E961-456F-EFB2-B16B0378B699}"/>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380B6722-E65F-7F54-3CD9-2F943863818A}"/>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Redirection concept</a:t>
            </a:r>
            <a:endParaRPr lang="en-IN" sz="9600" i="1" dirty="0"/>
          </a:p>
        </p:txBody>
      </p:sp>
      <p:sp>
        <p:nvSpPr>
          <p:cNvPr id="5" name="TextBox 4">
            <a:extLst>
              <a:ext uri="{FF2B5EF4-FFF2-40B4-BE49-F238E27FC236}">
                <a16:creationId xmlns:a16="http://schemas.microsoft.com/office/drawing/2014/main" id="{B4C0BEF7-57EE-09A3-C9B7-42884A04DBC6}"/>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pic>
        <p:nvPicPr>
          <p:cNvPr id="7" name="Picture 6">
            <a:extLst>
              <a:ext uri="{FF2B5EF4-FFF2-40B4-BE49-F238E27FC236}">
                <a16:creationId xmlns:a16="http://schemas.microsoft.com/office/drawing/2014/main" id="{156B9C10-2E13-48F1-5A21-0E6DD0A5006A}"/>
              </a:ext>
            </a:extLst>
          </p:cNvPr>
          <p:cNvPicPr>
            <a:picLocks noChangeAspect="1"/>
          </p:cNvPicPr>
          <p:nvPr/>
        </p:nvPicPr>
        <p:blipFill>
          <a:blip r:embed="rId5"/>
          <a:stretch>
            <a:fillRect/>
          </a:stretch>
        </p:blipFill>
        <p:spPr>
          <a:xfrm>
            <a:off x="1332591" y="2482926"/>
            <a:ext cx="11965216" cy="3516431"/>
          </a:xfrm>
          <a:prstGeom prst="rect">
            <a:avLst/>
          </a:prstGeom>
        </p:spPr>
      </p:pic>
    </p:spTree>
    <p:extLst>
      <p:ext uri="{BB962C8B-B14F-4D97-AF65-F5344CB8AC3E}">
        <p14:creationId xmlns:p14="http://schemas.microsoft.com/office/powerpoint/2010/main" val="309164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1F4E6-B724-06FA-13C4-C8FF3E29C84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FE14ECF-78A8-749C-696A-B7DC2CCCB7B2}"/>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CBE998C-E02C-4340-13C6-BD11549AF46B}"/>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6CBE998C-E02C-4340-13C6-BD11549AF46B}"/>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C19BD0AA-FD7E-4E9E-4952-F0CBACA9AB8F}"/>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i="1" dirty="0"/>
              <a:t>Redirection concept</a:t>
            </a:r>
            <a:endParaRPr lang="en-IN" sz="9600" i="1" dirty="0"/>
          </a:p>
        </p:txBody>
      </p:sp>
      <p:sp>
        <p:nvSpPr>
          <p:cNvPr id="5" name="TextBox 4">
            <a:extLst>
              <a:ext uri="{FF2B5EF4-FFF2-40B4-BE49-F238E27FC236}">
                <a16:creationId xmlns:a16="http://schemas.microsoft.com/office/drawing/2014/main" id="{5DB9477E-8EFC-D85C-DC41-414A9D48EDA7}"/>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
        <p:nvSpPr>
          <p:cNvPr id="6" name="TextBox 5">
            <a:extLst>
              <a:ext uri="{FF2B5EF4-FFF2-40B4-BE49-F238E27FC236}">
                <a16:creationId xmlns:a16="http://schemas.microsoft.com/office/drawing/2014/main" id="{4B0FBC3C-2903-CD31-82E4-9F5B71E60295}"/>
              </a:ext>
            </a:extLst>
          </p:cNvPr>
          <p:cNvSpPr txBox="1"/>
          <p:nvPr/>
        </p:nvSpPr>
        <p:spPr>
          <a:xfrm>
            <a:off x="1330994" y="5418909"/>
            <a:ext cx="11849832" cy="2369880"/>
          </a:xfrm>
          <a:prstGeom prst="rect">
            <a:avLst/>
          </a:prstGeom>
          <a:noFill/>
        </p:spPr>
        <p:txBody>
          <a:bodyPr wrap="square" rtlCol="0">
            <a:spAutoFit/>
          </a:bodyPr>
          <a:lstStyle/>
          <a:p>
            <a:endParaRPr lang="en-IN" dirty="0"/>
          </a:p>
          <a:p>
            <a:pPr marL="457200" indent="-457200">
              <a:buFont typeface="Arial" panose="020B0604020202020204" pitchFamily="34" charset="0"/>
              <a:buChar char="•"/>
            </a:pPr>
            <a:r>
              <a:rPr lang="en-IN" sz="2800" dirty="0"/>
              <a:t>A host usually starts with a small routing table that is gradually augmented and updated. One of the tools to accomplish this is the redirection message.</a:t>
            </a:r>
          </a:p>
          <a:p>
            <a:endParaRPr lang="en-IN" dirty="0"/>
          </a:p>
          <a:p>
            <a:pPr marL="285750" indent="-285750">
              <a:buFont typeface="Arial" panose="020B0604020202020204" pitchFamily="34" charset="0"/>
              <a:buChar char="•"/>
            </a:pPr>
            <a:r>
              <a:rPr lang="en-IN" sz="2800" dirty="0"/>
              <a:t> A redirection message is sent from a router to a host on the same local  network.</a:t>
            </a:r>
            <a:endParaRPr lang="en-IN" sz="4000" dirty="0"/>
          </a:p>
        </p:txBody>
      </p:sp>
      <p:pic>
        <p:nvPicPr>
          <p:cNvPr id="9" name="Picture 8">
            <a:extLst>
              <a:ext uri="{FF2B5EF4-FFF2-40B4-BE49-F238E27FC236}">
                <a16:creationId xmlns:a16="http://schemas.microsoft.com/office/drawing/2014/main" id="{6DDC0F3C-5415-4758-E701-39669209AD4A}"/>
              </a:ext>
            </a:extLst>
          </p:cNvPr>
          <p:cNvPicPr>
            <a:picLocks noChangeAspect="1"/>
          </p:cNvPicPr>
          <p:nvPr/>
        </p:nvPicPr>
        <p:blipFill>
          <a:blip r:embed="rId5"/>
          <a:stretch>
            <a:fillRect/>
          </a:stretch>
        </p:blipFill>
        <p:spPr>
          <a:xfrm>
            <a:off x="1484614" y="2462527"/>
            <a:ext cx="11542592" cy="2799953"/>
          </a:xfrm>
          <a:prstGeom prst="rect">
            <a:avLst/>
          </a:prstGeom>
        </p:spPr>
      </p:pic>
    </p:spTree>
    <p:extLst>
      <p:ext uri="{BB962C8B-B14F-4D97-AF65-F5344CB8AC3E}">
        <p14:creationId xmlns:p14="http://schemas.microsoft.com/office/powerpoint/2010/main" val="298468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9B6DA-7E48-FBDD-FF9D-6CBEEFD966D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3C34C16-FA88-C809-E24B-825D3A63241D}"/>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11B85AE-304D-2FD0-D26B-9412E9DF8F83}"/>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011B85AE-304D-2FD0-D26B-9412E9DF8F83}"/>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71FA4674-A575-6A59-1684-76FAB463CC15}"/>
              </a:ext>
            </a:extLst>
          </p:cNvPr>
          <p:cNvSpPr txBox="1"/>
          <p:nvPr/>
        </p:nvSpPr>
        <p:spPr>
          <a:xfrm>
            <a:off x="2704632" y="468351"/>
            <a:ext cx="9102557" cy="923330"/>
          </a:xfrm>
          <a:prstGeom prst="rect">
            <a:avLst/>
          </a:prstGeom>
          <a:noFill/>
        </p:spPr>
        <p:txBody>
          <a:bodyPr wrap="square" rtlCol="0">
            <a:spAutoFit/>
          </a:bodyPr>
          <a:lstStyle/>
          <a:p>
            <a:endParaRPr lang="en-IN" dirty="0"/>
          </a:p>
          <a:p>
            <a:pPr algn="ctr"/>
            <a:r>
              <a:rPr lang="en-IN" sz="3600" b="1" dirty="0"/>
              <a:t>QUERY</a:t>
            </a:r>
            <a:endParaRPr lang="en-IN" sz="23900" i="1" dirty="0"/>
          </a:p>
        </p:txBody>
      </p:sp>
      <p:sp>
        <p:nvSpPr>
          <p:cNvPr id="5" name="TextBox 4">
            <a:extLst>
              <a:ext uri="{FF2B5EF4-FFF2-40B4-BE49-F238E27FC236}">
                <a16:creationId xmlns:a16="http://schemas.microsoft.com/office/drawing/2014/main" id="{8F92B48F-62DC-D81F-D532-D09274AF9B9C}"/>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
        <p:nvSpPr>
          <p:cNvPr id="6" name="TextBox 5">
            <a:extLst>
              <a:ext uri="{FF2B5EF4-FFF2-40B4-BE49-F238E27FC236}">
                <a16:creationId xmlns:a16="http://schemas.microsoft.com/office/drawing/2014/main" id="{431F1658-A504-0403-EF4A-0A4EC436358B}"/>
              </a:ext>
            </a:extLst>
          </p:cNvPr>
          <p:cNvSpPr txBox="1"/>
          <p:nvPr/>
        </p:nvSpPr>
        <p:spPr>
          <a:xfrm>
            <a:off x="1142333" y="1972863"/>
            <a:ext cx="11849832" cy="2246769"/>
          </a:xfrm>
          <a:prstGeom prst="rect">
            <a:avLst/>
          </a:prstGeom>
          <a:noFill/>
        </p:spPr>
        <p:txBody>
          <a:bodyPr wrap="square" rtlCol="0">
            <a:spAutoFit/>
          </a:bodyPr>
          <a:lstStyle/>
          <a:p>
            <a:endParaRPr lang="en-IN" sz="2800" dirty="0"/>
          </a:p>
          <a:p>
            <a:pPr marL="457200" indent="-457200">
              <a:buFont typeface="Arial" panose="020B0604020202020204" pitchFamily="34" charset="0"/>
              <a:buChar char="•"/>
            </a:pPr>
            <a:r>
              <a:rPr lang="en-IN" sz="2800" dirty="0"/>
              <a:t>ICMP can also diagnose some network problems through the query messages, a group of four different pairs of messages. In this type of ICMP message, a node sends a message that is answered in a specific format by the destination node.</a:t>
            </a:r>
            <a:endParaRPr lang="en-IN" sz="5400" dirty="0"/>
          </a:p>
        </p:txBody>
      </p:sp>
      <p:pic>
        <p:nvPicPr>
          <p:cNvPr id="8" name="Picture 7">
            <a:extLst>
              <a:ext uri="{FF2B5EF4-FFF2-40B4-BE49-F238E27FC236}">
                <a16:creationId xmlns:a16="http://schemas.microsoft.com/office/drawing/2014/main" id="{47FF720A-6BC3-1A89-4DCC-876CCF590CCE}"/>
              </a:ext>
            </a:extLst>
          </p:cNvPr>
          <p:cNvPicPr>
            <a:picLocks noChangeAspect="1"/>
          </p:cNvPicPr>
          <p:nvPr/>
        </p:nvPicPr>
        <p:blipFill>
          <a:blip r:embed="rId5"/>
          <a:stretch>
            <a:fillRect/>
          </a:stretch>
        </p:blipFill>
        <p:spPr>
          <a:xfrm>
            <a:off x="1419809" y="4871779"/>
            <a:ext cx="11294880" cy="2368102"/>
          </a:xfrm>
          <a:prstGeom prst="rect">
            <a:avLst/>
          </a:prstGeom>
        </p:spPr>
      </p:pic>
    </p:spTree>
    <p:extLst>
      <p:ext uri="{BB962C8B-B14F-4D97-AF65-F5344CB8AC3E}">
        <p14:creationId xmlns:p14="http://schemas.microsoft.com/office/powerpoint/2010/main" val="1612447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9535B-F57F-1010-1873-C653A81C8EF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1108DA2-D03B-6E41-3EEA-4F12BF15491D}"/>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4CE300C-F747-D142-82E6-601D0FA9E366}"/>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64CE300C-F747-D142-82E6-601D0FA9E366}"/>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00793364-35A4-302C-169E-0260D2C57DAF}"/>
              </a:ext>
            </a:extLst>
          </p:cNvPr>
          <p:cNvSpPr txBox="1"/>
          <p:nvPr/>
        </p:nvSpPr>
        <p:spPr>
          <a:xfrm>
            <a:off x="1142333" y="468351"/>
            <a:ext cx="12607121" cy="923330"/>
          </a:xfrm>
          <a:prstGeom prst="rect">
            <a:avLst/>
          </a:prstGeom>
          <a:noFill/>
        </p:spPr>
        <p:txBody>
          <a:bodyPr wrap="square" rtlCol="0">
            <a:spAutoFit/>
          </a:bodyPr>
          <a:lstStyle/>
          <a:p>
            <a:endParaRPr lang="en-IN" dirty="0"/>
          </a:p>
          <a:p>
            <a:pPr algn="ctr"/>
            <a:r>
              <a:rPr lang="en-IN" sz="3600" b="1" i="1" dirty="0"/>
              <a:t>Timestamp-request and timestamp-reply message format</a:t>
            </a:r>
            <a:endParaRPr lang="en-IN" sz="59500" i="1" dirty="0"/>
          </a:p>
        </p:txBody>
      </p:sp>
      <p:sp>
        <p:nvSpPr>
          <p:cNvPr id="5" name="TextBox 4">
            <a:extLst>
              <a:ext uri="{FF2B5EF4-FFF2-40B4-BE49-F238E27FC236}">
                <a16:creationId xmlns:a16="http://schemas.microsoft.com/office/drawing/2014/main" id="{CD9F0DEA-0160-3A21-D92D-C827D237AA2D}"/>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
        <p:nvSpPr>
          <p:cNvPr id="6" name="TextBox 5">
            <a:extLst>
              <a:ext uri="{FF2B5EF4-FFF2-40B4-BE49-F238E27FC236}">
                <a16:creationId xmlns:a16="http://schemas.microsoft.com/office/drawing/2014/main" id="{13AEF210-B575-5371-5F19-27E5F0E75C66}"/>
              </a:ext>
            </a:extLst>
          </p:cNvPr>
          <p:cNvSpPr txBox="1"/>
          <p:nvPr/>
        </p:nvSpPr>
        <p:spPr>
          <a:xfrm>
            <a:off x="1142333" y="1972863"/>
            <a:ext cx="11849832" cy="2308324"/>
          </a:xfrm>
          <a:prstGeom prst="rect">
            <a:avLst/>
          </a:prstGeom>
          <a:noFill/>
        </p:spPr>
        <p:txBody>
          <a:bodyPr wrap="square" rtlCol="0">
            <a:spAutoFit/>
          </a:bodyPr>
          <a:lstStyle/>
          <a:p>
            <a:pPr marL="457200" indent="-457200">
              <a:buFont typeface="Arial" panose="020B0604020202020204" pitchFamily="34" charset="0"/>
              <a:buChar char="•"/>
            </a:pPr>
            <a:r>
              <a:rPr lang="en-IN" sz="2400" dirty="0"/>
              <a:t>Timestamp-request and timestamp-reply messages can be used to calculate the round-trip time between a source and a destination machine even if their clocks are not synchronized.</a:t>
            </a:r>
          </a:p>
          <a:p>
            <a:pPr marL="285750" indent="-28575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The timestamp-request and timestamp-reply messages can be used to synchronize two clocks in two machines if the exact one-way time duration is known.</a:t>
            </a:r>
          </a:p>
        </p:txBody>
      </p:sp>
      <p:pic>
        <p:nvPicPr>
          <p:cNvPr id="9" name="Picture 8">
            <a:extLst>
              <a:ext uri="{FF2B5EF4-FFF2-40B4-BE49-F238E27FC236}">
                <a16:creationId xmlns:a16="http://schemas.microsoft.com/office/drawing/2014/main" id="{C63EE43A-609C-81E7-F0BF-6C134B0D3B9F}"/>
              </a:ext>
            </a:extLst>
          </p:cNvPr>
          <p:cNvPicPr>
            <a:picLocks noChangeAspect="1"/>
          </p:cNvPicPr>
          <p:nvPr/>
        </p:nvPicPr>
        <p:blipFill>
          <a:blip r:embed="rId5"/>
          <a:stretch>
            <a:fillRect/>
          </a:stretch>
        </p:blipFill>
        <p:spPr>
          <a:xfrm>
            <a:off x="3494988" y="4730397"/>
            <a:ext cx="7144522" cy="3030852"/>
          </a:xfrm>
          <a:prstGeom prst="rect">
            <a:avLst/>
          </a:prstGeom>
        </p:spPr>
      </p:pic>
    </p:spTree>
    <p:extLst>
      <p:ext uri="{BB962C8B-B14F-4D97-AF65-F5344CB8AC3E}">
        <p14:creationId xmlns:p14="http://schemas.microsoft.com/office/powerpoint/2010/main" val="97351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84F9-F445-31AF-DF93-17CA097C077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4E9A960-5355-03CC-C236-9F8F87224773}"/>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779411C-A146-9783-7898-FD659DB958ED}"/>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C779411C-A146-9783-7898-FD659DB958ED}"/>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E7E72C97-9300-4C8B-2612-B76E56C6A021}"/>
              </a:ext>
            </a:extLst>
          </p:cNvPr>
          <p:cNvSpPr txBox="1"/>
          <p:nvPr/>
        </p:nvSpPr>
        <p:spPr>
          <a:xfrm>
            <a:off x="908157" y="326810"/>
            <a:ext cx="12607121" cy="923330"/>
          </a:xfrm>
          <a:prstGeom prst="rect">
            <a:avLst/>
          </a:prstGeom>
          <a:noFill/>
        </p:spPr>
        <p:txBody>
          <a:bodyPr wrap="square" rtlCol="0">
            <a:spAutoFit/>
          </a:bodyPr>
          <a:lstStyle/>
          <a:p>
            <a:endParaRPr lang="en-IN" dirty="0"/>
          </a:p>
          <a:p>
            <a:pPr algn="ctr"/>
            <a:r>
              <a:rPr lang="en-IN" sz="3600" b="1" dirty="0"/>
              <a:t>CHECKSUM</a:t>
            </a:r>
            <a:endParaRPr lang="en-IN" sz="6000" dirty="0"/>
          </a:p>
        </p:txBody>
      </p:sp>
      <p:sp>
        <p:nvSpPr>
          <p:cNvPr id="5" name="TextBox 4">
            <a:extLst>
              <a:ext uri="{FF2B5EF4-FFF2-40B4-BE49-F238E27FC236}">
                <a16:creationId xmlns:a16="http://schemas.microsoft.com/office/drawing/2014/main" id="{948568ED-EEAE-B1E2-54E9-B488CADD34B9}"/>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
        <p:nvSpPr>
          <p:cNvPr id="10" name="TextBox 9">
            <a:extLst>
              <a:ext uri="{FF2B5EF4-FFF2-40B4-BE49-F238E27FC236}">
                <a16:creationId xmlns:a16="http://schemas.microsoft.com/office/drawing/2014/main" id="{572DB19A-8D7A-36FE-6E43-CA2E4B1B2ECE}"/>
              </a:ext>
            </a:extLst>
          </p:cNvPr>
          <p:cNvSpPr txBox="1"/>
          <p:nvPr/>
        </p:nvSpPr>
        <p:spPr>
          <a:xfrm>
            <a:off x="1293542" y="1594317"/>
            <a:ext cx="9282961" cy="1661993"/>
          </a:xfrm>
          <a:prstGeom prst="rect">
            <a:avLst/>
          </a:prstGeom>
          <a:noFill/>
        </p:spPr>
        <p:txBody>
          <a:bodyPr wrap="square" rtlCol="0">
            <a:spAutoFit/>
          </a:bodyPr>
          <a:lstStyle/>
          <a:p>
            <a:r>
              <a:rPr lang="en-IN" sz="2800" dirty="0"/>
              <a:t>In ICMP the checksum is calculated over the entire message (header and data).</a:t>
            </a:r>
          </a:p>
          <a:p>
            <a:endParaRPr lang="en-IN" sz="2800" dirty="0"/>
          </a:p>
          <a:p>
            <a:r>
              <a:rPr lang="en-IN" b="1" i="1" dirty="0"/>
              <a:t>Example of checksum calculation</a:t>
            </a:r>
            <a:endParaRPr lang="en-IN" sz="2800" dirty="0"/>
          </a:p>
        </p:txBody>
      </p:sp>
      <p:pic>
        <p:nvPicPr>
          <p:cNvPr id="12" name="Picture 11">
            <a:extLst>
              <a:ext uri="{FF2B5EF4-FFF2-40B4-BE49-F238E27FC236}">
                <a16:creationId xmlns:a16="http://schemas.microsoft.com/office/drawing/2014/main" id="{C84ED4D6-56B3-6F0A-A37A-E9B0E517BC43}"/>
              </a:ext>
            </a:extLst>
          </p:cNvPr>
          <p:cNvPicPr>
            <a:picLocks noChangeAspect="1"/>
          </p:cNvPicPr>
          <p:nvPr/>
        </p:nvPicPr>
        <p:blipFill>
          <a:blip r:embed="rId5"/>
          <a:stretch>
            <a:fillRect/>
          </a:stretch>
        </p:blipFill>
        <p:spPr>
          <a:xfrm>
            <a:off x="3316850" y="3256310"/>
            <a:ext cx="7129222" cy="4517482"/>
          </a:xfrm>
          <a:prstGeom prst="rect">
            <a:avLst/>
          </a:prstGeom>
        </p:spPr>
      </p:pic>
    </p:spTree>
    <p:extLst>
      <p:ext uri="{BB962C8B-B14F-4D97-AF65-F5344CB8AC3E}">
        <p14:creationId xmlns:p14="http://schemas.microsoft.com/office/powerpoint/2010/main" val="522329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450E2-1649-9751-7EDA-3CE6D3C065C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6FB68ED-F0EF-BBB5-CA02-E043E22590B7}"/>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B65C036-62DF-ED96-0F25-0258FA05F880}"/>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7B65C036-62DF-ED96-0F25-0258FA05F880}"/>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00DD12A4-6844-C191-E992-51EE2385B3B4}"/>
              </a:ext>
            </a:extLst>
          </p:cNvPr>
          <p:cNvSpPr txBox="1"/>
          <p:nvPr/>
        </p:nvSpPr>
        <p:spPr>
          <a:xfrm>
            <a:off x="908157" y="326810"/>
            <a:ext cx="12607121" cy="923330"/>
          </a:xfrm>
          <a:prstGeom prst="rect">
            <a:avLst/>
          </a:prstGeom>
          <a:noFill/>
        </p:spPr>
        <p:txBody>
          <a:bodyPr wrap="square" rtlCol="0">
            <a:spAutoFit/>
          </a:bodyPr>
          <a:lstStyle/>
          <a:p>
            <a:endParaRPr lang="en-IN" dirty="0"/>
          </a:p>
          <a:p>
            <a:pPr algn="ctr"/>
            <a:r>
              <a:rPr lang="en-IN" sz="3600" b="1" dirty="0"/>
              <a:t>ICMP PACKAGE</a:t>
            </a:r>
            <a:endParaRPr lang="en-IN" sz="9600" dirty="0"/>
          </a:p>
        </p:txBody>
      </p:sp>
      <p:sp>
        <p:nvSpPr>
          <p:cNvPr id="5" name="TextBox 4">
            <a:extLst>
              <a:ext uri="{FF2B5EF4-FFF2-40B4-BE49-F238E27FC236}">
                <a16:creationId xmlns:a16="http://schemas.microsoft.com/office/drawing/2014/main" id="{0AF05959-D4FE-FB4D-54CC-BC56A9812056}"/>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
        <p:nvSpPr>
          <p:cNvPr id="10" name="TextBox 9">
            <a:extLst>
              <a:ext uri="{FF2B5EF4-FFF2-40B4-BE49-F238E27FC236}">
                <a16:creationId xmlns:a16="http://schemas.microsoft.com/office/drawing/2014/main" id="{975D9AFD-8B4F-68D4-E076-01F3AA11152B}"/>
              </a:ext>
            </a:extLst>
          </p:cNvPr>
          <p:cNvSpPr txBox="1"/>
          <p:nvPr/>
        </p:nvSpPr>
        <p:spPr>
          <a:xfrm>
            <a:off x="1293542" y="1594317"/>
            <a:ext cx="12221736" cy="830997"/>
          </a:xfrm>
          <a:prstGeom prst="rect">
            <a:avLst/>
          </a:prstGeom>
          <a:noFill/>
        </p:spPr>
        <p:txBody>
          <a:bodyPr wrap="square" rtlCol="0">
            <a:spAutoFit/>
          </a:bodyPr>
          <a:lstStyle/>
          <a:p>
            <a:r>
              <a:rPr lang="en-IN" sz="2400" dirty="0"/>
              <a:t>To give an idea of how ICMP can handle the sending and receiving of ICMP messages, we present our version of an ICMP package made of two modules : an input module and an output module.</a:t>
            </a:r>
            <a:endParaRPr lang="en-IN" sz="3600" dirty="0"/>
          </a:p>
        </p:txBody>
      </p:sp>
      <p:pic>
        <p:nvPicPr>
          <p:cNvPr id="7" name="Picture 6">
            <a:extLst>
              <a:ext uri="{FF2B5EF4-FFF2-40B4-BE49-F238E27FC236}">
                <a16:creationId xmlns:a16="http://schemas.microsoft.com/office/drawing/2014/main" id="{1D95E43C-D83A-2AD9-AB02-9F219173B4BF}"/>
              </a:ext>
            </a:extLst>
          </p:cNvPr>
          <p:cNvPicPr>
            <a:picLocks noChangeAspect="1"/>
          </p:cNvPicPr>
          <p:nvPr/>
        </p:nvPicPr>
        <p:blipFill>
          <a:blip r:embed="rId5"/>
          <a:stretch>
            <a:fillRect/>
          </a:stretch>
        </p:blipFill>
        <p:spPr>
          <a:xfrm>
            <a:off x="1853862" y="3220725"/>
            <a:ext cx="10922674" cy="4328651"/>
          </a:xfrm>
          <a:prstGeom prst="rect">
            <a:avLst/>
          </a:prstGeom>
        </p:spPr>
      </p:pic>
    </p:spTree>
    <p:extLst>
      <p:ext uri="{BB962C8B-B14F-4D97-AF65-F5344CB8AC3E}">
        <p14:creationId xmlns:p14="http://schemas.microsoft.com/office/powerpoint/2010/main" val="966228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F5A6-C411-DE7E-9B11-D1546194F90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62E9E0C-0EE8-26BF-E51E-A4CD8DACF50B}"/>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3513044-44A2-A966-D8C9-30ADDC536626}"/>
                  </a:ext>
                </a:extLst>
              </p14:cNvPr>
              <p14:cNvContentPartPr/>
              <p14:nvPr/>
            </p14:nvContentPartPr>
            <p14:xfrm>
              <a:off x="13092284" y="7929884"/>
              <a:ext cx="1207800" cy="17280"/>
            </p14:xfrm>
          </p:contentPart>
        </mc:Choice>
        <mc:Fallback>
          <p:pic>
            <p:nvPicPr>
              <p:cNvPr id="3" name="Ink 2">
                <a:extLst>
                  <a:ext uri="{FF2B5EF4-FFF2-40B4-BE49-F238E27FC236}">
                    <a16:creationId xmlns:a16="http://schemas.microsoft.com/office/drawing/2014/main" id="{93513044-44A2-A966-D8C9-30ADDC536626}"/>
                  </a:ext>
                </a:extLst>
              </p:cNvPr>
              <p:cNvPicPr/>
              <p:nvPr/>
            </p:nvPicPr>
            <p:blipFill>
              <a:blip r:embed="rId4"/>
              <a:stretch>
                <a:fillRect/>
              </a:stretch>
            </p:blipFill>
            <p:spPr>
              <a:xfrm>
                <a:off x="13002284" y="7749884"/>
                <a:ext cx="1387440" cy="376920"/>
              </a:xfrm>
              <a:prstGeom prst="rect">
                <a:avLst/>
              </a:prstGeom>
            </p:spPr>
          </p:pic>
        </mc:Fallback>
      </mc:AlternateContent>
      <p:sp>
        <p:nvSpPr>
          <p:cNvPr id="4" name="TextBox 3">
            <a:extLst>
              <a:ext uri="{FF2B5EF4-FFF2-40B4-BE49-F238E27FC236}">
                <a16:creationId xmlns:a16="http://schemas.microsoft.com/office/drawing/2014/main" id="{736AA86D-FB7F-AADB-13FB-5FEA8C31AC0C}"/>
              </a:ext>
            </a:extLst>
          </p:cNvPr>
          <p:cNvSpPr txBox="1"/>
          <p:nvPr/>
        </p:nvSpPr>
        <p:spPr>
          <a:xfrm>
            <a:off x="908157" y="2508761"/>
            <a:ext cx="12607121" cy="923330"/>
          </a:xfrm>
          <a:prstGeom prst="rect">
            <a:avLst/>
          </a:prstGeom>
          <a:noFill/>
        </p:spPr>
        <p:txBody>
          <a:bodyPr wrap="square" rtlCol="0">
            <a:spAutoFit/>
          </a:bodyPr>
          <a:lstStyle/>
          <a:p>
            <a:endParaRPr lang="en-IN" dirty="0"/>
          </a:p>
          <a:p>
            <a:pPr algn="ctr"/>
            <a:r>
              <a:rPr lang="en-IN" sz="3600" b="1" dirty="0"/>
              <a:t>Thank You for your attention </a:t>
            </a:r>
            <a:endParaRPr lang="en-IN" sz="9600" dirty="0"/>
          </a:p>
        </p:txBody>
      </p:sp>
      <p:sp>
        <p:nvSpPr>
          <p:cNvPr id="5" name="TextBox 4">
            <a:extLst>
              <a:ext uri="{FF2B5EF4-FFF2-40B4-BE49-F238E27FC236}">
                <a16:creationId xmlns:a16="http://schemas.microsoft.com/office/drawing/2014/main" id="{E8653D8B-6604-9DED-3336-A4A3BAA0F799}"/>
              </a:ext>
            </a:extLst>
          </p:cNvPr>
          <p:cNvSpPr txBox="1"/>
          <p:nvPr/>
        </p:nvSpPr>
        <p:spPr>
          <a:xfrm>
            <a:off x="1638234" y="4800815"/>
            <a:ext cx="11353931" cy="923330"/>
          </a:xfrm>
          <a:prstGeom prst="rect">
            <a:avLst/>
          </a:prstGeom>
          <a:noFill/>
        </p:spPr>
        <p:txBody>
          <a:bodyPr wrap="square" rtlCol="0">
            <a:spAutoFit/>
          </a:bodyPr>
          <a:lstStyle/>
          <a:p>
            <a:endParaRPr lang="en-IN" dirty="0"/>
          </a:p>
          <a:p>
            <a:endParaRPr lang="en-IN" dirty="0"/>
          </a:p>
          <a:p>
            <a:endParaRPr lang="en-IN" dirty="0"/>
          </a:p>
        </p:txBody>
      </p:sp>
    </p:spTree>
    <p:extLst>
      <p:ext uri="{BB962C8B-B14F-4D97-AF65-F5344CB8AC3E}">
        <p14:creationId xmlns:p14="http://schemas.microsoft.com/office/powerpoint/2010/main" val="384784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94554"/>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HTTPS: Secure Web Communication</a:t>
            </a:r>
            <a:endParaRPr lang="en-US" sz="4450" dirty="0"/>
          </a:p>
        </p:txBody>
      </p:sp>
      <p:pic>
        <p:nvPicPr>
          <p:cNvPr id="4" name="Image 1" descr="preencoded.png"/>
          <p:cNvPicPr>
            <a:picLocks noChangeAspect="1"/>
          </p:cNvPicPr>
          <p:nvPr/>
        </p:nvPicPr>
        <p:blipFill>
          <a:blip r:embed="rId4"/>
          <a:stretch>
            <a:fillRect/>
          </a:stretch>
        </p:blipFill>
        <p:spPr>
          <a:xfrm>
            <a:off x="6280190" y="2952274"/>
            <a:ext cx="1134070" cy="1360884"/>
          </a:xfrm>
          <a:prstGeom prst="rect">
            <a:avLst/>
          </a:prstGeom>
        </p:spPr>
      </p:pic>
      <p:sp>
        <p:nvSpPr>
          <p:cNvPr id="5" name="Text 1"/>
          <p:cNvSpPr/>
          <p:nvPr/>
        </p:nvSpPr>
        <p:spPr>
          <a:xfrm>
            <a:off x="7754422" y="3179088"/>
            <a:ext cx="4249579"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HTTP + SSL(Secure Sockets Layer)  </a:t>
            </a:r>
            <a:endParaRPr lang="en-US" sz="2200" dirty="0"/>
          </a:p>
        </p:txBody>
      </p:sp>
      <p:sp>
        <p:nvSpPr>
          <p:cNvPr id="6" name="Text 2"/>
          <p:cNvSpPr/>
          <p:nvPr/>
        </p:nvSpPr>
        <p:spPr>
          <a:xfrm>
            <a:off x="7754422" y="3669506"/>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Encryption for secure data exchange</a:t>
            </a:r>
            <a:endParaRPr lang="en-US" sz="1750" dirty="0"/>
          </a:p>
        </p:txBody>
      </p:sp>
      <p:pic>
        <p:nvPicPr>
          <p:cNvPr id="7" name="Image 2" descr="preencoded.png"/>
          <p:cNvPicPr>
            <a:picLocks noChangeAspect="1"/>
          </p:cNvPicPr>
          <p:nvPr/>
        </p:nvPicPr>
        <p:blipFill>
          <a:blip r:embed="rId5"/>
          <a:stretch>
            <a:fillRect/>
          </a:stretch>
        </p:blipFill>
        <p:spPr>
          <a:xfrm>
            <a:off x="6280190" y="4313158"/>
            <a:ext cx="1134070" cy="1360884"/>
          </a:xfrm>
          <a:prstGeom prst="rect">
            <a:avLst/>
          </a:prstGeom>
        </p:spPr>
      </p:pic>
      <p:sp>
        <p:nvSpPr>
          <p:cNvPr id="8" name="Text 3"/>
          <p:cNvSpPr/>
          <p:nvPr/>
        </p:nvSpPr>
        <p:spPr>
          <a:xfrm>
            <a:off x="7754422" y="453997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Secure Handshake</a:t>
            </a:r>
            <a:endParaRPr lang="en-US" sz="2200" dirty="0"/>
          </a:p>
        </p:txBody>
      </p:sp>
      <p:sp>
        <p:nvSpPr>
          <p:cNvPr id="9" name="Text 4"/>
          <p:cNvSpPr/>
          <p:nvPr/>
        </p:nvSpPr>
        <p:spPr>
          <a:xfrm>
            <a:off x="7754422" y="5030391"/>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SSL certificate verifies identity.</a:t>
            </a:r>
            <a:endParaRPr lang="en-US" sz="1750" dirty="0"/>
          </a:p>
        </p:txBody>
      </p:sp>
      <p:pic>
        <p:nvPicPr>
          <p:cNvPr id="10" name="Image 3" descr="preencoded.png"/>
          <p:cNvPicPr>
            <a:picLocks noChangeAspect="1"/>
          </p:cNvPicPr>
          <p:nvPr/>
        </p:nvPicPr>
        <p:blipFill>
          <a:blip r:embed="rId6"/>
          <a:stretch>
            <a:fillRect/>
          </a:stretch>
        </p:blipFill>
        <p:spPr>
          <a:xfrm>
            <a:off x="6280190" y="5674042"/>
            <a:ext cx="1134070" cy="1360884"/>
          </a:xfrm>
          <a:prstGeom prst="rect">
            <a:avLst/>
          </a:prstGeom>
        </p:spPr>
      </p:pic>
      <p:sp>
        <p:nvSpPr>
          <p:cNvPr id="11" name="Text 5"/>
          <p:cNvSpPr/>
          <p:nvPr/>
        </p:nvSpPr>
        <p:spPr>
          <a:xfrm>
            <a:off x="7754422" y="5900857"/>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Encrypted Data</a:t>
            </a:r>
            <a:endParaRPr lang="en-US" sz="2200" dirty="0"/>
          </a:p>
        </p:txBody>
      </p:sp>
      <p:sp>
        <p:nvSpPr>
          <p:cNvPr id="12" name="Text 6"/>
          <p:cNvSpPr/>
          <p:nvPr/>
        </p:nvSpPr>
        <p:spPr>
          <a:xfrm>
            <a:off x="7754422" y="6391275"/>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All data is transmitted securely.</a:t>
            </a:r>
            <a:endParaRPr lang="en-US" sz="1750" dirty="0"/>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0B391DC-6038-96CF-D7A5-2B974692A144}"/>
                  </a:ext>
                </a:extLst>
              </p14:cNvPr>
              <p14:cNvContentPartPr/>
              <p14:nvPr/>
            </p14:nvContentPartPr>
            <p14:xfrm>
              <a:off x="13000844" y="7955804"/>
              <a:ext cx="1434240" cy="26280"/>
            </p14:xfrm>
          </p:contentPart>
        </mc:Choice>
        <mc:Fallback xmlns="">
          <p:pic>
            <p:nvPicPr>
              <p:cNvPr id="13" name="Ink 12">
                <a:extLst>
                  <a:ext uri="{FF2B5EF4-FFF2-40B4-BE49-F238E27FC236}">
                    <a16:creationId xmlns:a16="http://schemas.microsoft.com/office/drawing/2014/main" id="{B0B391DC-6038-96CF-D7A5-2B974692A144}"/>
                  </a:ext>
                </a:extLst>
              </p:cNvPr>
              <p:cNvPicPr/>
              <p:nvPr/>
            </p:nvPicPr>
            <p:blipFill>
              <a:blip r:embed="rId8"/>
              <a:stretch>
                <a:fillRect/>
              </a:stretch>
            </p:blipFill>
            <p:spPr>
              <a:xfrm>
                <a:off x="12911204" y="7775804"/>
                <a:ext cx="1613880" cy="3859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4061"/>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SSL Certificate: Verifying Identity</a:t>
            </a:r>
            <a:endParaRPr lang="en-US" sz="4450" dirty="0"/>
          </a:p>
        </p:txBody>
      </p:sp>
      <p:sp>
        <p:nvSpPr>
          <p:cNvPr id="4" name="Shape 1"/>
          <p:cNvSpPr/>
          <p:nvPr/>
        </p:nvSpPr>
        <p:spPr>
          <a:xfrm>
            <a:off x="793790" y="4026932"/>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5" name="Text 2"/>
          <p:cNvSpPr/>
          <p:nvPr/>
        </p:nvSpPr>
        <p:spPr>
          <a:xfrm>
            <a:off x="1530906" y="402693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Website Identity</a:t>
            </a:r>
            <a:endParaRPr lang="en-US" sz="2200" dirty="0"/>
          </a:p>
        </p:txBody>
      </p:sp>
      <p:sp>
        <p:nvSpPr>
          <p:cNvPr id="6" name="Text 3"/>
          <p:cNvSpPr/>
          <p:nvPr/>
        </p:nvSpPr>
        <p:spPr>
          <a:xfrm>
            <a:off x="1530906" y="4517350"/>
            <a:ext cx="29277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Verifies the site's identity.</a:t>
            </a:r>
            <a:endParaRPr lang="en-US" sz="1750" dirty="0"/>
          </a:p>
        </p:txBody>
      </p:sp>
      <p:sp>
        <p:nvSpPr>
          <p:cNvPr id="7" name="Shape 4"/>
          <p:cNvSpPr/>
          <p:nvPr/>
        </p:nvSpPr>
        <p:spPr>
          <a:xfrm>
            <a:off x="4685467" y="4026932"/>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8" name="Text 5"/>
          <p:cNvSpPr/>
          <p:nvPr/>
        </p:nvSpPr>
        <p:spPr>
          <a:xfrm>
            <a:off x="5422583" y="402693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Encryption</a:t>
            </a:r>
            <a:endParaRPr lang="en-US" sz="2200" dirty="0"/>
          </a:p>
        </p:txBody>
      </p:sp>
      <p:sp>
        <p:nvSpPr>
          <p:cNvPr id="9" name="Text 6"/>
          <p:cNvSpPr/>
          <p:nvPr/>
        </p:nvSpPr>
        <p:spPr>
          <a:xfrm>
            <a:off x="5422583" y="4517350"/>
            <a:ext cx="29277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Enables secure encryption.</a:t>
            </a:r>
            <a:endParaRPr lang="en-US" sz="1750" dirty="0"/>
          </a:p>
        </p:txBody>
      </p:sp>
      <p:sp>
        <p:nvSpPr>
          <p:cNvPr id="10" name="Shape 7"/>
          <p:cNvSpPr/>
          <p:nvPr/>
        </p:nvSpPr>
        <p:spPr>
          <a:xfrm>
            <a:off x="793790" y="5362218"/>
            <a:ext cx="510302" cy="510302"/>
          </a:xfrm>
          <a:prstGeom prst="roundRect">
            <a:avLst>
              <a:gd name="adj" fmla="val 18669"/>
            </a:avLst>
          </a:prstGeom>
          <a:solidFill>
            <a:srgbClr val="FCE2CF"/>
          </a:solidFill>
          <a:ln w="7620">
            <a:solidFill>
              <a:srgbClr val="E2C8B5"/>
            </a:solidFill>
            <a:prstDash val="solid"/>
          </a:ln>
        </p:spPr>
        <p:txBody>
          <a:bodyPr/>
          <a:lstStyle/>
          <a:p>
            <a:endParaRPr lang="en-IN"/>
          </a:p>
        </p:txBody>
      </p:sp>
      <p:sp>
        <p:nvSpPr>
          <p:cNvPr id="11" name="Text 8"/>
          <p:cNvSpPr/>
          <p:nvPr/>
        </p:nvSpPr>
        <p:spPr>
          <a:xfrm>
            <a:off x="1530906" y="5362218"/>
            <a:ext cx="4318159"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Issued by Certificate Authority (CA)</a:t>
            </a:r>
            <a:endParaRPr lang="en-US" sz="2200" dirty="0"/>
          </a:p>
        </p:txBody>
      </p:sp>
      <p:sp>
        <p:nvSpPr>
          <p:cNvPr id="12" name="Text 9"/>
          <p:cNvSpPr/>
          <p:nvPr/>
        </p:nvSpPr>
        <p:spPr>
          <a:xfrm>
            <a:off x="1530906" y="5852636"/>
            <a:ext cx="6819305"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412325"/>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Advantages of HTTPS: Security and Trust</a:t>
            </a:r>
            <a:endParaRPr lang="en-US" sz="4450" dirty="0"/>
          </a:p>
        </p:txBody>
      </p:sp>
      <p:pic>
        <p:nvPicPr>
          <p:cNvPr id="4" name="Image 1" descr="preencoded.png"/>
          <p:cNvPicPr>
            <a:picLocks noChangeAspect="1"/>
          </p:cNvPicPr>
          <p:nvPr/>
        </p:nvPicPr>
        <p:blipFill>
          <a:blip r:embed="rId4"/>
          <a:stretch>
            <a:fillRect/>
          </a:stretch>
        </p:blipFill>
        <p:spPr>
          <a:xfrm>
            <a:off x="6280190" y="4170045"/>
            <a:ext cx="566976" cy="566976"/>
          </a:xfrm>
          <a:prstGeom prst="rect">
            <a:avLst/>
          </a:prstGeom>
        </p:spPr>
      </p:pic>
      <p:sp>
        <p:nvSpPr>
          <p:cNvPr id="5" name="Text 1"/>
          <p:cNvSpPr/>
          <p:nvPr/>
        </p:nvSpPr>
        <p:spPr>
          <a:xfrm>
            <a:off x="6280190" y="4963835"/>
            <a:ext cx="2291953"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Encryption</a:t>
            </a:r>
            <a:endParaRPr lang="en-US" sz="2200" dirty="0"/>
          </a:p>
        </p:txBody>
      </p:sp>
      <p:sp>
        <p:nvSpPr>
          <p:cNvPr id="6" name="Text 2"/>
          <p:cNvSpPr/>
          <p:nvPr/>
        </p:nvSpPr>
        <p:spPr>
          <a:xfrm>
            <a:off x="6280190" y="5454253"/>
            <a:ext cx="229195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Keeps data private.</a:t>
            </a:r>
            <a:endParaRPr lang="en-US" sz="1750" dirty="0"/>
          </a:p>
        </p:txBody>
      </p:sp>
      <p:pic>
        <p:nvPicPr>
          <p:cNvPr id="7" name="Image 2" descr="preencoded.png"/>
          <p:cNvPicPr>
            <a:picLocks noChangeAspect="1"/>
          </p:cNvPicPr>
          <p:nvPr/>
        </p:nvPicPr>
        <p:blipFill>
          <a:blip r:embed="rId5"/>
          <a:stretch>
            <a:fillRect/>
          </a:stretch>
        </p:blipFill>
        <p:spPr>
          <a:xfrm>
            <a:off x="8912304" y="4170045"/>
            <a:ext cx="566976" cy="566976"/>
          </a:xfrm>
          <a:prstGeom prst="rect">
            <a:avLst/>
          </a:prstGeom>
        </p:spPr>
      </p:pic>
      <p:sp>
        <p:nvSpPr>
          <p:cNvPr id="8" name="Text 3"/>
          <p:cNvSpPr/>
          <p:nvPr/>
        </p:nvSpPr>
        <p:spPr>
          <a:xfrm>
            <a:off x="8912304" y="4963835"/>
            <a:ext cx="2292072"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Authentication</a:t>
            </a:r>
            <a:endParaRPr lang="en-US" sz="2200" dirty="0"/>
          </a:p>
        </p:txBody>
      </p:sp>
      <p:sp>
        <p:nvSpPr>
          <p:cNvPr id="9" name="Text 4"/>
          <p:cNvSpPr/>
          <p:nvPr/>
        </p:nvSpPr>
        <p:spPr>
          <a:xfrm>
            <a:off x="8912304" y="5454253"/>
            <a:ext cx="229207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Verifies website.</a:t>
            </a:r>
            <a:endParaRPr lang="en-US" sz="1750" dirty="0"/>
          </a:p>
        </p:txBody>
      </p:sp>
      <p:pic>
        <p:nvPicPr>
          <p:cNvPr id="10" name="Image 3" descr="preencoded.png"/>
          <p:cNvPicPr>
            <a:picLocks noChangeAspect="1"/>
          </p:cNvPicPr>
          <p:nvPr/>
        </p:nvPicPr>
        <p:blipFill>
          <a:blip r:embed="rId6"/>
          <a:stretch>
            <a:fillRect/>
          </a:stretch>
        </p:blipFill>
        <p:spPr>
          <a:xfrm>
            <a:off x="11544538" y="4170045"/>
            <a:ext cx="566976" cy="566976"/>
          </a:xfrm>
          <a:prstGeom prst="rect">
            <a:avLst/>
          </a:prstGeom>
        </p:spPr>
      </p:pic>
      <p:sp>
        <p:nvSpPr>
          <p:cNvPr id="11" name="Text 5"/>
          <p:cNvSpPr/>
          <p:nvPr/>
        </p:nvSpPr>
        <p:spPr>
          <a:xfrm>
            <a:off x="11544538" y="4963835"/>
            <a:ext cx="2291953"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Data Integrity</a:t>
            </a:r>
            <a:endParaRPr lang="en-US" sz="2200" dirty="0"/>
          </a:p>
        </p:txBody>
      </p:sp>
      <p:sp>
        <p:nvSpPr>
          <p:cNvPr id="12" name="Text 6"/>
          <p:cNvSpPr/>
          <p:nvPr/>
        </p:nvSpPr>
        <p:spPr>
          <a:xfrm>
            <a:off x="11544538" y="5454253"/>
            <a:ext cx="229195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Detects tampering.</a:t>
            </a:r>
            <a:endParaRPr lang="en-US" sz="1750" dirty="0"/>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51B6169-78F4-3C03-DA58-E6C3845351C5}"/>
                  </a:ext>
                </a:extLst>
              </p14:cNvPr>
              <p14:cNvContentPartPr/>
              <p14:nvPr/>
            </p14:nvContentPartPr>
            <p14:xfrm>
              <a:off x="12951164" y="7913684"/>
              <a:ext cx="1509480" cy="58320"/>
            </p14:xfrm>
          </p:contentPart>
        </mc:Choice>
        <mc:Fallback xmlns="">
          <p:pic>
            <p:nvPicPr>
              <p:cNvPr id="13" name="Ink 12">
                <a:extLst>
                  <a:ext uri="{FF2B5EF4-FFF2-40B4-BE49-F238E27FC236}">
                    <a16:creationId xmlns:a16="http://schemas.microsoft.com/office/drawing/2014/main" id="{651B6169-78F4-3C03-DA58-E6C3845351C5}"/>
                  </a:ext>
                </a:extLst>
              </p:cNvPr>
              <p:cNvPicPr/>
              <p:nvPr/>
            </p:nvPicPr>
            <p:blipFill>
              <a:blip r:embed="rId8"/>
              <a:stretch>
                <a:fillRect/>
              </a:stretch>
            </p:blipFill>
            <p:spPr>
              <a:xfrm>
                <a:off x="12861164" y="7734044"/>
                <a:ext cx="168912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9ADE494-2C8F-9E51-6A0F-5BA685BE5CA8}"/>
                  </a:ext>
                </a:extLst>
              </p14:cNvPr>
              <p14:cNvContentPartPr/>
              <p14:nvPr/>
            </p14:nvContentPartPr>
            <p14:xfrm>
              <a:off x="12984644" y="7963265"/>
              <a:ext cx="1515600" cy="40320"/>
            </p14:xfrm>
          </p:contentPart>
        </mc:Choice>
        <mc:Fallback xmlns="">
          <p:pic>
            <p:nvPicPr>
              <p:cNvPr id="14" name="Ink 13">
                <a:extLst>
                  <a:ext uri="{FF2B5EF4-FFF2-40B4-BE49-F238E27FC236}">
                    <a16:creationId xmlns:a16="http://schemas.microsoft.com/office/drawing/2014/main" id="{29ADE494-2C8F-9E51-6A0F-5BA685BE5CA8}"/>
                  </a:ext>
                </a:extLst>
              </p:cNvPr>
              <p:cNvPicPr/>
              <p:nvPr/>
            </p:nvPicPr>
            <p:blipFill>
              <a:blip r:embed="rId10"/>
              <a:stretch>
                <a:fillRect/>
              </a:stretch>
            </p:blipFill>
            <p:spPr>
              <a:xfrm>
                <a:off x="12894644" y="7783265"/>
                <a:ext cx="1695240" cy="3999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1109"/>
            <a:ext cx="1171706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Disadvantages of HTTPS: Performance and Cost</a:t>
            </a:r>
            <a:endParaRPr lang="en-US" sz="4450" dirty="0"/>
          </a:p>
        </p:txBody>
      </p:sp>
      <p:sp>
        <p:nvSpPr>
          <p:cNvPr id="3" name="Text 1"/>
          <p:cNvSpPr/>
          <p:nvPr/>
        </p:nvSpPr>
        <p:spPr>
          <a:xfrm>
            <a:off x="1743789" y="4269343"/>
            <a:ext cx="2835235" cy="354330"/>
          </a:xfrm>
          <a:prstGeom prst="rect">
            <a:avLst/>
          </a:prstGeom>
          <a:noFill/>
          <a:ln/>
        </p:spPr>
        <p:txBody>
          <a:bodyPr wrap="none" lIns="0" tIns="0" rIns="0" bIns="0" rtlCol="0" anchor="t"/>
          <a:lstStyle/>
          <a:p>
            <a:pPr marL="0" indent="0" algn="r">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Slightly Slower</a:t>
            </a:r>
            <a:endParaRPr lang="en-US" sz="2200" dirty="0"/>
          </a:p>
        </p:txBody>
      </p:sp>
      <p:sp>
        <p:nvSpPr>
          <p:cNvPr id="4" name="Text 2"/>
          <p:cNvSpPr/>
          <p:nvPr/>
        </p:nvSpPr>
        <p:spPr>
          <a:xfrm>
            <a:off x="793790" y="4759762"/>
            <a:ext cx="3785235" cy="362903"/>
          </a:xfrm>
          <a:prstGeom prst="rect">
            <a:avLst/>
          </a:prstGeom>
          <a:noFill/>
          <a:ln/>
        </p:spPr>
        <p:txBody>
          <a:bodyPr wrap="none" lIns="0" tIns="0" rIns="0" bIns="0" rtlCol="0" anchor="t"/>
          <a:lstStyle/>
          <a:p>
            <a:pPr marL="0" indent="0" algn="r">
              <a:lnSpc>
                <a:spcPts val="2850"/>
              </a:lnSpc>
              <a:buNone/>
            </a:pPr>
            <a:r>
              <a:rPr lang="en-US" sz="1750" kern="0" spc="-36" dirty="0">
                <a:solidFill>
                  <a:srgbClr val="2B2E3C"/>
                </a:solidFill>
                <a:latin typeface="Open Sans" pitchFamily="34" charset="0"/>
                <a:ea typeface="Open Sans" pitchFamily="34" charset="-122"/>
                <a:cs typeface="Open Sans" pitchFamily="34" charset="-120"/>
              </a:rPr>
              <a:t>Encryption overhead.</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5571411" y="4209098"/>
            <a:ext cx="339328" cy="424220"/>
          </a:xfrm>
          <a:prstGeom prst="rect">
            <a:avLst/>
          </a:prstGeom>
          <a:noFill/>
          <a:ln/>
        </p:spPr>
        <p:txBody>
          <a:bodyPr wrap="none" lIns="0" tIns="0" rIns="0" bIns="0" rtlCol="0" anchor="t"/>
          <a:lstStyle/>
          <a:p>
            <a:pPr marL="0" indent="0" algn="l">
              <a:lnSpc>
                <a:spcPts val="4250"/>
              </a:lnSpc>
              <a:buNone/>
            </a:pPr>
            <a:r>
              <a:rPr lang="en-US" sz="2650" kern="0" spc="-54" dirty="0">
                <a:solidFill>
                  <a:srgbClr val="2B2E3C"/>
                </a:solidFill>
                <a:latin typeface="Bitter Medium" pitchFamily="34" charset="0"/>
                <a:ea typeface="Bitter Medium" pitchFamily="34" charset="-122"/>
                <a:cs typeface="Bitter Medium" pitchFamily="34" charset="-120"/>
              </a:rPr>
              <a:t>1</a:t>
            </a:r>
            <a:endParaRPr lang="en-US" sz="2650" dirty="0"/>
          </a:p>
        </p:txBody>
      </p:sp>
      <p:sp>
        <p:nvSpPr>
          <p:cNvPr id="7" name="Text 4"/>
          <p:cNvSpPr/>
          <p:nvPr/>
        </p:nvSpPr>
        <p:spPr>
          <a:xfrm>
            <a:off x="10051256" y="4269343"/>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SSL Certificate</a:t>
            </a:r>
            <a:endParaRPr lang="en-US" sz="2200" dirty="0"/>
          </a:p>
        </p:txBody>
      </p:sp>
      <p:sp>
        <p:nvSpPr>
          <p:cNvPr id="8" name="Text 5"/>
          <p:cNvSpPr/>
          <p:nvPr/>
        </p:nvSpPr>
        <p:spPr>
          <a:xfrm>
            <a:off x="10051256" y="4759762"/>
            <a:ext cx="3785354"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May incur a cost.</a:t>
            </a:r>
            <a:endParaRPr lang="en-US" sz="175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719423" y="4758452"/>
            <a:ext cx="339328" cy="424220"/>
          </a:xfrm>
          <a:prstGeom prst="rect">
            <a:avLst/>
          </a:prstGeom>
          <a:noFill/>
          <a:ln/>
        </p:spPr>
        <p:txBody>
          <a:bodyPr wrap="none" lIns="0" tIns="0" rIns="0" bIns="0" rtlCol="0" anchor="t"/>
          <a:lstStyle/>
          <a:p>
            <a:pPr marL="0" indent="0" algn="l">
              <a:lnSpc>
                <a:spcPts val="4250"/>
              </a:lnSpc>
              <a:buNone/>
            </a:pPr>
            <a:r>
              <a:rPr lang="en-US" sz="2650" kern="0" spc="-54" dirty="0">
                <a:solidFill>
                  <a:srgbClr val="2B2E3C"/>
                </a:solidFill>
                <a:latin typeface="Bitter Medium" pitchFamily="34" charset="0"/>
                <a:ea typeface="Bitter Medium" pitchFamily="34" charset="-122"/>
                <a:cs typeface="Bitter Medium" pitchFamily="34" charset="-120"/>
              </a:rPr>
              <a:t>2</a:t>
            </a:r>
            <a:endParaRPr lang="en-US" sz="2650" dirty="0"/>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8C71B438-A9F9-8421-9D30-178DFFE366CA}"/>
                  </a:ext>
                </a:extLst>
              </p14:cNvPr>
              <p14:cNvContentPartPr/>
              <p14:nvPr/>
            </p14:nvContentPartPr>
            <p14:xfrm>
              <a:off x="12917684" y="7955084"/>
              <a:ext cx="1490040" cy="84240"/>
            </p14:xfrm>
          </p:contentPart>
        </mc:Choice>
        <mc:Fallback xmlns="">
          <p:pic>
            <p:nvPicPr>
              <p:cNvPr id="11" name="Ink 10">
                <a:extLst>
                  <a:ext uri="{FF2B5EF4-FFF2-40B4-BE49-F238E27FC236}">
                    <a16:creationId xmlns:a16="http://schemas.microsoft.com/office/drawing/2014/main" id="{8C71B438-A9F9-8421-9D30-178DFFE366CA}"/>
                  </a:ext>
                </a:extLst>
              </p:cNvPr>
              <p:cNvPicPr/>
              <p:nvPr/>
            </p:nvPicPr>
            <p:blipFill>
              <a:blip r:embed="rId6"/>
              <a:stretch>
                <a:fillRect/>
              </a:stretch>
            </p:blipFill>
            <p:spPr>
              <a:xfrm>
                <a:off x="12827684" y="7775444"/>
                <a:ext cx="1669680" cy="4438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18893"/>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Key Takeaways: Secure Your Web Presence</a:t>
            </a:r>
            <a:endParaRPr lang="en-US" sz="4450" dirty="0"/>
          </a:p>
        </p:txBody>
      </p:sp>
      <p:sp>
        <p:nvSpPr>
          <p:cNvPr id="4" name="Shape 1"/>
          <p:cNvSpPr/>
          <p:nvPr/>
        </p:nvSpPr>
        <p:spPr>
          <a:xfrm>
            <a:off x="793790" y="3376613"/>
            <a:ext cx="3664863" cy="1685092"/>
          </a:xfrm>
          <a:prstGeom prst="roundRect">
            <a:avLst>
              <a:gd name="adj" fmla="val 5654"/>
            </a:avLst>
          </a:prstGeom>
          <a:solidFill>
            <a:srgbClr val="FCE2CF"/>
          </a:solidFill>
          <a:ln w="7620">
            <a:solidFill>
              <a:srgbClr val="E2C8B5"/>
            </a:solidFill>
            <a:prstDash val="solid"/>
          </a:ln>
        </p:spPr>
        <p:txBody>
          <a:bodyPr/>
          <a:lstStyle/>
          <a:p>
            <a:endParaRPr lang="en-IN"/>
          </a:p>
        </p:txBody>
      </p:sp>
      <p:sp>
        <p:nvSpPr>
          <p:cNvPr id="5" name="Text 2"/>
          <p:cNvSpPr/>
          <p:nvPr/>
        </p:nvSpPr>
        <p:spPr>
          <a:xfrm>
            <a:off x="1028224" y="3611047"/>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HTTPS is Essential</a:t>
            </a:r>
            <a:endParaRPr lang="en-US" sz="2200" dirty="0"/>
          </a:p>
        </p:txBody>
      </p:sp>
      <p:sp>
        <p:nvSpPr>
          <p:cNvPr id="6" name="Text 3"/>
          <p:cNvSpPr/>
          <p:nvPr/>
        </p:nvSpPr>
        <p:spPr>
          <a:xfrm>
            <a:off x="1028224" y="4101465"/>
            <a:ext cx="3195995"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For secure web communication.</a:t>
            </a:r>
            <a:endParaRPr lang="en-US" sz="1750" dirty="0"/>
          </a:p>
        </p:txBody>
      </p:sp>
      <p:sp>
        <p:nvSpPr>
          <p:cNvPr id="7" name="Shape 4"/>
          <p:cNvSpPr/>
          <p:nvPr/>
        </p:nvSpPr>
        <p:spPr>
          <a:xfrm>
            <a:off x="4685467" y="3376613"/>
            <a:ext cx="3664863" cy="1685092"/>
          </a:xfrm>
          <a:prstGeom prst="roundRect">
            <a:avLst>
              <a:gd name="adj" fmla="val 5654"/>
            </a:avLst>
          </a:prstGeom>
          <a:solidFill>
            <a:srgbClr val="FCE2CF"/>
          </a:solidFill>
          <a:ln w="7620">
            <a:solidFill>
              <a:srgbClr val="E2C8B5"/>
            </a:solidFill>
            <a:prstDash val="solid"/>
          </a:ln>
        </p:spPr>
        <p:txBody>
          <a:bodyPr/>
          <a:lstStyle/>
          <a:p>
            <a:endParaRPr lang="en-IN"/>
          </a:p>
        </p:txBody>
      </p:sp>
      <p:sp>
        <p:nvSpPr>
          <p:cNvPr id="8" name="Text 5"/>
          <p:cNvSpPr/>
          <p:nvPr/>
        </p:nvSpPr>
        <p:spPr>
          <a:xfrm>
            <a:off x="4919901" y="3611047"/>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SSL Certificates</a:t>
            </a:r>
            <a:endParaRPr lang="en-US" sz="2200" dirty="0"/>
          </a:p>
        </p:txBody>
      </p:sp>
      <p:sp>
        <p:nvSpPr>
          <p:cNvPr id="9" name="Text 6"/>
          <p:cNvSpPr/>
          <p:nvPr/>
        </p:nvSpPr>
        <p:spPr>
          <a:xfrm>
            <a:off x="4919901" y="4101465"/>
            <a:ext cx="3195995"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Verify website identity.</a:t>
            </a:r>
            <a:endParaRPr lang="en-US" sz="1750" dirty="0"/>
          </a:p>
        </p:txBody>
      </p:sp>
      <p:sp>
        <p:nvSpPr>
          <p:cNvPr id="10" name="Shape 7"/>
          <p:cNvSpPr/>
          <p:nvPr/>
        </p:nvSpPr>
        <p:spPr>
          <a:xfrm>
            <a:off x="793790" y="5288518"/>
            <a:ext cx="7556421" cy="1322189"/>
          </a:xfrm>
          <a:prstGeom prst="roundRect">
            <a:avLst>
              <a:gd name="adj" fmla="val 7205"/>
            </a:avLst>
          </a:prstGeom>
          <a:solidFill>
            <a:srgbClr val="FCE2CF"/>
          </a:solidFill>
          <a:ln w="7620">
            <a:solidFill>
              <a:srgbClr val="E2C8B5"/>
            </a:solidFill>
            <a:prstDash val="solid"/>
          </a:ln>
        </p:spPr>
        <p:txBody>
          <a:bodyPr/>
          <a:lstStyle/>
          <a:p>
            <a:endParaRPr lang="en-IN"/>
          </a:p>
        </p:txBody>
      </p:sp>
      <p:sp>
        <p:nvSpPr>
          <p:cNvPr id="11" name="Text 8"/>
          <p:cNvSpPr/>
          <p:nvPr/>
        </p:nvSpPr>
        <p:spPr>
          <a:xfrm>
            <a:off x="1028224" y="552295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Prioritize Security</a:t>
            </a:r>
            <a:endParaRPr lang="en-US" sz="2200" dirty="0"/>
          </a:p>
        </p:txBody>
      </p:sp>
      <p:sp>
        <p:nvSpPr>
          <p:cNvPr id="12" name="Text 9"/>
          <p:cNvSpPr/>
          <p:nvPr/>
        </p:nvSpPr>
        <p:spPr>
          <a:xfrm>
            <a:off x="1028224" y="6013371"/>
            <a:ext cx="708755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Build user trust.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256473"/>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Real-World Analogy</a:t>
            </a:r>
            <a:endParaRPr lang="en-US" sz="4450" dirty="0"/>
          </a:p>
        </p:txBody>
      </p:sp>
      <p:sp>
        <p:nvSpPr>
          <p:cNvPr id="3" name="Text 1"/>
          <p:cNvSpPr/>
          <p:nvPr/>
        </p:nvSpPr>
        <p:spPr>
          <a:xfrm>
            <a:off x="793790" y="3532227"/>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HTTP: The Postcard</a:t>
            </a:r>
            <a:endParaRPr lang="en-US" sz="2200" dirty="0"/>
          </a:p>
        </p:txBody>
      </p:sp>
      <p:sp>
        <p:nvSpPr>
          <p:cNvPr id="4" name="Text 2"/>
          <p:cNvSpPr/>
          <p:nvPr/>
        </p:nvSpPr>
        <p:spPr>
          <a:xfrm>
            <a:off x="793790" y="4113371"/>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Imagine sending a postcard with sensitive data. Anyone can read the message during delivery.</a:t>
            </a:r>
            <a:endParaRPr lang="en-US" sz="1750" dirty="0"/>
          </a:p>
        </p:txBody>
      </p:sp>
      <p:sp>
        <p:nvSpPr>
          <p:cNvPr id="5" name="Text 3"/>
          <p:cNvSpPr/>
          <p:nvPr/>
        </p:nvSpPr>
        <p:spPr>
          <a:xfrm>
            <a:off x="793790" y="5043249"/>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This is how HTTP works. Data is transmitted in plaintext, unencrypted, and visible to others.</a:t>
            </a:r>
            <a:endParaRPr lang="en-US" sz="1750" dirty="0"/>
          </a:p>
        </p:txBody>
      </p:sp>
      <p:sp>
        <p:nvSpPr>
          <p:cNvPr id="6" name="Text 4"/>
          <p:cNvSpPr/>
          <p:nvPr/>
        </p:nvSpPr>
        <p:spPr>
          <a:xfrm>
            <a:off x="7599521" y="3532227"/>
            <a:ext cx="348936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HTTPS: The Sealed Envelope</a:t>
            </a:r>
            <a:endParaRPr lang="en-US" sz="2200" dirty="0"/>
          </a:p>
        </p:txBody>
      </p:sp>
      <p:sp>
        <p:nvSpPr>
          <p:cNvPr id="7" name="Text 5"/>
          <p:cNvSpPr/>
          <p:nvPr/>
        </p:nvSpPr>
        <p:spPr>
          <a:xfrm>
            <a:off x="7599521" y="4113371"/>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Sending a sealed envelope guarantees that only the recipient can read the contents.</a:t>
            </a:r>
            <a:endParaRPr lang="en-US" sz="1750" dirty="0"/>
          </a:p>
        </p:txBody>
      </p:sp>
      <p:sp>
        <p:nvSpPr>
          <p:cNvPr id="8" name="Text 6"/>
          <p:cNvSpPr/>
          <p:nvPr/>
        </p:nvSpPr>
        <p:spPr>
          <a:xfrm>
            <a:off x="7599521" y="5043249"/>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HTTPS encrypts data, ensuring private information remains confidential during transmission.</a:t>
            </a:r>
            <a:endParaRPr lang="en-US" sz="175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311DA855-3A6D-6AE5-F433-E603648F796D}"/>
                  </a:ext>
                </a:extLst>
              </p14:cNvPr>
              <p14:cNvContentPartPr/>
              <p14:nvPr/>
            </p14:nvContentPartPr>
            <p14:xfrm>
              <a:off x="12992564" y="7920884"/>
              <a:ext cx="1551600" cy="52200"/>
            </p14:xfrm>
          </p:contentPart>
        </mc:Choice>
        <mc:Fallback xmlns="">
          <p:pic>
            <p:nvPicPr>
              <p:cNvPr id="9" name="Ink 8">
                <a:extLst>
                  <a:ext uri="{FF2B5EF4-FFF2-40B4-BE49-F238E27FC236}">
                    <a16:creationId xmlns:a16="http://schemas.microsoft.com/office/drawing/2014/main" id="{311DA855-3A6D-6AE5-F433-E603648F796D}"/>
                  </a:ext>
                </a:extLst>
              </p:cNvPr>
              <p:cNvPicPr/>
              <p:nvPr/>
            </p:nvPicPr>
            <p:blipFill>
              <a:blip r:embed="rId4"/>
              <a:stretch>
                <a:fillRect/>
              </a:stretch>
            </p:blipFill>
            <p:spPr>
              <a:xfrm>
                <a:off x="12902564" y="7740884"/>
                <a:ext cx="1731240" cy="4118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5BE62E0-80AE-9503-8F15-3E2D81ACDC35}"/>
                  </a:ext>
                </a:extLst>
              </p14:cNvPr>
              <p14:cNvContentPartPr/>
              <p14:nvPr/>
            </p14:nvContentPartPr>
            <p14:xfrm>
              <a:off x="13092284" y="7929884"/>
              <a:ext cx="1207800" cy="17280"/>
            </p14:xfrm>
          </p:contentPart>
        </mc:Choice>
        <mc:Fallback xmlns="">
          <p:pic>
            <p:nvPicPr>
              <p:cNvPr id="3" name="Ink 2">
                <a:extLst>
                  <a:ext uri="{FF2B5EF4-FFF2-40B4-BE49-F238E27FC236}">
                    <a16:creationId xmlns:a16="http://schemas.microsoft.com/office/drawing/2014/main" id="{C5BE62E0-80AE-9503-8F15-3E2D81ACDC35}"/>
                  </a:ext>
                </a:extLst>
              </p:cNvPr>
              <p:cNvPicPr/>
              <p:nvPr/>
            </p:nvPicPr>
            <p:blipFill>
              <a:blip r:embed="rId4"/>
              <a:stretch>
                <a:fillRect/>
              </a:stretch>
            </p:blipFill>
            <p:spPr>
              <a:xfrm>
                <a:off x="13002644" y="7749884"/>
                <a:ext cx="1387440" cy="376920"/>
              </a:xfrm>
              <a:prstGeom prst="rect">
                <a:avLst/>
              </a:prstGeom>
            </p:spPr>
          </p:pic>
        </mc:Fallback>
      </mc:AlternateContent>
      <p:sp>
        <p:nvSpPr>
          <p:cNvPr id="4" name="TextBox 3">
            <a:extLst>
              <a:ext uri="{FF2B5EF4-FFF2-40B4-BE49-F238E27FC236}">
                <a16:creationId xmlns:a16="http://schemas.microsoft.com/office/drawing/2014/main" id="{A3F8CEFE-4DED-E30C-FC4C-B3FA3EF8BCC2}"/>
              </a:ext>
            </a:extLst>
          </p:cNvPr>
          <p:cNvSpPr txBox="1"/>
          <p:nvPr/>
        </p:nvSpPr>
        <p:spPr>
          <a:xfrm>
            <a:off x="2704633" y="468351"/>
            <a:ext cx="8591552" cy="984885"/>
          </a:xfrm>
          <a:prstGeom prst="rect">
            <a:avLst/>
          </a:prstGeom>
          <a:noFill/>
        </p:spPr>
        <p:txBody>
          <a:bodyPr wrap="square" rtlCol="0">
            <a:spAutoFit/>
          </a:bodyPr>
          <a:lstStyle/>
          <a:p>
            <a:endParaRPr lang="en-IN" dirty="0"/>
          </a:p>
          <a:p>
            <a:r>
              <a:rPr lang="en-IN" dirty="0"/>
              <a:t> </a:t>
            </a:r>
            <a:r>
              <a:rPr lang="en-IN" sz="4000" b="1" i="1" dirty="0"/>
              <a:t>Internet Control Message Protocol</a:t>
            </a:r>
            <a:endParaRPr lang="en-IN" dirty="0"/>
          </a:p>
        </p:txBody>
      </p:sp>
      <p:sp>
        <p:nvSpPr>
          <p:cNvPr id="7" name="TextBox 6">
            <a:extLst>
              <a:ext uri="{FF2B5EF4-FFF2-40B4-BE49-F238E27FC236}">
                <a16:creationId xmlns:a16="http://schemas.microsoft.com/office/drawing/2014/main" id="{38DD6371-C3F9-572B-E839-BDA8287732D5}"/>
              </a:ext>
            </a:extLst>
          </p:cNvPr>
          <p:cNvSpPr txBox="1"/>
          <p:nvPr/>
        </p:nvSpPr>
        <p:spPr>
          <a:xfrm>
            <a:off x="439734" y="2852410"/>
            <a:ext cx="13750932" cy="3539430"/>
          </a:xfrm>
          <a:prstGeom prst="rect">
            <a:avLst/>
          </a:prstGeom>
          <a:noFill/>
        </p:spPr>
        <p:txBody>
          <a:bodyPr wrap="square" rtlCol="0">
            <a:spAutoFit/>
          </a:bodyPr>
          <a:lstStyle/>
          <a:p>
            <a:pPr algn="just"/>
            <a:r>
              <a:rPr lang="en-IN" sz="2800" dirty="0"/>
              <a:t>Internet Control Message Protocol is known as ICMP. The protocol is at the network layer. </a:t>
            </a:r>
          </a:p>
          <a:p>
            <a:pPr algn="just"/>
            <a:r>
              <a:rPr lang="en-IN" sz="2800" dirty="0"/>
              <a:t>It is mostly utilized on network equipment like routers and is utilized for error handling at the network layer. Since there are various kinds of network layer faults, ICMP can be utilized to report and troubleshoot these errors.</a:t>
            </a:r>
          </a:p>
          <a:p>
            <a:pPr algn="just"/>
            <a:endParaRPr lang="en-IN" sz="2800" dirty="0"/>
          </a:p>
          <a:p>
            <a:pPr algn="just"/>
            <a:r>
              <a:rPr lang="en-IN" sz="2800" dirty="0"/>
              <a:t>Since IP does not have an inbuilt mechanism for sending error and control messages. It depends on Internet Control Message Protocol(ICMP) to provide </a:t>
            </a:r>
            <a:r>
              <a:rPr lang="en-IN" sz="2800" u="sng" dirty="0">
                <a:hlinkClick r:id="rId5"/>
              </a:rPr>
              <a:t>error control</a:t>
            </a:r>
            <a:r>
              <a:rPr lang="en-IN" sz="2800" dirty="0"/>
              <a:t>. In this article, we are going to discuss ICMP in detail along with their uses, messages, etc.</a:t>
            </a:r>
            <a:endParaRPr lang="en-IN"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887</Words>
  <Application>Microsoft Office PowerPoint</Application>
  <PresentationFormat>Custom</PresentationFormat>
  <Paragraphs>159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Bitter Medium</vt:lpstr>
      <vt:lpstr>Arial</vt:lpstr>
      <vt:lpstr>Open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Puneet Kumar [CSE (IOT AND INTELLIGENT SYSTEM) - 2022]</cp:lastModifiedBy>
  <cp:revision>3</cp:revision>
  <dcterms:created xsi:type="dcterms:W3CDTF">2025-04-16T10:15:50Z</dcterms:created>
  <dcterms:modified xsi:type="dcterms:W3CDTF">2025-06-07T01:53:38Z</dcterms:modified>
</cp:coreProperties>
</file>