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2" r:id="rId6"/>
    <p:sldId id="271"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08E00-4DBA-90BD-D563-DE95D1F806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9439E8-70FA-D9E0-E5C3-6508E55991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E5B1E6-CB63-8273-CC83-3214154E0D40}"/>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5" name="Footer Placeholder 4">
            <a:extLst>
              <a:ext uri="{FF2B5EF4-FFF2-40B4-BE49-F238E27FC236}">
                <a16:creationId xmlns:a16="http://schemas.microsoft.com/office/drawing/2014/main" id="{8BC8651A-E630-FB12-2F11-C5CCEBFA09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F8EDF8-1574-0BBD-C654-8EA721D944C5}"/>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28117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FC837-0372-1BB6-9FE4-298FD600969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370AA5-D999-C70A-97D4-CF1D535DB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56631-67DA-7FCE-DAFB-7A30EBF4E25A}"/>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5" name="Footer Placeholder 4">
            <a:extLst>
              <a:ext uri="{FF2B5EF4-FFF2-40B4-BE49-F238E27FC236}">
                <a16:creationId xmlns:a16="http://schemas.microsoft.com/office/drawing/2014/main" id="{A654021F-E5DE-4F1C-74F5-C207DEB741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A76CD0-2133-1105-D26F-0C0EEE0F93CB}"/>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247371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F2BB95-EBA2-CDD9-D2FE-5B44BE6189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C9B340-6FBF-68AC-E269-C3F24EA64F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5AE53B-9248-6848-9BC3-10056BF01282}"/>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5" name="Footer Placeholder 4">
            <a:extLst>
              <a:ext uri="{FF2B5EF4-FFF2-40B4-BE49-F238E27FC236}">
                <a16:creationId xmlns:a16="http://schemas.microsoft.com/office/drawing/2014/main" id="{1991D3CC-F339-F2C4-6A2B-E5B79C9330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BA3230-B0E2-0A28-C3E0-69D6A398B8DA}"/>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3609165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A1E5D-B56A-4A5E-9E04-86B18DD063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A8D11D-B9FD-DF83-8664-02CF270EFE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05844A-277A-AF30-A67C-258CF7D2BF7F}"/>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5" name="Footer Placeholder 4">
            <a:extLst>
              <a:ext uri="{FF2B5EF4-FFF2-40B4-BE49-F238E27FC236}">
                <a16:creationId xmlns:a16="http://schemas.microsoft.com/office/drawing/2014/main" id="{20F7B9EA-9B12-73E1-10E2-C22ECE9896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87929-2710-A310-8B56-1DE9AD5468F1}"/>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157361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7002B-FAA9-8C6F-7A61-4DD8A821A8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FFE590-0319-42D2-A3DF-167B434704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8EC9D9-3924-5488-B35E-16588ED0D514}"/>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5" name="Footer Placeholder 4">
            <a:extLst>
              <a:ext uri="{FF2B5EF4-FFF2-40B4-BE49-F238E27FC236}">
                <a16:creationId xmlns:a16="http://schemas.microsoft.com/office/drawing/2014/main" id="{35AB2FCB-6A62-0EB8-F39A-6DABF2FFFF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E4C3AD-439E-73D7-C6D7-FDCF6B8BFAE2}"/>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30899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C162-06AF-1020-6E44-42933734C74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DBCAA94-CCC5-DDEC-19C1-284E5B7F23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3CB719-A149-FA41-0B6C-E424C4E70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C76AEFD-2A76-49E4-9FEB-7194DD060E83}"/>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6" name="Footer Placeholder 5">
            <a:extLst>
              <a:ext uri="{FF2B5EF4-FFF2-40B4-BE49-F238E27FC236}">
                <a16:creationId xmlns:a16="http://schemas.microsoft.com/office/drawing/2014/main" id="{1FDE1A31-E90E-FCEA-A78E-A44C2CD7FC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77E1D2-B537-ACCE-BFDA-0F301A1E37CA}"/>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3609697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62B61-49BC-1B55-4BAF-8B53B49FB3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42E8DC1-504A-65A2-377E-DD763DF791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7EA762-2C8A-45C2-8C98-E9AA6E8E04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B684C41-321A-41EA-B581-8712EEFAEC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970AC9-F450-4D79-A56A-3E036373FF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183F40-E104-79BC-A03F-1E7972F470BD}"/>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8" name="Footer Placeholder 7">
            <a:extLst>
              <a:ext uri="{FF2B5EF4-FFF2-40B4-BE49-F238E27FC236}">
                <a16:creationId xmlns:a16="http://schemas.microsoft.com/office/drawing/2014/main" id="{F0850DD1-71C0-D473-EF46-7F8F332A2E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2446BA-15FF-1224-DB73-7595324FE303}"/>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1891345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C41C2-1DCF-8CE8-31E3-BCA69D0B4FE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25C713B-C331-861F-9080-A15268F90886}"/>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4" name="Footer Placeholder 3">
            <a:extLst>
              <a:ext uri="{FF2B5EF4-FFF2-40B4-BE49-F238E27FC236}">
                <a16:creationId xmlns:a16="http://schemas.microsoft.com/office/drawing/2014/main" id="{84E6B42D-701D-FD6B-BE85-E5FA305D7A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30A59B4-8281-C811-64C3-746A420EFCB3}"/>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168507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A62232-92DA-169A-6138-AA9CF33D5085}"/>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3" name="Footer Placeholder 2">
            <a:extLst>
              <a:ext uri="{FF2B5EF4-FFF2-40B4-BE49-F238E27FC236}">
                <a16:creationId xmlns:a16="http://schemas.microsoft.com/office/drawing/2014/main" id="{B8F851FA-C5AB-CDDF-94C1-B52CFD1200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AD3826-270A-CD46-C428-BAECCF5EAF99}"/>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416931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A979-8755-16B3-425B-ED6665E31A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DE7684-E5EA-4A24-EA8E-0A46A2E6F7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50DF7C-E434-4FD5-8138-FB81016B6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8C3689-8798-DCF2-4BD4-1B79A4D972BB}"/>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6" name="Footer Placeholder 5">
            <a:extLst>
              <a:ext uri="{FF2B5EF4-FFF2-40B4-BE49-F238E27FC236}">
                <a16:creationId xmlns:a16="http://schemas.microsoft.com/office/drawing/2014/main" id="{66363A41-3F27-A9CF-E24E-A4920C8498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0E2BB6-033A-ACC3-AF9C-805D0C572B84}"/>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3531084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391BF-C936-8953-02B7-4B59EDF70E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E643A6A-C392-222F-AEB5-4A4190FC9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B8D0AA-60D0-19D5-3C59-D18D56097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C9723-769B-A7BE-FF28-13875E3BB0DF}"/>
              </a:ext>
            </a:extLst>
          </p:cNvPr>
          <p:cNvSpPr>
            <a:spLocks noGrp="1"/>
          </p:cNvSpPr>
          <p:nvPr>
            <p:ph type="dt" sz="half" idx="10"/>
          </p:nvPr>
        </p:nvSpPr>
        <p:spPr/>
        <p:txBody>
          <a:bodyPr/>
          <a:lstStyle/>
          <a:p>
            <a:fld id="{46E09DE7-7B38-4D71-9C70-9D8186B9CC51}" type="datetimeFigureOut">
              <a:rPr lang="en-IN" smtClean="0"/>
              <a:t>15-06-2025</a:t>
            </a:fld>
            <a:endParaRPr lang="en-IN"/>
          </a:p>
        </p:txBody>
      </p:sp>
      <p:sp>
        <p:nvSpPr>
          <p:cNvPr id="6" name="Footer Placeholder 5">
            <a:extLst>
              <a:ext uri="{FF2B5EF4-FFF2-40B4-BE49-F238E27FC236}">
                <a16:creationId xmlns:a16="http://schemas.microsoft.com/office/drawing/2014/main" id="{8460CDA0-3221-E0FD-E5A2-72AE3E147A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4D3685-5C16-4DF1-F27A-9C39FA23F99E}"/>
              </a:ext>
            </a:extLst>
          </p:cNvPr>
          <p:cNvSpPr>
            <a:spLocks noGrp="1"/>
          </p:cNvSpPr>
          <p:nvPr>
            <p:ph type="sldNum" sz="quarter" idx="12"/>
          </p:nvPr>
        </p:nvSpPr>
        <p:spPr/>
        <p:txBody>
          <a:bodyPr/>
          <a:lstStyle/>
          <a:p>
            <a:fld id="{C349ED65-6680-4969-9975-A28EDD8D2280}" type="slidenum">
              <a:rPr lang="en-IN" smtClean="0"/>
              <a:t>‹#›</a:t>
            </a:fld>
            <a:endParaRPr lang="en-IN"/>
          </a:p>
        </p:txBody>
      </p:sp>
    </p:spTree>
    <p:extLst>
      <p:ext uri="{BB962C8B-B14F-4D97-AF65-F5344CB8AC3E}">
        <p14:creationId xmlns:p14="http://schemas.microsoft.com/office/powerpoint/2010/main" val="340116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B1B4D-678D-DE84-295C-B15EDA6E09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390B5B-0C78-B58A-6324-C9D751C61B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3D0905-811F-6A5C-5AAA-6595E645B7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09DE7-7B38-4D71-9C70-9D8186B9CC51}" type="datetimeFigureOut">
              <a:rPr lang="en-IN" smtClean="0"/>
              <a:t>15-06-2025</a:t>
            </a:fld>
            <a:endParaRPr lang="en-IN"/>
          </a:p>
        </p:txBody>
      </p:sp>
      <p:sp>
        <p:nvSpPr>
          <p:cNvPr id="5" name="Footer Placeholder 4">
            <a:extLst>
              <a:ext uri="{FF2B5EF4-FFF2-40B4-BE49-F238E27FC236}">
                <a16:creationId xmlns:a16="http://schemas.microsoft.com/office/drawing/2014/main" id="{43CE5D69-2784-B57C-5381-14EBBC4444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5E18C25-1E97-BD31-3FB2-02B3AF259F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9ED65-6680-4969-9975-A28EDD8D2280}" type="slidenum">
              <a:rPr lang="en-IN" smtClean="0"/>
              <a:t>‹#›</a:t>
            </a:fld>
            <a:endParaRPr lang="en-IN"/>
          </a:p>
        </p:txBody>
      </p:sp>
    </p:spTree>
    <p:extLst>
      <p:ext uri="{BB962C8B-B14F-4D97-AF65-F5344CB8AC3E}">
        <p14:creationId xmlns:p14="http://schemas.microsoft.com/office/powerpoint/2010/main" val="4082384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CBBC5-5361-C288-C7E0-55DE6678493D}"/>
              </a:ext>
            </a:extLst>
          </p:cNvPr>
          <p:cNvSpPr>
            <a:spLocks noGrp="1"/>
          </p:cNvSpPr>
          <p:nvPr>
            <p:ph type="ctrTitle"/>
          </p:nvPr>
        </p:nvSpPr>
        <p:spPr/>
        <p:txBody>
          <a:bodyPr anchor="ctr">
            <a:normAutofit/>
          </a:bodyPr>
          <a:lstStyle/>
          <a:p>
            <a:r>
              <a:rPr lang="en-IN" sz="4800" b="1" dirty="0">
                <a:solidFill>
                  <a:srgbClr val="0070C0"/>
                </a:solidFill>
                <a:latin typeface="Garamond" panose="02020404030301010803" pitchFamily="18" charset="0"/>
              </a:rPr>
              <a:t>ARP</a:t>
            </a:r>
          </a:p>
        </p:txBody>
      </p:sp>
      <p:sp>
        <p:nvSpPr>
          <p:cNvPr id="3" name="Subtitle 2">
            <a:extLst>
              <a:ext uri="{FF2B5EF4-FFF2-40B4-BE49-F238E27FC236}">
                <a16:creationId xmlns:a16="http://schemas.microsoft.com/office/drawing/2014/main" id="{AC8F0642-2596-2A9D-24AF-CCE8554870FE}"/>
              </a:ext>
            </a:extLst>
          </p:cNvPr>
          <p:cNvSpPr>
            <a:spLocks noGrp="1"/>
          </p:cNvSpPr>
          <p:nvPr>
            <p:ph type="subTitle" idx="1"/>
          </p:nvPr>
        </p:nvSpPr>
        <p:spPr>
          <a:xfrm>
            <a:off x="1524000" y="4079875"/>
            <a:ext cx="9144000" cy="1655762"/>
          </a:xfrm>
        </p:spPr>
        <p:txBody>
          <a:bodyPr>
            <a:normAutofit/>
          </a:bodyPr>
          <a:lstStyle/>
          <a:p>
            <a:pPr algn="r"/>
            <a:r>
              <a:rPr lang="en-IN" sz="2800" dirty="0">
                <a:solidFill>
                  <a:srgbClr val="00B050"/>
                </a:solidFill>
                <a:latin typeface="Garamond" panose="02020404030301010803" pitchFamily="18" charset="0"/>
              </a:rPr>
              <a:t>- Puneet Kumar</a:t>
            </a:r>
          </a:p>
        </p:txBody>
      </p:sp>
    </p:spTree>
    <p:extLst>
      <p:ext uri="{BB962C8B-B14F-4D97-AF65-F5344CB8AC3E}">
        <p14:creationId xmlns:p14="http://schemas.microsoft.com/office/powerpoint/2010/main" val="2365947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F9AF-25E8-2BCD-6539-0B5ED5D1EA5F}"/>
              </a:ext>
            </a:extLst>
          </p:cNvPr>
          <p:cNvSpPr>
            <a:spLocks noGrp="1"/>
          </p:cNvSpPr>
          <p:nvPr>
            <p:ph type="title"/>
          </p:nvPr>
        </p:nvSpPr>
        <p:spPr/>
        <p:txBody>
          <a:bodyPr>
            <a:normAutofit/>
          </a:bodyPr>
          <a:lstStyle/>
          <a:p>
            <a:r>
              <a:rPr lang="en-IN" sz="4000" b="1" dirty="0">
                <a:solidFill>
                  <a:srgbClr val="0070C0"/>
                </a:solidFill>
                <a:latin typeface="Garamond" panose="02020404030301010803" pitchFamily="18" charset="0"/>
              </a:rPr>
              <a:t>Address Resolution Protocol (ARP)</a:t>
            </a:r>
          </a:p>
        </p:txBody>
      </p:sp>
      <p:sp>
        <p:nvSpPr>
          <p:cNvPr id="3" name="Content Placeholder 2">
            <a:extLst>
              <a:ext uri="{FF2B5EF4-FFF2-40B4-BE49-F238E27FC236}">
                <a16:creationId xmlns:a16="http://schemas.microsoft.com/office/drawing/2014/main" id="{0470A150-27FE-6438-9ACB-AF0DB2F50C55}"/>
              </a:ext>
            </a:extLst>
          </p:cNvPr>
          <p:cNvSpPr>
            <a:spLocks noGrp="1"/>
          </p:cNvSpPr>
          <p:nvPr>
            <p:ph idx="1"/>
          </p:nvPr>
        </p:nvSpPr>
        <p:spPr/>
        <p:txBody>
          <a:bodyPr>
            <a:normAutofit/>
          </a:bodyPr>
          <a:lstStyle/>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It is a network protocol used to determine the MAC address (hardware address) from any IP address.</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In other words, ARP is used to mapping the IP Address into MAC Address. </a:t>
            </a:r>
          </a:p>
          <a:p>
            <a:pPr algn="just" rtl="0"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When one device wants to communicate with another device in a LAN (local area network) network, the ARP protocol is used.</a:t>
            </a:r>
          </a:p>
        </p:txBody>
      </p:sp>
    </p:spTree>
    <p:extLst>
      <p:ext uri="{BB962C8B-B14F-4D97-AF65-F5344CB8AC3E}">
        <p14:creationId xmlns:p14="http://schemas.microsoft.com/office/powerpoint/2010/main" val="2634110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C9833-5778-06B2-E876-D7FC896082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3368E-7871-3994-0437-6C067742B39A}"/>
              </a:ext>
            </a:extLst>
          </p:cNvPr>
          <p:cNvSpPr>
            <a:spLocks noGrp="1"/>
          </p:cNvSpPr>
          <p:nvPr>
            <p:ph type="title"/>
          </p:nvPr>
        </p:nvSpPr>
        <p:spPr/>
        <p:txBody>
          <a:bodyPr>
            <a:normAutofit/>
          </a:bodyPr>
          <a:lstStyle/>
          <a:p>
            <a:pPr algn="l" fontAlgn="base"/>
            <a:r>
              <a:rPr lang="en-IN" sz="4000" b="1" i="0" dirty="0">
                <a:solidFill>
                  <a:srgbClr val="0070C0"/>
                </a:solidFill>
                <a:effectLst/>
                <a:latin typeface="Garamond" panose="02020404030301010803" pitchFamily="18" charset="0"/>
              </a:rPr>
              <a:t>How ARP Works?</a:t>
            </a:r>
          </a:p>
        </p:txBody>
      </p:sp>
      <p:pic>
        <p:nvPicPr>
          <p:cNvPr id="5" name="Content Placeholder 4">
            <a:extLst>
              <a:ext uri="{FF2B5EF4-FFF2-40B4-BE49-F238E27FC236}">
                <a16:creationId xmlns:a16="http://schemas.microsoft.com/office/drawing/2014/main" id="{32315568-CE49-DD27-2E21-04D3A85888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125" y="1690688"/>
            <a:ext cx="6889749" cy="5167312"/>
          </a:xfrm>
        </p:spPr>
      </p:pic>
    </p:spTree>
    <p:extLst>
      <p:ext uri="{BB962C8B-B14F-4D97-AF65-F5344CB8AC3E}">
        <p14:creationId xmlns:p14="http://schemas.microsoft.com/office/powerpoint/2010/main" val="672316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B42E5-8B3D-2DC5-BDC6-96B39D472AFF}"/>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Working of Address </a:t>
            </a:r>
            <a:r>
              <a:rPr lang="en-US" sz="4000" b="1" dirty="0">
                <a:solidFill>
                  <a:srgbClr val="0070C0"/>
                </a:solidFill>
                <a:latin typeface="Garamond" panose="02020404030301010803" pitchFamily="18" charset="0"/>
              </a:rPr>
              <a:t>R</a:t>
            </a:r>
            <a:r>
              <a:rPr lang="en-US" sz="4000" b="1" i="0" dirty="0">
                <a:solidFill>
                  <a:srgbClr val="0070C0"/>
                </a:solidFill>
                <a:effectLst/>
                <a:latin typeface="Garamond" panose="02020404030301010803" pitchFamily="18" charset="0"/>
              </a:rPr>
              <a:t>esolution </a:t>
            </a:r>
            <a:r>
              <a:rPr lang="en-US" sz="4000" b="1" dirty="0">
                <a:solidFill>
                  <a:srgbClr val="0070C0"/>
                </a:solidFill>
                <a:latin typeface="Garamond" panose="02020404030301010803" pitchFamily="18" charset="0"/>
              </a:rPr>
              <a:t>P</a:t>
            </a:r>
            <a:r>
              <a:rPr lang="en-US" sz="4000" b="1" i="0" dirty="0">
                <a:solidFill>
                  <a:srgbClr val="0070C0"/>
                </a:solidFill>
                <a:effectLst/>
                <a:latin typeface="Garamond" panose="02020404030301010803" pitchFamily="18" charset="0"/>
              </a:rPr>
              <a:t>rotocol</a:t>
            </a:r>
            <a:endParaRPr lang="en-IN" sz="4000" b="1"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92001A21-A831-E55A-7720-E837B5F60A57}"/>
              </a:ext>
            </a:extLst>
          </p:cNvPr>
          <p:cNvSpPr>
            <a:spLocks noGrp="1"/>
          </p:cNvSpPr>
          <p:nvPr>
            <p:ph idx="1"/>
          </p:nvPr>
        </p:nvSpPr>
        <p:spPr/>
        <p:txBody>
          <a:bodyPr>
            <a:normAutofit/>
          </a:bodyPr>
          <a:lstStyle/>
          <a:p>
            <a:pPr algn="just"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When a sender wants to communicate with a receiver, the sender first checks its ARP cache. Sender checks whether the receiver's MAC address is already present in the ARP cache or not?</a:t>
            </a:r>
          </a:p>
          <a:p>
            <a:pPr algn="just"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If the receiver's MAC address is already present in the ARP cache, the sender will communicate with the receiver using that MAC address.</a:t>
            </a:r>
          </a:p>
          <a:p>
            <a:pPr algn="just" fontAlgn="base">
              <a:lnSpc>
                <a:spcPct val="100000"/>
              </a:lnSpc>
              <a:spcBef>
                <a:spcPts val="0"/>
              </a:spcBef>
              <a:spcAft>
                <a:spcPts val="600"/>
              </a:spcAft>
            </a:pPr>
            <a:r>
              <a:rPr lang="en-US" sz="2400" b="0" i="0" dirty="0">
                <a:solidFill>
                  <a:srgbClr val="273239"/>
                </a:solidFill>
                <a:effectLst/>
                <a:latin typeface="Garamond" panose="02020404030301010803" pitchFamily="18" charset="0"/>
              </a:rPr>
              <a:t>If the MAC address of the receiver device is not already present in the ARP cache, then in such a situation an ARP request message is prepared by the sender device. This message contains the MAC address of the sender, IP address of the sender and IP address of the receiver. The field containing the MAC address of the receiver is left blank because it is being searched.</a:t>
            </a:r>
          </a:p>
        </p:txBody>
      </p:sp>
    </p:spTree>
    <p:extLst>
      <p:ext uri="{BB962C8B-B14F-4D97-AF65-F5344CB8AC3E}">
        <p14:creationId xmlns:p14="http://schemas.microsoft.com/office/powerpoint/2010/main" val="2306443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9F451E-4CD3-D4A1-B51F-CEAF7B8553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EEDB7-16F5-1A65-E3EE-E6B816AA0449}"/>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Working of Address </a:t>
            </a:r>
            <a:r>
              <a:rPr lang="en-US" sz="4000" b="1" dirty="0">
                <a:solidFill>
                  <a:srgbClr val="0070C0"/>
                </a:solidFill>
                <a:latin typeface="Garamond" panose="02020404030301010803" pitchFamily="18" charset="0"/>
              </a:rPr>
              <a:t>R</a:t>
            </a:r>
            <a:r>
              <a:rPr lang="en-US" sz="4000" b="1" i="0" dirty="0">
                <a:solidFill>
                  <a:srgbClr val="0070C0"/>
                </a:solidFill>
                <a:effectLst/>
                <a:latin typeface="Garamond" panose="02020404030301010803" pitchFamily="18" charset="0"/>
              </a:rPr>
              <a:t>esolution </a:t>
            </a:r>
            <a:r>
              <a:rPr lang="en-US" sz="4000" b="1" dirty="0">
                <a:solidFill>
                  <a:srgbClr val="0070C0"/>
                </a:solidFill>
                <a:latin typeface="Garamond" panose="02020404030301010803" pitchFamily="18" charset="0"/>
              </a:rPr>
              <a:t>P</a:t>
            </a:r>
            <a:r>
              <a:rPr lang="en-US" sz="4000" b="1" i="0" dirty="0">
                <a:solidFill>
                  <a:srgbClr val="0070C0"/>
                </a:solidFill>
                <a:effectLst/>
                <a:latin typeface="Garamond" panose="02020404030301010803" pitchFamily="18" charset="0"/>
              </a:rPr>
              <a:t>rotocol</a:t>
            </a:r>
            <a:endParaRPr lang="en-IN" sz="4000" b="1"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2794C014-D8E6-C5CC-1D84-8BDA5120946C}"/>
              </a:ext>
            </a:extLst>
          </p:cNvPr>
          <p:cNvSpPr>
            <a:spLocks noGrp="1"/>
          </p:cNvSpPr>
          <p:nvPr>
            <p:ph idx="1"/>
          </p:nvPr>
        </p:nvSpPr>
        <p:spPr/>
        <p:txBody>
          <a:bodyPr>
            <a:normAutofit/>
          </a:bodyPr>
          <a:lstStyle/>
          <a:p>
            <a:pPr algn="just" fontAlgn="base">
              <a:lnSpc>
                <a:spcPct val="110000"/>
              </a:lnSpc>
              <a:spcBef>
                <a:spcPts val="0"/>
              </a:spcBef>
              <a:spcAft>
                <a:spcPts val="600"/>
              </a:spcAft>
            </a:pPr>
            <a:r>
              <a:rPr lang="en-US" sz="2400" dirty="0">
                <a:solidFill>
                  <a:srgbClr val="273239"/>
                </a:solidFill>
                <a:latin typeface="Garamond" panose="02020404030301010803" pitchFamily="18" charset="0"/>
              </a:rPr>
              <a:t>Sender device broadcasts this ARP request message in the LAN. Because this is a broadcast message, every device connected to the LAN receives this message.</a:t>
            </a:r>
          </a:p>
          <a:p>
            <a:pPr algn="just" fontAlgn="base">
              <a:lnSpc>
                <a:spcPct val="110000"/>
              </a:lnSpc>
              <a:spcBef>
                <a:spcPts val="0"/>
              </a:spcBef>
              <a:spcAft>
                <a:spcPts val="600"/>
              </a:spcAft>
            </a:pPr>
            <a:r>
              <a:rPr lang="en-US" sz="2400" dirty="0">
                <a:solidFill>
                  <a:srgbClr val="273239"/>
                </a:solidFill>
                <a:latin typeface="Garamond" panose="02020404030301010803" pitchFamily="18" charset="0"/>
              </a:rPr>
              <a:t>All devices match the receiver IP address of this request message with their own IP address. Devices whose IP address does not match drop this request message.</a:t>
            </a:r>
          </a:p>
          <a:p>
            <a:pPr algn="just" fontAlgn="base">
              <a:lnSpc>
                <a:spcPct val="110000"/>
              </a:lnSpc>
              <a:spcBef>
                <a:spcPts val="0"/>
              </a:spcBef>
              <a:spcAft>
                <a:spcPts val="600"/>
              </a:spcAft>
            </a:pPr>
            <a:r>
              <a:rPr lang="en-US" sz="2400" dirty="0">
                <a:solidFill>
                  <a:srgbClr val="273239"/>
                </a:solidFill>
                <a:latin typeface="Garamond" panose="02020404030301010803" pitchFamily="18" charset="0"/>
              </a:rPr>
              <a:t>The device whose IP address matches the receiver IP address of this request message receives this message and prepares an ARP reply message. This is a unicast message which is sent only to the sender.</a:t>
            </a:r>
          </a:p>
        </p:txBody>
      </p:sp>
    </p:spTree>
    <p:extLst>
      <p:ext uri="{BB962C8B-B14F-4D97-AF65-F5344CB8AC3E}">
        <p14:creationId xmlns:p14="http://schemas.microsoft.com/office/powerpoint/2010/main" val="95837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40584-A518-5626-1926-FA1E3795BF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A5ED1-4EEE-C93B-0B64-5111F0D75209}"/>
              </a:ext>
            </a:extLst>
          </p:cNvPr>
          <p:cNvSpPr>
            <a:spLocks noGrp="1"/>
          </p:cNvSpPr>
          <p:nvPr>
            <p:ph type="title"/>
          </p:nvPr>
        </p:nvSpPr>
        <p:spPr/>
        <p:txBody>
          <a:bodyPr>
            <a:normAutofit/>
          </a:bodyPr>
          <a:lstStyle/>
          <a:p>
            <a:r>
              <a:rPr lang="en-US" sz="4000" b="1" i="0" dirty="0">
                <a:solidFill>
                  <a:srgbClr val="0070C0"/>
                </a:solidFill>
                <a:effectLst/>
                <a:latin typeface="Garamond" panose="02020404030301010803" pitchFamily="18" charset="0"/>
              </a:rPr>
              <a:t>Working of Address </a:t>
            </a:r>
            <a:r>
              <a:rPr lang="en-US" sz="4000" b="1" dirty="0">
                <a:solidFill>
                  <a:srgbClr val="0070C0"/>
                </a:solidFill>
                <a:latin typeface="Garamond" panose="02020404030301010803" pitchFamily="18" charset="0"/>
              </a:rPr>
              <a:t>R</a:t>
            </a:r>
            <a:r>
              <a:rPr lang="en-US" sz="4000" b="1" i="0" dirty="0">
                <a:solidFill>
                  <a:srgbClr val="0070C0"/>
                </a:solidFill>
                <a:effectLst/>
                <a:latin typeface="Garamond" panose="02020404030301010803" pitchFamily="18" charset="0"/>
              </a:rPr>
              <a:t>esolution </a:t>
            </a:r>
            <a:r>
              <a:rPr lang="en-US" sz="4000" b="1" dirty="0">
                <a:solidFill>
                  <a:srgbClr val="0070C0"/>
                </a:solidFill>
                <a:latin typeface="Garamond" panose="02020404030301010803" pitchFamily="18" charset="0"/>
              </a:rPr>
              <a:t>P</a:t>
            </a:r>
            <a:r>
              <a:rPr lang="en-US" sz="4000" b="1" i="0" dirty="0">
                <a:solidFill>
                  <a:srgbClr val="0070C0"/>
                </a:solidFill>
                <a:effectLst/>
                <a:latin typeface="Garamond" panose="02020404030301010803" pitchFamily="18" charset="0"/>
              </a:rPr>
              <a:t>rotocol</a:t>
            </a:r>
            <a:endParaRPr lang="en-IN" sz="4000" b="1" dirty="0">
              <a:solidFill>
                <a:srgbClr val="0070C0"/>
              </a:solidFill>
              <a:latin typeface="Garamond" panose="02020404030301010803" pitchFamily="18" charset="0"/>
            </a:endParaRPr>
          </a:p>
        </p:txBody>
      </p:sp>
      <p:sp>
        <p:nvSpPr>
          <p:cNvPr id="3" name="Content Placeholder 2">
            <a:extLst>
              <a:ext uri="{FF2B5EF4-FFF2-40B4-BE49-F238E27FC236}">
                <a16:creationId xmlns:a16="http://schemas.microsoft.com/office/drawing/2014/main" id="{EC9C5D3F-30DB-4296-B501-2D7D10E78E07}"/>
              </a:ext>
            </a:extLst>
          </p:cNvPr>
          <p:cNvSpPr>
            <a:spLocks noGrp="1"/>
          </p:cNvSpPr>
          <p:nvPr>
            <p:ph idx="1"/>
          </p:nvPr>
        </p:nvSpPr>
        <p:spPr/>
        <p:txBody>
          <a:bodyPr/>
          <a:lstStyle/>
          <a:p>
            <a:pPr algn="just" fontAlgn="base">
              <a:lnSpc>
                <a:spcPct val="110000"/>
              </a:lnSpc>
              <a:spcBef>
                <a:spcPts val="0"/>
              </a:spcBef>
              <a:spcAft>
                <a:spcPts val="600"/>
              </a:spcAft>
            </a:pPr>
            <a:r>
              <a:rPr lang="en-US" sz="2400" dirty="0">
                <a:solidFill>
                  <a:srgbClr val="273239"/>
                </a:solidFill>
                <a:latin typeface="Garamond" panose="02020404030301010803" pitchFamily="18" charset="0"/>
              </a:rPr>
              <a:t>In ARP reply message, the sender's IP address and MAC address are used to send the reply message. Besides, in this message the receiver also sends its IP address and MAC address.</a:t>
            </a:r>
          </a:p>
          <a:p>
            <a:pPr algn="just" fontAlgn="base">
              <a:lnSpc>
                <a:spcPct val="110000"/>
              </a:lnSpc>
              <a:spcBef>
                <a:spcPts val="0"/>
              </a:spcBef>
              <a:spcAft>
                <a:spcPts val="600"/>
              </a:spcAft>
            </a:pPr>
            <a:r>
              <a:rPr lang="en-US" sz="2400" dirty="0">
                <a:solidFill>
                  <a:srgbClr val="273239"/>
                </a:solidFill>
                <a:latin typeface="Garamond" panose="02020404030301010803" pitchFamily="18" charset="0"/>
              </a:rPr>
              <a:t>As soon as the sender device receives this ARP reply message, it updates its ARP cache with the new information (Receiver's MAC address). Now the MAC address of the receiver is present in the ARP cache of the sender. The sender can send and receive data without any problem.</a:t>
            </a:r>
          </a:p>
        </p:txBody>
      </p:sp>
    </p:spTree>
    <p:extLst>
      <p:ext uri="{BB962C8B-B14F-4D97-AF65-F5344CB8AC3E}">
        <p14:creationId xmlns:p14="http://schemas.microsoft.com/office/powerpoint/2010/main" val="408368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38AD0-A6B7-AEF2-DEA3-1BB93D115146}"/>
              </a:ext>
            </a:extLst>
          </p:cNvPr>
          <p:cNvSpPr>
            <a:spLocks noGrp="1"/>
          </p:cNvSpPr>
          <p:nvPr>
            <p:ph type="title"/>
          </p:nvPr>
        </p:nvSpPr>
        <p:spPr>
          <a:xfrm>
            <a:off x="838200" y="2766218"/>
            <a:ext cx="10515600" cy="1325563"/>
          </a:xfrm>
        </p:spPr>
        <p:txBody>
          <a:bodyPr>
            <a:normAutofit/>
          </a:bodyPr>
          <a:lstStyle/>
          <a:p>
            <a:pPr algn="ctr"/>
            <a:r>
              <a:rPr lang="en-IN" sz="4000" dirty="0">
                <a:solidFill>
                  <a:srgbClr val="00B050"/>
                </a:solidFill>
                <a:latin typeface="Garamond" panose="02020404030301010803" pitchFamily="18" charset="0"/>
              </a:rPr>
              <a:t>Thank You!</a:t>
            </a:r>
          </a:p>
        </p:txBody>
      </p:sp>
    </p:spTree>
    <p:extLst>
      <p:ext uri="{BB962C8B-B14F-4D97-AF65-F5344CB8AC3E}">
        <p14:creationId xmlns:p14="http://schemas.microsoft.com/office/powerpoint/2010/main" val="3710845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410</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Garamond</vt:lpstr>
      <vt:lpstr>Office Theme</vt:lpstr>
      <vt:lpstr>ARP</vt:lpstr>
      <vt:lpstr>Address Resolution Protocol (ARP)</vt:lpstr>
      <vt:lpstr>How ARP Works?</vt:lpstr>
      <vt:lpstr>Working of Address Resolution Protocol</vt:lpstr>
      <vt:lpstr>Working of Address Resolution Protocol</vt:lpstr>
      <vt:lpstr>Working of Address Resolution Protocol</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satveer singh</dc:creator>
  <cp:lastModifiedBy>Puneet Kumar [CSE (IOT AND INTELLIGENT SYSTEM) - 2022]</cp:lastModifiedBy>
  <cp:revision>32</cp:revision>
  <dcterms:created xsi:type="dcterms:W3CDTF">2025-02-18T05:03:40Z</dcterms:created>
  <dcterms:modified xsi:type="dcterms:W3CDTF">2025-06-14T21:24:02Z</dcterms:modified>
</cp:coreProperties>
</file>