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9" name="PlaceHolder 5"/>
          <p:cNvSpPr>
            <a:spLocks noGrp="1"/>
          </p:cNvSpPr>
          <p:nvPr>
            <p:ph type="ftr"/>
          </p:nvPr>
        </p:nvSpPr>
        <p:spPr>
          <a:xfrm>
            <a:off x="-360" y="868680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endParaRPr/>
          </a:p>
        </p:txBody>
      </p:sp>
      <p:sp>
        <p:nvSpPr>
          <p:cNvPr id="160" name="PlaceHolder 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71800" cy="457200"/>
          </a:xfrm>
          <a:prstGeom prst="rect">
            <a:avLst/>
          </a:prstGeom>
        </p:spPr>
        <p:txBody>
          <a:bodyPr lIns="90000" rIns="90000" tIns="46800" bIns="46800" anchor="b"/>
          <a:p>
            <a:pPr algn="r"/>
            <a:fld id="{D41D5B41-E7E2-4A1D-B35C-198D52C996EE}" type="slidenum">
              <a:rPr lang="en-US" sz="1200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/>
            <a:fld id="{60010503-31C7-4621-A0FC-728E7E4D842D}" type="slidenum">
              <a:rPr lang="en-US" sz="1200">
                <a:latin typeface="Arial"/>
              </a:rPr>
              <a:t>&lt;number&gt;</a:t>
            </a:fld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2200" y="259920"/>
            <a:ext cx="77821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2200" y="259920"/>
            <a:ext cx="77821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82200" y="259920"/>
            <a:ext cx="77821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2200" y="259920"/>
            <a:ext cx="778212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2200" y="213120"/>
            <a:ext cx="7782120" cy="1236960"/>
          </a:xfrm>
          <a:prstGeom prst="rect">
            <a:avLst/>
          </a:prstGeom>
        </p:spPr>
        <p:txBody>
          <a:bodyPr lIns="90000" rIns="90000" tIns="46800" bIns="4680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Line 2"/>
          <p:cNvSpPr/>
          <p:nvPr/>
        </p:nvSpPr>
        <p:spPr>
          <a:xfrm>
            <a:off x="0" y="6043680"/>
            <a:ext cx="9144000" cy="1440"/>
          </a:xfrm>
          <a:prstGeom prst="line">
            <a:avLst/>
          </a:prstGeom>
          <a:ln w="6480">
            <a:solidFill>
              <a:srgbClr val="000000"/>
            </a:solidFill>
            <a:custDash>
              <a:ds d="17000" sp="17000"/>
            </a:custDash>
            <a:miter/>
          </a:ln>
        </p:spPr>
      </p:sp>
      <p:pic>
        <p:nvPicPr>
          <p:cNvPr id="2" name="Picture 7" descr="LBNL_small_logo.psd"/>
          <p:cNvPicPr/>
          <p:nvPr/>
        </p:nvPicPr>
        <p:blipFill>
          <a:blip r:embed="rId2"/>
          <a:stretch>
            <a:fillRect/>
          </a:stretch>
        </p:blipFill>
        <p:spPr>
          <a:xfrm>
            <a:off x="8346960" y="6242040"/>
            <a:ext cx="568440" cy="4302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591840" y="6356520"/>
            <a:ext cx="289548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r>
              <a:rPr lang="en-US" sz="2400">
                <a:latin typeface="Arial"/>
              </a:rPr>
              <a:t>Footer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3505320" y="6356520"/>
            <a:ext cx="2133360" cy="365040"/>
          </a:xfrm>
          <a:prstGeom prst="rect">
            <a:avLst/>
          </a:prstGeom>
        </p:spPr>
        <p:txBody>
          <a:bodyPr lIns="90000" rIns="90000" tIns="46800" bIns="46800" anchor="ctr"/>
          <a:p>
            <a:pPr/>
            <a:fld id="{4BDF5CED-E54E-45FF-A346-ACA6EAE282D3}" type="slidenum">
              <a:rPr lang="en-US" sz="2400">
                <a:latin typeface="Arial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85000"/>
              <a:buFont typeface="Arial"/>
              <a:buChar char="–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Lucida Grande"/>
              <a:buChar char="–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Lucida Grande"/>
              <a:buChar char="–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0" y="6043680"/>
            <a:ext cx="9144000" cy="1440"/>
          </a:xfrm>
          <a:prstGeom prst="line">
            <a:avLst/>
          </a:prstGeom>
          <a:ln w="6480">
            <a:solidFill>
              <a:srgbClr val="000000"/>
            </a:solidFill>
            <a:custDash>
              <a:ds d="17000" sp="17000"/>
            </a:custDash>
            <a:miter/>
          </a:ln>
        </p:spPr>
      </p:sp>
      <p:pic>
        <p:nvPicPr>
          <p:cNvPr id="41" name="Picture 7" descr="LBNL_small_logo.psd"/>
          <p:cNvPicPr/>
          <p:nvPr/>
        </p:nvPicPr>
        <p:blipFill>
          <a:blip r:embed="rId2"/>
          <a:stretch>
            <a:fillRect/>
          </a:stretch>
        </p:blipFill>
        <p:spPr>
          <a:xfrm>
            <a:off x="8346960" y="6242040"/>
            <a:ext cx="568440" cy="430200"/>
          </a:xfrm>
          <a:prstGeom prst="rect">
            <a:avLst/>
          </a:prstGeom>
          <a:ln>
            <a:noFill/>
          </a:ln>
        </p:spPr>
      </p:pic>
      <p:pic>
        <p:nvPicPr>
          <p:cNvPr id="42" name="Picture 24" descr="XBD200302-00063-02.jpg"/>
          <p:cNvPicPr/>
          <p:nvPr/>
        </p:nvPicPr>
        <p:blipFill>
          <a:blip r:embed="rId3"/>
          <a:srcRect l="3205" t="26357" r="66404" b="1721"/>
          <a:stretch>
            <a:fillRect/>
          </a:stretch>
        </p:blipFill>
        <p:spPr>
          <a:xfrm>
            <a:off x="0" y="1066680"/>
            <a:ext cx="9144000" cy="579132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0" y="1066680"/>
            <a:ext cx="9144000" cy="5791320"/>
          </a:xfrm>
          <a:prstGeom prst="rect">
            <a:avLst/>
          </a:prstGeom>
          <a:solidFill>
            <a:srgbClr val="376092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0" y="0"/>
            <a:ext cx="9144000" cy="106668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pic>
        <p:nvPicPr>
          <p:cNvPr id="45" name="Picture 7" descr="LBNL_Banner.psd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4280"/>
            <a:ext cx="9144000" cy="90360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32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0" y="6043680"/>
            <a:ext cx="9144000" cy="1440"/>
          </a:xfrm>
          <a:prstGeom prst="line">
            <a:avLst/>
          </a:prstGeom>
          <a:ln w="6480">
            <a:solidFill>
              <a:srgbClr val="000000"/>
            </a:solidFill>
            <a:custDash>
              <a:ds d="17000" sp="17000"/>
            </a:custDash>
            <a:miter/>
          </a:ln>
        </p:spPr>
      </p:sp>
      <p:pic>
        <p:nvPicPr>
          <p:cNvPr id="82" name="Picture 7" descr="LBNL_small_logo.psd"/>
          <p:cNvPicPr/>
          <p:nvPr/>
        </p:nvPicPr>
        <p:blipFill>
          <a:blip r:embed="rId2"/>
          <a:stretch>
            <a:fillRect/>
          </a:stretch>
        </p:blipFill>
        <p:spPr>
          <a:xfrm>
            <a:off x="8346960" y="6242040"/>
            <a:ext cx="568440" cy="43020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32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0" y="6043680"/>
            <a:ext cx="9144000" cy="1440"/>
          </a:xfrm>
          <a:prstGeom prst="line">
            <a:avLst/>
          </a:prstGeom>
          <a:ln w="6480">
            <a:solidFill>
              <a:srgbClr val="000000"/>
            </a:solidFill>
            <a:custDash>
              <a:ds d="17000" sp="17000"/>
            </a:custDash>
            <a:miter/>
          </a:ln>
        </p:spPr>
      </p:sp>
      <p:pic>
        <p:nvPicPr>
          <p:cNvPr id="119" name="Picture 7" descr="LBNL_small_logo.psd"/>
          <p:cNvPicPr/>
          <p:nvPr/>
        </p:nvPicPr>
        <p:blipFill>
          <a:blip r:embed="rId2"/>
          <a:stretch>
            <a:fillRect/>
          </a:stretch>
        </p:blipFill>
        <p:spPr>
          <a:xfrm>
            <a:off x="8346960" y="6242040"/>
            <a:ext cx="568440" cy="43020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1" lang="en-US" sz="32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505320" y="6356520"/>
            <a:ext cx="2133360" cy="36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fld id="{74294767-40A6-4036-9BA3-1C940E1050D4}" type="slidenum">
              <a:rPr lang="en-US" sz="600">
                <a:solidFill>
                  <a:srgbClr val="898989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 anchorCtr="1"/>
          <a:p>
            <a:r>
              <a:rPr b="1" lang="en-US" sz="3200">
                <a:latin typeface="Arial"/>
              </a:rPr>
              <a:t>Motivation</a:t>
            </a:r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91440" y="1737360"/>
            <a:ext cx="8961120" cy="3929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ALS-U requires that commissioning be completed in a few months </a:t>
            </a:r>
            <a:endParaRPr/>
          </a:p>
          <a:p>
            <a:pPr>
              <a:lnSpc>
                <a:spcPct val="115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Turn-by-turn BPMs allow the ability to measure certain machine properties such as tunes and phase advances with very few turns</a:t>
            </a:r>
            <a:endParaRPr/>
          </a:p>
          <a:p>
            <a:pPr>
              <a:lnSpc>
                <a:spcPct val="115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Being able to measure these machine properties with very few turns will reduce the time it takes for lattice calibration during commissioning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 anchorCtr="1"/>
          <a:p>
            <a:r>
              <a:rPr b="1" lang="en-US" sz="3200">
                <a:latin typeface="Arial"/>
              </a:rPr>
              <a:t>BPMs &amp; ALS parameters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82880" y="1371600"/>
            <a:ext cx="8778240" cy="2722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15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43 state of the art turn-by-turn (TbT) BPMs were installed in the ALS storage ring last year</a:t>
            </a:r>
            <a:endParaRPr/>
          </a:p>
          <a:p>
            <a:pPr>
              <a:lnSpc>
                <a:spcPct val="115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Plans to install ~160 BPMs across the ALS storage ring, booster ring, and linac line later this year</a:t>
            </a:r>
            <a:endParaRPr/>
          </a:p>
          <a:p>
            <a:pPr>
              <a:lnSpc>
                <a:spcPct val="115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003366"/>
                </a:solidFill>
                <a:latin typeface="Arial"/>
              </a:rPr>
              <a:t>BPMs provide TbT data to single digit micron resolutions   </a:t>
            </a: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4206240"/>
            <a:ext cx="5394960" cy="172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 anchorCtr="1"/>
          <a:p>
            <a:r>
              <a:rPr b="1" lang="en-US" sz="3200">
                <a:latin typeface="Arial"/>
              </a:rPr>
              <a:t>Mixed BPM tune measurement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88720"/>
            <a:ext cx="5852160" cy="4663440"/>
          </a:xfrm>
          <a:prstGeom prst="rect">
            <a:avLst/>
          </a:prstGeom>
          <a:ln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5461920" y="2651760"/>
            <a:ext cx="3682080" cy="16023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3366"/>
                </a:solidFill>
                <a:latin typeface="Arial"/>
              </a:rPr>
              <a:t> </a:t>
            </a:r>
            <a:r>
              <a:rPr lang="en-US" sz="2000">
                <a:solidFill>
                  <a:srgbClr val="003366"/>
                </a:solidFill>
                <a:latin typeface="Arial"/>
              </a:rPr>
              <a:t>Single turn pinger magnet kick in both transverse planes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3366"/>
                </a:solidFill>
                <a:latin typeface="Arial"/>
              </a:rPr>
              <a:t> </a:t>
            </a:r>
            <a:r>
              <a:rPr lang="en-US" sz="2000">
                <a:solidFill>
                  <a:srgbClr val="003366"/>
                </a:solidFill>
                <a:latin typeface="Arial"/>
              </a:rPr>
              <a:t>Used 8 bunches, 2mA current in each bunch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2200" y="259920"/>
            <a:ext cx="7782120" cy="1143000"/>
          </a:xfrm>
          <a:prstGeom prst="rect">
            <a:avLst/>
          </a:prstGeom>
        </p:spPr>
        <p:txBody>
          <a:bodyPr lIns="90000" rIns="90000" tIns="46800" bIns="46800" anchor="ctr" anchorCtr="1"/>
          <a:p>
            <a:r>
              <a:rPr b="1" lang="en-US" sz="3200">
                <a:latin typeface="Arial"/>
              </a:rPr>
              <a:t>Mixed BPM tune measurement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" y="1816200"/>
            <a:ext cx="9016560" cy="4205520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182880" y="1463040"/>
            <a:ext cx="8856720" cy="3952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3366"/>
                </a:solidFill>
                <a:latin typeface="Arial"/>
              </a:rPr>
              <a:t>TbT data from 43 BPMs used together with NAFF to measure tune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