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3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452F0-0596-4082-927D-59C799893E5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829CE-F77A-49DA-9D21-FFCBDBF5C79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5f7bd6c1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5f7bd6c1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D5BF-AF94-414B-86DE-B048535490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E849-8D65-4607-97C2-F01A6E9FC4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D5BF-AF94-414B-86DE-B048535490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E849-8D65-4607-97C2-F01A6E9FC4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D5BF-AF94-414B-86DE-B048535490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E849-8D65-4607-97C2-F01A6E9FC4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 - R01">
  <p:cSld name="Section header - R0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14600" y="2753800"/>
            <a:ext cx="10962800" cy="1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D5BF-AF94-414B-86DE-B048535490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E849-8D65-4607-97C2-F01A6E9FC4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D5BF-AF94-414B-86DE-B048535490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E849-8D65-4607-97C2-F01A6E9FC4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D5BF-AF94-414B-86DE-B0485354902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E849-8D65-4607-97C2-F01A6E9FC4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D5BF-AF94-414B-86DE-B0485354902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E849-8D65-4607-97C2-F01A6E9FC4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D5BF-AF94-414B-86DE-B0485354902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E849-8D65-4607-97C2-F01A6E9FC4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D5BF-AF94-414B-86DE-B0485354902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E849-8D65-4607-97C2-F01A6E9FC4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D5BF-AF94-414B-86DE-B0485354902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E849-8D65-4607-97C2-F01A6E9FC4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D5BF-AF94-414B-86DE-B0485354902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E849-8D65-4607-97C2-F01A6E9FC42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4D5BF-AF94-414B-86DE-B048535490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E849-8D65-4607-97C2-F01A6E9FC42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520700" y="646300"/>
            <a:ext cx="10962800" cy="353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GB" b="1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BÁO CÁO ĐỒ ÁN CUỐI KỲ</a:t>
            </a:r>
            <a:endParaRPr b="1" dirty="0">
              <a:solidFill>
                <a:schemeClr val="bg1">
                  <a:lumMod val="95000"/>
                </a:schemeClr>
              </a:solidFill>
              <a:latin typeface="Roboto" panose="02000000000000000000"/>
            </a:endParaRPr>
          </a:p>
          <a:p>
            <a:pPr algn="l">
              <a:spcBef>
                <a:spcPts val="0"/>
              </a:spcBef>
            </a:pPr>
            <a:endParaRPr sz="4800" b="1" dirty="0">
              <a:solidFill>
                <a:schemeClr val="bg1">
                  <a:lumMod val="95000"/>
                </a:schemeClr>
              </a:solidFill>
              <a:latin typeface="Roboto" panose="02000000000000000000"/>
            </a:endParaRPr>
          </a:p>
          <a:p>
            <a:pPr algn="l">
              <a:spcBef>
                <a:spcPts val="0"/>
              </a:spcBef>
            </a:pPr>
            <a:r>
              <a:rPr lang="en-GB" sz="4800" b="1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Lớp</a:t>
            </a: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: 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CS232.K21</a:t>
            </a:r>
            <a:br>
              <a:rPr lang="en-US" sz="4800" b="1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</a:b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Môn: </a:t>
            </a:r>
            <a:r>
              <a:rPr lang="en-US" altLang="en-GB" sz="4800" b="1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TÍNH TOÁN ĐA PHƯƠNG TIỆN</a:t>
            </a:r>
            <a:endParaRPr lang="en-US" altLang="en-GB" sz="4800" b="1" dirty="0">
              <a:solidFill>
                <a:schemeClr val="bg1">
                  <a:lumMod val="95000"/>
                </a:schemeClr>
              </a:solidFill>
              <a:latin typeface="Roboto" panose="02000000000000000000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20700" y="4226837"/>
            <a:ext cx="10962800" cy="176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GV: </a:t>
            </a:r>
            <a:r>
              <a:rPr lang="en-US" altLang="en-GB" sz="3200" b="1" dirty="0" err="1">
                <a:solidFill>
                  <a:schemeClr val="bg1">
                    <a:lumMod val="95000"/>
                  </a:schemeClr>
                </a:solidFill>
              </a:rPr>
              <a:t>thầy</a:t>
            </a:r>
            <a:r>
              <a:rPr lang="en-US" altLang="en-GB" sz="3200" b="1" dirty="0">
                <a:solidFill>
                  <a:schemeClr val="bg1">
                    <a:lumMod val="95000"/>
                  </a:schemeClr>
                </a:solidFill>
              </a:rPr>
              <a:t> Mai </a:t>
            </a:r>
            <a:r>
              <a:rPr lang="en-US" altLang="en-GB" sz="3200" b="1" dirty="0" err="1">
                <a:solidFill>
                  <a:schemeClr val="bg1">
                    <a:lumMod val="95000"/>
                  </a:schemeClr>
                </a:solidFill>
              </a:rPr>
              <a:t>Tiến</a:t>
            </a:r>
            <a:r>
              <a:rPr lang="en-US" altLang="en-GB" sz="3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en-GB" sz="3200" b="1" dirty="0" err="1">
                <a:solidFill>
                  <a:schemeClr val="bg1">
                    <a:lumMod val="95000"/>
                  </a:schemeClr>
                </a:solidFill>
              </a:rPr>
              <a:t>Dũng</a:t>
            </a:r>
            <a:endParaRPr sz="3200" b="1" dirty="0">
              <a:solidFill>
                <a:schemeClr val="bg1">
                  <a:lumMod val="9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</a:rPr>
              <a:t>Trường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 ĐH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</a:rPr>
              <a:t>Công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</a:rPr>
              <a:t>Nghệ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</a:rPr>
              <a:t>Thông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 Tin, ĐHQG-HCM</a:t>
            </a:r>
            <a:r>
              <a:rPr lang="en-GB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22310"/>
          </a:xfrm>
          <a:solidFill>
            <a:srgbClr val="4285F4"/>
          </a:solidFill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	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Một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số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kết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quả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khi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test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trên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ảnh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Roboto" panose="02000000000000000000"/>
            </a:endParaRPr>
          </a:p>
        </p:txBody>
      </p:sp>
      <p:sp>
        <p:nvSpPr>
          <p:cNvPr id="28" name="Title 3"/>
          <p:cNvSpPr txBox="1"/>
          <p:nvPr/>
        </p:nvSpPr>
        <p:spPr>
          <a:xfrm>
            <a:off x="0" y="6354146"/>
            <a:ext cx="12192000" cy="503853"/>
          </a:xfrm>
          <a:prstGeom prst="rect">
            <a:avLst/>
          </a:prstGeom>
          <a:solidFill>
            <a:srgbClr val="4285F4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	</a:t>
            </a:r>
            <a:r>
              <a:rPr lang="en-GB" sz="25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CS232.K21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Roboto" panose="0200000000000000000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183" y="1484596"/>
            <a:ext cx="3863634" cy="4869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4596"/>
            <a:ext cx="3989373" cy="4869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22310"/>
          </a:xfrm>
          <a:solidFill>
            <a:srgbClr val="4285F4"/>
          </a:solidFill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	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Một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số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kết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quả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khi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test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trên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ảnh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Roboto" panose="02000000000000000000"/>
            </a:endParaRPr>
          </a:p>
        </p:txBody>
      </p:sp>
      <p:sp>
        <p:nvSpPr>
          <p:cNvPr id="28" name="Title 3"/>
          <p:cNvSpPr txBox="1"/>
          <p:nvPr/>
        </p:nvSpPr>
        <p:spPr>
          <a:xfrm>
            <a:off x="0" y="6354146"/>
            <a:ext cx="12192000" cy="503853"/>
          </a:xfrm>
          <a:prstGeom prst="rect">
            <a:avLst/>
          </a:prstGeom>
          <a:solidFill>
            <a:srgbClr val="4285F4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	</a:t>
            </a:r>
            <a:r>
              <a:rPr lang="en-GB" sz="25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CS232.K21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Roboto" panose="0200000000000000000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869" y="1353453"/>
            <a:ext cx="3335417" cy="4827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7785"/>
            <a:ext cx="3743772" cy="4786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22310"/>
          </a:xfrm>
          <a:solidFill>
            <a:srgbClr val="4285F4"/>
          </a:solidFill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	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Một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số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kết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quả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khi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test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trên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ảnh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Roboto" panose="02000000000000000000"/>
            </a:endParaRPr>
          </a:p>
        </p:txBody>
      </p:sp>
      <p:sp>
        <p:nvSpPr>
          <p:cNvPr id="28" name="Title 3"/>
          <p:cNvSpPr txBox="1"/>
          <p:nvPr/>
        </p:nvSpPr>
        <p:spPr>
          <a:xfrm>
            <a:off x="0" y="6354146"/>
            <a:ext cx="12192000" cy="503853"/>
          </a:xfrm>
          <a:prstGeom prst="rect">
            <a:avLst/>
          </a:prstGeom>
          <a:solidFill>
            <a:srgbClr val="4285F4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	</a:t>
            </a:r>
            <a:r>
              <a:rPr lang="en-GB" sz="25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CS232.K21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Roboto" panose="0200000000000000000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942" y="1353453"/>
            <a:ext cx="3634317" cy="4823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99892"/>
            <a:ext cx="4148753" cy="47766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Rectangle 3"/>
          <p:cNvSpPr/>
          <p:nvPr/>
        </p:nvSpPr>
        <p:spPr>
          <a:xfrm>
            <a:off x="0" y="-6985"/>
            <a:ext cx="12192000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/>
          </a:p>
        </p:txBody>
      </p:sp>
      <p:sp>
        <p:nvSpPr>
          <p:cNvPr id="5" name="Freeform: Shape 4"/>
          <p:cNvSpPr/>
          <p:nvPr/>
        </p:nvSpPr>
        <p:spPr>
          <a:xfrm>
            <a:off x="-1" y="3616141"/>
            <a:ext cx="12192001" cy="3234750"/>
          </a:xfrm>
          <a:custGeom>
            <a:avLst/>
            <a:gdLst>
              <a:gd name="connsiteX0" fmla="*/ 3033584 w 12192001"/>
              <a:gd name="connsiteY0" fmla="*/ 34 h 5378650"/>
              <a:gd name="connsiteX1" fmla="*/ 3335005 w 12192001"/>
              <a:gd name="connsiteY1" fmla="*/ 15443 h 5378650"/>
              <a:gd name="connsiteX2" fmla="*/ 12184831 w 12192001"/>
              <a:gd name="connsiteY2" fmla="*/ 1012686 h 5378650"/>
              <a:gd name="connsiteX3" fmla="*/ 12192000 w 12192001"/>
              <a:gd name="connsiteY3" fmla="*/ 1013494 h 5378650"/>
              <a:gd name="connsiteX4" fmla="*/ 12192001 w 12192001"/>
              <a:gd name="connsiteY4" fmla="*/ 2351279 h 5378650"/>
              <a:gd name="connsiteX5" fmla="*/ 12192001 w 12192001"/>
              <a:gd name="connsiteY5" fmla="*/ 3190731 h 5378650"/>
              <a:gd name="connsiteX6" fmla="*/ 12192001 w 12192001"/>
              <a:gd name="connsiteY6" fmla="*/ 3790205 h 5378650"/>
              <a:gd name="connsiteX7" fmla="*/ 12192001 w 12192001"/>
              <a:gd name="connsiteY7" fmla="*/ 4084829 h 5378650"/>
              <a:gd name="connsiteX8" fmla="*/ 12192001 w 12192001"/>
              <a:gd name="connsiteY8" fmla="*/ 4645241 h 5378650"/>
              <a:gd name="connsiteX9" fmla="*/ 12192001 w 12192001"/>
              <a:gd name="connsiteY9" fmla="*/ 4961129 h 5378650"/>
              <a:gd name="connsiteX10" fmla="*/ 12192001 w 12192001"/>
              <a:gd name="connsiteY10" fmla="*/ 5378650 h 5378650"/>
              <a:gd name="connsiteX11" fmla="*/ 1 w 12192001"/>
              <a:gd name="connsiteY11" fmla="*/ 5378650 h 5378650"/>
              <a:gd name="connsiteX12" fmla="*/ 1 w 12192001"/>
              <a:gd name="connsiteY12" fmla="*/ 4961129 h 5378650"/>
              <a:gd name="connsiteX13" fmla="*/ 1 w 12192001"/>
              <a:gd name="connsiteY13" fmla="*/ 4645241 h 5378650"/>
              <a:gd name="connsiteX14" fmla="*/ 1 w 12192001"/>
              <a:gd name="connsiteY14" fmla="*/ 4084830 h 5378650"/>
              <a:gd name="connsiteX15" fmla="*/ 0 w 12192001"/>
              <a:gd name="connsiteY15" fmla="*/ 4084830 h 5378650"/>
              <a:gd name="connsiteX16" fmla="*/ 0 w 12192001"/>
              <a:gd name="connsiteY16" fmla="*/ 1908986 h 5378650"/>
              <a:gd name="connsiteX17" fmla="*/ 136686 w 12192001"/>
              <a:gd name="connsiteY17" fmla="*/ 1773775 h 5378650"/>
              <a:gd name="connsiteX18" fmla="*/ 1142262 w 12192001"/>
              <a:gd name="connsiteY18" fmla="*/ 779047 h 5378650"/>
              <a:gd name="connsiteX19" fmla="*/ 2154794 w 12192001"/>
              <a:gd name="connsiteY19" fmla="*/ 151298 h 5378650"/>
              <a:gd name="connsiteX20" fmla="*/ 3033584 w 12192001"/>
              <a:gd name="connsiteY20" fmla="*/ 34 h 537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1" h="5378650">
                <a:moveTo>
                  <a:pt x="3033584" y="34"/>
                </a:moveTo>
                <a:cubicBezTo>
                  <a:pt x="3133795" y="-470"/>
                  <a:pt x="3234417" y="4614"/>
                  <a:pt x="3335005" y="15443"/>
                </a:cubicBezTo>
                <a:cubicBezTo>
                  <a:pt x="9388592" y="697591"/>
                  <a:pt x="11469515" y="932079"/>
                  <a:pt x="12184831" y="1012686"/>
                </a:cubicBezTo>
                <a:lnTo>
                  <a:pt x="12192000" y="1013494"/>
                </a:lnTo>
                <a:lnTo>
                  <a:pt x="12192001" y="2351279"/>
                </a:lnTo>
                <a:lnTo>
                  <a:pt x="12192001" y="3190731"/>
                </a:lnTo>
                <a:lnTo>
                  <a:pt x="12192001" y="3790205"/>
                </a:lnTo>
                <a:lnTo>
                  <a:pt x="12192001" y="4084829"/>
                </a:lnTo>
                <a:lnTo>
                  <a:pt x="12192001" y="4645241"/>
                </a:lnTo>
                <a:lnTo>
                  <a:pt x="12192001" y="4961129"/>
                </a:lnTo>
                <a:lnTo>
                  <a:pt x="12192001" y="5378650"/>
                </a:lnTo>
                <a:lnTo>
                  <a:pt x="1" y="5378650"/>
                </a:lnTo>
                <a:lnTo>
                  <a:pt x="1" y="4961129"/>
                </a:lnTo>
                <a:lnTo>
                  <a:pt x="1" y="4645241"/>
                </a:lnTo>
                <a:lnTo>
                  <a:pt x="1" y="4084830"/>
                </a:lnTo>
                <a:lnTo>
                  <a:pt x="0" y="4084830"/>
                </a:lnTo>
                <a:lnTo>
                  <a:pt x="0" y="1908986"/>
                </a:lnTo>
                <a:lnTo>
                  <a:pt x="136686" y="1773775"/>
                </a:lnTo>
                <a:cubicBezTo>
                  <a:pt x="1142262" y="779047"/>
                  <a:pt x="1142262" y="779047"/>
                  <a:pt x="1142262" y="779047"/>
                </a:cubicBezTo>
                <a:cubicBezTo>
                  <a:pt x="1432816" y="494434"/>
                  <a:pt x="1779832" y="281876"/>
                  <a:pt x="2154794" y="151298"/>
                </a:cubicBezTo>
                <a:cubicBezTo>
                  <a:pt x="2436009" y="53368"/>
                  <a:pt x="2732949" y="1549"/>
                  <a:pt x="3033584" y="3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76000"/>
                </a:schemeClr>
              </a:gs>
              <a:gs pos="100000">
                <a:schemeClr val="accent1">
                  <a:lumMod val="75000"/>
                  <a:alpha val="9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reeform 119"/>
          <p:cNvSpPr/>
          <p:nvPr/>
        </p:nvSpPr>
        <p:spPr bwMode="auto">
          <a:xfrm flipH="1">
            <a:off x="6258114" y="-1388196"/>
            <a:ext cx="1059610" cy="1197066"/>
          </a:xfrm>
          <a:custGeom>
            <a:avLst/>
            <a:gdLst>
              <a:gd name="T0" fmla="*/ 491 w 525"/>
              <a:gd name="T1" fmla="*/ 107 h 593"/>
              <a:gd name="T2" fmla="*/ 290 w 525"/>
              <a:gd name="T3" fmla="*/ 6 h 593"/>
              <a:gd name="T4" fmla="*/ 262 w 525"/>
              <a:gd name="T5" fmla="*/ 0 h 593"/>
              <a:gd name="T6" fmla="*/ 235 w 525"/>
              <a:gd name="T7" fmla="*/ 6 h 593"/>
              <a:gd name="T8" fmla="*/ 34 w 525"/>
              <a:gd name="T9" fmla="*/ 107 h 593"/>
              <a:gd name="T10" fmla="*/ 0 w 525"/>
              <a:gd name="T11" fmla="*/ 162 h 593"/>
              <a:gd name="T12" fmla="*/ 0 w 525"/>
              <a:gd name="T13" fmla="*/ 428 h 593"/>
              <a:gd name="T14" fmla="*/ 34 w 525"/>
              <a:gd name="T15" fmla="*/ 484 h 593"/>
              <a:gd name="T16" fmla="*/ 235 w 525"/>
              <a:gd name="T17" fmla="*/ 584 h 593"/>
              <a:gd name="T18" fmla="*/ 290 w 525"/>
              <a:gd name="T19" fmla="*/ 584 h 593"/>
              <a:gd name="T20" fmla="*/ 491 w 525"/>
              <a:gd name="T21" fmla="*/ 484 h 593"/>
              <a:gd name="T22" fmla="*/ 525 w 525"/>
              <a:gd name="T23" fmla="*/ 428 h 593"/>
              <a:gd name="T24" fmla="*/ 525 w 525"/>
              <a:gd name="T25" fmla="*/ 162 h 593"/>
              <a:gd name="T26" fmla="*/ 491 w 525"/>
              <a:gd name="T27" fmla="*/ 10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5" h="593">
                <a:moveTo>
                  <a:pt x="491" y="107"/>
                </a:moveTo>
                <a:cubicBezTo>
                  <a:pt x="290" y="6"/>
                  <a:pt x="290" y="6"/>
                  <a:pt x="290" y="6"/>
                </a:cubicBezTo>
                <a:cubicBezTo>
                  <a:pt x="281" y="2"/>
                  <a:pt x="272" y="0"/>
                  <a:pt x="262" y="0"/>
                </a:cubicBezTo>
                <a:cubicBezTo>
                  <a:pt x="253" y="0"/>
                  <a:pt x="243" y="2"/>
                  <a:pt x="235" y="6"/>
                </a:cubicBezTo>
                <a:cubicBezTo>
                  <a:pt x="34" y="107"/>
                  <a:pt x="34" y="107"/>
                  <a:pt x="34" y="107"/>
                </a:cubicBezTo>
                <a:cubicBezTo>
                  <a:pt x="13" y="117"/>
                  <a:pt x="0" y="139"/>
                  <a:pt x="0" y="162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51"/>
                  <a:pt x="13" y="473"/>
                  <a:pt x="34" y="484"/>
                </a:cubicBezTo>
                <a:cubicBezTo>
                  <a:pt x="235" y="584"/>
                  <a:pt x="235" y="584"/>
                  <a:pt x="235" y="584"/>
                </a:cubicBezTo>
                <a:cubicBezTo>
                  <a:pt x="252" y="593"/>
                  <a:pt x="273" y="593"/>
                  <a:pt x="290" y="584"/>
                </a:cubicBezTo>
                <a:cubicBezTo>
                  <a:pt x="491" y="484"/>
                  <a:pt x="491" y="484"/>
                  <a:pt x="491" y="484"/>
                </a:cubicBezTo>
                <a:cubicBezTo>
                  <a:pt x="512" y="473"/>
                  <a:pt x="525" y="451"/>
                  <a:pt x="525" y="428"/>
                </a:cubicBezTo>
                <a:cubicBezTo>
                  <a:pt x="525" y="162"/>
                  <a:pt x="525" y="162"/>
                  <a:pt x="525" y="162"/>
                </a:cubicBezTo>
                <a:cubicBezTo>
                  <a:pt x="525" y="139"/>
                  <a:pt x="512" y="117"/>
                  <a:pt x="491" y="107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10000"/>
                </a:schemeClr>
              </a:gs>
              <a:gs pos="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600" b="1">
              <a:solidFill>
                <a:schemeClr val="bg1">
                  <a:lumMod val="95000"/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7" name="Freeform 119"/>
          <p:cNvSpPr/>
          <p:nvPr/>
        </p:nvSpPr>
        <p:spPr bwMode="auto">
          <a:xfrm flipH="1">
            <a:off x="713724" y="2611605"/>
            <a:ext cx="710254" cy="802390"/>
          </a:xfrm>
          <a:custGeom>
            <a:avLst/>
            <a:gdLst>
              <a:gd name="T0" fmla="*/ 491 w 525"/>
              <a:gd name="T1" fmla="*/ 107 h 593"/>
              <a:gd name="T2" fmla="*/ 290 w 525"/>
              <a:gd name="T3" fmla="*/ 6 h 593"/>
              <a:gd name="T4" fmla="*/ 262 w 525"/>
              <a:gd name="T5" fmla="*/ 0 h 593"/>
              <a:gd name="T6" fmla="*/ 235 w 525"/>
              <a:gd name="T7" fmla="*/ 6 h 593"/>
              <a:gd name="T8" fmla="*/ 34 w 525"/>
              <a:gd name="T9" fmla="*/ 107 h 593"/>
              <a:gd name="T10" fmla="*/ 0 w 525"/>
              <a:gd name="T11" fmla="*/ 162 h 593"/>
              <a:gd name="T12" fmla="*/ 0 w 525"/>
              <a:gd name="T13" fmla="*/ 428 h 593"/>
              <a:gd name="T14" fmla="*/ 34 w 525"/>
              <a:gd name="T15" fmla="*/ 484 h 593"/>
              <a:gd name="T16" fmla="*/ 235 w 525"/>
              <a:gd name="T17" fmla="*/ 584 h 593"/>
              <a:gd name="T18" fmla="*/ 290 w 525"/>
              <a:gd name="T19" fmla="*/ 584 h 593"/>
              <a:gd name="T20" fmla="*/ 491 w 525"/>
              <a:gd name="T21" fmla="*/ 484 h 593"/>
              <a:gd name="T22" fmla="*/ 525 w 525"/>
              <a:gd name="T23" fmla="*/ 428 h 593"/>
              <a:gd name="T24" fmla="*/ 525 w 525"/>
              <a:gd name="T25" fmla="*/ 162 h 593"/>
              <a:gd name="T26" fmla="*/ 491 w 525"/>
              <a:gd name="T27" fmla="*/ 10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5" h="593">
                <a:moveTo>
                  <a:pt x="491" y="107"/>
                </a:moveTo>
                <a:cubicBezTo>
                  <a:pt x="290" y="6"/>
                  <a:pt x="290" y="6"/>
                  <a:pt x="290" y="6"/>
                </a:cubicBezTo>
                <a:cubicBezTo>
                  <a:pt x="281" y="2"/>
                  <a:pt x="272" y="0"/>
                  <a:pt x="262" y="0"/>
                </a:cubicBezTo>
                <a:cubicBezTo>
                  <a:pt x="253" y="0"/>
                  <a:pt x="243" y="2"/>
                  <a:pt x="235" y="6"/>
                </a:cubicBezTo>
                <a:cubicBezTo>
                  <a:pt x="34" y="107"/>
                  <a:pt x="34" y="107"/>
                  <a:pt x="34" y="107"/>
                </a:cubicBezTo>
                <a:cubicBezTo>
                  <a:pt x="13" y="117"/>
                  <a:pt x="0" y="139"/>
                  <a:pt x="0" y="162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51"/>
                  <a:pt x="13" y="473"/>
                  <a:pt x="34" y="484"/>
                </a:cubicBezTo>
                <a:cubicBezTo>
                  <a:pt x="235" y="584"/>
                  <a:pt x="235" y="584"/>
                  <a:pt x="235" y="584"/>
                </a:cubicBezTo>
                <a:cubicBezTo>
                  <a:pt x="252" y="593"/>
                  <a:pt x="273" y="593"/>
                  <a:pt x="290" y="584"/>
                </a:cubicBezTo>
                <a:cubicBezTo>
                  <a:pt x="491" y="484"/>
                  <a:pt x="491" y="484"/>
                  <a:pt x="491" y="484"/>
                </a:cubicBezTo>
                <a:cubicBezTo>
                  <a:pt x="512" y="473"/>
                  <a:pt x="525" y="451"/>
                  <a:pt x="525" y="428"/>
                </a:cubicBezTo>
                <a:cubicBezTo>
                  <a:pt x="525" y="162"/>
                  <a:pt x="525" y="162"/>
                  <a:pt x="525" y="162"/>
                </a:cubicBezTo>
                <a:cubicBezTo>
                  <a:pt x="525" y="139"/>
                  <a:pt x="512" y="117"/>
                  <a:pt x="491" y="107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10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600" b="1">
              <a:solidFill>
                <a:schemeClr val="bg1">
                  <a:lumMod val="95000"/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8" name="Freeform 119"/>
          <p:cNvSpPr/>
          <p:nvPr/>
        </p:nvSpPr>
        <p:spPr bwMode="auto">
          <a:xfrm flipH="1">
            <a:off x="9594470" y="5733290"/>
            <a:ext cx="2919069" cy="3297738"/>
          </a:xfrm>
          <a:custGeom>
            <a:avLst/>
            <a:gdLst>
              <a:gd name="T0" fmla="*/ 491 w 525"/>
              <a:gd name="T1" fmla="*/ 107 h 593"/>
              <a:gd name="T2" fmla="*/ 290 w 525"/>
              <a:gd name="T3" fmla="*/ 6 h 593"/>
              <a:gd name="T4" fmla="*/ 262 w 525"/>
              <a:gd name="T5" fmla="*/ 0 h 593"/>
              <a:gd name="T6" fmla="*/ 235 w 525"/>
              <a:gd name="T7" fmla="*/ 6 h 593"/>
              <a:gd name="T8" fmla="*/ 34 w 525"/>
              <a:gd name="T9" fmla="*/ 107 h 593"/>
              <a:gd name="T10" fmla="*/ 0 w 525"/>
              <a:gd name="T11" fmla="*/ 162 h 593"/>
              <a:gd name="T12" fmla="*/ 0 w 525"/>
              <a:gd name="T13" fmla="*/ 428 h 593"/>
              <a:gd name="T14" fmla="*/ 34 w 525"/>
              <a:gd name="T15" fmla="*/ 484 h 593"/>
              <a:gd name="T16" fmla="*/ 235 w 525"/>
              <a:gd name="T17" fmla="*/ 584 h 593"/>
              <a:gd name="T18" fmla="*/ 290 w 525"/>
              <a:gd name="T19" fmla="*/ 584 h 593"/>
              <a:gd name="T20" fmla="*/ 491 w 525"/>
              <a:gd name="T21" fmla="*/ 484 h 593"/>
              <a:gd name="T22" fmla="*/ 525 w 525"/>
              <a:gd name="T23" fmla="*/ 428 h 593"/>
              <a:gd name="T24" fmla="*/ 525 w 525"/>
              <a:gd name="T25" fmla="*/ 162 h 593"/>
              <a:gd name="T26" fmla="*/ 491 w 525"/>
              <a:gd name="T27" fmla="*/ 10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5" h="593">
                <a:moveTo>
                  <a:pt x="491" y="107"/>
                </a:moveTo>
                <a:cubicBezTo>
                  <a:pt x="290" y="6"/>
                  <a:pt x="290" y="6"/>
                  <a:pt x="290" y="6"/>
                </a:cubicBezTo>
                <a:cubicBezTo>
                  <a:pt x="281" y="2"/>
                  <a:pt x="272" y="0"/>
                  <a:pt x="262" y="0"/>
                </a:cubicBezTo>
                <a:cubicBezTo>
                  <a:pt x="253" y="0"/>
                  <a:pt x="243" y="2"/>
                  <a:pt x="235" y="6"/>
                </a:cubicBezTo>
                <a:cubicBezTo>
                  <a:pt x="34" y="107"/>
                  <a:pt x="34" y="107"/>
                  <a:pt x="34" y="107"/>
                </a:cubicBezTo>
                <a:cubicBezTo>
                  <a:pt x="13" y="117"/>
                  <a:pt x="0" y="139"/>
                  <a:pt x="0" y="162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51"/>
                  <a:pt x="13" y="473"/>
                  <a:pt x="34" y="484"/>
                </a:cubicBezTo>
                <a:cubicBezTo>
                  <a:pt x="235" y="584"/>
                  <a:pt x="235" y="584"/>
                  <a:pt x="235" y="584"/>
                </a:cubicBezTo>
                <a:cubicBezTo>
                  <a:pt x="252" y="593"/>
                  <a:pt x="273" y="593"/>
                  <a:pt x="290" y="584"/>
                </a:cubicBezTo>
                <a:cubicBezTo>
                  <a:pt x="491" y="484"/>
                  <a:pt x="491" y="484"/>
                  <a:pt x="491" y="484"/>
                </a:cubicBezTo>
                <a:cubicBezTo>
                  <a:pt x="512" y="473"/>
                  <a:pt x="525" y="451"/>
                  <a:pt x="525" y="428"/>
                </a:cubicBezTo>
                <a:cubicBezTo>
                  <a:pt x="525" y="162"/>
                  <a:pt x="525" y="162"/>
                  <a:pt x="525" y="162"/>
                </a:cubicBezTo>
                <a:cubicBezTo>
                  <a:pt x="525" y="139"/>
                  <a:pt x="512" y="117"/>
                  <a:pt x="491" y="107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16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600" b="1">
              <a:solidFill>
                <a:schemeClr val="bg1">
                  <a:lumMod val="95000"/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9" name="Freeform 119"/>
          <p:cNvSpPr/>
          <p:nvPr/>
        </p:nvSpPr>
        <p:spPr bwMode="auto">
          <a:xfrm flipH="1">
            <a:off x="8339836" y="4966965"/>
            <a:ext cx="1006018" cy="1136521"/>
          </a:xfrm>
          <a:custGeom>
            <a:avLst/>
            <a:gdLst>
              <a:gd name="T0" fmla="*/ 491 w 525"/>
              <a:gd name="T1" fmla="*/ 107 h 593"/>
              <a:gd name="T2" fmla="*/ 290 w 525"/>
              <a:gd name="T3" fmla="*/ 6 h 593"/>
              <a:gd name="T4" fmla="*/ 262 w 525"/>
              <a:gd name="T5" fmla="*/ 0 h 593"/>
              <a:gd name="T6" fmla="*/ 235 w 525"/>
              <a:gd name="T7" fmla="*/ 6 h 593"/>
              <a:gd name="T8" fmla="*/ 34 w 525"/>
              <a:gd name="T9" fmla="*/ 107 h 593"/>
              <a:gd name="T10" fmla="*/ 0 w 525"/>
              <a:gd name="T11" fmla="*/ 162 h 593"/>
              <a:gd name="T12" fmla="*/ 0 w 525"/>
              <a:gd name="T13" fmla="*/ 428 h 593"/>
              <a:gd name="T14" fmla="*/ 34 w 525"/>
              <a:gd name="T15" fmla="*/ 484 h 593"/>
              <a:gd name="T16" fmla="*/ 235 w 525"/>
              <a:gd name="T17" fmla="*/ 584 h 593"/>
              <a:gd name="T18" fmla="*/ 290 w 525"/>
              <a:gd name="T19" fmla="*/ 584 h 593"/>
              <a:gd name="T20" fmla="*/ 491 w 525"/>
              <a:gd name="T21" fmla="*/ 484 h 593"/>
              <a:gd name="T22" fmla="*/ 525 w 525"/>
              <a:gd name="T23" fmla="*/ 428 h 593"/>
              <a:gd name="T24" fmla="*/ 525 w 525"/>
              <a:gd name="T25" fmla="*/ 162 h 593"/>
              <a:gd name="T26" fmla="*/ 491 w 525"/>
              <a:gd name="T27" fmla="*/ 10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5" h="593">
                <a:moveTo>
                  <a:pt x="491" y="107"/>
                </a:moveTo>
                <a:cubicBezTo>
                  <a:pt x="290" y="6"/>
                  <a:pt x="290" y="6"/>
                  <a:pt x="290" y="6"/>
                </a:cubicBezTo>
                <a:cubicBezTo>
                  <a:pt x="281" y="2"/>
                  <a:pt x="272" y="0"/>
                  <a:pt x="262" y="0"/>
                </a:cubicBezTo>
                <a:cubicBezTo>
                  <a:pt x="253" y="0"/>
                  <a:pt x="243" y="2"/>
                  <a:pt x="235" y="6"/>
                </a:cubicBezTo>
                <a:cubicBezTo>
                  <a:pt x="34" y="107"/>
                  <a:pt x="34" y="107"/>
                  <a:pt x="34" y="107"/>
                </a:cubicBezTo>
                <a:cubicBezTo>
                  <a:pt x="13" y="117"/>
                  <a:pt x="0" y="139"/>
                  <a:pt x="0" y="162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51"/>
                  <a:pt x="13" y="473"/>
                  <a:pt x="34" y="484"/>
                </a:cubicBezTo>
                <a:cubicBezTo>
                  <a:pt x="235" y="584"/>
                  <a:pt x="235" y="584"/>
                  <a:pt x="235" y="584"/>
                </a:cubicBezTo>
                <a:cubicBezTo>
                  <a:pt x="252" y="593"/>
                  <a:pt x="273" y="593"/>
                  <a:pt x="290" y="584"/>
                </a:cubicBezTo>
                <a:cubicBezTo>
                  <a:pt x="491" y="484"/>
                  <a:pt x="491" y="484"/>
                  <a:pt x="491" y="484"/>
                </a:cubicBezTo>
                <a:cubicBezTo>
                  <a:pt x="512" y="473"/>
                  <a:pt x="525" y="451"/>
                  <a:pt x="525" y="428"/>
                </a:cubicBezTo>
                <a:cubicBezTo>
                  <a:pt x="525" y="162"/>
                  <a:pt x="525" y="162"/>
                  <a:pt x="525" y="162"/>
                </a:cubicBezTo>
                <a:cubicBezTo>
                  <a:pt x="525" y="139"/>
                  <a:pt x="512" y="117"/>
                  <a:pt x="491" y="107"/>
                </a:cubicBezTo>
                <a:close/>
              </a:path>
            </a:pathLst>
          </a:custGeom>
          <a:gradFill>
            <a:gsLst>
              <a:gs pos="15000">
                <a:schemeClr val="bg1">
                  <a:alpha val="10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600" b="1">
              <a:solidFill>
                <a:schemeClr val="bg1">
                  <a:lumMod val="95000"/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10" name="Freeform 119"/>
          <p:cNvSpPr/>
          <p:nvPr/>
        </p:nvSpPr>
        <p:spPr bwMode="auto">
          <a:xfrm flipH="1">
            <a:off x="11251018" y="2803886"/>
            <a:ext cx="1752272" cy="1979582"/>
          </a:xfrm>
          <a:custGeom>
            <a:avLst/>
            <a:gdLst>
              <a:gd name="T0" fmla="*/ 491 w 525"/>
              <a:gd name="T1" fmla="*/ 107 h 593"/>
              <a:gd name="T2" fmla="*/ 290 w 525"/>
              <a:gd name="T3" fmla="*/ 6 h 593"/>
              <a:gd name="T4" fmla="*/ 262 w 525"/>
              <a:gd name="T5" fmla="*/ 0 h 593"/>
              <a:gd name="T6" fmla="*/ 235 w 525"/>
              <a:gd name="T7" fmla="*/ 6 h 593"/>
              <a:gd name="T8" fmla="*/ 34 w 525"/>
              <a:gd name="T9" fmla="*/ 107 h 593"/>
              <a:gd name="T10" fmla="*/ 0 w 525"/>
              <a:gd name="T11" fmla="*/ 162 h 593"/>
              <a:gd name="T12" fmla="*/ 0 w 525"/>
              <a:gd name="T13" fmla="*/ 428 h 593"/>
              <a:gd name="T14" fmla="*/ 34 w 525"/>
              <a:gd name="T15" fmla="*/ 484 h 593"/>
              <a:gd name="T16" fmla="*/ 235 w 525"/>
              <a:gd name="T17" fmla="*/ 584 h 593"/>
              <a:gd name="T18" fmla="*/ 290 w 525"/>
              <a:gd name="T19" fmla="*/ 584 h 593"/>
              <a:gd name="T20" fmla="*/ 491 w 525"/>
              <a:gd name="T21" fmla="*/ 484 h 593"/>
              <a:gd name="T22" fmla="*/ 525 w 525"/>
              <a:gd name="T23" fmla="*/ 428 h 593"/>
              <a:gd name="T24" fmla="*/ 525 w 525"/>
              <a:gd name="T25" fmla="*/ 162 h 593"/>
              <a:gd name="T26" fmla="*/ 491 w 525"/>
              <a:gd name="T27" fmla="*/ 10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5" h="593">
                <a:moveTo>
                  <a:pt x="491" y="107"/>
                </a:moveTo>
                <a:cubicBezTo>
                  <a:pt x="290" y="6"/>
                  <a:pt x="290" y="6"/>
                  <a:pt x="290" y="6"/>
                </a:cubicBezTo>
                <a:cubicBezTo>
                  <a:pt x="281" y="2"/>
                  <a:pt x="272" y="0"/>
                  <a:pt x="262" y="0"/>
                </a:cubicBezTo>
                <a:cubicBezTo>
                  <a:pt x="253" y="0"/>
                  <a:pt x="243" y="2"/>
                  <a:pt x="235" y="6"/>
                </a:cubicBezTo>
                <a:cubicBezTo>
                  <a:pt x="34" y="107"/>
                  <a:pt x="34" y="107"/>
                  <a:pt x="34" y="107"/>
                </a:cubicBezTo>
                <a:cubicBezTo>
                  <a:pt x="13" y="117"/>
                  <a:pt x="0" y="139"/>
                  <a:pt x="0" y="162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51"/>
                  <a:pt x="13" y="473"/>
                  <a:pt x="34" y="484"/>
                </a:cubicBezTo>
                <a:cubicBezTo>
                  <a:pt x="235" y="584"/>
                  <a:pt x="235" y="584"/>
                  <a:pt x="235" y="584"/>
                </a:cubicBezTo>
                <a:cubicBezTo>
                  <a:pt x="252" y="593"/>
                  <a:pt x="273" y="593"/>
                  <a:pt x="290" y="584"/>
                </a:cubicBezTo>
                <a:cubicBezTo>
                  <a:pt x="491" y="484"/>
                  <a:pt x="491" y="484"/>
                  <a:pt x="491" y="484"/>
                </a:cubicBezTo>
                <a:cubicBezTo>
                  <a:pt x="512" y="473"/>
                  <a:pt x="525" y="451"/>
                  <a:pt x="525" y="428"/>
                </a:cubicBezTo>
                <a:cubicBezTo>
                  <a:pt x="525" y="162"/>
                  <a:pt x="525" y="162"/>
                  <a:pt x="525" y="162"/>
                </a:cubicBezTo>
                <a:cubicBezTo>
                  <a:pt x="525" y="139"/>
                  <a:pt x="512" y="117"/>
                  <a:pt x="491" y="107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16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600" b="1">
              <a:solidFill>
                <a:schemeClr val="bg1">
                  <a:lumMod val="95000"/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11" name="Freeform 119"/>
          <p:cNvSpPr/>
          <p:nvPr/>
        </p:nvSpPr>
        <p:spPr bwMode="auto">
          <a:xfrm flipH="1">
            <a:off x="-200106" y="4815908"/>
            <a:ext cx="1624084" cy="1834764"/>
          </a:xfrm>
          <a:custGeom>
            <a:avLst/>
            <a:gdLst>
              <a:gd name="T0" fmla="*/ 491 w 525"/>
              <a:gd name="T1" fmla="*/ 107 h 593"/>
              <a:gd name="T2" fmla="*/ 290 w 525"/>
              <a:gd name="T3" fmla="*/ 6 h 593"/>
              <a:gd name="T4" fmla="*/ 262 w 525"/>
              <a:gd name="T5" fmla="*/ 0 h 593"/>
              <a:gd name="T6" fmla="*/ 235 w 525"/>
              <a:gd name="T7" fmla="*/ 6 h 593"/>
              <a:gd name="T8" fmla="*/ 34 w 525"/>
              <a:gd name="T9" fmla="*/ 107 h 593"/>
              <a:gd name="T10" fmla="*/ 0 w 525"/>
              <a:gd name="T11" fmla="*/ 162 h 593"/>
              <a:gd name="T12" fmla="*/ 0 w 525"/>
              <a:gd name="T13" fmla="*/ 428 h 593"/>
              <a:gd name="T14" fmla="*/ 34 w 525"/>
              <a:gd name="T15" fmla="*/ 484 h 593"/>
              <a:gd name="T16" fmla="*/ 235 w 525"/>
              <a:gd name="T17" fmla="*/ 584 h 593"/>
              <a:gd name="T18" fmla="*/ 290 w 525"/>
              <a:gd name="T19" fmla="*/ 584 h 593"/>
              <a:gd name="T20" fmla="*/ 491 w 525"/>
              <a:gd name="T21" fmla="*/ 484 h 593"/>
              <a:gd name="T22" fmla="*/ 525 w 525"/>
              <a:gd name="T23" fmla="*/ 428 h 593"/>
              <a:gd name="T24" fmla="*/ 525 w 525"/>
              <a:gd name="T25" fmla="*/ 162 h 593"/>
              <a:gd name="T26" fmla="*/ 491 w 525"/>
              <a:gd name="T27" fmla="*/ 10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5" h="593">
                <a:moveTo>
                  <a:pt x="491" y="107"/>
                </a:moveTo>
                <a:cubicBezTo>
                  <a:pt x="290" y="6"/>
                  <a:pt x="290" y="6"/>
                  <a:pt x="290" y="6"/>
                </a:cubicBezTo>
                <a:cubicBezTo>
                  <a:pt x="281" y="2"/>
                  <a:pt x="272" y="0"/>
                  <a:pt x="262" y="0"/>
                </a:cubicBezTo>
                <a:cubicBezTo>
                  <a:pt x="253" y="0"/>
                  <a:pt x="243" y="2"/>
                  <a:pt x="235" y="6"/>
                </a:cubicBezTo>
                <a:cubicBezTo>
                  <a:pt x="34" y="107"/>
                  <a:pt x="34" y="107"/>
                  <a:pt x="34" y="107"/>
                </a:cubicBezTo>
                <a:cubicBezTo>
                  <a:pt x="13" y="117"/>
                  <a:pt x="0" y="139"/>
                  <a:pt x="0" y="162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51"/>
                  <a:pt x="13" y="473"/>
                  <a:pt x="34" y="484"/>
                </a:cubicBezTo>
                <a:cubicBezTo>
                  <a:pt x="235" y="584"/>
                  <a:pt x="235" y="584"/>
                  <a:pt x="235" y="584"/>
                </a:cubicBezTo>
                <a:cubicBezTo>
                  <a:pt x="252" y="593"/>
                  <a:pt x="273" y="593"/>
                  <a:pt x="290" y="584"/>
                </a:cubicBezTo>
                <a:cubicBezTo>
                  <a:pt x="491" y="484"/>
                  <a:pt x="491" y="484"/>
                  <a:pt x="491" y="484"/>
                </a:cubicBezTo>
                <a:cubicBezTo>
                  <a:pt x="512" y="473"/>
                  <a:pt x="525" y="451"/>
                  <a:pt x="525" y="428"/>
                </a:cubicBezTo>
                <a:cubicBezTo>
                  <a:pt x="525" y="162"/>
                  <a:pt x="525" y="162"/>
                  <a:pt x="525" y="162"/>
                </a:cubicBezTo>
                <a:cubicBezTo>
                  <a:pt x="525" y="139"/>
                  <a:pt x="512" y="117"/>
                  <a:pt x="491" y="107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16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600" b="1">
              <a:solidFill>
                <a:schemeClr val="bg1">
                  <a:lumMod val="95000"/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12" name="Freeform 119"/>
          <p:cNvSpPr/>
          <p:nvPr/>
        </p:nvSpPr>
        <p:spPr bwMode="auto">
          <a:xfrm flipH="1">
            <a:off x="2038274" y="5399987"/>
            <a:ext cx="521004" cy="588590"/>
          </a:xfrm>
          <a:custGeom>
            <a:avLst/>
            <a:gdLst>
              <a:gd name="T0" fmla="*/ 491 w 525"/>
              <a:gd name="T1" fmla="*/ 107 h 593"/>
              <a:gd name="T2" fmla="*/ 290 w 525"/>
              <a:gd name="T3" fmla="*/ 6 h 593"/>
              <a:gd name="T4" fmla="*/ 262 w 525"/>
              <a:gd name="T5" fmla="*/ 0 h 593"/>
              <a:gd name="T6" fmla="*/ 235 w 525"/>
              <a:gd name="T7" fmla="*/ 6 h 593"/>
              <a:gd name="T8" fmla="*/ 34 w 525"/>
              <a:gd name="T9" fmla="*/ 107 h 593"/>
              <a:gd name="T10" fmla="*/ 0 w 525"/>
              <a:gd name="T11" fmla="*/ 162 h 593"/>
              <a:gd name="T12" fmla="*/ 0 w 525"/>
              <a:gd name="T13" fmla="*/ 428 h 593"/>
              <a:gd name="T14" fmla="*/ 34 w 525"/>
              <a:gd name="T15" fmla="*/ 484 h 593"/>
              <a:gd name="T16" fmla="*/ 235 w 525"/>
              <a:gd name="T17" fmla="*/ 584 h 593"/>
              <a:gd name="T18" fmla="*/ 290 w 525"/>
              <a:gd name="T19" fmla="*/ 584 h 593"/>
              <a:gd name="T20" fmla="*/ 491 w 525"/>
              <a:gd name="T21" fmla="*/ 484 h 593"/>
              <a:gd name="T22" fmla="*/ 525 w 525"/>
              <a:gd name="T23" fmla="*/ 428 h 593"/>
              <a:gd name="T24" fmla="*/ 525 w 525"/>
              <a:gd name="T25" fmla="*/ 162 h 593"/>
              <a:gd name="T26" fmla="*/ 491 w 525"/>
              <a:gd name="T27" fmla="*/ 10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5" h="593">
                <a:moveTo>
                  <a:pt x="491" y="107"/>
                </a:moveTo>
                <a:cubicBezTo>
                  <a:pt x="290" y="6"/>
                  <a:pt x="290" y="6"/>
                  <a:pt x="290" y="6"/>
                </a:cubicBezTo>
                <a:cubicBezTo>
                  <a:pt x="281" y="2"/>
                  <a:pt x="272" y="0"/>
                  <a:pt x="262" y="0"/>
                </a:cubicBezTo>
                <a:cubicBezTo>
                  <a:pt x="253" y="0"/>
                  <a:pt x="243" y="2"/>
                  <a:pt x="235" y="6"/>
                </a:cubicBezTo>
                <a:cubicBezTo>
                  <a:pt x="34" y="107"/>
                  <a:pt x="34" y="107"/>
                  <a:pt x="34" y="107"/>
                </a:cubicBezTo>
                <a:cubicBezTo>
                  <a:pt x="13" y="117"/>
                  <a:pt x="0" y="139"/>
                  <a:pt x="0" y="162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51"/>
                  <a:pt x="13" y="473"/>
                  <a:pt x="34" y="484"/>
                </a:cubicBezTo>
                <a:cubicBezTo>
                  <a:pt x="235" y="584"/>
                  <a:pt x="235" y="584"/>
                  <a:pt x="235" y="584"/>
                </a:cubicBezTo>
                <a:cubicBezTo>
                  <a:pt x="252" y="593"/>
                  <a:pt x="273" y="593"/>
                  <a:pt x="290" y="584"/>
                </a:cubicBezTo>
                <a:cubicBezTo>
                  <a:pt x="491" y="484"/>
                  <a:pt x="491" y="484"/>
                  <a:pt x="491" y="484"/>
                </a:cubicBezTo>
                <a:cubicBezTo>
                  <a:pt x="512" y="473"/>
                  <a:pt x="525" y="451"/>
                  <a:pt x="525" y="428"/>
                </a:cubicBezTo>
                <a:cubicBezTo>
                  <a:pt x="525" y="162"/>
                  <a:pt x="525" y="162"/>
                  <a:pt x="525" y="162"/>
                </a:cubicBezTo>
                <a:cubicBezTo>
                  <a:pt x="525" y="139"/>
                  <a:pt x="512" y="117"/>
                  <a:pt x="491" y="107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10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600" b="1">
              <a:solidFill>
                <a:schemeClr val="bg1">
                  <a:lumMod val="95000"/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19" name="Freeform 74"/>
          <p:cNvSpPr>
            <a:spLocks noChangeArrowheads="1"/>
          </p:cNvSpPr>
          <p:nvPr/>
        </p:nvSpPr>
        <p:spPr bwMode="auto">
          <a:xfrm>
            <a:off x="-413527" y="-252477"/>
            <a:ext cx="138560" cy="122694"/>
          </a:xfrm>
          <a:custGeom>
            <a:avLst/>
            <a:gdLst>
              <a:gd name="T0" fmla="*/ 203452 w 461"/>
              <a:gd name="T1" fmla="*/ 95902 h 409"/>
              <a:gd name="T2" fmla="*/ 203452 w 461"/>
              <a:gd name="T3" fmla="*/ 95902 h 409"/>
              <a:gd name="T4" fmla="*/ 111425 w 461"/>
              <a:gd name="T5" fmla="*/ 7654 h 409"/>
              <a:gd name="T6" fmla="*/ 95636 w 461"/>
              <a:gd name="T7" fmla="*/ 7654 h 409"/>
              <a:gd name="T8" fmla="*/ 4060 w 461"/>
              <a:gd name="T9" fmla="*/ 95902 h 409"/>
              <a:gd name="T10" fmla="*/ 8120 w 461"/>
              <a:gd name="T11" fmla="*/ 103556 h 409"/>
              <a:gd name="T12" fmla="*/ 27969 w 461"/>
              <a:gd name="T13" fmla="*/ 103556 h 409"/>
              <a:gd name="T14" fmla="*/ 27969 w 461"/>
              <a:gd name="T15" fmla="*/ 175595 h 409"/>
              <a:gd name="T16" fmla="*/ 35638 w 461"/>
              <a:gd name="T17" fmla="*/ 183700 h 409"/>
              <a:gd name="T18" fmla="*/ 79847 w 461"/>
              <a:gd name="T19" fmla="*/ 183700 h 409"/>
              <a:gd name="T20" fmla="*/ 79847 w 461"/>
              <a:gd name="T21" fmla="*/ 111661 h 409"/>
              <a:gd name="T22" fmla="*/ 127665 w 461"/>
              <a:gd name="T23" fmla="*/ 111661 h 409"/>
              <a:gd name="T24" fmla="*/ 127665 w 461"/>
              <a:gd name="T25" fmla="*/ 183700 h 409"/>
              <a:gd name="T26" fmla="*/ 171874 w 461"/>
              <a:gd name="T27" fmla="*/ 183700 h 409"/>
              <a:gd name="T28" fmla="*/ 179543 w 461"/>
              <a:gd name="T29" fmla="*/ 175595 h 409"/>
              <a:gd name="T30" fmla="*/ 179543 w 461"/>
              <a:gd name="T31" fmla="*/ 103556 h 409"/>
              <a:gd name="T32" fmla="*/ 199843 w 461"/>
              <a:gd name="T33" fmla="*/ 103556 h 409"/>
              <a:gd name="T34" fmla="*/ 203452 w 461"/>
              <a:gd name="T35" fmla="*/ 95902 h 40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61" h="409">
                <a:moveTo>
                  <a:pt x="451" y="213"/>
                </a:moveTo>
                <a:lnTo>
                  <a:pt x="451" y="213"/>
                </a:lnTo>
                <a:cubicBezTo>
                  <a:pt x="247" y="17"/>
                  <a:pt x="247" y="17"/>
                  <a:pt x="247" y="17"/>
                </a:cubicBezTo>
                <a:cubicBezTo>
                  <a:pt x="238" y="0"/>
                  <a:pt x="221" y="0"/>
                  <a:pt x="212" y="1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1"/>
                  <a:pt x="9" y="230"/>
                  <a:pt x="18" y="230"/>
                </a:cubicBezTo>
                <a:cubicBezTo>
                  <a:pt x="62" y="230"/>
                  <a:pt x="62" y="230"/>
                  <a:pt x="62" y="230"/>
                </a:cubicBezTo>
                <a:cubicBezTo>
                  <a:pt x="62" y="390"/>
                  <a:pt x="62" y="390"/>
                  <a:pt x="62" y="390"/>
                </a:cubicBezTo>
                <a:cubicBezTo>
                  <a:pt x="62" y="399"/>
                  <a:pt x="62" y="408"/>
                  <a:pt x="79" y="408"/>
                </a:cubicBezTo>
                <a:cubicBezTo>
                  <a:pt x="177" y="408"/>
                  <a:pt x="177" y="408"/>
                  <a:pt x="177" y="408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283" y="248"/>
                  <a:pt x="283" y="248"/>
                  <a:pt x="283" y="248"/>
                </a:cubicBezTo>
                <a:cubicBezTo>
                  <a:pt x="283" y="408"/>
                  <a:pt x="283" y="408"/>
                  <a:pt x="283" y="408"/>
                </a:cubicBezTo>
                <a:cubicBezTo>
                  <a:pt x="381" y="408"/>
                  <a:pt x="381" y="408"/>
                  <a:pt x="381" y="408"/>
                </a:cubicBezTo>
                <a:cubicBezTo>
                  <a:pt x="398" y="408"/>
                  <a:pt x="398" y="399"/>
                  <a:pt x="398" y="390"/>
                </a:cubicBezTo>
                <a:cubicBezTo>
                  <a:pt x="398" y="230"/>
                  <a:pt x="398" y="230"/>
                  <a:pt x="398" y="230"/>
                </a:cubicBezTo>
                <a:cubicBezTo>
                  <a:pt x="443" y="230"/>
                  <a:pt x="443" y="230"/>
                  <a:pt x="443" y="230"/>
                </a:cubicBezTo>
                <a:cubicBezTo>
                  <a:pt x="451" y="230"/>
                  <a:pt x="460" y="221"/>
                  <a:pt x="451" y="2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2038274" y="3719415"/>
            <a:ext cx="8039092" cy="144655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8800" spc="300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7000"/>
                    </a:prstClr>
                  </a:outerShdw>
                </a:effectLst>
                <a:latin typeface="Roboto" panose="02000000000000000000"/>
              </a:rPr>
              <a:t>CẢM ƠN</a:t>
            </a:r>
            <a:endParaRPr lang="id-ID" sz="8800" spc="300" dirty="0">
              <a:solidFill>
                <a:schemeClr val="bg1"/>
              </a:solidFill>
              <a:effectLst>
                <a:outerShdw blurRad="279400" sx="102000" sy="102000" algn="ctr" rotWithShape="0">
                  <a:prstClr val="black">
                    <a:alpha val="7000"/>
                  </a:prstClr>
                </a:outerShdw>
              </a:effectLst>
              <a:latin typeface="Roboto" panose="0200000000000000000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4621" y="5711057"/>
            <a:ext cx="10056397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spc="300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7000"/>
                    </a:prstClr>
                  </a:outerShdw>
                </a:effectLst>
                <a:latin typeface="Roboto" panose="02000000000000000000"/>
              </a:rPr>
              <a:t>CÁC THẦY VÀ CÁC BẠN ĐÃ LẮNG NGHE!</a:t>
            </a:r>
            <a:endParaRPr lang="id-ID" sz="3000" spc="300" dirty="0">
              <a:solidFill>
                <a:schemeClr val="bg1"/>
              </a:solidFill>
              <a:effectLst>
                <a:outerShdw blurRad="279400" sx="102000" sy="102000" algn="ctr" rotWithShape="0">
                  <a:prstClr val="black">
                    <a:alpha val="7000"/>
                  </a:prstClr>
                </a:outerShdw>
              </a:effectLst>
              <a:latin typeface="Roboto" panose="02000000000000000000"/>
            </a:endParaRPr>
          </a:p>
        </p:txBody>
      </p:sp>
      <p:sp>
        <p:nvSpPr>
          <p:cNvPr id="22" name="Oval 21"/>
          <p:cNvSpPr/>
          <p:nvPr/>
        </p:nvSpPr>
        <p:spPr>
          <a:xfrm flipH="1">
            <a:off x="6841968" y="3220431"/>
            <a:ext cx="204580" cy="204580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6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cap="rnd">
            <a:noFill/>
            <a:round/>
          </a:ln>
          <a:effectLst>
            <a:outerShdw blurRad="292100" dist="266700" dir="5400000" algn="t" rotWithShape="0">
              <a:schemeClr val="accent5"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 flipH="1">
            <a:off x="9327402" y="3743023"/>
            <a:ext cx="51620" cy="51620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65000"/>
                </a:schemeClr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 cap="rnd">
            <a:noFill/>
            <a:round/>
          </a:ln>
          <a:effectLst>
            <a:outerShdw blurRad="292100" dist="266700" dir="5400000" algn="t" rotWithShape="0">
              <a:schemeClr val="accent5"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 flipH="1">
            <a:off x="9863906" y="6112557"/>
            <a:ext cx="51620" cy="51620"/>
          </a:xfrm>
          <a:prstGeom prst="ellipse">
            <a:avLst/>
          </a:prstGeom>
          <a:gradFill flip="none" rotWithShape="1">
            <a:gsLst>
              <a:gs pos="0">
                <a:schemeClr val="accent4">
                  <a:alpha val="65000"/>
                </a:schemeClr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cap="rnd">
            <a:noFill/>
            <a:round/>
          </a:ln>
          <a:effectLst>
            <a:outerShdw blurRad="292100" dist="266700" dir="5400000" algn="t" rotWithShape="0">
              <a:schemeClr val="accent5"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/>
          <p:cNvSpPr/>
          <p:nvPr/>
        </p:nvSpPr>
        <p:spPr>
          <a:xfrm flipH="1">
            <a:off x="3942619" y="330098"/>
            <a:ext cx="409892" cy="40989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 cap="rnd">
            <a:noFill/>
            <a:round/>
          </a:ln>
          <a:effectLst>
            <a:outerShdw blurRad="292100" dist="266700" dir="5400000" algn="t" rotWithShape="0">
              <a:schemeClr val="accent5"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 flipH="1">
            <a:off x="10501299" y="471768"/>
            <a:ext cx="608011" cy="608011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5000"/>
                </a:schemeClr>
              </a:gs>
              <a:gs pos="100000">
                <a:schemeClr val="accent5"/>
              </a:gs>
            </a:gsLst>
            <a:path path="circle">
              <a:fillToRect l="50000" t="50000" r="50000" b="50000"/>
            </a:path>
            <a:tileRect/>
          </a:gradFill>
          <a:ln cap="rnd">
            <a:noFill/>
            <a:round/>
          </a:ln>
          <a:effectLst>
            <a:outerShdw blurRad="292100" dist="266700" dir="5400000" algn="t" rotWithShape="0">
              <a:schemeClr val="accent5"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27" name="Oval 26"/>
          <p:cNvSpPr/>
          <p:nvPr/>
        </p:nvSpPr>
        <p:spPr>
          <a:xfrm flipH="1">
            <a:off x="11475641" y="4982205"/>
            <a:ext cx="183760" cy="18376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5000"/>
                </a:schemeClr>
              </a:gs>
              <a:gs pos="100000">
                <a:schemeClr val="accent5"/>
              </a:gs>
            </a:gsLst>
            <a:path path="circle">
              <a:fillToRect l="50000" t="50000" r="50000" b="50000"/>
            </a:path>
            <a:tileRect/>
          </a:gradFill>
          <a:ln cap="rnd">
            <a:noFill/>
            <a:round/>
          </a:ln>
          <a:effectLst>
            <a:outerShdw blurRad="292100" dist="266700" dir="5400000" algn="t" rotWithShape="0">
              <a:schemeClr val="accent5"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/>
        </p:nvSpPr>
        <p:spPr>
          <a:xfrm flipH="1">
            <a:off x="641705" y="4041041"/>
            <a:ext cx="333487" cy="333487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cap="rnd">
            <a:noFill/>
            <a:round/>
          </a:ln>
          <a:effectLst>
            <a:outerShdw blurRad="292100" dist="266700" dir="5400000" algn="t" rotWithShape="0">
              <a:schemeClr val="accent5"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grpId="0" nodeType="withEffect" p14:presetBounceEnd="53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2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23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8" presetClass="path" presetSubtype="0" repeatCount="indefinite" accel="50000" decel="5000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0.00013 -0.00023 C 0.00808 -0.00208 0.02097 -0.00787 0.02826 -0.01435 " pathEditMode="relative" rAng="0" ptsTypes="AA">
                                          <p:cBhvr>
                                            <p:cTn id="25" dur="3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9" y="-71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grpId="0" nodeType="withEffect" p14:presetBounceEnd="53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28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29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58" presetClass="path" presetSubtype="0" repeatCount="indefinite" accel="50000" decel="5000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0.00013 -0.00024 C 0.0069 0.00115 0.0181 0.00625 0.02448 0.01203 " pathEditMode="relative" rAng="0" ptsTypes="AA">
                                          <p:cBhvr>
                                            <p:cTn id="31" dur="3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4" y="60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fill="hold" grpId="0" nodeType="withEffect" p14:presetBounceEnd="53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34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35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58" presetClass="path" presetSubtype="0" repeatCount="indefinite" accel="50000" decel="5000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0.00013 -0.00023 C -0.00508 -0.00833 -0.01263 -0.0331 -0.01693 -0.06065 " pathEditMode="relative" rAng="0" ptsTypes="AA">
                                          <p:cBhvr>
                                            <p:cTn id="37" dur="3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46" y="-30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 p14:presetBounceEnd="53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40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41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58" presetClass="path" presetSubtype="0" repeatCount="indefinite" accel="50000" decel="50000" autoRev="1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-0.00013 -0.00023 C -0.02578 -0.00393 -0.06628 -0.01504 -0.08919 -0.02777 " pathEditMode="relative" rAng="0" ptsTypes="AA">
                                          <p:cBhvr>
                                            <p:cTn id="43" dur="3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453" y="-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 p14:presetBounceEnd="53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4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4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8" presetClass="path" presetSubtype="0" repeatCount="indefinite" accel="50000" decel="5000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0.00013 -0.00023 C 0.00924 0.00116 0.02422 0.00509 0.03268 0.00949 " pathEditMode="relative" rAng="0" ptsTypes="AA">
                                          <p:cBhvr>
                                            <p:cTn id="49" dur="3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41" y="48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 p14:presetBounceEnd="5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52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53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8" presetClass="path" presetSubtype="0" repeatCount="indefinite" accel="50000" decel="50000" autoRev="1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00013 -0.00023 C 0.00833 0.00186 0.02161 0.00857 0.0293 0.01621 " pathEditMode="relative" rAng="0" ptsTypes="AA">
                                          <p:cBhvr>
                                            <p:cTn id="55" dur="3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71" y="8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 p14:presetBounceEnd="53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58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59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8" presetClass="path" presetSubtype="0" repeatCount="indefinite" accel="50000" decel="5000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0.00013 -0.00023 C 0.00963 0.00324 0.02539 0.01551 0.03437 0.02963 " pathEditMode="relative" rAng="0" ptsTypes="AA">
                                          <p:cBhvr>
                                            <p:cTn id="61" dur="3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19" y="148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5" grpId="0" animBg="1"/>
          <p:bldP spid="20" grpId="0"/>
          <p:bldP spid="21" grpId="0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8" presetClass="path" presetSubtype="0" repeatCount="indefinite" accel="50000" decel="5000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0.00013 -0.00023 C 0.00808 -0.00208 0.02097 -0.00787 0.02826 -0.01435 " pathEditMode="relative" rAng="0" ptsTypes="AA">
                                          <p:cBhvr>
                                            <p:cTn id="25" dur="3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9" y="-71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58" presetClass="path" presetSubtype="0" repeatCount="indefinite" accel="50000" decel="5000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0.00013 -0.00024 C 0.0069 0.00115 0.0181 0.00625 0.02448 0.01203 " pathEditMode="relative" rAng="0" ptsTypes="AA">
                                          <p:cBhvr>
                                            <p:cTn id="31" dur="3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4" y="60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58" presetClass="path" presetSubtype="0" repeatCount="indefinite" accel="50000" decel="5000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0.00013 -0.00023 C -0.00508 -0.00833 -0.01263 -0.0331 -0.01693 -0.06065 " pathEditMode="relative" rAng="0" ptsTypes="AA">
                                          <p:cBhvr>
                                            <p:cTn id="37" dur="3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46" y="-30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58" presetClass="path" presetSubtype="0" repeatCount="indefinite" accel="50000" decel="50000" autoRev="1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-0.00013 -0.00023 C -0.02578 -0.00393 -0.06628 -0.01504 -0.08919 -0.02777 " pathEditMode="relative" rAng="0" ptsTypes="AA">
                                          <p:cBhvr>
                                            <p:cTn id="43" dur="3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453" y="-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8" presetClass="path" presetSubtype="0" repeatCount="indefinite" accel="50000" decel="5000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0.00013 -0.00023 C 0.00924 0.00116 0.02422 0.00509 0.03268 0.00949 " pathEditMode="relative" rAng="0" ptsTypes="AA">
                                          <p:cBhvr>
                                            <p:cTn id="49" dur="3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41" y="48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8" presetClass="path" presetSubtype="0" repeatCount="indefinite" accel="50000" decel="50000" autoRev="1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00013 -0.00023 C 0.00833 0.00186 0.02161 0.00857 0.0293 0.01621 " pathEditMode="relative" rAng="0" ptsTypes="AA">
                                          <p:cBhvr>
                                            <p:cTn id="55" dur="3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71" y="8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8" presetClass="path" presetSubtype="0" repeatCount="indefinite" accel="50000" decel="50000" autoRev="1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0.00013 -0.00023 C 0.00963 0.00324 0.02539 0.01551 0.03437 0.02963 " pathEditMode="relative" rAng="0" ptsTypes="AA">
                                          <p:cBhvr>
                                            <p:cTn id="61" dur="3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19" y="148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5" grpId="0" animBg="1"/>
          <p:bldP spid="20" grpId="0"/>
          <p:bldP spid="21" grpId="0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1012500" y="1424227"/>
            <a:ext cx="10510000" cy="17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6400" b="1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Facemask Detection</a:t>
            </a:r>
            <a:endParaRPr lang="en-US" sz="6400"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012500" y="3677373"/>
            <a:ext cx="10510000" cy="22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3065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Lê Võ Ngọc Anh - 18520452</a:t>
            </a:r>
            <a:endParaRPr lang="en-US" sz="3065" b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>
              <a:lnSpc>
                <a:spcPct val="115000"/>
              </a:lnSpc>
            </a:pPr>
            <a:r>
              <a:rPr lang="en-GB" sz="3065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Link Github: https://github.com/levongocanh/DoAnCS232</a:t>
            </a:r>
            <a:endParaRPr lang="en-GB" sz="3065" b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22310"/>
          </a:xfrm>
          <a:solidFill>
            <a:srgbClr val="4285F4"/>
          </a:solidFill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	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Bài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toán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Roboto" panose="02000000000000000000"/>
            </a:endParaRPr>
          </a:p>
        </p:txBody>
      </p:sp>
      <p:sp>
        <p:nvSpPr>
          <p:cNvPr id="26" name="Google Shape;103;p19"/>
          <p:cNvSpPr txBox="1"/>
          <p:nvPr/>
        </p:nvSpPr>
        <p:spPr>
          <a:xfrm>
            <a:off x="1359799" y="1698734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 panose="02000000000000000000"/>
              <a:buChar char="●"/>
              <a:defRPr sz="2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 panose="02000000000000000000"/>
              <a:buChar char="○"/>
              <a:defRPr sz="2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Char char="■"/>
              <a:defRPr sz="1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 panose="02000000000000000000"/>
              <a:buChar char="●"/>
              <a:defRPr sz="16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 dirty="0" err="1"/>
              <a:t>Phát</a:t>
            </a:r>
            <a:r>
              <a:rPr lang="en-US" sz="3000" dirty="0"/>
              <a:t> </a:t>
            </a:r>
            <a:r>
              <a:rPr lang="en-US" sz="3000" dirty="0" err="1"/>
              <a:t>hiện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đeo</a:t>
            </a:r>
            <a:r>
              <a:rPr lang="en-US" sz="3000" dirty="0"/>
              <a:t> </a:t>
            </a:r>
            <a:r>
              <a:rPr lang="en-US" sz="3000" dirty="0" err="1"/>
              <a:t>khẩu</a:t>
            </a:r>
            <a:r>
              <a:rPr lang="en-US" sz="3000" dirty="0"/>
              <a:t> </a:t>
            </a:r>
            <a:r>
              <a:rPr lang="en-US" sz="3000" dirty="0" err="1"/>
              <a:t>trang</a:t>
            </a:r>
            <a:r>
              <a:rPr lang="en-US" sz="3000" dirty="0"/>
              <a:t> hay </a:t>
            </a:r>
            <a:r>
              <a:rPr lang="en-US" sz="3000" dirty="0" err="1"/>
              <a:t>không</a:t>
            </a:r>
            <a:endParaRPr lang="en-US" sz="3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ym typeface="+mn-ea"/>
              </a:rPr>
              <a:t>Input: </a:t>
            </a:r>
            <a:r>
              <a:rPr lang="en-US" altLang="en-GB" sz="3000" dirty="0" err="1">
                <a:sym typeface="+mn-ea"/>
              </a:rPr>
              <a:t>Một</a:t>
            </a:r>
            <a:r>
              <a:rPr lang="en-US" altLang="en-GB" sz="3000" dirty="0">
                <a:sym typeface="+mn-ea"/>
              </a:rPr>
              <a:t> </a:t>
            </a:r>
            <a:r>
              <a:rPr lang="en-US" altLang="en-GB" sz="3000" dirty="0" err="1">
                <a:sym typeface="+mn-ea"/>
              </a:rPr>
              <a:t>ảnh</a:t>
            </a:r>
            <a:r>
              <a:rPr lang="en-US" altLang="en-GB" sz="3000" dirty="0">
                <a:sym typeface="+mn-ea"/>
              </a:rPr>
              <a:t> </a:t>
            </a:r>
            <a:r>
              <a:rPr lang="en-US" altLang="en-GB" sz="3000" dirty="0" err="1">
                <a:sym typeface="+mn-ea"/>
              </a:rPr>
              <a:t>có</a:t>
            </a:r>
            <a:r>
              <a:rPr lang="en-US" altLang="en-GB" sz="3000" dirty="0">
                <a:sym typeface="+mn-ea"/>
              </a:rPr>
              <a:t> </a:t>
            </a:r>
            <a:r>
              <a:rPr lang="en-US" altLang="en-GB" sz="3000" dirty="0" err="1">
                <a:sym typeface="+mn-ea"/>
              </a:rPr>
              <a:t>người</a:t>
            </a:r>
            <a:endParaRPr lang="en-US" altLang="en-GB" sz="3000" dirty="0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000" dirty="0">
                <a:sym typeface="+mn-ea"/>
              </a:rPr>
              <a:t>Output: </a:t>
            </a:r>
            <a:r>
              <a:rPr lang="en-US" altLang="en-GB" sz="3000" dirty="0" err="1">
                <a:sym typeface="+mn-ea"/>
              </a:rPr>
              <a:t>Đưa</a:t>
            </a:r>
            <a:r>
              <a:rPr lang="en-US" altLang="en-GB" sz="3000" dirty="0">
                <a:sym typeface="+mn-ea"/>
              </a:rPr>
              <a:t> ra </a:t>
            </a:r>
            <a:r>
              <a:rPr lang="en-US" altLang="en-GB" sz="3000" dirty="0" err="1">
                <a:sym typeface="+mn-ea"/>
              </a:rPr>
              <a:t>ảnh</a:t>
            </a:r>
            <a:r>
              <a:rPr lang="en-US" altLang="en-GB" sz="3000" dirty="0">
                <a:sym typeface="+mn-ea"/>
              </a:rPr>
              <a:t> </a:t>
            </a:r>
            <a:r>
              <a:rPr lang="en-US" altLang="en-GB" sz="3000" dirty="0" err="1">
                <a:sym typeface="+mn-ea"/>
              </a:rPr>
              <a:t>có</a:t>
            </a:r>
            <a:r>
              <a:rPr lang="en-US" altLang="en-GB" sz="3000" dirty="0">
                <a:sym typeface="+mn-ea"/>
              </a:rPr>
              <a:t> </a:t>
            </a:r>
            <a:r>
              <a:rPr lang="en-US" altLang="en-GB" sz="3000" dirty="0" err="1">
                <a:sym typeface="+mn-ea"/>
              </a:rPr>
              <a:t>đóng</a:t>
            </a:r>
            <a:r>
              <a:rPr lang="en-US" altLang="en-GB" sz="3000" dirty="0">
                <a:sym typeface="+mn-ea"/>
              </a:rPr>
              <a:t> </a:t>
            </a:r>
            <a:r>
              <a:rPr lang="en-US" altLang="en-GB" sz="3000" dirty="0" err="1">
                <a:sym typeface="+mn-ea"/>
              </a:rPr>
              <a:t>khung</a:t>
            </a:r>
            <a:r>
              <a:rPr lang="en-US" altLang="en-GB" sz="3000" dirty="0">
                <a:sym typeface="+mn-ea"/>
              </a:rPr>
              <a:t> </a:t>
            </a:r>
            <a:r>
              <a:rPr lang="en-US" altLang="en-GB" sz="3000" dirty="0" err="1">
                <a:sym typeface="+mn-ea"/>
              </a:rPr>
              <a:t>khuôn</a:t>
            </a:r>
            <a:r>
              <a:rPr lang="en-US" altLang="en-GB" sz="3000" dirty="0">
                <a:sym typeface="+mn-ea"/>
              </a:rPr>
              <a:t> </a:t>
            </a:r>
            <a:r>
              <a:rPr lang="en-US" altLang="en-GB" sz="3000" dirty="0" err="1">
                <a:sym typeface="+mn-ea"/>
              </a:rPr>
              <a:t>mặt</a:t>
            </a:r>
            <a:r>
              <a:rPr lang="en-US" altLang="en-GB" sz="3000" dirty="0">
                <a:sym typeface="+mn-ea"/>
              </a:rPr>
              <a:t> (</a:t>
            </a:r>
            <a:r>
              <a:rPr lang="en-US" altLang="en-GB" sz="3000" dirty="0" err="1">
                <a:sym typeface="+mn-ea"/>
              </a:rPr>
              <a:t>nếu</a:t>
            </a:r>
            <a:r>
              <a:rPr lang="en-US" altLang="en-GB" sz="3000" dirty="0">
                <a:sym typeface="+mn-ea"/>
              </a:rPr>
              <a:t> </a:t>
            </a:r>
            <a:r>
              <a:rPr lang="en-US" altLang="en-GB" sz="3000" dirty="0" err="1">
                <a:sym typeface="+mn-ea"/>
              </a:rPr>
              <a:t>có</a:t>
            </a:r>
            <a:r>
              <a:rPr lang="en-US" altLang="en-GB" sz="3000" dirty="0">
                <a:sym typeface="+mn-ea"/>
              </a:rPr>
              <a:t>) </a:t>
            </a:r>
            <a:r>
              <a:rPr lang="en-US" altLang="en-GB" sz="3000" dirty="0" err="1">
                <a:sym typeface="+mn-ea"/>
              </a:rPr>
              <a:t>kèm</a:t>
            </a:r>
            <a:r>
              <a:rPr lang="en-US" altLang="en-GB" sz="3000" dirty="0">
                <a:sym typeface="+mn-ea"/>
              </a:rPr>
              <a:t> </a:t>
            </a:r>
            <a:r>
              <a:rPr lang="en-US" altLang="en-GB" sz="3000" dirty="0" err="1">
                <a:sym typeface="+mn-ea"/>
              </a:rPr>
              <a:t>với</a:t>
            </a:r>
            <a:r>
              <a:rPr lang="en-US" altLang="en-GB" sz="3000" dirty="0">
                <a:sym typeface="+mn-ea"/>
              </a:rPr>
              <a:t> </a:t>
            </a:r>
            <a:r>
              <a:rPr lang="en-US" altLang="en-GB" sz="3000" dirty="0" err="1">
                <a:sym typeface="+mn-ea"/>
              </a:rPr>
              <a:t>dòng</a:t>
            </a:r>
            <a:r>
              <a:rPr lang="en-US" altLang="en-GB" sz="3000" dirty="0">
                <a:sym typeface="+mn-ea"/>
              </a:rPr>
              <a:t> “Mask” </a:t>
            </a:r>
            <a:r>
              <a:rPr lang="en-US" altLang="en-GB" sz="3000" dirty="0" err="1">
                <a:sym typeface="+mn-ea"/>
              </a:rPr>
              <a:t>nếu</a:t>
            </a:r>
            <a:r>
              <a:rPr lang="en-US" altLang="en-GB" sz="3000" dirty="0">
                <a:sym typeface="+mn-ea"/>
              </a:rPr>
              <a:t> </a:t>
            </a:r>
            <a:r>
              <a:rPr lang="en-US" altLang="en-GB" sz="3000" dirty="0" err="1">
                <a:sym typeface="+mn-ea"/>
              </a:rPr>
              <a:t>có</a:t>
            </a:r>
            <a:r>
              <a:rPr lang="en-US" altLang="en-GB" sz="3000" dirty="0">
                <a:sym typeface="+mn-ea"/>
              </a:rPr>
              <a:t> </a:t>
            </a:r>
            <a:r>
              <a:rPr lang="en-US" altLang="en-GB" sz="3000" dirty="0" err="1">
                <a:sym typeface="+mn-ea"/>
              </a:rPr>
              <a:t>đeo</a:t>
            </a:r>
            <a:r>
              <a:rPr lang="en-US" altLang="en-GB" sz="3000" dirty="0">
                <a:sym typeface="+mn-ea"/>
              </a:rPr>
              <a:t> </a:t>
            </a:r>
            <a:r>
              <a:rPr lang="en-US" altLang="en-GB" sz="3000" dirty="0" err="1">
                <a:sym typeface="+mn-ea"/>
              </a:rPr>
              <a:t>khẩu</a:t>
            </a:r>
            <a:r>
              <a:rPr lang="en-US" altLang="en-GB" sz="3000" dirty="0">
                <a:sym typeface="+mn-ea"/>
              </a:rPr>
              <a:t> </a:t>
            </a:r>
            <a:r>
              <a:rPr lang="en-US" altLang="en-GB" sz="3000" dirty="0" err="1">
                <a:sym typeface="+mn-ea"/>
              </a:rPr>
              <a:t>trang</a:t>
            </a:r>
            <a:r>
              <a:rPr lang="en-US" altLang="en-GB" sz="3000" dirty="0">
                <a:sym typeface="+mn-ea"/>
              </a:rPr>
              <a:t> </a:t>
            </a:r>
            <a:r>
              <a:rPr lang="en-US" altLang="en-GB" sz="3000" dirty="0" err="1">
                <a:sym typeface="+mn-ea"/>
              </a:rPr>
              <a:t>và</a:t>
            </a:r>
            <a:r>
              <a:rPr lang="en-US" altLang="en-GB" sz="3000" dirty="0">
                <a:sym typeface="+mn-ea"/>
              </a:rPr>
              <a:t> “No Mask” </a:t>
            </a:r>
            <a:r>
              <a:rPr lang="en-US" altLang="en-GB" sz="3000" dirty="0" err="1">
                <a:sym typeface="+mn-ea"/>
              </a:rPr>
              <a:t>nếu</a:t>
            </a:r>
            <a:r>
              <a:rPr lang="en-US" altLang="en-GB" sz="3000" dirty="0">
                <a:sym typeface="+mn-ea"/>
              </a:rPr>
              <a:t> </a:t>
            </a:r>
            <a:r>
              <a:rPr lang="en-US" altLang="en-GB" sz="3000" dirty="0" err="1">
                <a:sym typeface="+mn-ea"/>
              </a:rPr>
              <a:t>không</a:t>
            </a:r>
            <a:r>
              <a:rPr lang="en-US" altLang="en-GB" sz="3000" dirty="0">
                <a:sym typeface="+mn-ea"/>
              </a:rPr>
              <a:t> </a:t>
            </a:r>
            <a:r>
              <a:rPr lang="en-US" altLang="en-GB" sz="3000" dirty="0" err="1">
                <a:sym typeface="+mn-ea"/>
              </a:rPr>
              <a:t>đeo</a:t>
            </a:r>
            <a:r>
              <a:rPr lang="en-US" altLang="en-GB" sz="3000" dirty="0">
                <a:sym typeface="+mn-ea"/>
              </a:rPr>
              <a:t> </a:t>
            </a:r>
            <a:r>
              <a:rPr lang="en-US" altLang="en-GB" sz="3000" dirty="0" err="1">
                <a:sym typeface="+mn-ea"/>
              </a:rPr>
              <a:t>khẩu</a:t>
            </a:r>
            <a:r>
              <a:rPr lang="en-US" altLang="en-GB" sz="3000" dirty="0">
                <a:sym typeface="+mn-ea"/>
              </a:rPr>
              <a:t> </a:t>
            </a:r>
            <a:r>
              <a:rPr lang="en-US" altLang="en-GB" sz="3000" dirty="0" err="1">
                <a:sym typeface="+mn-ea"/>
              </a:rPr>
              <a:t>trang</a:t>
            </a:r>
            <a:endParaRPr lang="en-US" altLang="en-GB" sz="3000" dirty="0">
              <a:sym typeface="+mn-ea"/>
            </a:endParaRPr>
          </a:p>
        </p:txBody>
      </p:sp>
      <p:sp>
        <p:nvSpPr>
          <p:cNvPr id="28" name="Title 3"/>
          <p:cNvSpPr txBox="1"/>
          <p:nvPr/>
        </p:nvSpPr>
        <p:spPr>
          <a:xfrm>
            <a:off x="0" y="6354146"/>
            <a:ext cx="12192000" cy="503853"/>
          </a:xfrm>
          <a:prstGeom prst="rect">
            <a:avLst/>
          </a:prstGeom>
          <a:solidFill>
            <a:srgbClr val="4285F4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	</a:t>
            </a:r>
            <a:r>
              <a:rPr lang="en-GB" sz="25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CS232.K21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Roboto" panose="020000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22310"/>
          </a:xfrm>
          <a:solidFill>
            <a:srgbClr val="4285F4"/>
          </a:solidFill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	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Mô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tả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d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ữ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liệu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Roboto" panose="02000000000000000000"/>
            </a:endParaRPr>
          </a:p>
        </p:txBody>
      </p:sp>
      <p:sp>
        <p:nvSpPr>
          <p:cNvPr id="26" name="Google Shape;103;p19"/>
          <p:cNvSpPr txBox="1"/>
          <p:nvPr/>
        </p:nvSpPr>
        <p:spPr>
          <a:xfrm>
            <a:off x="298580" y="1343608"/>
            <a:ext cx="11616612" cy="49358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 panose="02000000000000000000"/>
              <a:buChar char="●"/>
              <a:defRPr sz="2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 panose="02000000000000000000"/>
              <a:buChar char="○"/>
              <a:defRPr sz="2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Char char="■"/>
              <a:defRPr sz="1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 panose="02000000000000000000"/>
              <a:buChar char="●"/>
              <a:defRPr sz="16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>
              <a:buNone/>
            </a:pPr>
            <a:r>
              <a:rPr lang="vi-VN" altLang="en-GB" sz="3000" dirty="0"/>
              <a:t>Sử dụng dữ liệu lấy từ: https://github.com/balajisrinivas/Face-Mask-Detection/tree/master/dataset</a:t>
            </a:r>
            <a:endParaRPr lang="vi-VN" altLang="en-GB" sz="3000" dirty="0"/>
          </a:p>
          <a:p>
            <a:pPr marL="0" lvl="0" indent="0">
              <a:spcBef>
                <a:spcPts val="1600"/>
              </a:spcBef>
              <a:buNone/>
            </a:pPr>
            <a:r>
              <a:rPr lang="vi-VN" sz="3000" dirty="0"/>
              <a:t>Kích thước dữ liệu:</a:t>
            </a:r>
            <a:endParaRPr lang="vi-VN" sz="3000" dirty="0"/>
          </a:p>
          <a:p>
            <a:pPr marL="0" lvl="0" indent="0">
              <a:spcBef>
                <a:spcPts val="1600"/>
              </a:spcBef>
              <a:buNone/>
            </a:pPr>
            <a:r>
              <a:rPr lang="vi-VN" sz="3000" dirty="0"/>
              <a:t>With mask: 1915 ảnh</a:t>
            </a:r>
            <a:endParaRPr lang="vi-VN" sz="3000" dirty="0"/>
          </a:p>
          <a:p>
            <a:pPr marL="0" lvl="0" indent="0">
              <a:spcBef>
                <a:spcPts val="1600"/>
              </a:spcBef>
              <a:buNone/>
            </a:pPr>
            <a:r>
              <a:rPr lang="vi-VN" sz="3000" dirty="0"/>
              <a:t>Without Mask: 1918 ảnh</a:t>
            </a:r>
            <a:endParaRPr lang="vi-VN" sz="3000" dirty="0"/>
          </a:p>
          <a:p>
            <a:pPr marL="0" lvl="0" indent="0">
              <a:spcBef>
                <a:spcPts val="1600"/>
              </a:spcBef>
              <a:buNone/>
            </a:pPr>
            <a:endParaRPr lang="vi-VN" sz="3000" dirty="0"/>
          </a:p>
        </p:txBody>
      </p:sp>
      <p:sp>
        <p:nvSpPr>
          <p:cNvPr id="28" name="Title 3"/>
          <p:cNvSpPr txBox="1"/>
          <p:nvPr/>
        </p:nvSpPr>
        <p:spPr>
          <a:xfrm>
            <a:off x="0" y="6354146"/>
            <a:ext cx="12192000" cy="503853"/>
          </a:xfrm>
          <a:prstGeom prst="rect">
            <a:avLst/>
          </a:prstGeom>
          <a:solidFill>
            <a:srgbClr val="4285F4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	</a:t>
            </a:r>
            <a:r>
              <a:rPr lang="en-GB" sz="25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CS232.K21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Roboto" panose="020000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2406974"/>
            <a:ext cx="5396147" cy="37182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22310"/>
          </a:xfrm>
          <a:solidFill>
            <a:srgbClr val="4285F4"/>
          </a:solidFill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	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Mô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tả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d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ữ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liệu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Roboto" panose="02000000000000000000"/>
            </a:endParaRPr>
          </a:p>
        </p:txBody>
      </p:sp>
      <p:sp>
        <p:nvSpPr>
          <p:cNvPr id="26" name="Google Shape;103;p19"/>
          <p:cNvSpPr txBox="1"/>
          <p:nvPr/>
        </p:nvSpPr>
        <p:spPr>
          <a:xfrm>
            <a:off x="800877" y="1377422"/>
            <a:ext cx="10590245" cy="43573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 panose="02000000000000000000"/>
              <a:buChar char="●"/>
              <a:defRPr sz="2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 panose="02000000000000000000"/>
              <a:buChar char="○"/>
              <a:defRPr sz="2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Char char="■"/>
              <a:defRPr sz="1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 panose="02000000000000000000"/>
              <a:buChar char="●"/>
              <a:defRPr sz="16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>
              <a:buNone/>
            </a:pPr>
            <a:r>
              <a:rPr lang="vi-VN" altLang="en-GB" sz="3000" dirty="0"/>
              <a:t>Nhận xét: Dữ liệu khá cân bằng</a:t>
            </a:r>
            <a:endParaRPr lang="vi-VN" sz="3000" dirty="0"/>
          </a:p>
          <a:p>
            <a:pPr marL="0" lvl="0" indent="0">
              <a:buNone/>
            </a:pPr>
            <a:endParaRPr lang="vi-VN" sz="3000" dirty="0"/>
          </a:p>
          <a:p>
            <a:pPr marL="0" lvl="0" indent="0">
              <a:buNone/>
            </a:pPr>
            <a:r>
              <a:rPr lang="vi-VN" sz="3000" dirty="0"/>
              <a:t>Chú thích:</a:t>
            </a:r>
            <a:endParaRPr lang="vi-VN" sz="3000" dirty="0"/>
          </a:p>
          <a:p>
            <a:pPr marL="0" lvl="0" indent="0">
              <a:spcBef>
                <a:spcPts val="1600"/>
              </a:spcBef>
              <a:buNone/>
            </a:pPr>
            <a:r>
              <a:rPr lang="vi-VN" altLang="en-GB" sz="3000" dirty="0"/>
              <a:t>With mask</a:t>
            </a:r>
            <a:r>
              <a:rPr lang="vi-VN" sz="3000" dirty="0"/>
              <a:t>: </a:t>
            </a:r>
            <a:r>
              <a:rPr lang="vi-VN" altLang="en-GB" sz="3000" dirty="0"/>
              <a:t>Ảnh cận mặt của một hoặc nhiều người có đeo khẩu trang</a:t>
            </a:r>
            <a:endParaRPr lang="vi-VN" sz="3000" dirty="0"/>
          </a:p>
          <a:p>
            <a:pPr marL="0" lvl="0" indent="0">
              <a:spcBef>
                <a:spcPts val="1600"/>
              </a:spcBef>
              <a:buNone/>
            </a:pPr>
            <a:r>
              <a:rPr lang="vi-VN" altLang="en-GB" sz="3000" dirty="0"/>
              <a:t>Without mask</a:t>
            </a:r>
            <a:r>
              <a:rPr lang="vi-VN" sz="3000" dirty="0"/>
              <a:t>: </a:t>
            </a:r>
            <a:r>
              <a:rPr lang="vi-VN" altLang="en-GB" sz="3000" dirty="0"/>
              <a:t>Ảnh cận mặt của một hoặc nhiều người không đeo khẩu tran</a:t>
            </a:r>
            <a:r>
              <a:rPr lang="en-US" altLang="en-GB" sz="3000" dirty="0"/>
              <a:t>g</a:t>
            </a:r>
            <a:endParaRPr lang="vi-VN" altLang="en-GB" sz="3000" dirty="0"/>
          </a:p>
        </p:txBody>
      </p:sp>
      <p:sp>
        <p:nvSpPr>
          <p:cNvPr id="28" name="Title 3"/>
          <p:cNvSpPr txBox="1"/>
          <p:nvPr/>
        </p:nvSpPr>
        <p:spPr>
          <a:xfrm>
            <a:off x="0" y="6354146"/>
            <a:ext cx="12192000" cy="503853"/>
          </a:xfrm>
          <a:prstGeom prst="rect">
            <a:avLst/>
          </a:prstGeom>
          <a:solidFill>
            <a:srgbClr val="4285F4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	</a:t>
            </a:r>
            <a:r>
              <a:rPr lang="en-GB" sz="25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CS232.K21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Roboto" panose="020000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22310"/>
          </a:xfrm>
          <a:solidFill>
            <a:srgbClr val="4285F4"/>
          </a:solidFill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	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Cách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giải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quyết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Roboto" panose="02000000000000000000"/>
            </a:endParaRPr>
          </a:p>
        </p:txBody>
      </p:sp>
      <p:sp>
        <p:nvSpPr>
          <p:cNvPr id="26" name="Google Shape;103;p19"/>
          <p:cNvSpPr txBox="1"/>
          <p:nvPr/>
        </p:nvSpPr>
        <p:spPr>
          <a:xfrm>
            <a:off x="1359799" y="1698734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 panose="02000000000000000000"/>
              <a:buChar char="●"/>
              <a:defRPr sz="2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 panose="02000000000000000000"/>
              <a:buChar char="○"/>
              <a:defRPr sz="2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Char char="■"/>
              <a:defRPr sz="1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 panose="02000000000000000000"/>
              <a:buChar char="●"/>
              <a:defRPr sz="16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>
              <a:spcBef>
                <a:spcPts val="1600"/>
              </a:spcBef>
              <a:buNone/>
            </a:pPr>
            <a:r>
              <a:rPr lang="en-US" altLang="en-GB" sz="3000" dirty="0" err="1"/>
              <a:t>Sử</a:t>
            </a:r>
            <a:r>
              <a:rPr lang="en-US" altLang="en-GB" sz="3000" dirty="0"/>
              <a:t> </a:t>
            </a:r>
            <a:r>
              <a:rPr lang="en-US" altLang="en-GB" sz="3000" dirty="0" err="1"/>
              <a:t>dụng</a:t>
            </a:r>
            <a:r>
              <a:rPr lang="en-US" altLang="en-GB" sz="3000" dirty="0"/>
              <a:t> </a:t>
            </a:r>
            <a:r>
              <a:rPr lang="en-US" altLang="en-GB" sz="3000" dirty="0" err="1"/>
              <a:t>face_locations</a:t>
            </a:r>
            <a:r>
              <a:rPr lang="en-US" altLang="en-GB" sz="3000" dirty="0"/>
              <a:t> </a:t>
            </a:r>
            <a:r>
              <a:rPr lang="en-US" altLang="en-GB" sz="3000" dirty="0" err="1"/>
              <a:t>trong</a:t>
            </a:r>
            <a:r>
              <a:rPr lang="en-US" altLang="en-GB" sz="3000" dirty="0"/>
              <a:t> </a:t>
            </a:r>
            <a:r>
              <a:rPr lang="en-US" altLang="en-GB" sz="3000" dirty="0" err="1"/>
              <a:t>face_recognition</a:t>
            </a:r>
            <a:r>
              <a:rPr lang="en-US" altLang="en-GB" sz="3000" dirty="0"/>
              <a:t> (https://pypi.org/project/face-recognition/) </a:t>
            </a:r>
            <a:r>
              <a:rPr lang="en-US" altLang="en-GB" sz="3000" dirty="0" err="1"/>
              <a:t>để</a:t>
            </a:r>
            <a:r>
              <a:rPr lang="en-US" altLang="en-GB" sz="3000" dirty="0"/>
              <a:t> </a:t>
            </a:r>
            <a:r>
              <a:rPr lang="en-US" altLang="en-GB" sz="3000" dirty="0" err="1"/>
              <a:t>lấy</a:t>
            </a:r>
            <a:r>
              <a:rPr lang="en-US" altLang="en-GB" sz="3000" dirty="0"/>
              <a:t> ra </a:t>
            </a:r>
            <a:r>
              <a:rPr lang="en-US" altLang="en-GB" sz="3000" dirty="0" err="1"/>
              <a:t>vị</a:t>
            </a:r>
            <a:r>
              <a:rPr lang="en-US" altLang="en-GB" sz="3000" dirty="0"/>
              <a:t> </a:t>
            </a:r>
            <a:r>
              <a:rPr lang="en-US" altLang="en-GB" sz="3000" dirty="0" err="1"/>
              <a:t>trí</a:t>
            </a:r>
            <a:r>
              <a:rPr lang="en-US" altLang="en-GB" sz="3000" dirty="0"/>
              <a:t> </a:t>
            </a:r>
            <a:r>
              <a:rPr lang="en-US" altLang="en-GB" sz="3000" dirty="0" err="1"/>
              <a:t>khuôn</a:t>
            </a:r>
            <a:r>
              <a:rPr lang="en-US" altLang="en-GB" sz="3000" dirty="0"/>
              <a:t> </a:t>
            </a:r>
            <a:r>
              <a:rPr lang="en-US" altLang="en-GB" sz="3000" dirty="0" err="1"/>
              <a:t>mặt</a:t>
            </a:r>
            <a:r>
              <a:rPr lang="en-US" altLang="en-GB" sz="3000" dirty="0"/>
              <a:t> </a:t>
            </a:r>
            <a:r>
              <a:rPr lang="en-US" altLang="en-GB" sz="3000" dirty="0" err="1"/>
              <a:t>có</a:t>
            </a:r>
            <a:r>
              <a:rPr lang="en-US" altLang="en-GB" sz="3000" dirty="0"/>
              <a:t> </a:t>
            </a:r>
            <a:r>
              <a:rPr lang="en-US" altLang="en-GB" sz="3000" dirty="0" err="1"/>
              <a:t>trong</a:t>
            </a:r>
            <a:r>
              <a:rPr lang="en-US" altLang="en-GB" sz="3000" dirty="0"/>
              <a:t> </a:t>
            </a:r>
            <a:r>
              <a:rPr lang="en-US" altLang="en-GB" sz="3000" dirty="0" err="1"/>
              <a:t>ảnh</a:t>
            </a:r>
            <a:r>
              <a:rPr lang="en-US" altLang="en-GB" sz="3000" dirty="0"/>
              <a:t> </a:t>
            </a:r>
            <a:r>
              <a:rPr lang="en-US" altLang="en-GB" sz="3000" dirty="0" err="1"/>
              <a:t>sau</a:t>
            </a:r>
            <a:r>
              <a:rPr lang="en-US" altLang="en-GB" sz="3000" dirty="0"/>
              <a:t> </a:t>
            </a:r>
            <a:r>
              <a:rPr lang="en-US" altLang="en-GB" sz="3000" dirty="0" err="1"/>
              <a:t>đó</a:t>
            </a:r>
            <a:r>
              <a:rPr lang="en-US" altLang="en-GB" sz="3000" dirty="0"/>
              <a:t> </a:t>
            </a:r>
            <a:r>
              <a:rPr lang="en-US" altLang="en-GB" sz="3000" dirty="0" err="1"/>
              <a:t>dùng</a:t>
            </a:r>
            <a:r>
              <a:rPr lang="en-US" altLang="en-GB" sz="3000" dirty="0"/>
              <a:t> Support vector machine </a:t>
            </a:r>
            <a:r>
              <a:rPr lang="en-US" altLang="en-GB" sz="3000" dirty="0" err="1"/>
              <a:t>để</a:t>
            </a:r>
            <a:r>
              <a:rPr lang="en-US" altLang="en-GB" sz="3000" dirty="0"/>
              <a:t> </a:t>
            </a:r>
            <a:r>
              <a:rPr lang="en-US" altLang="en-GB" sz="3000" dirty="0" err="1"/>
              <a:t>phân</a:t>
            </a:r>
            <a:r>
              <a:rPr lang="en-US" altLang="en-GB" sz="3000" dirty="0"/>
              <a:t> </a:t>
            </a:r>
            <a:r>
              <a:rPr lang="en-US" altLang="en-GB" sz="3000" dirty="0" err="1"/>
              <a:t>loại</a:t>
            </a:r>
            <a:r>
              <a:rPr lang="en-US" altLang="en-GB" sz="3000" dirty="0"/>
              <a:t> </a:t>
            </a:r>
            <a:r>
              <a:rPr lang="en-US" altLang="en-GB" sz="3000" dirty="0" err="1"/>
              <a:t>có</a:t>
            </a:r>
            <a:r>
              <a:rPr lang="en-US" altLang="en-GB" sz="3000" dirty="0"/>
              <a:t> </a:t>
            </a:r>
            <a:r>
              <a:rPr lang="en-US" altLang="en-GB" sz="3000" dirty="0" err="1"/>
              <a:t>đeo</a:t>
            </a:r>
            <a:r>
              <a:rPr lang="en-US" altLang="en-GB" sz="3000" dirty="0"/>
              <a:t> </a:t>
            </a:r>
            <a:r>
              <a:rPr lang="en-US" altLang="en-GB" sz="3000" dirty="0" err="1"/>
              <a:t>khẩu</a:t>
            </a:r>
            <a:r>
              <a:rPr lang="en-US" altLang="en-GB" sz="3000" dirty="0"/>
              <a:t> </a:t>
            </a:r>
            <a:r>
              <a:rPr lang="en-US" altLang="en-GB" sz="3000" dirty="0" err="1"/>
              <a:t>trang</a:t>
            </a:r>
            <a:r>
              <a:rPr lang="en-US" altLang="en-GB" sz="3000" dirty="0"/>
              <a:t> hay </a:t>
            </a:r>
            <a:r>
              <a:rPr lang="en-US" altLang="en-GB" sz="3000" dirty="0" err="1"/>
              <a:t>không</a:t>
            </a:r>
            <a:r>
              <a:rPr lang="en-US" altLang="en-GB" sz="3000" dirty="0"/>
              <a:t>.</a:t>
            </a:r>
            <a:endParaRPr lang="en-US" altLang="en-GB" sz="3000" dirty="0">
              <a:sym typeface="+mn-ea"/>
            </a:endParaRPr>
          </a:p>
        </p:txBody>
      </p:sp>
      <p:sp>
        <p:nvSpPr>
          <p:cNvPr id="28" name="Title 3"/>
          <p:cNvSpPr txBox="1"/>
          <p:nvPr/>
        </p:nvSpPr>
        <p:spPr>
          <a:xfrm>
            <a:off x="0" y="6354146"/>
            <a:ext cx="12192000" cy="503853"/>
          </a:xfrm>
          <a:prstGeom prst="rect">
            <a:avLst/>
          </a:prstGeom>
          <a:solidFill>
            <a:srgbClr val="4285F4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	</a:t>
            </a:r>
            <a:r>
              <a:rPr lang="en-GB" sz="25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CS232.K21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Roboto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22310"/>
          </a:xfrm>
          <a:solidFill>
            <a:srgbClr val="4285F4"/>
          </a:solidFill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	</a:t>
            </a:r>
            <a:r>
              <a:rPr lang="en-US" alt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Đánh giá 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model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Roboto" panose="02000000000000000000"/>
            </a:endParaRPr>
          </a:p>
        </p:txBody>
      </p:sp>
      <p:sp>
        <p:nvSpPr>
          <p:cNvPr id="26" name="Google Shape;103;p19"/>
          <p:cNvSpPr txBox="1"/>
          <p:nvPr/>
        </p:nvSpPr>
        <p:spPr>
          <a:xfrm>
            <a:off x="1359799" y="1698734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 panose="02000000000000000000"/>
              <a:buChar char="●"/>
              <a:defRPr sz="2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 panose="02000000000000000000"/>
              <a:buChar char="○"/>
              <a:defRPr sz="2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Char char="■"/>
              <a:defRPr sz="1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 panose="02000000000000000000"/>
              <a:buChar char="●"/>
              <a:defRPr sz="16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altLang="en-GB" dirty="0">
              <a:sym typeface="+mn-ea"/>
            </a:endParaRPr>
          </a:p>
        </p:txBody>
      </p:sp>
      <p:sp>
        <p:nvSpPr>
          <p:cNvPr id="28" name="Title 3"/>
          <p:cNvSpPr txBox="1"/>
          <p:nvPr/>
        </p:nvSpPr>
        <p:spPr>
          <a:xfrm>
            <a:off x="0" y="6354146"/>
            <a:ext cx="12192000" cy="503853"/>
          </a:xfrm>
          <a:prstGeom prst="rect">
            <a:avLst/>
          </a:prstGeom>
          <a:solidFill>
            <a:srgbClr val="4285F4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	</a:t>
            </a:r>
            <a:r>
              <a:rPr lang="en-GB" sz="25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CS232.K21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Roboto" panose="020000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3428" y="2458616"/>
            <a:ext cx="7298610" cy="2388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22310"/>
          </a:xfrm>
          <a:solidFill>
            <a:srgbClr val="4285F4"/>
          </a:solidFill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	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Khó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khăn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Roboto" panose="02000000000000000000"/>
            </a:endParaRPr>
          </a:p>
        </p:txBody>
      </p:sp>
      <p:sp>
        <p:nvSpPr>
          <p:cNvPr id="26" name="Google Shape;103;p19"/>
          <p:cNvSpPr txBox="1"/>
          <p:nvPr/>
        </p:nvSpPr>
        <p:spPr>
          <a:xfrm>
            <a:off x="596576" y="1545575"/>
            <a:ext cx="11467322" cy="4712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 panose="02000000000000000000"/>
              <a:buChar char="●"/>
              <a:defRPr sz="2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 panose="02000000000000000000"/>
              <a:buChar char="○"/>
              <a:defRPr sz="2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 panose="02000000000000000000"/>
              <a:buChar char="■"/>
              <a:defRPr sz="1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 panose="02000000000000000000"/>
              <a:buChar char="●"/>
              <a:defRPr sz="16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139700" lvl="0" indent="0">
              <a:spcBef>
                <a:spcPts val="1600"/>
              </a:spcBef>
              <a:buSzPts val="1400"/>
              <a:buNone/>
            </a:pPr>
            <a:r>
              <a:rPr lang="vi-VN" altLang="en-GB" sz="3000" dirty="0"/>
              <a:t>Độ chính xác khi test thử trên ảnh còn thấp</a:t>
            </a:r>
            <a:r>
              <a:rPr lang="en-US" altLang="en-GB" sz="3000" dirty="0"/>
              <a:t>.</a:t>
            </a:r>
            <a:endParaRPr lang="vi-VN" altLang="en-GB" sz="3000" dirty="0"/>
          </a:p>
          <a:p>
            <a:pPr marL="139700" lvl="0" indent="0">
              <a:spcBef>
                <a:spcPts val="1600"/>
              </a:spcBef>
              <a:buSzPts val="1400"/>
              <a:buNone/>
            </a:pPr>
            <a:r>
              <a:rPr lang="vi-VN" sz="3000" dirty="0"/>
              <a:t>Nguyên nhân có thể là do nhiều yếu tố sau :</a:t>
            </a:r>
            <a:endParaRPr lang="vi-VN" sz="3000" dirty="0"/>
          </a:p>
          <a:p>
            <a:pPr lvl="0" indent="-317500">
              <a:buSzPts val="1400"/>
            </a:pPr>
            <a:r>
              <a:rPr lang="vi-VN" altLang="en-GB" sz="3000" dirty="0"/>
              <a:t>Phụ thuộc vào face_recognition để lấy vị trí khuôn mặt trong hình</a:t>
            </a:r>
            <a:r>
              <a:rPr lang="en-US" altLang="en-GB" sz="3000" dirty="0"/>
              <a:t>.</a:t>
            </a:r>
            <a:endParaRPr lang="vi-VN" altLang="en-GB" sz="3000" dirty="0"/>
          </a:p>
          <a:p>
            <a:pPr lvl="0" indent="-317500">
              <a:buSzPts val="1400"/>
            </a:pPr>
            <a:r>
              <a:rPr lang="vi-VN" sz="3000" dirty="0"/>
              <a:t>Dữ liệu còn ít</a:t>
            </a:r>
            <a:r>
              <a:rPr lang="en-US" sz="3000" dirty="0"/>
              <a:t>.</a:t>
            </a:r>
            <a:endParaRPr lang="vi-VN" sz="3000" dirty="0"/>
          </a:p>
          <a:p>
            <a:pPr lvl="0" indent="-317500">
              <a:buSzPts val="1400"/>
            </a:pPr>
            <a:r>
              <a:rPr lang="vi-VN" sz="3000" dirty="0"/>
              <a:t>Tiền xử lý dữ liệu </a:t>
            </a:r>
            <a:r>
              <a:rPr lang="vi-VN" altLang="en-GB" sz="3000" dirty="0"/>
              <a:t>và kỹ thuật trích xuất đặc trưng ảnh còn</a:t>
            </a:r>
            <a:r>
              <a:rPr lang="vi-VN" sz="3000" dirty="0"/>
              <a:t> chưa tốt</a:t>
            </a:r>
            <a:r>
              <a:rPr lang="en-US" sz="3000" dirty="0"/>
              <a:t>.</a:t>
            </a:r>
            <a:endParaRPr lang="en-US" sz="3000" dirty="0"/>
          </a:p>
          <a:p>
            <a:pPr lvl="0" indent="-317500">
              <a:buSzPts val="1400"/>
            </a:pPr>
            <a:r>
              <a:rPr lang="en-US" sz="3000" dirty="0" err="1"/>
              <a:t>Chỉ</a:t>
            </a:r>
            <a:r>
              <a:rPr lang="en-US" sz="3000" dirty="0"/>
              <a:t> </a:t>
            </a:r>
            <a:r>
              <a:rPr lang="en-US" sz="3000" dirty="0" err="1"/>
              <a:t>dùng</a:t>
            </a:r>
            <a:r>
              <a:rPr lang="en-US" sz="3000" dirty="0"/>
              <a:t> </a:t>
            </a:r>
            <a:r>
              <a:rPr lang="en-US" sz="3000" dirty="0" err="1"/>
              <a:t>mỗi</a:t>
            </a:r>
            <a:r>
              <a:rPr lang="en-US" sz="3000" dirty="0"/>
              <a:t> Support vector machine.</a:t>
            </a:r>
            <a:endParaRPr lang="en-US" sz="3000" dirty="0"/>
          </a:p>
        </p:txBody>
      </p:sp>
      <p:sp>
        <p:nvSpPr>
          <p:cNvPr id="28" name="Title 3"/>
          <p:cNvSpPr txBox="1"/>
          <p:nvPr/>
        </p:nvSpPr>
        <p:spPr>
          <a:xfrm>
            <a:off x="0" y="6354146"/>
            <a:ext cx="12192000" cy="503853"/>
          </a:xfrm>
          <a:prstGeom prst="rect">
            <a:avLst/>
          </a:prstGeom>
          <a:solidFill>
            <a:srgbClr val="4285F4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	</a:t>
            </a:r>
            <a:r>
              <a:rPr lang="en-GB" sz="25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CS232.K21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Roboto" panose="020000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22310"/>
          </a:xfrm>
          <a:solidFill>
            <a:srgbClr val="4285F4"/>
          </a:solidFill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	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Một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số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kết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quả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khi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test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trên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ảnh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Roboto" panose="02000000000000000000"/>
            </a:endParaRPr>
          </a:p>
        </p:txBody>
      </p:sp>
      <p:sp>
        <p:nvSpPr>
          <p:cNvPr id="28" name="Title 3"/>
          <p:cNvSpPr txBox="1"/>
          <p:nvPr/>
        </p:nvSpPr>
        <p:spPr>
          <a:xfrm>
            <a:off x="0" y="6354146"/>
            <a:ext cx="12192000" cy="503853"/>
          </a:xfrm>
          <a:prstGeom prst="rect">
            <a:avLst/>
          </a:prstGeom>
          <a:solidFill>
            <a:srgbClr val="4285F4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	</a:t>
            </a:r>
            <a:r>
              <a:rPr lang="en-GB" sz="2500" dirty="0">
                <a:solidFill>
                  <a:schemeClr val="bg1">
                    <a:lumMod val="95000"/>
                  </a:schemeClr>
                </a:solidFill>
                <a:latin typeface="Roboto" panose="02000000000000000000"/>
              </a:rPr>
              <a:t>CS232.K21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Roboto" panose="020000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857" y="1353453"/>
            <a:ext cx="3779698" cy="4869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19025"/>
            <a:ext cx="4203432" cy="4869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1575</Words>
  <Application>WPS Presentation</Application>
  <PresentationFormat>Widescreen</PresentationFormat>
  <Paragraphs>82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Roboto</vt:lpstr>
      <vt:lpstr>Calibri</vt:lpstr>
      <vt:lpstr>Microsoft YaHei</vt:lpstr>
      <vt:lpstr>Arial Unicode MS</vt:lpstr>
      <vt:lpstr>Calibri Light</vt:lpstr>
      <vt:lpstr>Office Theme</vt:lpstr>
      <vt:lpstr>Lớp: CS232.K21 Môn: TÍNH TOÁN ĐA PHƯƠNG TIỆN</vt:lpstr>
      <vt:lpstr>PowerPoint 演示文稿</vt:lpstr>
      <vt:lpstr>	Bài toán</vt:lpstr>
      <vt:lpstr>	Mô tả dữ liệu</vt:lpstr>
      <vt:lpstr>	Mô tả dữ liệu</vt:lpstr>
      <vt:lpstr>	Cách giải quyết</vt:lpstr>
      <vt:lpstr>	Kết quả train model</vt:lpstr>
      <vt:lpstr>	Khó khăn</vt:lpstr>
      <vt:lpstr>	Một số kết quả khi test trên ảnh</vt:lpstr>
      <vt:lpstr>	Một số kết quả khi test trên ảnh</vt:lpstr>
      <vt:lpstr>	Một số kết quả khi test trên ảnh</vt:lpstr>
      <vt:lpstr>	Một số kết quả khi test trên ảnh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KỲ  Lớp: CS232.K21 Môn: TÍNH TOÁN ĐA PHƯƠNG TIỆN</dc:title>
  <dc:creator>Lê Võ Ngọc Anh</dc:creator>
  <cp:lastModifiedBy>ASUS</cp:lastModifiedBy>
  <cp:revision>7</cp:revision>
  <dcterms:created xsi:type="dcterms:W3CDTF">2020-08-09T14:33:00Z</dcterms:created>
  <dcterms:modified xsi:type="dcterms:W3CDTF">2020-08-09T15:04:57Z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1033-11.2.0.9629</vt:lpwstr>
  </property>
</Properties>
</file>