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7" r:id="rId16"/>
    <p:sldId id="269" r:id="rId17"/>
    <p:sldId id="278" r:id="rId18"/>
    <p:sldId id="270" r:id="rId19"/>
    <p:sldId id="279" r:id="rId20"/>
    <p:sldId id="271" r:id="rId21"/>
    <p:sldId id="272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</a:t>
            </a:r>
            <a:r>
              <a:rPr lang="ru-RU" b="1" dirty="0" smtClean="0"/>
              <a:t>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smtClean="0"/>
              <a:t>Array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создание массивов тестов нужно использовать класс </a:t>
            </a:r>
            <a:r>
              <a:rPr lang="en-US" sz="2800" dirty="0" smtClean="0"/>
              <a:t>Array. </a:t>
            </a:r>
            <a:endParaRPr lang="ru-RU" sz="2800" dirty="0" smtClean="0"/>
          </a:p>
          <a:p>
            <a:r>
              <a:rPr lang="ru-RU" sz="2800" dirty="0" smtClean="0"/>
              <a:t>Поддерживается создание зависимых и независимых тестов.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smtClean="0"/>
              <a:t>Grammar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Класс, представляющий контекстно-свободную грамматику</a:t>
            </a:r>
            <a:r>
              <a:rPr lang="ru-RU" sz="2400" dirty="0" smtClean="0"/>
              <a:t>. </a:t>
            </a:r>
            <a:r>
              <a:rPr lang="ru-RU" sz="2400" dirty="0"/>
              <a:t>Конструктор класса принимает 2 строки: первая это описание грамматики, вторая это набор правил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Можно </a:t>
            </a:r>
            <a:r>
              <a:rPr lang="ru-RU" sz="2400" dirty="0"/>
              <a:t>описать любую контекстно-свободную грамматику и по этой грамматике сгенерировать тесты. Все сгенерированные тесты будут словами из языка, порождённым этой грамматикой.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smtClean="0"/>
              <a:t>Regex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Класс, представляющий регулярные выражения. </a:t>
            </a:r>
          </a:p>
          <a:p>
            <a:r>
              <a:rPr lang="ru-RU" dirty="0" smtClean="0"/>
              <a:t>Регулярные </a:t>
            </a:r>
            <a:r>
              <a:rPr lang="ru-RU" dirty="0"/>
              <a:t>выражения, реализованные в данной работе, отличаются от классических регулярных выражений, реализованных в текстовых редакторах и языках программирования, потому что надо </a:t>
            </a:r>
            <a:r>
              <a:rPr lang="ru-RU" i="1" dirty="0"/>
              <a:t>генерировать </a:t>
            </a:r>
            <a:r>
              <a:rPr lang="ru-RU" dirty="0"/>
              <a:t>строки, а не искать и заменять. </a:t>
            </a:r>
            <a:r>
              <a:rPr lang="en-US" dirty="0"/>
              <a:t> </a:t>
            </a:r>
          </a:p>
          <a:p>
            <a:r>
              <a:rPr lang="ru-RU" dirty="0"/>
              <a:t>Конструктор класса принимает одну строку и одно необязательное целое число – максимальная глубина для операций * и +, которая по умолчанию является 1000. Строка же является именно регулярным выражением, по которому и нужно генерировать строки.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ru-RU" dirty="0"/>
              <a:t>описывающий графы. </a:t>
            </a:r>
            <a:endParaRPr lang="ru-RU" dirty="0" smtClean="0"/>
          </a:p>
          <a:p>
            <a:r>
              <a:rPr lang="ru-RU" dirty="0" smtClean="0"/>
              <a:t>Поддерживаются:</a:t>
            </a:r>
          </a:p>
          <a:p>
            <a:pPr marL="800100" lvl="1" indent="-342900"/>
            <a:r>
              <a:rPr lang="ru-RU" dirty="0" smtClean="0"/>
              <a:t>Ориентированные</a:t>
            </a:r>
          </a:p>
          <a:p>
            <a:pPr marL="800100" lvl="1" indent="-342900"/>
            <a:r>
              <a:rPr lang="ru-RU" dirty="0" smtClean="0"/>
              <a:t>Неориентированные</a:t>
            </a:r>
          </a:p>
          <a:p>
            <a:pPr marL="800100" lvl="1" indent="-342900"/>
            <a:r>
              <a:rPr lang="ru-RU" dirty="0" smtClean="0"/>
              <a:t>Веса</a:t>
            </a:r>
          </a:p>
          <a:p>
            <a:pPr marL="800100" lvl="1" indent="-342900"/>
            <a:r>
              <a:rPr lang="ru-RU" dirty="0" smtClean="0"/>
              <a:t>С </a:t>
            </a:r>
            <a:r>
              <a:rPr lang="ru-RU" dirty="0"/>
              <a:t>петлями и </a:t>
            </a:r>
            <a:r>
              <a:rPr lang="ru-RU" dirty="0" smtClean="0"/>
              <a:t>без</a:t>
            </a:r>
          </a:p>
          <a:p>
            <a:pPr marL="800100" lvl="1" indent="-342900"/>
            <a:r>
              <a:rPr lang="ru-RU" dirty="0"/>
              <a:t>С</a:t>
            </a:r>
            <a:r>
              <a:rPr lang="ru-RU" dirty="0" smtClean="0"/>
              <a:t> </a:t>
            </a:r>
            <a:r>
              <a:rPr lang="ru-RU" dirty="0"/>
              <a:t>определённым методом вывода. </a:t>
            </a:r>
            <a:endParaRPr lang="ru-RU" dirty="0" smtClean="0"/>
          </a:p>
          <a:p>
            <a:r>
              <a:rPr lang="ru-RU" dirty="0"/>
              <a:t>На данный момент методов вывода три: матрица смежности, список смежности и список ребер</a:t>
            </a:r>
            <a:r>
              <a:rPr lang="ru-RU" dirty="0" smtClean="0"/>
              <a:t>. Конструктор принимает количество вершин, количество ребер, веса.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Фиксируется дерево</a:t>
            </a:r>
            <a:r>
              <a:rPr lang="ru-RU" dirty="0"/>
              <a:t>	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Определяется граф большой или </a:t>
            </a:r>
            <a:r>
              <a:rPr lang="ru-RU" dirty="0" smtClean="0"/>
              <a:t>маленький</a:t>
            </a:r>
            <a:endParaRPr lang="ru-RU" dirty="0" smtClean="0"/>
          </a:p>
          <a:p>
            <a:pPr marL="1485900" lvl="2" indent="-342900"/>
            <a:r>
              <a:rPr lang="ru-RU" dirty="0" smtClean="0"/>
              <a:t>Большой, если количество ребер больше половины</a:t>
            </a:r>
          </a:p>
          <a:p>
            <a:pPr marL="1485900" lvl="2" indent="-342900"/>
            <a:r>
              <a:rPr lang="ru-RU" dirty="0" smtClean="0"/>
              <a:t>Маленький если нет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Если маленький, то начинает строиться с фиксированного дерева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Если большой, то начинает удалять ребра, не трогая фиксированное дерево.</a:t>
            </a:r>
          </a:p>
          <a:p>
            <a:r>
              <a:rPr lang="ru-RU" dirty="0" smtClean="0"/>
              <a:t>Граф всегда связный.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 smtClean="0"/>
                  <a:t>&lt;Условие задачи&gt;</a:t>
                </a:r>
                <a:r>
                  <a:rPr lang="en-US" dirty="0" smtClean="0"/>
                  <a:t> </a:t>
                </a:r>
              </a:p>
              <a:p>
                <a:pPr algn="ctr"/>
                <a:r>
                  <a:rPr lang="ru-RU" i="1" dirty="0" smtClean="0"/>
                  <a:t>Исходные данные</a:t>
                </a:r>
                <a:r>
                  <a:rPr lang="en-US" dirty="0" smtClean="0"/>
                  <a:t> </a:t>
                </a:r>
              </a:p>
              <a:p>
                <a:pPr algn="ctr"/>
                <a:r>
                  <a:rPr lang="ru-RU" dirty="0" smtClean="0"/>
                  <a:t>Дано </a:t>
                </a:r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1000,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ctr"/>
                <a:r>
                  <a:rPr lang="ru-RU" i="1" dirty="0" smtClean="0"/>
                  <a:t>&lt;Описание результата&gt;</a:t>
                </a:r>
                <a:r>
                  <a:rPr lang="en-US" dirty="0" smtClean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0" t="-558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543800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Задача №</a:t>
            </a:r>
            <a:r>
              <a:rPr lang="en-US" sz="3200" dirty="0" smtClean="0"/>
              <a:t>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Разбор задачи №2</a:t>
            </a:r>
            <a:endParaRPr lang="en-US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76970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Задача №</a:t>
            </a:r>
            <a:r>
              <a:rPr lang="en-US" sz="3200" dirty="0" smtClean="0"/>
              <a:t>3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r>
                  <a:rPr lang="ru-RU" dirty="0"/>
                  <a:t/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TestMaker</a:t>
            </a:r>
            <a:r>
              <a:rPr lang="ru-RU" dirty="0"/>
              <a:t> – библиотека, предоставляющая интерфейсы генерации различных тестов для олимпиад и домашних заданий.  </a:t>
            </a:r>
            <a:endParaRPr lang="ru-RU" dirty="0" smtClean="0"/>
          </a:p>
          <a:p>
            <a:pPr marL="800100" lvl="1" indent="-342900"/>
            <a:r>
              <a:rPr lang="ru-RU" dirty="0" smtClean="0"/>
              <a:t>Реализована </a:t>
            </a:r>
            <a:r>
              <a:rPr lang="ru-RU" dirty="0"/>
              <a:t>на языке С++. </a:t>
            </a:r>
            <a:endParaRPr lang="ru-RU" dirty="0" smtClean="0"/>
          </a:p>
          <a:p>
            <a:pPr marL="800100" lvl="1" indent="-342900"/>
            <a:r>
              <a:rPr lang="ru-RU" dirty="0" smtClean="0"/>
              <a:t>Были </a:t>
            </a:r>
            <a:r>
              <a:rPr lang="ru-RU" dirty="0"/>
              <a:t>использованы многие шаблоны проектирования, </a:t>
            </a:r>
            <a:r>
              <a:rPr lang="ru-RU" dirty="0" smtClean="0"/>
              <a:t>алгоритмы.</a:t>
            </a:r>
          </a:p>
          <a:p>
            <a:pPr marL="800100" lvl="1" indent="-342900"/>
            <a:r>
              <a:rPr lang="ru-RU" dirty="0" smtClean="0"/>
              <a:t>Работа </a:t>
            </a:r>
            <a:r>
              <a:rPr lang="ru-RU" dirty="0"/>
              <a:t>в нескольких потоках. </a:t>
            </a:r>
            <a:endParaRPr lang="en-US" dirty="0"/>
          </a:p>
          <a:p>
            <a:r>
              <a:rPr lang="ru-RU" dirty="0"/>
              <a:t>Библиотека предоставляет </a:t>
            </a:r>
            <a:r>
              <a:rPr lang="ru-RU" dirty="0" smtClean="0"/>
              <a:t>инструменты: </a:t>
            </a:r>
          </a:p>
          <a:p>
            <a:pPr marL="800100" lvl="1" indent="-342900"/>
            <a:r>
              <a:rPr lang="ru-RU" dirty="0" smtClean="0"/>
              <a:t>Диапазоны значений</a:t>
            </a:r>
          </a:p>
          <a:p>
            <a:pPr marL="800100" lvl="1" indent="-342900"/>
            <a:r>
              <a:rPr lang="ru-RU" dirty="0" smtClean="0"/>
              <a:t>Массивы </a:t>
            </a:r>
            <a:r>
              <a:rPr lang="ru-RU" dirty="0"/>
              <a:t>на </a:t>
            </a:r>
            <a:r>
              <a:rPr lang="ru-RU" dirty="0" smtClean="0"/>
              <a:t>диапазонах</a:t>
            </a:r>
          </a:p>
          <a:p>
            <a:pPr marL="800100" lvl="1" indent="-342900"/>
            <a:r>
              <a:rPr lang="ru-RU" dirty="0" smtClean="0"/>
              <a:t>Случайные графы</a:t>
            </a:r>
          </a:p>
          <a:p>
            <a:pPr marL="800100" lvl="1" indent="-342900"/>
            <a:r>
              <a:rPr lang="ru-RU" dirty="0" smtClean="0"/>
              <a:t>Регулярные </a:t>
            </a:r>
            <a:r>
              <a:rPr lang="ru-RU" dirty="0"/>
              <a:t>выражения </a:t>
            </a:r>
            <a:endParaRPr lang="ru-RU" dirty="0" smtClean="0"/>
          </a:p>
          <a:p>
            <a:pPr marL="800100" lvl="1" indent="-342900"/>
            <a:r>
              <a:rPr lang="ru-RU" dirty="0" smtClean="0"/>
              <a:t>И </a:t>
            </a:r>
            <a:r>
              <a:rPr lang="ru-RU" dirty="0"/>
              <a:t>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3682206"/>
            <a:ext cx="7419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</a:t>
            </a:r>
            <a:r>
              <a:rPr lang="ru-RU" dirty="0" smtClean="0"/>
              <a:t>года была проведена олимпиада</a:t>
            </a:r>
            <a:r>
              <a:rPr lang="en-US" dirty="0" smtClean="0"/>
              <a:t> </a:t>
            </a:r>
            <a:r>
              <a:rPr lang="ru-RU" dirty="0" smtClean="0"/>
              <a:t>с использованием данной библиотеки. </a:t>
            </a:r>
          </a:p>
          <a:p>
            <a:r>
              <a:rPr lang="ru-RU" dirty="0" smtClean="0"/>
              <a:t>В дальнейшем планируются проводиться олимпиады для университета с помощью </a:t>
            </a:r>
            <a:r>
              <a:rPr lang="en-US" dirty="0" err="1" smtClean="0"/>
              <a:t>TestMaker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Благодарю за внимание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100" dirty="0" smtClean="0"/>
              <a:t>Ссылка на исходные коды: </a:t>
            </a:r>
            <a:r>
              <a:rPr lang="en-US" sz="1100" dirty="0" smtClean="0"/>
              <a:t>github.com//</a:t>
            </a:r>
            <a:r>
              <a:rPr lang="en-US" sz="1100" dirty="0" err="1" smtClean="0"/>
              <a:t>levonog</a:t>
            </a:r>
            <a:r>
              <a:rPr lang="en-US" sz="1100" dirty="0" smtClean="0"/>
              <a:t>/</a:t>
            </a:r>
            <a:r>
              <a:rPr lang="en-US" sz="1100" dirty="0" err="1" smtClean="0"/>
              <a:t>TestMaker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 smtClean="0"/>
                  <a:t>&lt;Условие задачи&gt;</a:t>
                </a:r>
                <a:r>
                  <a:rPr lang="en-US" dirty="0" smtClean="0"/>
                  <a:t> </a:t>
                </a:r>
              </a:p>
              <a:p>
                <a:pPr algn="ctr"/>
                <a:r>
                  <a:rPr lang="ru-RU" i="1" dirty="0" smtClean="0"/>
                  <a:t>Исходные данные</a:t>
                </a:r>
                <a:r>
                  <a:rPr lang="en-US" dirty="0" smtClean="0"/>
                  <a:t> </a:t>
                </a:r>
              </a:p>
              <a:p>
                <a:pPr algn="ctr"/>
                <a:r>
                  <a:rPr lang="ru-RU" dirty="0" smtClean="0"/>
                  <a:t>Дано </a:t>
                </a:r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1000,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ctr"/>
                <a:r>
                  <a:rPr lang="ru-RU" i="1" dirty="0" smtClean="0"/>
                  <a:t>&lt;Описание результата&gt;</a:t>
                </a:r>
                <a:r>
                  <a:rPr lang="en-US" dirty="0" smtClean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0" t="-558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Задача №</a:t>
            </a:r>
            <a:r>
              <a:rPr lang="en-US" sz="3200" dirty="0" smtClean="0"/>
              <a:t>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Задача №</a:t>
            </a:r>
            <a:r>
              <a:rPr lang="en-US" sz="3200" dirty="0" smtClean="0"/>
              <a:t>3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r>
                  <a:rPr lang="ru-RU" dirty="0"/>
                  <a:t/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Б</a:t>
            </a:r>
            <a:r>
              <a:rPr lang="ru-RU" sz="3600" dirty="0" smtClean="0"/>
              <a:t>азовый </a:t>
            </a:r>
            <a:r>
              <a:rPr lang="ru-RU" sz="3600" dirty="0"/>
              <a:t>абстрактный класс всей библиотеки. В нем содержится весь необходимый функционал, который наследуют остальные классы. Реализует шаблон проектирования Компоновщик.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err="1" smtClean="0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Ещё </a:t>
            </a:r>
            <a:r>
              <a:rPr lang="ru-RU" sz="2800" dirty="0" smtClean="0"/>
              <a:t>один </a:t>
            </a:r>
            <a:r>
              <a:rPr lang="ru-RU" sz="2800" dirty="0"/>
              <a:t>класс, который реализует шаблон проектирования Компоновщик. Является совокупностью нескольких (может одного) тестов, и имеет тот же интерфейс, что и остальные тесты, что позволяет работать с группой тестов как с одним. Имеет функцию </a:t>
            </a:r>
            <a:r>
              <a:rPr lang="en-US" sz="2800" dirty="0"/>
              <a:t>Add</a:t>
            </a:r>
            <a:r>
              <a:rPr lang="ru-RU" sz="2800" dirty="0"/>
              <a:t>, которой нужно добавлять тест к остальному множеству. </a:t>
            </a:r>
            <a:br>
              <a:rPr lang="ru-RU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Основные классы:</a:t>
            </a:r>
            <a:r>
              <a:rPr lang="hy-AM" sz="3200" dirty="0"/>
              <a:t/>
            </a:r>
            <a:br>
              <a:rPr lang="hy-AM" sz="3200" dirty="0"/>
            </a:br>
            <a:r>
              <a:rPr lang="en-US" sz="3200" dirty="0" err="1" smtClean="0"/>
              <a:t>primitivetest</a:t>
            </a:r>
            <a:r>
              <a:rPr lang="en-US" sz="3200" dirty="0" smtClean="0"/>
              <a:t>&lt;T&gt;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примитивные типы и является базовым классом  для </a:t>
            </a:r>
            <a:r>
              <a:rPr lang="en-US" dirty="0" err="1"/>
              <a:t>ConstPrimitiveTest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и </a:t>
            </a:r>
            <a:r>
              <a:rPr lang="en-US" dirty="0" err="1"/>
              <a:t>RangePrimitiveTest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&gt;. 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ConstPrimitiveTest</a:t>
            </a:r>
            <a:r>
              <a:rPr lang="en-US" dirty="0"/>
              <a:t> </a:t>
            </a:r>
            <a:r>
              <a:rPr lang="hy-AM" dirty="0"/>
              <a:t>&lt;</a:t>
            </a:r>
            <a:r>
              <a:rPr lang="en-US" dirty="0"/>
              <a:t>T</a:t>
            </a:r>
            <a:r>
              <a:rPr lang="ru-RU" dirty="0"/>
              <a:t>&gt; принимает один объект типа </a:t>
            </a:r>
            <a:r>
              <a:rPr lang="en-US" dirty="0"/>
              <a:t>T</a:t>
            </a:r>
            <a:r>
              <a:rPr lang="ru-RU" dirty="0"/>
              <a:t>. Используется для того, чтобы определять константные числа.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RangePrimitiveTest</a:t>
            </a:r>
            <a:r>
              <a:rPr lang="hy-AM" dirty="0"/>
              <a:t> &lt;</a:t>
            </a:r>
            <a:r>
              <a:rPr lang="en-US" dirty="0"/>
              <a:t>T&gt; </a:t>
            </a:r>
            <a:r>
              <a:rPr lang="ru-RU" dirty="0"/>
              <a:t>принимает один </a:t>
            </a:r>
            <a:r>
              <a:rPr lang="ru-RU" dirty="0" smtClean="0"/>
              <a:t>диапазон. При </a:t>
            </a:r>
            <a:r>
              <a:rPr lang="ru-RU" dirty="0"/>
              <a:t>этом можно получить довольно сложную структуру </a:t>
            </a:r>
            <a:r>
              <a:rPr lang="ru-RU" dirty="0" smtClean="0"/>
              <a:t>теста.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128</TotalTime>
  <Words>460</Words>
  <Application>Microsoft Office PowerPoint</Application>
  <PresentationFormat>Экран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Главная</vt:lpstr>
      <vt:lpstr>Разработка библиотеки генерации тестов для задач по информатике </vt:lpstr>
      <vt:lpstr>Введение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Compositetest</vt:lpstr>
      <vt:lpstr>Основные классы: primitivetest&lt;T&gt;</vt:lpstr>
      <vt:lpstr>Основные классы: Array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Благодарю за внимание     Ссылка на исходные коды: github.com//levonog/TestMaker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10</cp:revision>
  <dcterms:created xsi:type="dcterms:W3CDTF">2017-12-24T10:16:02Z</dcterms:created>
  <dcterms:modified xsi:type="dcterms:W3CDTF">2017-12-24T12:51:45Z</dcterms:modified>
</cp:coreProperties>
</file>