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86" r:id="rId12"/>
    <p:sldId id="281" r:id="rId13"/>
    <p:sldId id="265" r:id="rId14"/>
    <p:sldId id="266" r:id="rId15"/>
    <p:sldId id="267" r:id="rId16"/>
    <p:sldId id="268" r:id="rId17"/>
    <p:sldId id="275" r:id="rId18"/>
    <p:sldId id="282" r:id="rId19"/>
    <p:sldId id="283" r:id="rId20"/>
    <p:sldId id="277" r:id="rId21"/>
    <p:sldId id="269" r:id="rId22"/>
    <p:sldId id="285" r:id="rId23"/>
    <p:sldId id="270" r:id="rId24"/>
    <p:sldId id="279" r:id="rId25"/>
    <p:sldId id="271" r:id="rId26"/>
    <p:sldId id="272" r:id="rId27"/>
    <p:sldId id="284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8FE5-3809-4277-AF2B-8784DBC000A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07C7-8AAA-4F1A-AD31-81315DCE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16E58A-1502-49A9-81BD-C67CE2D6112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i="1" dirty="0"/>
              <a:t>Разработка библиотеки генерации тестов для задач по информатике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Выполнил студент 4-ого курса: Оганесян Левон</a:t>
            </a:r>
            <a:endParaRPr lang="en-US" dirty="0"/>
          </a:p>
          <a:p>
            <a:r>
              <a:rPr lang="ru-RU" b="1" dirty="0"/>
              <a:t>Научный руководитель: </a:t>
            </a:r>
            <a:r>
              <a:rPr lang="ru-RU" b="1" dirty="0" err="1"/>
              <a:t>Цирунян</a:t>
            </a:r>
            <a:r>
              <a:rPr lang="ru-RU" b="1" dirty="0"/>
              <a:t> Армен</a:t>
            </a:r>
            <a:endParaRPr lang="en-US" dirty="0"/>
          </a:p>
          <a:p>
            <a:r>
              <a:rPr lang="ru-RU" b="1" dirty="0"/>
              <a:t>Ереван 201</a:t>
            </a:r>
            <a:r>
              <a:rPr lang="en-US" b="1" dirty="0"/>
              <a:t>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Является совокупностью нескольких (может одного) тестов, и имеет тот же интерфейс, что и остальные тесты.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Позволяет работать с группой тестов как с одним.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Имеет функцию </a:t>
            </a:r>
            <a:r>
              <a:rPr lang="en-US" sz="2400" dirty="0"/>
              <a:t>Add</a:t>
            </a:r>
            <a:r>
              <a:rPr lang="ru-RU" sz="2400" dirty="0"/>
              <a:t>, при помощи которой новые тесты могут быть добавлены к остальному множеству. </a:t>
            </a:r>
            <a:endParaRPr lang="hy-AM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Реализует шаблон проектирования Компоновщик.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91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Пример: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1616C-9306-4E61-A3F0-4CC34AA5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2891"/>
            <a:ext cx="6858000" cy="22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2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ЗависимЫе и независимые тесты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Назовем </a:t>
            </a:r>
            <a:r>
              <a:rPr lang="ru-RU" sz="2400" i="1" dirty="0"/>
              <a:t>зависимыми</a:t>
            </a:r>
            <a:r>
              <a:rPr lang="ru-RU" sz="2400" dirty="0"/>
              <a:t> тесты, в которых задаётся связь между переменными. </a:t>
            </a:r>
          </a:p>
          <a:p>
            <a:r>
              <a:rPr lang="ru-RU" sz="2400" dirty="0"/>
              <a:t>Пример зависимых тестов: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Все остальные тесты назовем </a:t>
            </a:r>
            <a:r>
              <a:rPr lang="ru-RU" sz="2400" i="1" dirty="0"/>
              <a:t>независимыми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3B069-F93E-4F23-B602-E0F11DD2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6468"/>
            <a:ext cx="8240133" cy="14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Array</a:t>
            </a:r>
            <a:r>
              <a:rPr lang="hy-AM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matrix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/>
              <a:t> Для создания массивов тестов нужно использовать класс </a:t>
            </a:r>
            <a:r>
              <a:rPr lang="en-US" sz="2800" dirty="0"/>
              <a:t>Array.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ru-RU" sz="2800" dirty="0"/>
          </a:p>
          <a:p>
            <a:pPr>
              <a:buFont typeface="Arial" pitchFamily="34" charset="0"/>
              <a:buChar char="•"/>
            </a:pPr>
            <a:r>
              <a:rPr lang="ru-RU" sz="2800" dirty="0"/>
              <a:t> Поддерживается создание зависимых и независимых тестов. 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ru-RU" sz="2800" dirty="0"/>
              <a:t> Присутствует класс матриц, который имеет тот же интерфейс, что и массив.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6886-8A5E-4312-86C8-601590D5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8" y="2764687"/>
            <a:ext cx="7333724" cy="11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Grammar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Класс, представляющий контекстно-свободную грамматику.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Все сгенерированные в результате тесты будут словами из языка, порождённым этой грамматикой.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Например</a:t>
            </a:r>
            <a:r>
              <a:rPr lang="en-US" sz="2400" dirty="0"/>
              <a:t>, </a:t>
            </a:r>
            <a:r>
              <a:rPr lang="ru-RU" sz="2400" dirty="0"/>
              <a:t>чтобы сгенерировать тесты вида </a:t>
            </a:r>
            <a:r>
              <a:rPr lang="en-US" sz="2400" u="sng" dirty="0" err="1"/>
              <a:t>a</a:t>
            </a:r>
            <a:r>
              <a:rPr lang="en-US" sz="2400" u="sng" baseline="30000" dirty="0" err="1"/>
              <a:t>n</a:t>
            </a:r>
            <a:r>
              <a:rPr lang="en-US" sz="2400" u="sng" dirty="0" err="1"/>
              <a:t>b</a:t>
            </a:r>
            <a:r>
              <a:rPr lang="en-US" sz="2400" u="sng" baseline="30000" dirty="0" err="1"/>
              <a:t>m</a:t>
            </a:r>
            <a:r>
              <a:rPr lang="ru-RU" sz="2400" dirty="0"/>
              <a:t>, достаточно построить следующую грамматику</a:t>
            </a:r>
            <a:r>
              <a:rPr lang="en-US" sz="2400" dirty="0"/>
              <a:t>:</a:t>
            </a:r>
            <a:endParaRPr lang="ru-RU" sz="2400" dirty="0"/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( {S,A,B}, {</a:t>
            </a:r>
            <a:r>
              <a:rPr lang="en-US" sz="2400" i="1" dirty="0" err="1">
                <a:latin typeface="Cambria Math" pitchFamily="18" charset="0"/>
                <a:ea typeface="Cambria Math" pitchFamily="18" charset="0"/>
              </a:rPr>
              <a:t>a,b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}, P, S )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S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AB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 err="1">
                <a:latin typeface="Cambria Math" pitchFamily="18" charset="0"/>
                <a:ea typeface="Cambria Math" pitchFamily="18" charset="0"/>
              </a:rPr>
              <a:t>aA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| e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Bb | e</a:t>
            </a:r>
            <a:br>
              <a:rPr lang="ru-RU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7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Regex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Класс, представляющий регулярные выражения.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Регулярные выражения, реализованные в данной работе, отличаются от классических регулярных выражений, т.к. требуется </a:t>
            </a:r>
            <a:r>
              <a:rPr lang="ru-RU" i="1" dirty="0"/>
              <a:t>генерировать </a:t>
            </a:r>
            <a:r>
              <a:rPr lang="ru-RU" dirty="0"/>
              <a:t>строки, а не </a:t>
            </a:r>
            <a:r>
              <a:rPr lang="ru-RU" i="1" dirty="0"/>
              <a:t>искать </a:t>
            </a:r>
            <a:r>
              <a:rPr lang="ru-RU" dirty="0"/>
              <a:t>и </a:t>
            </a:r>
            <a:r>
              <a:rPr lang="ru-RU" i="1" dirty="0"/>
              <a:t>заменять</a:t>
            </a:r>
            <a:r>
              <a:rPr lang="ru-RU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 качестве примера</a:t>
            </a:r>
            <a:r>
              <a:rPr lang="en-US" dirty="0"/>
              <a:t> </a:t>
            </a:r>
            <a:r>
              <a:rPr lang="ru-RU" dirty="0"/>
              <a:t>рассмотрим регулярное выражение для генерации следующего теста</a:t>
            </a:r>
            <a:r>
              <a:rPr lang="en-US" dirty="0"/>
              <a:t> </a:t>
            </a:r>
            <a:r>
              <a:rPr lang="en-US" u="sng" dirty="0" err="1"/>
              <a:t>a</a:t>
            </a:r>
            <a:r>
              <a:rPr lang="en-US" u="sng" baseline="30000" dirty="0" err="1"/>
              <a:t>n</a:t>
            </a:r>
            <a:r>
              <a:rPr lang="en-US" u="sng" dirty="0" err="1"/>
              <a:t>b</a:t>
            </a:r>
            <a:r>
              <a:rPr lang="en-US" u="sng" baseline="30000" dirty="0" err="1"/>
              <a:t>m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3512F-D713-44B5-AD3F-16EABD604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1" y="4419600"/>
            <a:ext cx="71934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Класс описывающий графы. </a:t>
            </a:r>
          </a:p>
          <a:p>
            <a:r>
              <a:rPr lang="ru-RU" sz="2400" dirty="0"/>
              <a:t>Поддерживаются:</a:t>
            </a:r>
          </a:p>
          <a:p>
            <a:pPr marL="800100" lvl="1" indent="-342900"/>
            <a:r>
              <a:rPr lang="ru-RU" sz="2400" b="1" dirty="0"/>
              <a:t>Ориентированные и неориентированные</a:t>
            </a:r>
          </a:p>
          <a:p>
            <a:pPr marL="800100" lvl="1" indent="-342900"/>
            <a:r>
              <a:rPr lang="ru-RU" sz="2400" b="1" dirty="0"/>
              <a:t>Взвешенные </a:t>
            </a:r>
          </a:p>
          <a:p>
            <a:pPr marL="800100" lvl="1" indent="-342900"/>
            <a:r>
              <a:rPr lang="ru-RU" sz="2400" b="1" dirty="0"/>
              <a:t>Три вида представления</a:t>
            </a:r>
            <a:r>
              <a:rPr lang="en-US" sz="2400" b="1" dirty="0"/>
              <a:t>:</a:t>
            </a:r>
          </a:p>
          <a:p>
            <a:pPr marL="1485900" lvl="2" indent="-342900"/>
            <a:r>
              <a:rPr lang="ru-RU" sz="2400" b="1" dirty="0"/>
              <a:t>Матрица смежности</a:t>
            </a:r>
          </a:p>
          <a:p>
            <a:pPr marL="1485900" lvl="2" indent="-342900"/>
            <a:r>
              <a:rPr lang="ru-RU" sz="2400" b="1" dirty="0"/>
              <a:t>Список смежности</a:t>
            </a:r>
          </a:p>
          <a:p>
            <a:pPr marL="1485900" lvl="2" indent="-342900"/>
            <a:r>
              <a:rPr lang="ru-RU" sz="2400" b="1" dirty="0"/>
              <a:t>Список ребёр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58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Процесс генерации графа: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Фиксируется дерево	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Определяется размер графа (большой или маленький)</a:t>
            </a:r>
            <a:r>
              <a:rPr lang="en-US" sz="2400" b="1" dirty="0"/>
              <a:t>:</a:t>
            </a:r>
            <a:endParaRPr lang="ru-RU" sz="2400" b="1" dirty="0"/>
          </a:p>
          <a:p>
            <a:pPr marL="1485900" lvl="2" indent="-342900"/>
            <a:r>
              <a:rPr lang="ru-RU" sz="2400" b="1" dirty="0"/>
              <a:t>Большой, если количество ребер больше половины</a:t>
            </a:r>
            <a:r>
              <a:rPr lang="en-US" sz="2400" b="1" dirty="0"/>
              <a:t> </a:t>
            </a:r>
            <a:r>
              <a:rPr lang="ru-RU" sz="2400" b="1" dirty="0"/>
              <a:t>ребёр полного графа</a:t>
            </a:r>
          </a:p>
          <a:p>
            <a:pPr marL="1485900" lvl="2" indent="-342900"/>
            <a:r>
              <a:rPr lang="ru-RU" sz="2400" b="1" dirty="0"/>
              <a:t>Маленький в противном случае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Если граф маленький, то строится с фиксированного дерева путём добавления ребёр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Если граф большой, то строится путём удаления ребёр из полного графа, не затрагивая фиксированное дерево.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ru-RU" sz="2800" dirty="0">
                <a:solidFill>
                  <a:srgbClr val="FF0000"/>
                </a:solidFill>
              </a:rPr>
              <a:t>Замечание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ru-RU" sz="2800" dirty="0"/>
              <a:t>Граф всегда связный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14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GraphMerger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для объединения графов</a:t>
            </a:r>
          </a:p>
          <a:p>
            <a:r>
              <a:rPr lang="ru-RU" dirty="0"/>
              <a:t>Алгоритм объединения: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Узнаётся общее количество</a:t>
            </a:r>
            <a:r>
              <a:rPr lang="en-US" b="1" dirty="0"/>
              <a:t> </a:t>
            </a:r>
            <a:r>
              <a:rPr lang="ru-RU" b="1" dirty="0"/>
              <a:t>вершин</a:t>
            </a:r>
            <a:r>
              <a:rPr lang="en-US" b="1" dirty="0"/>
              <a:t> (</a:t>
            </a:r>
            <a:r>
              <a:rPr lang="ru-RU" b="1" dirty="0"/>
              <a:t>предположим, </a:t>
            </a:r>
            <a:r>
              <a:rPr lang="en-US" b="1" dirty="0"/>
              <a:t>n)</a:t>
            </a:r>
            <a:r>
              <a:rPr lang="ru-R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Генерируется случайная перестановка длины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b="1" dirty="0"/>
              <a:t>.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Каждой вершине присваивается свой новый номер</a:t>
            </a:r>
            <a:r>
              <a:rPr lang="en-US" b="1" dirty="0"/>
              <a:t>.</a:t>
            </a:r>
            <a:endParaRPr lang="ru-RU" b="1" dirty="0"/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Создается список смежности размера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Заполняется списками смежности каждого отдельного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09389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TestCreator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TestCreator</a:t>
            </a:r>
            <a:r>
              <a:rPr lang="ru-RU" dirty="0"/>
              <a:t> – класс для генерации и записи тестов в файлы. Принимает: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Тест, который нужно генерировать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Количество тестов для генерации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Путь директории на локальном диске, в которую эти тесты должны записываться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Какое количество потоков должно быть использовано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Формат названия  файлов: префикс файла, расширение, и с какого номера начинать.  </a:t>
            </a:r>
            <a:endParaRPr lang="en-US" b="1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82930-F19C-4A1F-87A6-CC5E3AD0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5334000"/>
            <a:ext cx="7631427" cy="9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Библиотека, предоставляющая инструменты генерации различных тестов для олимпиадных задач и домашних заданий.  </a:t>
            </a:r>
          </a:p>
          <a:p>
            <a:pPr marL="800100" lvl="1" indent="-342900"/>
            <a:r>
              <a:rPr lang="ru-RU" dirty="0"/>
              <a:t>Реализована на языке С++. </a:t>
            </a:r>
          </a:p>
          <a:p>
            <a:pPr marL="800100" lvl="1" indent="-342900"/>
            <a:r>
              <a:rPr lang="ru-RU" dirty="0"/>
              <a:t>Использованы различные шаблоны проектирования, алгоритмы.</a:t>
            </a:r>
          </a:p>
          <a:p>
            <a:pPr marL="800100" lvl="1" indent="-342900"/>
            <a:r>
              <a:rPr lang="ru-RU" dirty="0"/>
              <a:t>Реализован параллельный режим работы. </a:t>
            </a:r>
            <a:endParaRPr lang="en-US" dirty="0"/>
          </a:p>
          <a:p>
            <a:r>
              <a:rPr lang="ru-RU" dirty="0"/>
              <a:t>Библиотека предоставляет такую функциональность, как: </a:t>
            </a:r>
          </a:p>
          <a:p>
            <a:pPr marL="800100" lvl="1" indent="-342900"/>
            <a:r>
              <a:rPr lang="ru-RU" dirty="0"/>
              <a:t>Элементарные типы на диапазонах</a:t>
            </a:r>
          </a:p>
          <a:p>
            <a:pPr marL="800100" lvl="1" indent="-342900"/>
            <a:r>
              <a:rPr lang="ru-RU" dirty="0"/>
              <a:t>Массивы на диапазонах</a:t>
            </a:r>
          </a:p>
          <a:p>
            <a:pPr marL="800100" lvl="1" indent="-342900"/>
            <a:r>
              <a:rPr lang="ru-RU" dirty="0"/>
              <a:t>Случайные графы</a:t>
            </a:r>
          </a:p>
          <a:p>
            <a:pPr marL="800100" lvl="1" indent="-342900"/>
            <a:r>
              <a:rPr lang="ru-RU" dirty="0"/>
              <a:t>Регулярные выражения </a:t>
            </a:r>
          </a:p>
          <a:p>
            <a:pPr marL="800100" lvl="1" indent="-342900"/>
            <a:r>
              <a:rPr lang="ru-RU" dirty="0"/>
              <a:t>И многое другое.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dirty="0"/>
                  <a:t>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400" dirty="0"/>
                  <a:t>,  каждое из которых может быть по модулю не больше 1000.</a:t>
                </a:r>
                <a:endParaRPr lang="en-US" sz="2400" dirty="0"/>
              </a:p>
              <a:p>
                <a:pPr algn="ctr"/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№1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953" y="1524318"/>
            <a:ext cx="6160093" cy="491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2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endParaRPr lang="en-US" sz="2400" dirty="0"/>
              </a:p>
              <a:p>
                <a:pPr algn="ctr"/>
                <a:r>
                  <a:rPr lang="ru-RU" sz="2400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  <a:br>
                  <a:rPr lang="hy-AM" sz="2400" dirty="0"/>
                </a:br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№2</a:t>
            </a:r>
            <a:endParaRPr lang="en-US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31FDB0-F27E-42A9-8170-D9F6937B9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5903"/>
            <a:ext cx="7620000" cy="43069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C9442-5270-4F42-9416-3508CC143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5902"/>
            <a:ext cx="7620000" cy="43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03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№3 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15" y="3045222"/>
            <a:ext cx="8458570" cy="76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60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Олимпиады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16-ого сентября 2017 года была проведена олимпиада</a:t>
            </a:r>
            <a:r>
              <a:rPr lang="en-US" dirty="0"/>
              <a:t> </a:t>
            </a:r>
            <a:r>
              <a:rPr lang="ru-RU" dirty="0"/>
              <a:t>с использованием данной библиотеки. </a:t>
            </a:r>
          </a:p>
          <a:p>
            <a:r>
              <a:rPr lang="ru-RU" dirty="0"/>
              <a:t>В дальнейшем также будут проводиться олимпиады для университета с помощью данной библиотеки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080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ru-RU" dirty="0"/>
              <a:t>Немного Истории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разрабатывалась в течение более двух лет, начиная с января 2016-ого года.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насчитывает около 4000 строк кода.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полностью переписывалась три раза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В библиотеке используется 4 шаблона проектирования: Строитель, Компоновщик, Прототип, Стратегия.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Класс </a:t>
            </a:r>
            <a:r>
              <a:rPr lang="en-US" b="1" dirty="0"/>
              <a:t>Graph </a:t>
            </a:r>
            <a:r>
              <a:rPr lang="ru-RU" b="1" dirty="0"/>
              <a:t>был оставлен на самый конец, потому что не было идей, как написать его хорошо.</a:t>
            </a:r>
            <a:r>
              <a:rPr lang="en-US" b="1" dirty="0"/>
              <a:t> </a:t>
            </a:r>
            <a:r>
              <a:rPr lang="ru-RU" b="1" dirty="0"/>
              <a:t>В итоге он оказался самым объемным классом – 700 строк и переписывался 5 раз.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780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Благодарю за внимание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1600" dirty="0"/>
              <a:t>Ссылка на исходный код: </a:t>
            </a:r>
            <a:r>
              <a:rPr lang="en-US" sz="1600" dirty="0">
                <a:solidFill>
                  <a:schemeClr val="tx1"/>
                </a:solidFill>
              </a:rPr>
              <a:t>https://Github.com/levonog/TestMaker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диапазон значений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Диапазон значений – термин,</a:t>
                </a:r>
                <a:r>
                  <a:rPr lang="hy-AM" dirty="0"/>
                  <a:t> </a:t>
                </a:r>
                <a:r>
                  <a:rPr lang="ru-RU" dirty="0"/>
                  <a:t>использующийся в формулировках задач по информатики. Это пространство всех допустимых значений входных данных, с которыми задача должна быть решена.</a:t>
                </a:r>
              </a:p>
              <a:p>
                <a:r>
                  <a:rPr lang="ru-RU" dirty="0"/>
                  <a:t>Например: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число 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 массив длины </a:t>
                </a:r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количество графов </a:t>
                </a:r>
                <a:r>
                  <a:rPr lang="en-US" dirty="0"/>
                  <a:t>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dirty="0"/>
                  <a:t>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,  каждое из которых может быть по модулю не больше 1000.</a:t>
                </a:r>
                <a:endParaRPr lang="en-US" sz="2400" dirty="0"/>
              </a:p>
              <a:p>
                <a:pPr algn="ctr"/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endParaRPr lang="en-US" sz="2400" dirty="0"/>
              </a:p>
              <a:p>
                <a:pPr algn="ctr"/>
                <a:r>
                  <a:rPr lang="ru-RU" sz="2400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  <a:br>
                  <a:rPr lang="hy-AM" sz="2400" dirty="0"/>
                </a:br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686118"/>
          </a:xfrm>
        </p:spPr>
        <p:txBody>
          <a:bodyPr>
            <a:normAutofit/>
          </a:bodyPr>
          <a:lstStyle/>
          <a:p>
            <a:r>
              <a:rPr lang="ru-RU" sz="3200" dirty="0"/>
              <a:t>Архитектура библиотеки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6019800" cy="5668963"/>
          </a:xfrm>
        </p:spPr>
      </p:pic>
    </p:spTree>
    <p:extLst>
      <p:ext uri="{BB962C8B-B14F-4D97-AF65-F5344CB8AC3E}">
        <p14:creationId xmlns:p14="http://schemas.microsoft.com/office/powerpoint/2010/main" val="2121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test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 Базовый абстрактный класс всей библиотеки.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Предоставляет необходимый интерфейс, который реализуют остальные классы.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Реализует шаблон проектирования Компоновщик.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7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primitivetest</a:t>
            </a:r>
            <a:r>
              <a:rPr lang="en-US" sz="3200" dirty="0"/>
              <a:t>&lt;T&gt;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 Описывает примитивные типы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Является базовым классом для </a:t>
            </a:r>
            <a:r>
              <a:rPr lang="en-US" dirty="0" err="1"/>
              <a:t>ConstPrimitiveTest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и </a:t>
            </a:r>
            <a:r>
              <a:rPr lang="en-US" dirty="0" err="1"/>
              <a:t>RangePrimitiveTest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b="1" dirty="0" err="1"/>
              <a:t>ConstPrimitiveTest</a:t>
            </a:r>
            <a:r>
              <a:rPr lang="en-US" b="1" dirty="0"/>
              <a:t> </a:t>
            </a:r>
            <a:r>
              <a:rPr lang="hy-AM" b="1" dirty="0"/>
              <a:t>&lt;</a:t>
            </a:r>
            <a:r>
              <a:rPr lang="en-US" b="1" dirty="0"/>
              <a:t>T</a:t>
            </a:r>
            <a:r>
              <a:rPr lang="ru-RU" b="1" dirty="0"/>
              <a:t>&gt; принимает один объект типа </a:t>
            </a:r>
            <a:r>
              <a:rPr lang="en-US" b="1" dirty="0"/>
              <a:t>T</a:t>
            </a:r>
            <a:r>
              <a:rPr lang="ru-RU" b="1" dirty="0"/>
              <a:t>. Используется для того, чтобы определять константные числа. </a:t>
            </a:r>
          </a:p>
          <a:p>
            <a:pPr lvl="1"/>
            <a:endParaRPr lang="ru-RU" b="1" dirty="0"/>
          </a:p>
          <a:p>
            <a:pPr lvl="1"/>
            <a:r>
              <a:rPr lang="en-US" b="1" dirty="0" err="1"/>
              <a:t>RangePrimitiveTest</a:t>
            </a:r>
            <a:r>
              <a:rPr lang="hy-AM" b="1" dirty="0"/>
              <a:t> &lt;</a:t>
            </a:r>
            <a:r>
              <a:rPr lang="en-US" b="1" dirty="0"/>
              <a:t>T&gt; </a:t>
            </a:r>
            <a:r>
              <a:rPr lang="ru-RU" b="1" dirty="0"/>
              <a:t>принимает один диапазон значений. Используется для того, чтобы определять элементарные типы на диапазонах.</a:t>
            </a:r>
          </a:p>
          <a:p>
            <a:pPr lvl="1"/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8AA44-E346-4526-A161-2669FFD51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89" y="3918045"/>
            <a:ext cx="4510622" cy="471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FCDFE-E140-4C7B-9F4D-10C58EB5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257800"/>
            <a:ext cx="5791200" cy="7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2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3768</TotalTime>
  <Words>766</Words>
  <Application>Microsoft Office PowerPoint</Application>
  <PresentationFormat>On-screen Show (4:3)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Cambria Math</vt:lpstr>
      <vt:lpstr>Главная</vt:lpstr>
      <vt:lpstr>Разработка библиотеки генерации тестов для задач по информатике </vt:lpstr>
      <vt:lpstr>Введение</vt:lpstr>
      <vt:lpstr>Что такое диапазон значений</vt:lpstr>
      <vt:lpstr>Задача №1</vt:lpstr>
      <vt:lpstr>Задача №2</vt:lpstr>
      <vt:lpstr>Задача №3</vt:lpstr>
      <vt:lpstr>Архитектура библиотеки</vt:lpstr>
      <vt:lpstr>Основные классы: test</vt:lpstr>
      <vt:lpstr>Основные классы: primitivetest&lt;T&gt;</vt:lpstr>
      <vt:lpstr>Основные классы: Compositetest</vt:lpstr>
      <vt:lpstr>Основные классы: Compositetest</vt:lpstr>
      <vt:lpstr>ЗависимЫе и независимые тесты</vt:lpstr>
      <vt:lpstr>Основные классы: Array и matrix</vt:lpstr>
      <vt:lpstr>Основные классы: Grammar</vt:lpstr>
      <vt:lpstr>Основные классы: Regex</vt:lpstr>
      <vt:lpstr>Основные классы: Graph</vt:lpstr>
      <vt:lpstr>Основные классы: Graph</vt:lpstr>
      <vt:lpstr>Основные классы: GraphMerger</vt:lpstr>
      <vt:lpstr>Основные классы: TestCreator</vt:lpstr>
      <vt:lpstr>Задача №1</vt:lpstr>
      <vt:lpstr>Разбор задачи №1</vt:lpstr>
      <vt:lpstr>Задача №2</vt:lpstr>
      <vt:lpstr>Разбор задачи №2</vt:lpstr>
      <vt:lpstr>Задача №3</vt:lpstr>
      <vt:lpstr>Разбор задачи №3 </vt:lpstr>
      <vt:lpstr>Олимпиады</vt:lpstr>
      <vt:lpstr>Немного Истории</vt:lpstr>
      <vt:lpstr>Благодарю за внимание     Ссылка на исходный код: https://Github.com/levonog/TestMaker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библиотеки генерации тестов для задач по информатике</dc:title>
  <dc:creator>Loki</dc:creator>
  <cp:lastModifiedBy>Loki</cp:lastModifiedBy>
  <cp:revision>59</cp:revision>
  <dcterms:created xsi:type="dcterms:W3CDTF">2017-12-24T10:16:02Z</dcterms:created>
  <dcterms:modified xsi:type="dcterms:W3CDTF">2018-05-29T05:22:40Z</dcterms:modified>
</cp:coreProperties>
</file>