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75" r:id="rId17"/>
    <p:sldId id="282" r:id="rId18"/>
    <p:sldId id="283" r:id="rId19"/>
    <p:sldId id="277" r:id="rId20"/>
    <p:sldId id="269" r:id="rId21"/>
    <p:sldId id="278" r:id="rId22"/>
    <p:sldId id="270" r:id="rId23"/>
    <p:sldId id="279" r:id="rId24"/>
    <p:sldId id="271" r:id="rId25"/>
    <p:sldId id="272" r:id="rId26"/>
    <p:sldId id="284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8FE5-3809-4277-AF2B-8784DBC000A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07C7-8AAA-4F1A-AD31-81315DCEC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16E58A-1502-49A9-81BD-C67CE2D6112C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D46166B-11D3-4E05-A9E3-80520BC997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b="1" i="1" dirty="0"/>
              <a:t>Разработка библиотеки генерации тестов для задач по информатике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Выполнил студент 4-ого курса: Оганесян Левон</a:t>
            </a:r>
            <a:endParaRPr lang="en-US" dirty="0"/>
          </a:p>
          <a:p>
            <a:r>
              <a:rPr lang="ru-RU" b="1" dirty="0"/>
              <a:t>Научный руководитель: </a:t>
            </a:r>
            <a:r>
              <a:rPr lang="ru-RU" b="1" dirty="0" err="1"/>
              <a:t>Цирунян</a:t>
            </a:r>
            <a:r>
              <a:rPr lang="ru-RU" b="1" dirty="0"/>
              <a:t> Армен</a:t>
            </a:r>
            <a:endParaRPr lang="en-US" dirty="0"/>
          </a:p>
          <a:p>
            <a:r>
              <a:rPr lang="ru-RU" b="1" dirty="0"/>
              <a:t>Ереван 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primitivetest</a:t>
            </a:r>
            <a:r>
              <a:rPr lang="en-US" sz="3200" dirty="0"/>
              <a:t>&lt;T&gt;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примитивные типы и является базовым классом  для </a:t>
            </a:r>
            <a:r>
              <a:rPr lang="en-US" dirty="0" err="1"/>
              <a:t>ConstPrimitiveTest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и </a:t>
            </a:r>
            <a:r>
              <a:rPr lang="en-US" dirty="0" err="1"/>
              <a:t>RangePrimitiveTest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&gt;. </a:t>
            </a:r>
          </a:p>
          <a:p>
            <a:endParaRPr lang="en-US" dirty="0"/>
          </a:p>
          <a:p>
            <a:r>
              <a:rPr lang="en-US" dirty="0" err="1"/>
              <a:t>ConstPrimitiveTest</a:t>
            </a:r>
            <a:r>
              <a:rPr lang="en-US" dirty="0"/>
              <a:t> </a:t>
            </a:r>
            <a:r>
              <a:rPr lang="hy-AM" dirty="0"/>
              <a:t>&lt;</a:t>
            </a:r>
            <a:r>
              <a:rPr lang="en-US" dirty="0"/>
              <a:t>T</a:t>
            </a:r>
            <a:r>
              <a:rPr lang="ru-RU" dirty="0"/>
              <a:t>&gt; принимает один объект типа </a:t>
            </a:r>
            <a:r>
              <a:rPr lang="en-US" dirty="0"/>
              <a:t>T</a:t>
            </a:r>
            <a:r>
              <a:rPr lang="ru-RU" dirty="0"/>
              <a:t>. Используется для того, чтобы определять константные числа. </a:t>
            </a:r>
          </a:p>
          <a:p>
            <a:endParaRPr lang="ru-RU" dirty="0"/>
          </a:p>
          <a:p>
            <a:r>
              <a:rPr lang="en-US" dirty="0" err="1"/>
              <a:t>RangePrimitiveTest</a:t>
            </a:r>
            <a:r>
              <a:rPr lang="hy-AM" dirty="0"/>
              <a:t> &lt;</a:t>
            </a:r>
            <a:r>
              <a:rPr lang="en-US" dirty="0"/>
              <a:t>T&gt; </a:t>
            </a:r>
            <a:r>
              <a:rPr lang="ru-RU" dirty="0"/>
              <a:t>принимает один диапазон. При этом можно получить довольно сложную структуру теста.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0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Зависимость и независимость переменных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Назовем </a:t>
            </a:r>
            <a:r>
              <a:rPr lang="ru-RU" i="1" dirty="0"/>
              <a:t>зависимыми</a:t>
            </a:r>
            <a:r>
              <a:rPr lang="ru-RU" dirty="0"/>
              <a:t> тесты, в которых мы используем связь переменных. </a:t>
            </a:r>
          </a:p>
          <a:p>
            <a:r>
              <a:rPr lang="ru-RU" dirty="0"/>
              <a:t>Пример зависимых переменных:</a:t>
            </a:r>
          </a:p>
          <a:p>
            <a:pPr marL="800100" lvl="1" indent="-342900"/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n1</a:t>
            </a:r>
            <a:r>
              <a:rPr lang="ru-RU" b="0" dirty="0"/>
              <a:t> =</a:t>
            </a:r>
            <a:r>
              <a:rPr lang="hy-AM" b="0" dirty="0"/>
              <a:t> </a:t>
            </a:r>
            <a:r>
              <a:rPr lang="en-US" b="0" dirty="0" err="1"/>
              <a:t>CreateElement</a:t>
            </a:r>
            <a:r>
              <a:rPr lang="en-US" b="0" dirty="0"/>
              <a:t>(1, 1000);</a:t>
            </a:r>
            <a:br>
              <a:rPr lang="hy-AM" b="0" dirty="0"/>
            </a:br>
            <a:r>
              <a:rPr lang="en-US" b="0" dirty="0" err="1"/>
              <a:t>PrimitiveTest</a:t>
            </a:r>
            <a:r>
              <a:rPr lang="en-US" b="0" dirty="0"/>
              <a:t>&lt;</a:t>
            </a:r>
            <a:r>
              <a:rPr lang="en-US" b="0" dirty="0" err="1"/>
              <a:t>int</a:t>
            </a:r>
            <a:r>
              <a:rPr lang="en-US" b="0" dirty="0"/>
              <a:t>&gt;* n2 = </a:t>
            </a:r>
            <a:r>
              <a:rPr lang="en-US" b="0" dirty="0" err="1"/>
              <a:t>CreateElement</a:t>
            </a:r>
            <a:r>
              <a:rPr lang="en-US" b="0" dirty="0"/>
              <a:t>(n1, 1000);</a:t>
            </a:r>
            <a:br>
              <a:rPr lang="hy-AM" b="0" dirty="0"/>
            </a:br>
            <a:endParaRPr lang="ru-RU" b="0" dirty="0"/>
          </a:p>
          <a:p>
            <a:r>
              <a:rPr lang="ru-RU" dirty="0"/>
              <a:t>Назовем </a:t>
            </a:r>
            <a:r>
              <a:rPr lang="ru-RU" i="1" dirty="0"/>
              <a:t>независимыми</a:t>
            </a:r>
            <a:r>
              <a:rPr lang="ru-RU" dirty="0"/>
              <a:t> все остальные тесты.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Array</a:t>
            </a:r>
            <a:r>
              <a:rPr lang="hy-AM" sz="3200" dirty="0"/>
              <a:t> </a:t>
            </a:r>
            <a:r>
              <a:rPr lang="ru-RU" sz="3200" dirty="0"/>
              <a:t>и </a:t>
            </a:r>
            <a:r>
              <a:rPr lang="en-US" sz="3200" dirty="0"/>
              <a:t>matrix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создание массивов тестов нужно использовать класс </a:t>
            </a:r>
            <a:r>
              <a:rPr lang="en-US" sz="2800" dirty="0"/>
              <a:t>Array. </a:t>
            </a:r>
            <a:endParaRPr lang="ru-RU" sz="2800" dirty="0"/>
          </a:p>
          <a:p>
            <a:r>
              <a:rPr lang="ru-RU" sz="2800" dirty="0"/>
              <a:t>Поддерживается создание зависимых и независимых тестов. </a:t>
            </a:r>
            <a:endParaRPr lang="en-US" sz="2800" dirty="0"/>
          </a:p>
          <a:p>
            <a:r>
              <a:rPr lang="ru-RU" sz="2800" dirty="0"/>
              <a:t>Так же присутствует класс матриц, который имеет тот же интерфейс, что и массив.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498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Grammar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Класс, представляющий контекстно-свободную грамматику. Конструктор класса принимает 2 строки: первая это описание грамматики, вторая это набор правил. </a:t>
            </a:r>
          </a:p>
          <a:p>
            <a:r>
              <a:rPr lang="ru-RU" sz="2400" dirty="0"/>
              <a:t>Можно описать любую контекстно-свободную грамматику и по этой грамматике сгенерировать тесты. Все сгенерированные тесты будут словами из языка, порождённым этой грамматикой.</a:t>
            </a:r>
            <a:br>
              <a:rPr lang="ru-RU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276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Regex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Класс, представляющий регулярные выражения. </a:t>
            </a:r>
          </a:p>
          <a:p>
            <a:r>
              <a:rPr lang="ru-RU" dirty="0"/>
              <a:t>Регулярные выражения, реализованные в данной работе, отличаются от классических регулярных выражений, реализованных в текстовых редакторах и языках программирования, потому что надо </a:t>
            </a:r>
            <a:r>
              <a:rPr lang="ru-RU" i="1" dirty="0"/>
              <a:t>генерировать </a:t>
            </a:r>
            <a:r>
              <a:rPr lang="ru-RU" dirty="0"/>
              <a:t>строки, а не искать и заменять. </a:t>
            </a:r>
            <a:r>
              <a:rPr lang="en-US" dirty="0"/>
              <a:t> </a:t>
            </a:r>
          </a:p>
          <a:p>
            <a:r>
              <a:rPr lang="ru-RU" dirty="0"/>
              <a:t>Конструктор класса принимает одну строку и одно необязательное целое число – максимальную глубину для операций * и +, которая по умолчанию является 1000. Строка же является именно регулярным выражением, по которому и нужно генерировать строки.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описывающий графы. </a:t>
            </a:r>
          </a:p>
          <a:p>
            <a:r>
              <a:rPr lang="ru-RU" dirty="0"/>
              <a:t>Поддерживаются:</a:t>
            </a:r>
          </a:p>
          <a:p>
            <a:pPr marL="800100" lvl="1" indent="-342900"/>
            <a:r>
              <a:rPr lang="ru-RU" dirty="0"/>
              <a:t>Ориентированные и неориентированные</a:t>
            </a:r>
          </a:p>
          <a:p>
            <a:pPr marL="800100" lvl="1" indent="-342900"/>
            <a:r>
              <a:rPr lang="ru-RU" dirty="0"/>
              <a:t>Взвешенные </a:t>
            </a:r>
          </a:p>
          <a:p>
            <a:pPr marL="800100" lvl="1" indent="-342900"/>
            <a:r>
              <a:rPr lang="ru-RU" dirty="0"/>
              <a:t>С петлями и без</a:t>
            </a:r>
          </a:p>
          <a:p>
            <a:pPr marL="800100" lvl="1" indent="-342900"/>
            <a:r>
              <a:rPr lang="ru-RU" dirty="0"/>
              <a:t>С определённым методом вывода. </a:t>
            </a:r>
          </a:p>
          <a:p>
            <a:r>
              <a:rPr lang="ru-RU" dirty="0"/>
              <a:t>На данный момент методов вывода три: матрица смежности, список смежности и список ребер. Конструктор принимает количество вершин, количество ребер, веса.</a:t>
            </a:r>
          </a:p>
        </p:txBody>
      </p:sp>
    </p:spTree>
    <p:extLst>
      <p:ext uri="{BB962C8B-B14F-4D97-AF65-F5344CB8AC3E}">
        <p14:creationId xmlns:p14="http://schemas.microsoft.com/office/powerpoint/2010/main" val="28458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генерации графа: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Фиксируется дерево	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Определяется граф большой или маленький</a:t>
            </a:r>
          </a:p>
          <a:p>
            <a:pPr marL="1485900" lvl="2" indent="-342900"/>
            <a:r>
              <a:rPr lang="ru-RU" dirty="0"/>
              <a:t>Большой, если количество ребер больше половины</a:t>
            </a:r>
          </a:p>
          <a:p>
            <a:pPr marL="1485900" lvl="2" indent="-342900"/>
            <a:r>
              <a:rPr lang="ru-RU" dirty="0"/>
              <a:t>Маленький если нет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маленький, то начинает строиться с фиксированного дерева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Если большой, то начинает удалять ребра, не трогая фиксированное дерево.</a:t>
            </a:r>
          </a:p>
          <a:p>
            <a:r>
              <a:rPr lang="ru-RU" dirty="0"/>
              <a:t>Граф всегда связный.</a:t>
            </a:r>
          </a:p>
        </p:txBody>
      </p:sp>
    </p:spTree>
    <p:extLst>
      <p:ext uri="{BB962C8B-B14F-4D97-AF65-F5344CB8AC3E}">
        <p14:creationId xmlns:p14="http://schemas.microsoft.com/office/powerpoint/2010/main" val="403814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GraphMerger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для объединения графов. Принимает в конструкторе массив </a:t>
            </a:r>
            <a:r>
              <a:rPr lang="en-US" dirty="0"/>
              <a:t>Graph.</a:t>
            </a:r>
            <a:endParaRPr lang="ru-RU" dirty="0"/>
          </a:p>
          <a:p>
            <a:r>
              <a:rPr lang="ru-RU" dirty="0"/>
              <a:t>Алгоритм объединения: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Узнаётся общее количество</a:t>
            </a:r>
            <a:r>
              <a:rPr lang="en-US" dirty="0"/>
              <a:t> </a:t>
            </a:r>
            <a:r>
              <a:rPr lang="ru-RU" dirty="0"/>
              <a:t>вершин</a:t>
            </a:r>
            <a:r>
              <a:rPr lang="en-US" dirty="0"/>
              <a:t> (</a:t>
            </a:r>
            <a:r>
              <a:rPr lang="ru-RU" dirty="0"/>
              <a:t>предположим, </a:t>
            </a:r>
            <a:r>
              <a:rPr lang="en-US" dirty="0"/>
              <a:t>n)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массив </a:t>
            </a:r>
            <a:r>
              <a:rPr lang="en-US" dirty="0"/>
              <a:t>{1, 2, 3, …, n}</a:t>
            </a:r>
            <a:r>
              <a:rPr lang="ru-RU" dirty="0"/>
              <a:t>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Случайным образом массив перемешивается.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Каждой вершине присваивается свой новый номер</a:t>
            </a:r>
            <a:r>
              <a:rPr lang="en-US" dirty="0"/>
              <a:t>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Создается лист смежности размера </a:t>
            </a:r>
            <a:r>
              <a:rPr lang="en-US" dirty="0"/>
              <a:t>n.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 заполняется листами смежности каждого отдельного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TestCreator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TestCreator</a:t>
            </a:r>
            <a:r>
              <a:rPr lang="ru-RU" dirty="0"/>
              <a:t> – класс для генерации и записи тестов в файлы. Конструктор принимает: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Тест, который нужно генерировать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Количество тестов для генерации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Путь директории на локальном диске, в которую эти тесты должны записываться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Какое количество потоков должно быть использовано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Формат названия  файлов: префикс файла, расширение, и с какого номера начинать. 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62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Библиотека, предоставляющая инструменты генерации различных тестов для олимпиадных задач и домашних заданий.  </a:t>
            </a:r>
          </a:p>
          <a:p>
            <a:pPr marL="800100" lvl="1" indent="-342900"/>
            <a:r>
              <a:rPr lang="ru-RU" dirty="0"/>
              <a:t>Реализована на языке С++. </a:t>
            </a:r>
          </a:p>
          <a:p>
            <a:pPr marL="800100" lvl="1" indent="-342900"/>
            <a:r>
              <a:rPr lang="ru-RU" dirty="0"/>
              <a:t>Были использованы многие шаблоны проектирования, алгоритмы.</a:t>
            </a:r>
          </a:p>
          <a:p>
            <a:pPr marL="800100" lvl="1" indent="-342900"/>
            <a:r>
              <a:rPr lang="ru-RU" dirty="0"/>
              <a:t>Реализована работа в нескольких потоках. </a:t>
            </a:r>
            <a:endParaRPr lang="en-US" dirty="0"/>
          </a:p>
          <a:p>
            <a:r>
              <a:rPr lang="ru-RU" dirty="0"/>
              <a:t>Библиотека предоставляет такие инструменты, как: </a:t>
            </a:r>
          </a:p>
          <a:p>
            <a:pPr marL="800100" lvl="1" indent="-342900"/>
            <a:r>
              <a:rPr lang="ru-RU" dirty="0"/>
              <a:t>Диапазоны значений</a:t>
            </a:r>
          </a:p>
          <a:p>
            <a:pPr marL="800100" lvl="1" indent="-342900"/>
            <a:r>
              <a:rPr lang="ru-RU" dirty="0"/>
              <a:t>Массивы на диапазонах</a:t>
            </a:r>
          </a:p>
          <a:p>
            <a:pPr marL="800100" lvl="1" indent="-342900"/>
            <a:r>
              <a:rPr lang="ru-RU" dirty="0"/>
              <a:t>Случайные графы</a:t>
            </a:r>
          </a:p>
          <a:p>
            <a:pPr marL="800100" lvl="1" indent="-342900"/>
            <a:r>
              <a:rPr lang="ru-RU" dirty="0"/>
              <a:t>Регулярные выражения </a:t>
            </a:r>
          </a:p>
          <a:p>
            <a:pPr marL="800100" lvl="1" indent="-342900"/>
            <a:r>
              <a:rPr lang="ru-RU" dirty="0"/>
              <a:t>И многое другое.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№1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953" y="1524318"/>
            <a:ext cx="6160093" cy="491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6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4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№2</a:t>
            </a:r>
            <a:endParaRPr lang="en-US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82" y="2438400"/>
            <a:ext cx="86313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49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0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Разбор задачи №3 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715" y="3045222"/>
            <a:ext cx="8458570" cy="76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60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Олимпиады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16-ого сентября 2017 года была проведена олимпиада</a:t>
            </a:r>
            <a:r>
              <a:rPr lang="en-US" dirty="0"/>
              <a:t> </a:t>
            </a:r>
            <a:r>
              <a:rPr lang="ru-RU" dirty="0"/>
              <a:t>с использованием данной библиотеки. </a:t>
            </a:r>
          </a:p>
          <a:p>
            <a:r>
              <a:rPr lang="ru-RU" dirty="0"/>
              <a:t>В дальнейшем также будут проводиться олимпиады для университета с помощью данной библиотеки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8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ru-RU" dirty="0"/>
              <a:t>Немного статистики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разрабатывалась в течение более двух лет, начиная с января 2016-ого года.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насчитывает около 4000 строк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Библиотека полностью переписывалась три раза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В библиотеке используется 4 шаблона проектирования: Строитель, Компоновщик, Прототип, Стратегия.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Класс </a:t>
            </a:r>
            <a:r>
              <a:rPr lang="en-US" sz="1800" dirty="0"/>
              <a:t>Graph </a:t>
            </a:r>
            <a:r>
              <a:rPr lang="ru-RU" sz="1800" dirty="0"/>
              <a:t>был оставлен на самый конец, потому что не было идей, как написать его хорошо.</a:t>
            </a:r>
            <a:r>
              <a:rPr lang="en-US" sz="1800" dirty="0"/>
              <a:t> </a:t>
            </a:r>
            <a:r>
              <a:rPr lang="ru-RU" sz="1800" dirty="0"/>
              <a:t>В итоге он оказался самым объемным классом – 700 строк и переписывался 5 раз.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780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5438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Благодарю за внимание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600" dirty="0"/>
              <a:t>Ссылка на исходные коды: </a:t>
            </a:r>
            <a:r>
              <a:rPr lang="en-US" sz="1600" dirty="0"/>
              <a:t>github.com//</a:t>
            </a:r>
            <a:r>
              <a:rPr lang="en-US" sz="1600" dirty="0" err="1"/>
              <a:t>levonog</a:t>
            </a:r>
            <a:r>
              <a:rPr lang="en-US" sz="1600" dirty="0"/>
              <a:t>/</a:t>
            </a:r>
            <a:r>
              <a:rPr lang="en-US" sz="1600" dirty="0" err="1"/>
              <a:t>TestMaker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7200" cy="1371600"/>
          </a:xfrm>
        </p:spPr>
        <p:txBody>
          <a:bodyPr>
            <a:normAutofit/>
          </a:bodyPr>
          <a:lstStyle/>
          <a:p>
            <a:r>
              <a:rPr lang="ru-RU" sz="3200" dirty="0"/>
              <a:t>Что такое диапазон значений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Диапазон значений – термин формулировок задач по информатики. Это пространство всех допустимых значений входных данных, с которыми задача должна быть решена.</a:t>
                </a:r>
              </a:p>
              <a:p>
                <a:r>
                  <a:rPr lang="ru-RU" dirty="0"/>
                  <a:t>Например: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число 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 массив длины </a:t>
                </a:r>
                <a:r>
                  <a:rPr lang="en-US" dirty="0"/>
                  <a:t>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Дано количество графов </a:t>
                </a:r>
                <a:r>
                  <a:rPr lang="en-US" dirty="0"/>
                  <a:t>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1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№1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чисел в массиве. Далее через пробел дано число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 (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– количество итераций.  На следующих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строках записаны пары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dirty="0"/>
                  <a:t>,  каждое из которых может быть по модулю не больше 1000.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0" t="-69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r>
                  <a:rPr lang="ru-RU" dirty="0"/>
                  <a:t>Задача была следующая: сможете ли вы понять, является ли граф “лесом”?</a:t>
                </a:r>
                <a:br>
                  <a:rPr lang="ru-RU" dirty="0"/>
                </a:br>
                <a:r>
                  <a:rPr lang="ru-RU" dirty="0"/>
                  <a:t>Напомним, что дерево — это связный неориентированный граф без циклов.</a:t>
                </a:r>
                <a:endParaRPr lang="en-US" dirty="0"/>
              </a:p>
              <a:p>
                <a:pPr algn="ctr"/>
                <a:r>
                  <a:rPr lang="ru-RU" dirty="0"/>
                  <a:t>Лесом же называют граф, все связные компоненты которого являются деревьями.</a:t>
                </a:r>
                <a:endParaRPr lang="en-US" dirty="0"/>
              </a:p>
              <a:p>
                <a:pPr algn="ctr"/>
                <a:r>
                  <a:rPr lang="ru-RU" dirty="0"/>
                  <a:t> </a:t>
                </a: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В первой строке заданы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, 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ru-RU" i="1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𝒏</m:t>
                    </m:r>
                  </m:oMath>
                </a14:m>
                <a:r>
                  <a:rPr lang="ru-RU" dirty="0"/>
                  <a:t> это количество вершин в графе,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- количество ребер. Далее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𝒎</m:t>
                    </m:r>
                  </m:oMath>
                </a14:m>
                <a:r>
                  <a:rPr lang="ru-RU" dirty="0"/>
                  <a:t> строках будут перечислены пары 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𝟏</m:t>
                    </m:r>
                    <m:r>
                      <a:rPr lang="ru-RU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≤ </m:t>
                    </m:r>
                    <m:r>
                      <a:rPr lang="en-US" i="1">
                        <a:latin typeface="Cambria Math"/>
                      </a:rPr>
                      <m:t>𝒏</m:t>
                    </m:r>
                    <m:r>
                      <a:rPr lang="ru-RU" i="1">
                        <a:latin typeface="Cambria Math"/>
                      </a:rPr>
                      <m:t>),</m:t>
                    </m:r>
                  </m:oMath>
                </a14:m>
                <a:r>
                  <a:rPr lang="ru-RU" dirty="0"/>
                  <a:t> это значит, что присутствует ребро между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/>
                  <a:t>. В графе нет петель и кратных ребер.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0" t="-976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№</a:t>
            </a:r>
            <a:r>
              <a:rPr lang="en-US" sz="32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ru-RU" i="1" dirty="0"/>
                  <a:t>&lt;Условие задачи&gt;</a:t>
                </a:r>
                <a:r>
                  <a:rPr lang="en-US" dirty="0"/>
                  <a:t> </a:t>
                </a:r>
                <a:br>
                  <a:rPr lang="ru-RU" dirty="0"/>
                </a:br>
                <a:endParaRPr lang="en-US" dirty="0"/>
              </a:p>
              <a:p>
                <a:pPr algn="ctr"/>
                <a:r>
                  <a:rPr lang="ru-RU" i="1" dirty="0"/>
                  <a:t>Исходные данные</a:t>
                </a:r>
                <a:r>
                  <a:rPr lang="en-US" dirty="0"/>
                  <a:t> </a:t>
                </a:r>
              </a:p>
              <a:p>
                <a:pPr algn="ctr"/>
                <a:r>
                  <a:rPr lang="ru-RU" dirty="0"/>
                  <a:t>Адрес электронной почты состоит из имени пользователя и домена, разделённых символом 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@</m:t>
                    </m:r>
                  </m:oMath>
                </a14:m>
                <a:r>
                  <a:rPr lang="ru-RU" dirty="0"/>
                  <a:t>». Имя пользователя и домен</a:t>
                </a:r>
                <a:r>
                  <a:rPr lang="en-US" dirty="0"/>
                  <a:t> </a:t>
                </a:r>
                <a:r>
                  <a:rPr lang="ru-RU" dirty="0"/>
                  <a:t>— непустые строки, состоящие из строчных английских букв и точек. При этом они не могут начинаться на точку, заканчиваться точкой и содержать две точки подряд.</a:t>
                </a:r>
                <a:endParaRPr lang="en-US" dirty="0"/>
              </a:p>
              <a:p>
                <a:pPr algn="ctr"/>
                <a:r>
                  <a:rPr lang="ru-RU" dirty="0"/>
                  <a:t> Объём входных данных не превосходит 10</a:t>
                </a:r>
                <a:r>
                  <a:rPr lang="ru-RU" baseline="30000" dirty="0"/>
                  <a:t>6</a:t>
                </a:r>
                <a:r>
                  <a:rPr lang="en-US" dirty="0"/>
                  <a:t> </a:t>
                </a:r>
                <a:r>
                  <a:rPr lang="ru-RU" dirty="0"/>
                  <a:t>байт.</a:t>
                </a:r>
                <a:endParaRPr lang="en-US" dirty="0"/>
              </a:p>
              <a:p>
                <a:pPr algn="ctr"/>
                <a:r>
                  <a:rPr lang="ru-RU" i="1" dirty="0"/>
                  <a:t>&lt;Описание результата&gt;</a:t>
                </a:r>
                <a:r>
                  <a:rPr lang="en-US" dirty="0"/>
                  <a:t> 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 r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686118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 библиотеки</a:t>
            </a:r>
            <a:endParaRPr lang="en-US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200"/>
            <a:ext cx="6019800" cy="5668963"/>
          </a:xfrm>
        </p:spPr>
      </p:pic>
    </p:spTree>
    <p:extLst>
      <p:ext uri="{BB962C8B-B14F-4D97-AF65-F5344CB8AC3E}">
        <p14:creationId xmlns:p14="http://schemas.microsoft.com/office/powerpoint/2010/main" val="21215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/>
              <a:t>test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Базовый абстрактный класс всей библиотеки. В нем содержится весь необходимый функционал, который наследуют остальные классы. Реализует шаблон проектирования Компоновщик.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Основные классы:</a:t>
            </a:r>
            <a:br>
              <a:rPr lang="hy-AM" sz="3200" dirty="0"/>
            </a:br>
            <a:r>
              <a:rPr lang="en-US" sz="3200" dirty="0" err="1"/>
              <a:t>Compositetest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Ещё один класс, который реализует шаблон проектирования Компоновщик. Является совокупностью нескольких (может одного) тестов, и имеет тот же интерфейс, что и остальные тесты, что позволяет работать с группой тестов как с одним. Имеет функцию </a:t>
            </a:r>
            <a:r>
              <a:rPr lang="en-US" sz="2800" dirty="0"/>
              <a:t>Add</a:t>
            </a:r>
            <a:r>
              <a:rPr lang="ru-RU" sz="2800" dirty="0"/>
              <a:t>, которой нужно добавлять тест к остальному множеству. </a:t>
            </a:r>
            <a:br>
              <a:rPr lang="ru-RU" sz="2800" dirty="0"/>
            </a:b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91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3644</TotalTime>
  <Words>779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Главная</vt:lpstr>
      <vt:lpstr>Разработка библиотеки генерации тестов для задач по информатике </vt:lpstr>
      <vt:lpstr>Введение</vt:lpstr>
      <vt:lpstr>Что такое диапазон значений</vt:lpstr>
      <vt:lpstr>Задача №1</vt:lpstr>
      <vt:lpstr>Задача №2</vt:lpstr>
      <vt:lpstr>Задача №3</vt:lpstr>
      <vt:lpstr>Архитектура библиотеки</vt:lpstr>
      <vt:lpstr>Основные классы: test</vt:lpstr>
      <vt:lpstr>Основные классы: Compositetest</vt:lpstr>
      <vt:lpstr>Основные классы: primitivetest&lt;T&gt;</vt:lpstr>
      <vt:lpstr>Зависимость и независимость переменных</vt:lpstr>
      <vt:lpstr>Основные классы: Array и matrix</vt:lpstr>
      <vt:lpstr>Основные классы: Grammar</vt:lpstr>
      <vt:lpstr>Основные классы: Regex</vt:lpstr>
      <vt:lpstr>Основные классы: Graph</vt:lpstr>
      <vt:lpstr>Основные классы: Graph</vt:lpstr>
      <vt:lpstr>Основные классы: GraphMerger</vt:lpstr>
      <vt:lpstr>Основные классы: TestCreator</vt:lpstr>
      <vt:lpstr>Задача №1</vt:lpstr>
      <vt:lpstr>Разбор задачи №1</vt:lpstr>
      <vt:lpstr>Задача №2</vt:lpstr>
      <vt:lpstr>Разбор задачи №2</vt:lpstr>
      <vt:lpstr>Задача №3</vt:lpstr>
      <vt:lpstr>Разбор задачи №3 </vt:lpstr>
      <vt:lpstr>Олимпиады</vt:lpstr>
      <vt:lpstr>Немного статистики</vt:lpstr>
      <vt:lpstr>Благодарю за внимание     Ссылка на исходные коды: github.com//levonog/TestMaker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библиотеки генерации тестов для задач по информатике</dc:title>
  <dc:creator>Loki</dc:creator>
  <cp:lastModifiedBy>Loki</cp:lastModifiedBy>
  <cp:revision>33</cp:revision>
  <dcterms:created xsi:type="dcterms:W3CDTF">2017-12-24T10:16:02Z</dcterms:created>
  <dcterms:modified xsi:type="dcterms:W3CDTF">2018-02-08T08:36:43Z</dcterms:modified>
</cp:coreProperties>
</file>