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65" r:id="rId2"/>
    <p:sldId id="767" r:id="rId3"/>
    <p:sldId id="768" r:id="rId4"/>
    <p:sldId id="769" r:id="rId5"/>
    <p:sldId id="795" r:id="rId6"/>
    <p:sldId id="770" r:id="rId7"/>
    <p:sldId id="771" r:id="rId8"/>
    <p:sldId id="789" r:id="rId9"/>
    <p:sldId id="790" r:id="rId10"/>
    <p:sldId id="791" r:id="rId11"/>
    <p:sldId id="792" r:id="rId12"/>
    <p:sldId id="794" r:id="rId13"/>
    <p:sldId id="793" r:id="rId14"/>
    <p:sldId id="779" r:id="rId15"/>
    <p:sldId id="780" r:id="rId16"/>
    <p:sldId id="781" r:id="rId17"/>
    <p:sldId id="797" r:id="rId18"/>
    <p:sldId id="782" r:id="rId19"/>
    <p:sldId id="783" r:id="rId20"/>
    <p:sldId id="784" r:id="rId21"/>
    <p:sldId id="785" r:id="rId22"/>
    <p:sldId id="786" r:id="rId23"/>
    <p:sldId id="787" r:id="rId24"/>
    <p:sldId id="788" r:id="rId25"/>
    <p:sldId id="796" r:id="rId26"/>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EAEAEA"/>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78" autoAdjust="0"/>
  </p:normalViewPr>
  <p:slideViewPr>
    <p:cSldViewPr>
      <p:cViewPr varScale="1">
        <p:scale>
          <a:sx n="127" d="100"/>
          <a:sy n="127" d="100"/>
        </p:scale>
        <p:origin x="468"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de-DE"/>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de-DE"/>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de-DE"/>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CD57221-3ADA-4EC6-9494-DF82CA849045}" type="slidenum">
              <a:rPr lang="de-DE" altLang="en-US"/>
              <a:pPr/>
              <a:t>‹#›</a:t>
            </a:fld>
            <a:endParaRPr lang="de-D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p:spPr>
        <p:txBody>
          <a:bodyPr/>
          <a:lstStyle/>
          <a:p>
            <a:endParaRPr lang="en-GB" altLang="hu-HU">
              <a:latin typeface="Arial" panose="020B0604020202020204" pitchFamily="34" charset="0"/>
              <a:cs typeface="Arial" panose="020B0604020202020204" pitchFamily="34" charset="0"/>
            </a:endParaRPr>
          </a:p>
        </p:txBody>
      </p:sp>
      <p:sp>
        <p:nvSpPr>
          <p:cNvPr id="348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4DC6250-7A44-4B48-BB07-F5E976046137}" type="slidenum">
              <a:rPr lang="en-GB" altLang="hu-HU" smtClean="0"/>
              <a:pPr>
                <a:spcBef>
                  <a:spcPct val="0"/>
                </a:spcBef>
              </a:pPr>
              <a:t>9</a:t>
            </a:fld>
            <a:endParaRPr lang="en-GB" altLang="hu-HU"/>
          </a:p>
        </p:txBody>
      </p:sp>
    </p:spTree>
    <p:extLst>
      <p:ext uri="{BB962C8B-B14F-4D97-AF65-F5344CB8AC3E}">
        <p14:creationId xmlns:p14="http://schemas.microsoft.com/office/powerpoint/2010/main" val="4076726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p:spPr>
        <p:txBody>
          <a:bodyPr/>
          <a:lstStyle/>
          <a:p>
            <a:endParaRPr lang="en-GB" altLang="hu-HU">
              <a:latin typeface="Arial" panose="020B0604020202020204" pitchFamily="34" charset="0"/>
              <a:cs typeface="Arial" panose="020B0604020202020204" pitchFamily="34" charset="0"/>
            </a:endParaRPr>
          </a:p>
        </p:txBody>
      </p:sp>
      <p:sp>
        <p:nvSpPr>
          <p:cNvPr id="61444"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BCF8B33-53DA-45BD-BA7B-06AAEB5AA2E4}" type="slidenum">
              <a:rPr lang="en-GB" altLang="hu-HU" smtClean="0"/>
              <a:pPr>
                <a:spcBef>
                  <a:spcPct val="0"/>
                </a:spcBef>
              </a:pPr>
              <a:t>22</a:t>
            </a:fld>
            <a:endParaRPr lang="en-GB" altLang="hu-HU"/>
          </a:p>
        </p:txBody>
      </p:sp>
    </p:spTree>
    <p:extLst>
      <p:ext uri="{BB962C8B-B14F-4D97-AF65-F5344CB8AC3E}">
        <p14:creationId xmlns:p14="http://schemas.microsoft.com/office/powerpoint/2010/main" val="3579082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p:spPr>
        <p:txBody>
          <a:bodyPr/>
          <a:lstStyle/>
          <a:p>
            <a:endParaRPr lang="en-GB" altLang="hu-HU">
              <a:latin typeface="Arial" panose="020B0604020202020204" pitchFamily="34" charset="0"/>
              <a:cs typeface="Arial" panose="020B0604020202020204" pitchFamily="34" charset="0"/>
            </a:endParaRPr>
          </a:p>
        </p:txBody>
      </p:sp>
      <p:sp>
        <p:nvSpPr>
          <p:cNvPr id="63492"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22B9985-8948-45BA-9AD9-20C47469CDE2}" type="slidenum">
              <a:rPr lang="en-GB" altLang="hu-HU" smtClean="0"/>
              <a:pPr>
                <a:spcBef>
                  <a:spcPct val="0"/>
                </a:spcBef>
              </a:pPr>
              <a:t>23</a:t>
            </a:fld>
            <a:endParaRPr lang="en-GB" altLang="hu-HU"/>
          </a:p>
        </p:txBody>
      </p:sp>
    </p:spTree>
    <p:extLst>
      <p:ext uri="{BB962C8B-B14F-4D97-AF65-F5344CB8AC3E}">
        <p14:creationId xmlns:p14="http://schemas.microsoft.com/office/powerpoint/2010/main" val="4067096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p:spPr>
        <p:txBody>
          <a:bodyPr/>
          <a:lstStyle/>
          <a:p>
            <a:endParaRPr lang="en-GB" altLang="hu-HU">
              <a:latin typeface="Arial" panose="020B0604020202020204" pitchFamily="34" charset="0"/>
              <a:cs typeface="Arial" panose="020B0604020202020204" pitchFamily="34" charset="0"/>
            </a:endParaRPr>
          </a:p>
        </p:txBody>
      </p:sp>
      <p:sp>
        <p:nvSpPr>
          <p:cNvPr id="6554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63FAA69-3E4C-485E-92F8-FA19C20A9FAE}" type="slidenum">
              <a:rPr lang="en-GB" altLang="hu-HU" smtClean="0"/>
              <a:pPr>
                <a:spcBef>
                  <a:spcPct val="0"/>
                </a:spcBef>
              </a:pPr>
              <a:t>24</a:t>
            </a:fld>
            <a:endParaRPr lang="en-GB" altLang="hu-HU"/>
          </a:p>
        </p:txBody>
      </p:sp>
    </p:spTree>
    <p:extLst>
      <p:ext uri="{BB962C8B-B14F-4D97-AF65-F5344CB8AC3E}">
        <p14:creationId xmlns:p14="http://schemas.microsoft.com/office/powerpoint/2010/main" val="2675232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p:spPr>
        <p:txBody>
          <a:bodyPr/>
          <a:lstStyle/>
          <a:p>
            <a:endParaRPr lang="en-GB" altLang="hu-HU">
              <a:latin typeface="Arial" panose="020B0604020202020204" pitchFamily="34" charset="0"/>
              <a:cs typeface="Arial" panose="020B0604020202020204" pitchFamily="34" charset="0"/>
            </a:endParaRPr>
          </a:p>
        </p:txBody>
      </p:sp>
      <p:sp>
        <p:nvSpPr>
          <p:cNvPr id="47108"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31376DF-4807-4C4A-8A83-EBE2DD933571}" type="slidenum">
              <a:rPr lang="en-GB" altLang="hu-HU" smtClean="0"/>
              <a:pPr>
                <a:spcBef>
                  <a:spcPct val="0"/>
                </a:spcBef>
              </a:pPr>
              <a:t>14</a:t>
            </a:fld>
            <a:endParaRPr lang="en-GB" altLang="hu-HU"/>
          </a:p>
        </p:txBody>
      </p:sp>
    </p:spTree>
    <p:extLst>
      <p:ext uri="{BB962C8B-B14F-4D97-AF65-F5344CB8AC3E}">
        <p14:creationId xmlns:p14="http://schemas.microsoft.com/office/powerpoint/2010/main" val="4244993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p:spPr>
        <p:txBody>
          <a:bodyPr/>
          <a:lstStyle/>
          <a:p>
            <a:endParaRPr lang="en-GB" altLang="hu-HU">
              <a:latin typeface="Arial" panose="020B0604020202020204" pitchFamily="34" charset="0"/>
              <a:cs typeface="Arial" panose="020B0604020202020204" pitchFamily="34" charset="0"/>
            </a:endParaRPr>
          </a:p>
        </p:txBody>
      </p:sp>
      <p:sp>
        <p:nvSpPr>
          <p:cNvPr id="49156"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5AFFA23-C695-4296-BBDD-77C7C01591DE}" type="slidenum">
              <a:rPr lang="en-GB" altLang="hu-HU" smtClean="0"/>
              <a:pPr>
                <a:spcBef>
                  <a:spcPct val="0"/>
                </a:spcBef>
              </a:pPr>
              <a:t>15</a:t>
            </a:fld>
            <a:endParaRPr lang="en-GB" altLang="hu-HU"/>
          </a:p>
        </p:txBody>
      </p:sp>
    </p:spTree>
    <p:extLst>
      <p:ext uri="{BB962C8B-B14F-4D97-AF65-F5344CB8AC3E}">
        <p14:creationId xmlns:p14="http://schemas.microsoft.com/office/powerpoint/2010/main" val="2486831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p:spPr>
        <p:txBody>
          <a:bodyPr/>
          <a:lstStyle/>
          <a:p>
            <a:endParaRPr lang="en-GB" altLang="hu-HU">
              <a:latin typeface="Arial" panose="020B0604020202020204" pitchFamily="34" charset="0"/>
              <a:cs typeface="Arial" panose="020B0604020202020204" pitchFamily="34" charset="0"/>
            </a:endParaRPr>
          </a:p>
        </p:txBody>
      </p:sp>
      <p:sp>
        <p:nvSpPr>
          <p:cNvPr id="51204"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5A22F8F-7D6C-4495-AD6D-EA47175F432E}" type="slidenum">
              <a:rPr lang="en-GB" altLang="hu-HU" smtClean="0"/>
              <a:pPr>
                <a:spcBef>
                  <a:spcPct val="0"/>
                </a:spcBef>
              </a:pPr>
              <a:t>16</a:t>
            </a:fld>
            <a:endParaRPr lang="en-GB" altLang="hu-HU"/>
          </a:p>
        </p:txBody>
      </p:sp>
    </p:spTree>
    <p:extLst>
      <p:ext uri="{BB962C8B-B14F-4D97-AF65-F5344CB8AC3E}">
        <p14:creationId xmlns:p14="http://schemas.microsoft.com/office/powerpoint/2010/main" val="63079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p:spPr>
        <p:txBody>
          <a:bodyPr/>
          <a:lstStyle/>
          <a:p>
            <a:endParaRPr lang="en-GB" altLang="hu-HU">
              <a:latin typeface="Arial" panose="020B0604020202020204" pitchFamily="34" charset="0"/>
              <a:cs typeface="Arial" panose="020B0604020202020204" pitchFamily="34" charset="0"/>
            </a:endParaRPr>
          </a:p>
        </p:txBody>
      </p:sp>
      <p:sp>
        <p:nvSpPr>
          <p:cNvPr id="53252"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9C2C88E-B943-4172-828B-37CD3C4F3623}" type="slidenum">
              <a:rPr lang="en-GB" altLang="hu-HU" smtClean="0"/>
              <a:pPr>
                <a:spcBef>
                  <a:spcPct val="0"/>
                </a:spcBef>
              </a:pPr>
              <a:t>17</a:t>
            </a:fld>
            <a:endParaRPr lang="en-GB" altLang="hu-HU"/>
          </a:p>
        </p:txBody>
      </p:sp>
    </p:spTree>
    <p:extLst>
      <p:ext uri="{BB962C8B-B14F-4D97-AF65-F5344CB8AC3E}">
        <p14:creationId xmlns:p14="http://schemas.microsoft.com/office/powerpoint/2010/main" val="3273330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p:spPr>
        <p:txBody>
          <a:bodyPr/>
          <a:lstStyle/>
          <a:p>
            <a:endParaRPr lang="en-GB" altLang="hu-HU">
              <a:latin typeface="Arial" panose="020B0604020202020204" pitchFamily="34" charset="0"/>
              <a:cs typeface="Arial" panose="020B0604020202020204" pitchFamily="34" charset="0"/>
            </a:endParaRPr>
          </a:p>
        </p:txBody>
      </p:sp>
      <p:sp>
        <p:nvSpPr>
          <p:cNvPr id="53252"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9C2C88E-B943-4172-828B-37CD3C4F3623}" type="slidenum">
              <a:rPr lang="en-GB" altLang="hu-HU" smtClean="0"/>
              <a:pPr>
                <a:spcBef>
                  <a:spcPct val="0"/>
                </a:spcBef>
              </a:pPr>
              <a:t>18</a:t>
            </a:fld>
            <a:endParaRPr lang="en-GB" altLang="hu-HU"/>
          </a:p>
        </p:txBody>
      </p:sp>
    </p:spTree>
    <p:extLst>
      <p:ext uri="{BB962C8B-B14F-4D97-AF65-F5344CB8AC3E}">
        <p14:creationId xmlns:p14="http://schemas.microsoft.com/office/powerpoint/2010/main" val="1123811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p:spPr>
        <p:txBody>
          <a:bodyPr/>
          <a:lstStyle/>
          <a:p>
            <a:endParaRPr lang="en-GB" altLang="hu-HU">
              <a:latin typeface="Arial" panose="020B0604020202020204" pitchFamily="34" charset="0"/>
              <a:cs typeface="Arial" panose="020B0604020202020204" pitchFamily="34" charset="0"/>
            </a:endParaRPr>
          </a:p>
        </p:txBody>
      </p:sp>
      <p:sp>
        <p:nvSpPr>
          <p:cNvPr id="5530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93FB787-FF3E-4A82-ABC6-D78653D57AF9}" type="slidenum">
              <a:rPr lang="en-GB" altLang="hu-HU" smtClean="0"/>
              <a:pPr>
                <a:spcBef>
                  <a:spcPct val="0"/>
                </a:spcBef>
              </a:pPr>
              <a:t>19</a:t>
            </a:fld>
            <a:endParaRPr lang="en-GB" altLang="hu-HU"/>
          </a:p>
        </p:txBody>
      </p:sp>
    </p:spTree>
    <p:extLst>
      <p:ext uri="{BB962C8B-B14F-4D97-AF65-F5344CB8AC3E}">
        <p14:creationId xmlns:p14="http://schemas.microsoft.com/office/powerpoint/2010/main" val="2573958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p:spPr>
        <p:txBody>
          <a:bodyPr/>
          <a:lstStyle/>
          <a:p>
            <a:endParaRPr lang="en-GB" altLang="hu-HU">
              <a:latin typeface="Arial" panose="020B0604020202020204" pitchFamily="34" charset="0"/>
              <a:cs typeface="Arial" panose="020B0604020202020204" pitchFamily="34" charset="0"/>
            </a:endParaRPr>
          </a:p>
        </p:txBody>
      </p:sp>
      <p:sp>
        <p:nvSpPr>
          <p:cNvPr id="57348"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4584284-1E8E-416B-AD57-0DAB9384AA0F}" type="slidenum">
              <a:rPr lang="en-GB" altLang="hu-HU" smtClean="0"/>
              <a:pPr>
                <a:spcBef>
                  <a:spcPct val="0"/>
                </a:spcBef>
              </a:pPr>
              <a:t>20</a:t>
            </a:fld>
            <a:endParaRPr lang="en-GB" altLang="hu-HU"/>
          </a:p>
        </p:txBody>
      </p:sp>
    </p:spTree>
    <p:extLst>
      <p:ext uri="{BB962C8B-B14F-4D97-AF65-F5344CB8AC3E}">
        <p14:creationId xmlns:p14="http://schemas.microsoft.com/office/powerpoint/2010/main" val="994097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p:spPr>
        <p:txBody>
          <a:bodyPr/>
          <a:lstStyle/>
          <a:p>
            <a:endParaRPr lang="en-GB" altLang="hu-HU">
              <a:latin typeface="Arial" panose="020B0604020202020204" pitchFamily="34" charset="0"/>
              <a:cs typeface="Arial" panose="020B0604020202020204" pitchFamily="34" charset="0"/>
            </a:endParaRPr>
          </a:p>
        </p:txBody>
      </p:sp>
      <p:sp>
        <p:nvSpPr>
          <p:cNvPr id="59396"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BC0A3D9-8624-45BA-8E6D-F155A5B0837C}" type="slidenum">
              <a:rPr lang="en-GB" altLang="hu-HU" smtClean="0"/>
              <a:pPr>
                <a:spcBef>
                  <a:spcPct val="0"/>
                </a:spcBef>
              </a:pPr>
              <a:t>21</a:t>
            </a:fld>
            <a:endParaRPr lang="en-GB" altLang="hu-HU"/>
          </a:p>
        </p:txBody>
      </p:sp>
    </p:spTree>
    <p:extLst>
      <p:ext uri="{BB962C8B-B14F-4D97-AF65-F5344CB8AC3E}">
        <p14:creationId xmlns:p14="http://schemas.microsoft.com/office/powerpoint/2010/main" val="1613920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a:t>Mintacím szerkesztése</a:t>
            </a:r>
          </a:p>
        </p:txBody>
      </p:sp>
      <p:sp>
        <p:nvSpPr>
          <p:cNvPr id="3" name="Alcím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u-HU"/>
              <a:t>Alcím mintájának szerkesztése</a:t>
            </a:r>
          </a:p>
        </p:txBody>
      </p:sp>
      <p:sp>
        <p:nvSpPr>
          <p:cNvPr id="4" name="Rectangle 4"/>
          <p:cNvSpPr>
            <a:spLocks noGrp="1" noChangeArrowheads="1"/>
          </p:cNvSpPr>
          <p:nvPr>
            <p:ph type="dt" sz="half" idx="10"/>
          </p:nvPr>
        </p:nvSpPr>
        <p:spPr>
          <a:ln/>
        </p:spPr>
        <p:txBody>
          <a:bodyPr/>
          <a:lstStyle>
            <a:lvl1pPr>
              <a:defRPr/>
            </a:lvl1pPr>
          </a:lstStyle>
          <a:p>
            <a:pPr>
              <a:defRPr/>
            </a:pPr>
            <a:endParaRPr lang="de-DE"/>
          </a:p>
        </p:txBody>
      </p:sp>
      <p:sp>
        <p:nvSpPr>
          <p:cNvPr id="5" name="Rectangle 5"/>
          <p:cNvSpPr>
            <a:spLocks noGrp="1" noChangeArrowheads="1"/>
          </p:cNvSpPr>
          <p:nvPr>
            <p:ph type="ftr" sz="quarter" idx="11"/>
          </p:nvPr>
        </p:nvSpPr>
        <p:spPr>
          <a:ln/>
        </p:spPr>
        <p:txBody>
          <a:bodyPr/>
          <a:lstStyle>
            <a:lvl1pPr>
              <a:defRPr/>
            </a:lvl1pPr>
          </a:lstStyle>
          <a:p>
            <a:pPr>
              <a:defRPr/>
            </a:pPr>
            <a:endParaRPr lang="de-DE"/>
          </a:p>
        </p:txBody>
      </p:sp>
      <p:sp>
        <p:nvSpPr>
          <p:cNvPr id="6" name="Rectangle 6"/>
          <p:cNvSpPr>
            <a:spLocks noGrp="1" noChangeArrowheads="1"/>
          </p:cNvSpPr>
          <p:nvPr>
            <p:ph type="sldNum" sz="quarter" idx="12"/>
          </p:nvPr>
        </p:nvSpPr>
        <p:spPr>
          <a:ln/>
        </p:spPr>
        <p:txBody>
          <a:bodyPr/>
          <a:lstStyle>
            <a:lvl1pPr>
              <a:defRPr/>
            </a:lvl1pPr>
          </a:lstStyle>
          <a:p>
            <a:fld id="{E85D0C95-EBB7-4E78-A910-C585159AD18A}" type="slidenum">
              <a:rPr lang="de-DE" altLang="en-US"/>
              <a:pPr/>
              <a:t>‹#›</a:t>
            </a:fld>
            <a:endParaRPr lang="de-DE" altLang="en-US"/>
          </a:p>
        </p:txBody>
      </p:sp>
    </p:spTree>
    <p:extLst>
      <p:ext uri="{BB962C8B-B14F-4D97-AF65-F5344CB8AC3E}">
        <p14:creationId xmlns:p14="http://schemas.microsoft.com/office/powerpoint/2010/main" val="129994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4"/>
          <p:cNvSpPr>
            <a:spLocks noGrp="1" noChangeArrowheads="1"/>
          </p:cNvSpPr>
          <p:nvPr>
            <p:ph type="dt" sz="half" idx="10"/>
          </p:nvPr>
        </p:nvSpPr>
        <p:spPr>
          <a:ln/>
        </p:spPr>
        <p:txBody>
          <a:bodyPr/>
          <a:lstStyle>
            <a:lvl1pPr>
              <a:defRPr/>
            </a:lvl1pPr>
          </a:lstStyle>
          <a:p>
            <a:pPr>
              <a:defRPr/>
            </a:pPr>
            <a:endParaRPr lang="de-DE"/>
          </a:p>
        </p:txBody>
      </p:sp>
      <p:sp>
        <p:nvSpPr>
          <p:cNvPr id="5" name="Rectangle 5"/>
          <p:cNvSpPr>
            <a:spLocks noGrp="1" noChangeArrowheads="1"/>
          </p:cNvSpPr>
          <p:nvPr>
            <p:ph type="ftr" sz="quarter" idx="11"/>
          </p:nvPr>
        </p:nvSpPr>
        <p:spPr>
          <a:ln/>
        </p:spPr>
        <p:txBody>
          <a:bodyPr/>
          <a:lstStyle>
            <a:lvl1pPr>
              <a:defRPr/>
            </a:lvl1pPr>
          </a:lstStyle>
          <a:p>
            <a:pPr>
              <a:defRPr/>
            </a:pPr>
            <a:endParaRPr lang="de-DE"/>
          </a:p>
        </p:txBody>
      </p:sp>
      <p:sp>
        <p:nvSpPr>
          <p:cNvPr id="6" name="Rectangle 6"/>
          <p:cNvSpPr>
            <a:spLocks noGrp="1" noChangeArrowheads="1"/>
          </p:cNvSpPr>
          <p:nvPr>
            <p:ph type="sldNum" sz="quarter" idx="12"/>
          </p:nvPr>
        </p:nvSpPr>
        <p:spPr>
          <a:ln/>
        </p:spPr>
        <p:txBody>
          <a:bodyPr/>
          <a:lstStyle>
            <a:lvl1pPr>
              <a:defRPr/>
            </a:lvl1pPr>
          </a:lstStyle>
          <a:p>
            <a:fld id="{47C2F797-07D0-4D5C-9B38-17F61E43115C}" type="slidenum">
              <a:rPr lang="de-DE" altLang="en-US"/>
              <a:pPr/>
              <a:t>‹#›</a:t>
            </a:fld>
            <a:endParaRPr lang="de-DE" altLang="en-US"/>
          </a:p>
        </p:txBody>
      </p:sp>
    </p:spTree>
    <p:extLst>
      <p:ext uri="{BB962C8B-B14F-4D97-AF65-F5344CB8AC3E}">
        <p14:creationId xmlns:p14="http://schemas.microsoft.com/office/powerpoint/2010/main" val="3624452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a:t>Mintacím szerkesztése</a:t>
            </a:r>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4"/>
          <p:cNvSpPr>
            <a:spLocks noGrp="1" noChangeArrowheads="1"/>
          </p:cNvSpPr>
          <p:nvPr>
            <p:ph type="dt" sz="half" idx="10"/>
          </p:nvPr>
        </p:nvSpPr>
        <p:spPr>
          <a:ln/>
        </p:spPr>
        <p:txBody>
          <a:bodyPr/>
          <a:lstStyle>
            <a:lvl1pPr>
              <a:defRPr/>
            </a:lvl1pPr>
          </a:lstStyle>
          <a:p>
            <a:pPr>
              <a:defRPr/>
            </a:pPr>
            <a:endParaRPr lang="de-DE"/>
          </a:p>
        </p:txBody>
      </p:sp>
      <p:sp>
        <p:nvSpPr>
          <p:cNvPr id="5" name="Rectangle 5"/>
          <p:cNvSpPr>
            <a:spLocks noGrp="1" noChangeArrowheads="1"/>
          </p:cNvSpPr>
          <p:nvPr>
            <p:ph type="ftr" sz="quarter" idx="11"/>
          </p:nvPr>
        </p:nvSpPr>
        <p:spPr>
          <a:ln/>
        </p:spPr>
        <p:txBody>
          <a:bodyPr/>
          <a:lstStyle>
            <a:lvl1pPr>
              <a:defRPr/>
            </a:lvl1pPr>
          </a:lstStyle>
          <a:p>
            <a:pPr>
              <a:defRPr/>
            </a:pPr>
            <a:endParaRPr lang="de-DE"/>
          </a:p>
        </p:txBody>
      </p:sp>
      <p:sp>
        <p:nvSpPr>
          <p:cNvPr id="6" name="Rectangle 6"/>
          <p:cNvSpPr>
            <a:spLocks noGrp="1" noChangeArrowheads="1"/>
          </p:cNvSpPr>
          <p:nvPr>
            <p:ph type="sldNum" sz="quarter" idx="12"/>
          </p:nvPr>
        </p:nvSpPr>
        <p:spPr>
          <a:ln/>
        </p:spPr>
        <p:txBody>
          <a:bodyPr/>
          <a:lstStyle>
            <a:lvl1pPr>
              <a:defRPr/>
            </a:lvl1pPr>
          </a:lstStyle>
          <a:p>
            <a:fld id="{C79B7D13-E882-431A-8A16-E02668910388}" type="slidenum">
              <a:rPr lang="de-DE" altLang="en-US"/>
              <a:pPr/>
              <a:t>‹#›</a:t>
            </a:fld>
            <a:endParaRPr lang="de-DE" altLang="en-US"/>
          </a:p>
        </p:txBody>
      </p:sp>
    </p:spTree>
    <p:extLst>
      <p:ext uri="{BB962C8B-B14F-4D97-AF65-F5344CB8AC3E}">
        <p14:creationId xmlns:p14="http://schemas.microsoft.com/office/powerpoint/2010/main" val="371864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4" name="Rectangle 4"/>
          <p:cNvSpPr>
            <a:spLocks noGrp="1" noChangeArrowheads="1"/>
          </p:cNvSpPr>
          <p:nvPr>
            <p:ph type="dt" sz="half" idx="10"/>
          </p:nvPr>
        </p:nvSpPr>
        <p:spPr/>
        <p:txBody>
          <a:bodyPr/>
          <a:lstStyle>
            <a:lvl1pPr>
              <a:defRPr/>
            </a:lvl1pPr>
          </a:lstStyle>
          <a:p>
            <a:pPr>
              <a:defRPr/>
            </a:pPr>
            <a:endParaRPr lang="de-DE"/>
          </a:p>
        </p:txBody>
      </p:sp>
      <p:sp>
        <p:nvSpPr>
          <p:cNvPr id="5" name="Rectangle 5"/>
          <p:cNvSpPr>
            <a:spLocks noGrp="1" noChangeArrowheads="1"/>
          </p:cNvSpPr>
          <p:nvPr>
            <p:ph type="ftr" sz="quarter" idx="11"/>
          </p:nvPr>
        </p:nvSpPr>
        <p:spPr/>
        <p:txBody>
          <a:bodyPr/>
          <a:lstStyle>
            <a:lvl1pPr>
              <a:defRPr/>
            </a:lvl1pPr>
          </a:lstStyle>
          <a:p>
            <a:pPr>
              <a:defRPr/>
            </a:pPr>
            <a:endParaRPr lang="de-DE"/>
          </a:p>
        </p:txBody>
      </p:sp>
      <p:sp>
        <p:nvSpPr>
          <p:cNvPr id="6" name="Rectangle 6"/>
          <p:cNvSpPr>
            <a:spLocks noGrp="1" noChangeArrowheads="1"/>
          </p:cNvSpPr>
          <p:nvPr>
            <p:ph type="sldNum" sz="quarter" idx="12"/>
          </p:nvPr>
        </p:nvSpPr>
        <p:spPr/>
        <p:txBody>
          <a:bodyPr/>
          <a:lstStyle>
            <a:lvl1pPr>
              <a:defRPr>
                <a:solidFill>
                  <a:srgbClr val="000066"/>
                </a:solidFill>
              </a:defRPr>
            </a:lvl1pPr>
          </a:lstStyle>
          <a:p>
            <a:fld id="{72D8CD28-0D6A-46C8-884E-B28CCDBFB2B5}" type="slidenum">
              <a:rPr lang="de-DE" altLang="en-US"/>
              <a:pPr/>
              <a:t>‹#›</a:t>
            </a:fld>
            <a:endParaRPr lang="de-DE" altLang="en-US"/>
          </a:p>
        </p:txBody>
      </p:sp>
    </p:spTree>
    <p:extLst>
      <p:ext uri="{BB962C8B-B14F-4D97-AF65-F5344CB8AC3E}">
        <p14:creationId xmlns:p14="http://schemas.microsoft.com/office/powerpoint/2010/main" val="10351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a:t>Mintacím szerkesztése</a:t>
            </a:r>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u-HU"/>
              <a:t>Mintaszöveg szerkesztése</a:t>
            </a:r>
          </a:p>
        </p:txBody>
      </p:sp>
      <p:sp>
        <p:nvSpPr>
          <p:cNvPr id="4" name="Rectangle 4"/>
          <p:cNvSpPr>
            <a:spLocks noGrp="1" noChangeArrowheads="1"/>
          </p:cNvSpPr>
          <p:nvPr>
            <p:ph type="dt" sz="half" idx="10"/>
          </p:nvPr>
        </p:nvSpPr>
        <p:spPr>
          <a:ln/>
        </p:spPr>
        <p:txBody>
          <a:bodyPr/>
          <a:lstStyle>
            <a:lvl1pPr>
              <a:defRPr/>
            </a:lvl1pPr>
          </a:lstStyle>
          <a:p>
            <a:pPr>
              <a:defRPr/>
            </a:pPr>
            <a:endParaRPr lang="de-DE"/>
          </a:p>
        </p:txBody>
      </p:sp>
      <p:sp>
        <p:nvSpPr>
          <p:cNvPr id="5" name="Rectangle 5"/>
          <p:cNvSpPr>
            <a:spLocks noGrp="1" noChangeArrowheads="1"/>
          </p:cNvSpPr>
          <p:nvPr>
            <p:ph type="ftr" sz="quarter" idx="11"/>
          </p:nvPr>
        </p:nvSpPr>
        <p:spPr>
          <a:ln/>
        </p:spPr>
        <p:txBody>
          <a:bodyPr/>
          <a:lstStyle>
            <a:lvl1pPr>
              <a:defRPr/>
            </a:lvl1pPr>
          </a:lstStyle>
          <a:p>
            <a:pPr>
              <a:defRPr/>
            </a:pPr>
            <a:endParaRPr lang="de-DE"/>
          </a:p>
        </p:txBody>
      </p:sp>
      <p:sp>
        <p:nvSpPr>
          <p:cNvPr id="6" name="Rectangle 6"/>
          <p:cNvSpPr>
            <a:spLocks noGrp="1" noChangeArrowheads="1"/>
          </p:cNvSpPr>
          <p:nvPr>
            <p:ph type="sldNum" sz="quarter" idx="12"/>
          </p:nvPr>
        </p:nvSpPr>
        <p:spPr>
          <a:ln/>
        </p:spPr>
        <p:txBody>
          <a:bodyPr/>
          <a:lstStyle>
            <a:lvl1pPr>
              <a:defRPr/>
            </a:lvl1pPr>
          </a:lstStyle>
          <a:p>
            <a:fld id="{37EBB7B8-73E5-4659-8BDE-3ABE68F7B42E}" type="slidenum">
              <a:rPr lang="de-DE" altLang="en-US"/>
              <a:pPr/>
              <a:t>‹#›</a:t>
            </a:fld>
            <a:endParaRPr lang="de-DE" altLang="en-US"/>
          </a:p>
        </p:txBody>
      </p:sp>
    </p:spTree>
    <p:extLst>
      <p:ext uri="{BB962C8B-B14F-4D97-AF65-F5344CB8AC3E}">
        <p14:creationId xmlns:p14="http://schemas.microsoft.com/office/powerpoint/2010/main" val="898820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Rectangle 4"/>
          <p:cNvSpPr>
            <a:spLocks noGrp="1" noChangeArrowheads="1"/>
          </p:cNvSpPr>
          <p:nvPr>
            <p:ph type="dt" sz="half" idx="10"/>
          </p:nvPr>
        </p:nvSpPr>
        <p:spPr>
          <a:ln/>
        </p:spPr>
        <p:txBody>
          <a:bodyPr/>
          <a:lstStyle>
            <a:lvl1pPr>
              <a:defRPr/>
            </a:lvl1pPr>
          </a:lstStyle>
          <a:p>
            <a:pPr>
              <a:defRPr/>
            </a:pPr>
            <a:endParaRPr lang="de-DE"/>
          </a:p>
        </p:txBody>
      </p:sp>
      <p:sp>
        <p:nvSpPr>
          <p:cNvPr id="6" name="Rectangle 5"/>
          <p:cNvSpPr>
            <a:spLocks noGrp="1" noChangeArrowheads="1"/>
          </p:cNvSpPr>
          <p:nvPr>
            <p:ph type="ftr" sz="quarter" idx="11"/>
          </p:nvPr>
        </p:nvSpPr>
        <p:spPr>
          <a:ln/>
        </p:spPr>
        <p:txBody>
          <a:bodyPr/>
          <a:lstStyle>
            <a:lvl1pPr>
              <a:defRPr/>
            </a:lvl1pPr>
          </a:lstStyle>
          <a:p>
            <a:pPr>
              <a:defRPr/>
            </a:pPr>
            <a:endParaRPr lang="de-DE"/>
          </a:p>
        </p:txBody>
      </p:sp>
      <p:sp>
        <p:nvSpPr>
          <p:cNvPr id="7" name="Rectangle 6"/>
          <p:cNvSpPr>
            <a:spLocks noGrp="1" noChangeArrowheads="1"/>
          </p:cNvSpPr>
          <p:nvPr>
            <p:ph type="sldNum" sz="quarter" idx="12"/>
          </p:nvPr>
        </p:nvSpPr>
        <p:spPr>
          <a:ln/>
        </p:spPr>
        <p:txBody>
          <a:bodyPr/>
          <a:lstStyle>
            <a:lvl1pPr>
              <a:defRPr/>
            </a:lvl1pPr>
          </a:lstStyle>
          <a:p>
            <a:fld id="{C706694C-C4A9-496A-9D3C-8C9C8AC1AB4A}" type="slidenum">
              <a:rPr lang="de-DE" altLang="en-US"/>
              <a:pPr/>
              <a:t>‹#›</a:t>
            </a:fld>
            <a:endParaRPr lang="de-DE" altLang="en-US"/>
          </a:p>
        </p:txBody>
      </p:sp>
    </p:spTree>
    <p:extLst>
      <p:ext uri="{BB962C8B-B14F-4D97-AF65-F5344CB8AC3E}">
        <p14:creationId xmlns:p14="http://schemas.microsoft.com/office/powerpoint/2010/main" val="4077996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a:t>Mintacím szerkesztése</a:t>
            </a:r>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Rectangle 4"/>
          <p:cNvSpPr>
            <a:spLocks noGrp="1" noChangeArrowheads="1"/>
          </p:cNvSpPr>
          <p:nvPr>
            <p:ph type="dt" sz="half" idx="10"/>
          </p:nvPr>
        </p:nvSpPr>
        <p:spPr>
          <a:ln/>
        </p:spPr>
        <p:txBody>
          <a:bodyPr/>
          <a:lstStyle>
            <a:lvl1pPr>
              <a:defRPr/>
            </a:lvl1pPr>
          </a:lstStyle>
          <a:p>
            <a:pPr>
              <a:defRPr/>
            </a:pPr>
            <a:endParaRPr lang="de-DE"/>
          </a:p>
        </p:txBody>
      </p:sp>
      <p:sp>
        <p:nvSpPr>
          <p:cNvPr id="8" name="Rectangle 5"/>
          <p:cNvSpPr>
            <a:spLocks noGrp="1" noChangeArrowheads="1"/>
          </p:cNvSpPr>
          <p:nvPr>
            <p:ph type="ftr" sz="quarter" idx="11"/>
          </p:nvPr>
        </p:nvSpPr>
        <p:spPr>
          <a:ln/>
        </p:spPr>
        <p:txBody>
          <a:bodyPr/>
          <a:lstStyle>
            <a:lvl1pPr>
              <a:defRPr/>
            </a:lvl1pPr>
          </a:lstStyle>
          <a:p>
            <a:pPr>
              <a:defRPr/>
            </a:pPr>
            <a:endParaRPr lang="de-DE"/>
          </a:p>
        </p:txBody>
      </p:sp>
      <p:sp>
        <p:nvSpPr>
          <p:cNvPr id="9" name="Rectangle 6"/>
          <p:cNvSpPr>
            <a:spLocks noGrp="1" noChangeArrowheads="1"/>
          </p:cNvSpPr>
          <p:nvPr>
            <p:ph type="sldNum" sz="quarter" idx="12"/>
          </p:nvPr>
        </p:nvSpPr>
        <p:spPr>
          <a:ln/>
        </p:spPr>
        <p:txBody>
          <a:bodyPr/>
          <a:lstStyle>
            <a:lvl1pPr>
              <a:defRPr/>
            </a:lvl1pPr>
          </a:lstStyle>
          <a:p>
            <a:fld id="{A5E95DDC-8A98-4F08-B9F5-EA944D9364B9}" type="slidenum">
              <a:rPr lang="de-DE" altLang="en-US"/>
              <a:pPr/>
              <a:t>‹#›</a:t>
            </a:fld>
            <a:endParaRPr lang="de-DE" altLang="en-US"/>
          </a:p>
        </p:txBody>
      </p:sp>
    </p:spTree>
    <p:extLst>
      <p:ext uri="{BB962C8B-B14F-4D97-AF65-F5344CB8AC3E}">
        <p14:creationId xmlns:p14="http://schemas.microsoft.com/office/powerpoint/2010/main" val="141774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Rectangle 4"/>
          <p:cNvSpPr>
            <a:spLocks noGrp="1" noChangeArrowheads="1"/>
          </p:cNvSpPr>
          <p:nvPr>
            <p:ph type="dt" sz="half" idx="10"/>
          </p:nvPr>
        </p:nvSpPr>
        <p:spPr>
          <a:ln/>
        </p:spPr>
        <p:txBody>
          <a:bodyPr/>
          <a:lstStyle>
            <a:lvl1pPr>
              <a:defRPr/>
            </a:lvl1pPr>
          </a:lstStyle>
          <a:p>
            <a:pPr>
              <a:defRPr/>
            </a:pPr>
            <a:endParaRPr lang="de-DE"/>
          </a:p>
        </p:txBody>
      </p:sp>
      <p:sp>
        <p:nvSpPr>
          <p:cNvPr id="4" name="Rectangle 5"/>
          <p:cNvSpPr>
            <a:spLocks noGrp="1" noChangeArrowheads="1"/>
          </p:cNvSpPr>
          <p:nvPr>
            <p:ph type="ftr" sz="quarter" idx="11"/>
          </p:nvPr>
        </p:nvSpPr>
        <p:spPr>
          <a:ln/>
        </p:spPr>
        <p:txBody>
          <a:bodyPr/>
          <a:lstStyle>
            <a:lvl1pPr>
              <a:defRPr/>
            </a:lvl1pPr>
          </a:lstStyle>
          <a:p>
            <a:pPr>
              <a:defRPr/>
            </a:pPr>
            <a:endParaRPr lang="de-DE"/>
          </a:p>
        </p:txBody>
      </p:sp>
      <p:sp>
        <p:nvSpPr>
          <p:cNvPr id="5" name="Rectangle 6"/>
          <p:cNvSpPr>
            <a:spLocks noGrp="1" noChangeArrowheads="1"/>
          </p:cNvSpPr>
          <p:nvPr>
            <p:ph type="sldNum" sz="quarter" idx="12"/>
          </p:nvPr>
        </p:nvSpPr>
        <p:spPr>
          <a:ln/>
        </p:spPr>
        <p:txBody>
          <a:bodyPr/>
          <a:lstStyle>
            <a:lvl1pPr>
              <a:defRPr/>
            </a:lvl1pPr>
          </a:lstStyle>
          <a:p>
            <a:fld id="{12DDFD5E-AB74-4FD7-B1E6-591BEB755C0F}" type="slidenum">
              <a:rPr lang="de-DE" altLang="en-US"/>
              <a:pPr/>
              <a:t>‹#›</a:t>
            </a:fld>
            <a:endParaRPr lang="de-DE" altLang="en-US"/>
          </a:p>
        </p:txBody>
      </p:sp>
    </p:spTree>
    <p:extLst>
      <p:ext uri="{BB962C8B-B14F-4D97-AF65-F5344CB8AC3E}">
        <p14:creationId xmlns:p14="http://schemas.microsoft.com/office/powerpoint/2010/main" val="3781982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de-DE"/>
          </a:p>
        </p:txBody>
      </p:sp>
      <p:sp>
        <p:nvSpPr>
          <p:cNvPr id="3" name="Rectangle 5"/>
          <p:cNvSpPr>
            <a:spLocks noGrp="1" noChangeArrowheads="1"/>
          </p:cNvSpPr>
          <p:nvPr>
            <p:ph type="ftr" sz="quarter" idx="11"/>
          </p:nvPr>
        </p:nvSpPr>
        <p:spPr>
          <a:ln/>
        </p:spPr>
        <p:txBody>
          <a:bodyPr/>
          <a:lstStyle>
            <a:lvl1pPr>
              <a:defRPr/>
            </a:lvl1pPr>
          </a:lstStyle>
          <a:p>
            <a:pPr>
              <a:defRPr/>
            </a:pPr>
            <a:endParaRPr lang="de-DE"/>
          </a:p>
        </p:txBody>
      </p:sp>
      <p:sp>
        <p:nvSpPr>
          <p:cNvPr id="4" name="Rectangle 6"/>
          <p:cNvSpPr>
            <a:spLocks noGrp="1" noChangeArrowheads="1"/>
          </p:cNvSpPr>
          <p:nvPr>
            <p:ph type="sldNum" sz="quarter" idx="12"/>
          </p:nvPr>
        </p:nvSpPr>
        <p:spPr>
          <a:ln/>
        </p:spPr>
        <p:txBody>
          <a:bodyPr/>
          <a:lstStyle>
            <a:lvl1pPr>
              <a:defRPr/>
            </a:lvl1pPr>
          </a:lstStyle>
          <a:p>
            <a:fld id="{E55CD1D6-0DC7-4782-BD1A-79E1E2AC2C9A}" type="slidenum">
              <a:rPr lang="de-DE" altLang="en-US"/>
              <a:pPr/>
              <a:t>‹#›</a:t>
            </a:fld>
            <a:endParaRPr lang="de-DE" altLang="en-US"/>
          </a:p>
        </p:txBody>
      </p:sp>
    </p:spTree>
    <p:extLst>
      <p:ext uri="{BB962C8B-B14F-4D97-AF65-F5344CB8AC3E}">
        <p14:creationId xmlns:p14="http://schemas.microsoft.com/office/powerpoint/2010/main" val="2187209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a:t>Mintacím szerkesztése</a:t>
            </a:r>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de-DE"/>
          </a:p>
        </p:txBody>
      </p:sp>
      <p:sp>
        <p:nvSpPr>
          <p:cNvPr id="6" name="Rectangle 5"/>
          <p:cNvSpPr>
            <a:spLocks noGrp="1" noChangeArrowheads="1"/>
          </p:cNvSpPr>
          <p:nvPr>
            <p:ph type="ftr" sz="quarter" idx="11"/>
          </p:nvPr>
        </p:nvSpPr>
        <p:spPr>
          <a:ln/>
        </p:spPr>
        <p:txBody>
          <a:bodyPr/>
          <a:lstStyle>
            <a:lvl1pPr>
              <a:defRPr/>
            </a:lvl1pPr>
          </a:lstStyle>
          <a:p>
            <a:pPr>
              <a:defRPr/>
            </a:pPr>
            <a:endParaRPr lang="de-DE"/>
          </a:p>
        </p:txBody>
      </p:sp>
      <p:sp>
        <p:nvSpPr>
          <p:cNvPr id="7" name="Rectangle 6"/>
          <p:cNvSpPr>
            <a:spLocks noGrp="1" noChangeArrowheads="1"/>
          </p:cNvSpPr>
          <p:nvPr>
            <p:ph type="sldNum" sz="quarter" idx="12"/>
          </p:nvPr>
        </p:nvSpPr>
        <p:spPr>
          <a:ln/>
        </p:spPr>
        <p:txBody>
          <a:bodyPr/>
          <a:lstStyle>
            <a:lvl1pPr>
              <a:defRPr/>
            </a:lvl1pPr>
          </a:lstStyle>
          <a:p>
            <a:fld id="{D78AE9C6-0746-4C4A-8E47-7E37719EF8A8}" type="slidenum">
              <a:rPr lang="de-DE" altLang="en-US"/>
              <a:pPr/>
              <a:t>‹#›</a:t>
            </a:fld>
            <a:endParaRPr lang="de-DE" altLang="en-US"/>
          </a:p>
        </p:txBody>
      </p:sp>
    </p:spTree>
    <p:extLst>
      <p:ext uri="{BB962C8B-B14F-4D97-AF65-F5344CB8AC3E}">
        <p14:creationId xmlns:p14="http://schemas.microsoft.com/office/powerpoint/2010/main" val="2355909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a:t>Mintacím szerkesztése</a:t>
            </a:r>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u-HU" noProof="0"/>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de-DE"/>
          </a:p>
        </p:txBody>
      </p:sp>
      <p:sp>
        <p:nvSpPr>
          <p:cNvPr id="6" name="Rectangle 5"/>
          <p:cNvSpPr>
            <a:spLocks noGrp="1" noChangeArrowheads="1"/>
          </p:cNvSpPr>
          <p:nvPr>
            <p:ph type="ftr" sz="quarter" idx="11"/>
          </p:nvPr>
        </p:nvSpPr>
        <p:spPr>
          <a:ln/>
        </p:spPr>
        <p:txBody>
          <a:bodyPr/>
          <a:lstStyle>
            <a:lvl1pPr>
              <a:defRPr/>
            </a:lvl1pPr>
          </a:lstStyle>
          <a:p>
            <a:pPr>
              <a:defRPr/>
            </a:pPr>
            <a:endParaRPr lang="de-DE"/>
          </a:p>
        </p:txBody>
      </p:sp>
      <p:sp>
        <p:nvSpPr>
          <p:cNvPr id="7" name="Rectangle 6"/>
          <p:cNvSpPr>
            <a:spLocks noGrp="1" noChangeArrowheads="1"/>
          </p:cNvSpPr>
          <p:nvPr>
            <p:ph type="sldNum" sz="quarter" idx="12"/>
          </p:nvPr>
        </p:nvSpPr>
        <p:spPr>
          <a:ln/>
        </p:spPr>
        <p:txBody>
          <a:bodyPr/>
          <a:lstStyle>
            <a:lvl1pPr>
              <a:defRPr/>
            </a:lvl1pPr>
          </a:lstStyle>
          <a:p>
            <a:fld id="{2E9064E7-16B1-46A3-B03A-3CAF0B5817B2}" type="slidenum">
              <a:rPr lang="de-DE" altLang="en-US"/>
              <a:pPr/>
              <a:t>‹#›</a:t>
            </a:fld>
            <a:endParaRPr lang="de-DE" altLang="en-US"/>
          </a:p>
        </p:txBody>
      </p:sp>
    </p:spTree>
    <p:extLst>
      <p:ext uri="{BB962C8B-B14F-4D97-AF65-F5344CB8AC3E}">
        <p14:creationId xmlns:p14="http://schemas.microsoft.com/office/powerpoint/2010/main" val="2999722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de-DE" altLang="en-US"/>
              <a:t>Titelmasterformat durch Klicken bearbeiten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a:defRPr/>
            </a:pPr>
            <a:endParaRPr lang="de-DE"/>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endParaRPr lang="de-DE"/>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E511304-298C-4012-8B7A-5562F4C2E80C}" type="slidenum">
              <a:rPr lang="de-DE" altLang="en-US"/>
              <a:pPr/>
              <a:t>‹#›</a:t>
            </a:fld>
            <a:endParaRPr lang="de-DE" altLang="en-US"/>
          </a:p>
        </p:txBody>
      </p:sp>
    </p:spTree>
  </p:cSld>
  <p:clrMap bg1="lt1" tx1="dk1" bg2="lt2" tx2="dk2" accent1="accent1" accent2="accent2" accent3="accent3" accent4="accent4" accent5="accent5" accent6="accent6" hlink="hlink" folHlink="folHlink"/>
  <p:sldLayoutIdLst>
    <p:sldLayoutId id="2147483871" r:id="rId1"/>
    <p:sldLayoutId id="214748388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hf hdr="0" ftr="0" dt="0"/>
  <p:txStyles>
    <p:title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66"/>
          </a:solidFill>
          <a:latin typeface="+mn-lt"/>
          <a:cs typeface="+mn-cs"/>
        </a:defRPr>
      </a:lvl2pPr>
      <a:lvl3pPr marL="1143000" indent="-228600" algn="l" rtl="0" eaLnBrk="0" fontAlgn="base" hangingPunct="0">
        <a:spcBef>
          <a:spcPct val="20000"/>
        </a:spcBef>
        <a:spcAft>
          <a:spcPct val="0"/>
        </a:spcAft>
        <a:buChar char="•"/>
        <a:defRPr sz="2400">
          <a:solidFill>
            <a:srgbClr val="000066"/>
          </a:solidFill>
          <a:latin typeface="+mn-lt"/>
          <a:cs typeface="+mn-cs"/>
        </a:defRPr>
      </a:lvl3pPr>
      <a:lvl4pPr marL="1600200" indent="-228600" algn="l" rtl="0" eaLnBrk="0" fontAlgn="base" hangingPunct="0">
        <a:spcBef>
          <a:spcPct val="20000"/>
        </a:spcBef>
        <a:spcAft>
          <a:spcPct val="0"/>
        </a:spcAft>
        <a:buChar char="–"/>
        <a:defRPr sz="2000">
          <a:solidFill>
            <a:srgbClr val="000066"/>
          </a:solidFill>
          <a:latin typeface="+mn-lt"/>
          <a:cs typeface="+mn-cs"/>
        </a:defRPr>
      </a:lvl4pPr>
      <a:lvl5pPr marL="2057400" indent="-228600" algn="l" rtl="0" eaLnBrk="0" fontAlgn="base" hangingPunct="0">
        <a:spcBef>
          <a:spcPct val="20000"/>
        </a:spcBef>
        <a:spcAft>
          <a:spcPct val="0"/>
        </a:spcAft>
        <a:buChar char="»"/>
        <a:defRPr sz="2000">
          <a:solidFill>
            <a:srgbClr val="000066"/>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ím 1"/>
          <p:cNvSpPr>
            <a:spLocks noGrp="1"/>
          </p:cNvSpPr>
          <p:nvPr>
            <p:ph type="ctrTitle"/>
          </p:nvPr>
        </p:nvSpPr>
        <p:spPr>
          <a:xfrm>
            <a:off x="709613" y="955675"/>
            <a:ext cx="7772400" cy="2617788"/>
          </a:xfrm>
        </p:spPr>
        <p:txBody>
          <a:bodyPr/>
          <a:lstStyle/>
          <a:p>
            <a:pPr eaLnBrk="1" hangingPunct="1"/>
            <a:r>
              <a:rPr lang="hu-HU" altLang="en-US" dirty="0" err="1"/>
              <a:t>Bayesian</a:t>
            </a:r>
            <a:r>
              <a:rPr lang="hu-HU" altLang="en-US" dirty="0"/>
              <a:t> </a:t>
            </a:r>
            <a:r>
              <a:rPr lang="hu-HU" altLang="en-US" dirty="0" err="1"/>
              <a:t>networks</a:t>
            </a:r>
            <a:br>
              <a:rPr lang="hu-HU" altLang="en-US" dirty="0"/>
            </a:br>
            <a:endParaRPr lang="en-US" altLang="en-US" dirty="0"/>
          </a:p>
        </p:txBody>
      </p:sp>
      <p:pic>
        <p:nvPicPr>
          <p:cNvPr id="5" name="Picture 6" descr="C:\Documents and Settings\Revan\Dokumentumok\Képek\ITKlogo.png"/>
          <p:cNvPicPr>
            <a:picLocks noChangeAspect="1" noChangeArrowheads="1"/>
          </p:cNvPicPr>
          <p:nvPr/>
        </p:nvPicPr>
        <p:blipFill>
          <a:blip r:embed="rId2" cstate="print"/>
          <a:srcRect/>
          <a:stretch>
            <a:fillRect/>
          </a:stretch>
        </p:blipFill>
        <p:spPr bwMode="auto">
          <a:xfrm>
            <a:off x="251520" y="66148"/>
            <a:ext cx="541075" cy="1130604"/>
          </a:xfrm>
          <a:prstGeom prst="rect">
            <a:avLst/>
          </a:prstGeom>
          <a:noFill/>
          <a:effectLst>
            <a:reflection blurRad="6350" endPos="0" dir="5400000" sy="-100000" algn="bl" rotWithShape="0"/>
          </a:effectLst>
        </p:spPr>
      </p:pic>
      <p:sp>
        <p:nvSpPr>
          <p:cNvPr id="7" name="Alcím 2"/>
          <p:cNvSpPr txBox="1">
            <a:spLocks/>
          </p:cNvSpPr>
          <p:nvPr/>
        </p:nvSpPr>
        <p:spPr bwMode="auto">
          <a:xfrm>
            <a:off x="2391395" y="3717032"/>
            <a:ext cx="4408835" cy="183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rgbClr val="000066"/>
                </a:solidFill>
                <a:latin typeface="+mn-lt"/>
                <a:ea typeface="+mn-ea"/>
                <a:cs typeface="+mn-cs"/>
              </a:defRPr>
            </a:lvl1pPr>
            <a:lvl2pPr marL="457200" indent="0" algn="ctr" rtl="0" eaLnBrk="0" fontAlgn="base" hangingPunct="0">
              <a:spcBef>
                <a:spcPct val="20000"/>
              </a:spcBef>
              <a:spcAft>
                <a:spcPct val="0"/>
              </a:spcAft>
              <a:buNone/>
              <a:defRPr sz="2800">
                <a:solidFill>
                  <a:srgbClr val="000066"/>
                </a:solidFill>
                <a:latin typeface="+mn-lt"/>
                <a:cs typeface="+mn-cs"/>
              </a:defRPr>
            </a:lvl2pPr>
            <a:lvl3pPr marL="914400" indent="0" algn="ctr" rtl="0" eaLnBrk="0" fontAlgn="base" hangingPunct="0">
              <a:spcBef>
                <a:spcPct val="20000"/>
              </a:spcBef>
              <a:spcAft>
                <a:spcPct val="0"/>
              </a:spcAft>
              <a:buNone/>
              <a:defRPr sz="2400">
                <a:solidFill>
                  <a:srgbClr val="000066"/>
                </a:solidFill>
                <a:latin typeface="+mn-lt"/>
                <a:cs typeface="+mn-cs"/>
              </a:defRPr>
            </a:lvl3pPr>
            <a:lvl4pPr marL="1371600" indent="0" algn="ctr" rtl="0" eaLnBrk="0" fontAlgn="base" hangingPunct="0">
              <a:spcBef>
                <a:spcPct val="20000"/>
              </a:spcBef>
              <a:spcAft>
                <a:spcPct val="0"/>
              </a:spcAft>
              <a:buNone/>
              <a:defRPr sz="2000">
                <a:solidFill>
                  <a:srgbClr val="000066"/>
                </a:solidFill>
                <a:latin typeface="+mn-lt"/>
                <a:cs typeface="+mn-cs"/>
              </a:defRPr>
            </a:lvl4pPr>
            <a:lvl5pPr marL="1828800" indent="0" algn="ctr" rtl="0" eaLnBrk="0" fontAlgn="base" hangingPunct="0">
              <a:spcBef>
                <a:spcPct val="20000"/>
              </a:spcBef>
              <a:spcAft>
                <a:spcPct val="0"/>
              </a:spcAft>
              <a:buNone/>
              <a:defRPr sz="2000">
                <a:solidFill>
                  <a:srgbClr val="000066"/>
                </a:solidFill>
                <a:latin typeface="+mn-lt"/>
                <a:cs typeface="+mn-cs"/>
              </a:defRPr>
            </a:lvl5pPr>
            <a:lvl6pPr marL="2286000" indent="0" algn="ctr" rtl="0" fontAlgn="base">
              <a:spcBef>
                <a:spcPct val="20000"/>
              </a:spcBef>
              <a:spcAft>
                <a:spcPct val="0"/>
              </a:spcAft>
              <a:buNone/>
              <a:defRPr sz="2000">
                <a:solidFill>
                  <a:schemeClr val="tx1"/>
                </a:solidFill>
                <a:latin typeface="+mn-lt"/>
                <a:cs typeface="+mn-cs"/>
              </a:defRPr>
            </a:lvl6pPr>
            <a:lvl7pPr marL="2743200" indent="0" algn="ctr" rtl="0" fontAlgn="base">
              <a:spcBef>
                <a:spcPct val="20000"/>
              </a:spcBef>
              <a:spcAft>
                <a:spcPct val="0"/>
              </a:spcAft>
              <a:buNone/>
              <a:defRPr sz="2000">
                <a:solidFill>
                  <a:schemeClr val="tx1"/>
                </a:solidFill>
                <a:latin typeface="+mn-lt"/>
                <a:cs typeface="+mn-cs"/>
              </a:defRPr>
            </a:lvl7pPr>
            <a:lvl8pPr marL="3200400" indent="0" algn="ctr" rtl="0" fontAlgn="base">
              <a:spcBef>
                <a:spcPct val="20000"/>
              </a:spcBef>
              <a:spcAft>
                <a:spcPct val="0"/>
              </a:spcAft>
              <a:buNone/>
              <a:defRPr sz="2000">
                <a:solidFill>
                  <a:schemeClr val="tx1"/>
                </a:solidFill>
                <a:latin typeface="+mn-lt"/>
                <a:cs typeface="+mn-cs"/>
              </a:defRPr>
            </a:lvl8pPr>
            <a:lvl9pPr marL="3657600" indent="0" algn="ctr" rtl="0" fontAlgn="base">
              <a:spcBef>
                <a:spcPct val="20000"/>
              </a:spcBef>
              <a:spcAft>
                <a:spcPct val="0"/>
              </a:spcAft>
              <a:buNone/>
              <a:defRPr sz="2000">
                <a:solidFill>
                  <a:schemeClr val="tx1"/>
                </a:solidFill>
                <a:latin typeface="+mn-lt"/>
                <a:cs typeface="+mn-cs"/>
              </a:defRPr>
            </a:lvl9pPr>
          </a:lstStyle>
          <a:p>
            <a:pPr eaLnBrk="1" hangingPunct="1"/>
            <a:r>
              <a:rPr lang="hu-HU" altLang="en-US" sz="2000" b="1" kern="0" dirty="0"/>
              <a:t>Gergely Lukács</a:t>
            </a:r>
          </a:p>
          <a:p>
            <a:pPr eaLnBrk="1" hangingPunct="1"/>
            <a:r>
              <a:rPr lang="en-US" altLang="en-US" sz="1600" kern="0" dirty="0" err="1"/>
              <a:t>Pázmány</a:t>
            </a:r>
            <a:r>
              <a:rPr lang="en-US" altLang="en-US" sz="1600" kern="0" dirty="0"/>
              <a:t> </a:t>
            </a:r>
            <a:r>
              <a:rPr lang="en-US" altLang="en-US" sz="1600" kern="0" dirty="0" err="1"/>
              <a:t>Péter</a:t>
            </a:r>
            <a:r>
              <a:rPr lang="en-US" altLang="en-US" sz="1600" kern="0" dirty="0"/>
              <a:t> Catholic University</a:t>
            </a:r>
          </a:p>
          <a:p>
            <a:pPr eaLnBrk="1" hangingPunct="1"/>
            <a:r>
              <a:rPr lang="en-US" altLang="en-US" sz="1600" kern="0" dirty="0"/>
              <a:t>Faculty of Information Technology</a:t>
            </a:r>
          </a:p>
          <a:p>
            <a:pPr eaLnBrk="1" hangingPunct="1"/>
            <a:r>
              <a:rPr lang="en-US" altLang="en-US" sz="1600" kern="0" dirty="0"/>
              <a:t>Budapest, Hungary</a:t>
            </a:r>
          </a:p>
          <a:p>
            <a:pPr eaLnBrk="1" hangingPunct="1"/>
            <a:r>
              <a:rPr lang="en-US" altLang="en-US" sz="1600" kern="0" dirty="0" err="1"/>
              <a:t>lukacs</a:t>
            </a:r>
            <a:r>
              <a:rPr lang="hu-HU" altLang="en-US" sz="1600" kern="0" dirty="0"/>
              <a:t> / </a:t>
            </a:r>
            <a:r>
              <a:rPr lang="hu-HU" altLang="en-US" sz="1600" kern="0" dirty="0" err="1"/>
              <a:t>karacs</a:t>
            </a:r>
            <a:r>
              <a:rPr lang="hu-HU" altLang="en-US" sz="1600" kern="0" dirty="0"/>
              <a:t> </a:t>
            </a:r>
            <a:r>
              <a:rPr lang="en-US" altLang="en-US" sz="1600" kern="0" dirty="0"/>
              <a:t>@itk.ppke.hu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How</a:t>
            </a:r>
            <a:r>
              <a:rPr lang="hu-HU" dirty="0"/>
              <a:t> „</a:t>
            </a:r>
            <a:r>
              <a:rPr lang="hu-HU" dirty="0" err="1"/>
              <a:t>surprising</a:t>
            </a:r>
            <a:r>
              <a:rPr lang="hu-HU" dirty="0"/>
              <a:t>” is an </a:t>
            </a:r>
            <a:r>
              <a:rPr lang="hu-HU" dirty="0" err="1"/>
              <a:t>event</a:t>
            </a:r>
            <a:r>
              <a:rPr lang="hu-HU" dirty="0"/>
              <a:t>?</a:t>
            </a:r>
            <a:br>
              <a:rPr lang="hu-HU" dirty="0"/>
            </a:br>
            <a:r>
              <a:rPr lang="hu-HU" sz="3000" dirty="0"/>
              <a:t>(</a:t>
            </a:r>
            <a:r>
              <a:rPr lang="hu-HU" sz="3000" dirty="0" err="1"/>
              <a:t>amount</a:t>
            </a:r>
            <a:r>
              <a:rPr lang="hu-HU" sz="3000" dirty="0"/>
              <a:t> of </a:t>
            </a:r>
            <a:r>
              <a:rPr lang="hu-HU" sz="3000" dirty="0" err="1"/>
              <a:t>information</a:t>
            </a:r>
            <a:r>
              <a:rPr lang="hu-HU" sz="3000" dirty="0"/>
              <a:t>..)</a:t>
            </a:r>
          </a:p>
        </p:txBody>
      </p:sp>
      <p:sp>
        <p:nvSpPr>
          <p:cNvPr id="3" name="Tartalom helye 2"/>
          <p:cNvSpPr>
            <a:spLocks noGrp="1"/>
          </p:cNvSpPr>
          <p:nvPr>
            <p:ph idx="1"/>
          </p:nvPr>
        </p:nvSpPr>
        <p:spPr/>
        <p:txBody>
          <a:bodyPr/>
          <a:lstStyle/>
          <a:p>
            <a:pPr>
              <a:defRPr/>
            </a:pPr>
            <a:r>
              <a:rPr lang="hu-HU" dirty="0" err="1"/>
              <a:t>Case</a:t>
            </a:r>
            <a:r>
              <a:rPr lang="hu-HU" dirty="0"/>
              <a:t> 1: </a:t>
            </a:r>
            <a:r>
              <a:rPr lang="en-GB" dirty="0"/>
              <a:t>Birmingham on 15 July at midday</a:t>
            </a:r>
            <a:endParaRPr lang="hu-HU" dirty="0"/>
          </a:p>
          <a:p>
            <a:pPr lvl="1">
              <a:defRPr/>
            </a:pPr>
            <a:r>
              <a:rPr lang="en-GB" dirty="0"/>
              <a:t>cloudy</a:t>
            </a:r>
          </a:p>
          <a:p>
            <a:pPr lvl="1">
              <a:defRPr/>
            </a:pPr>
            <a:r>
              <a:rPr lang="en-GB" dirty="0"/>
              <a:t>sunny</a:t>
            </a:r>
          </a:p>
          <a:p>
            <a:r>
              <a:rPr lang="hu-HU" dirty="0" err="1"/>
              <a:t>Case</a:t>
            </a:r>
            <a:r>
              <a:rPr lang="hu-HU" dirty="0"/>
              <a:t> 2: </a:t>
            </a:r>
            <a:r>
              <a:rPr lang="en-GB" dirty="0"/>
              <a:t>Cairo on 15 July at midday</a:t>
            </a:r>
            <a:endParaRPr lang="hu-HU" dirty="0"/>
          </a:p>
          <a:p>
            <a:pPr lvl="1"/>
            <a:r>
              <a:rPr lang="en-GB" dirty="0"/>
              <a:t>cloudy</a:t>
            </a:r>
          </a:p>
          <a:p>
            <a:pPr lvl="1">
              <a:defRPr/>
            </a:pPr>
            <a:r>
              <a:rPr lang="en-GB" dirty="0"/>
              <a:t>sunny</a:t>
            </a:r>
          </a:p>
        </p:txBody>
      </p:sp>
      <p:sp>
        <p:nvSpPr>
          <p:cNvPr id="4" name="Dia számának helye 3"/>
          <p:cNvSpPr>
            <a:spLocks noGrp="1"/>
          </p:cNvSpPr>
          <p:nvPr>
            <p:ph type="sldNum" sz="quarter" idx="12"/>
          </p:nvPr>
        </p:nvSpPr>
        <p:spPr/>
        <p:txBody>
          <a:bodyPr/>
          <a:lstStyle/>
          <a:p>
            <a:fld id="{72D8CD28-0D6A-46C8-884E-B28CCDBFB2B5}" type="slidenum">
              <a:rPr lang="de-DE" altLang="en-US" smtClean="0"/>
              <a:pPr/>
              <a:t>10</a:t>
            </a:fld>
            <a:endParaRPr lang="de-DE" altLang="en-US"/>
          </a:p>
        </p:txBody>
      </p:sp>
      <p:sp>
        <p:nvSpPr>
          <p:cNvPr id="5" name="Szövegdoboz 4"/>
          <p:cNvSpPr txBox="1"/>
          <p:nvPr/>
        </p:nvSpPr>
        <p:spPr>
          <a:xfrm>
            <a:off x="3275856" y="3863181"/>
            <a:ext cx="4002058" cy="369332"/>
          </a:xfrm>
          <a:prstGeom prst="rect">
            <a:avLst/>
          </a:prstGeom>
          <a:noFill/>
        </p:spPr>
        <p:txBody>
          <a:bodyPr wrap="none" rtlCol="0">
            <a:spAutoFit/>
          </a:bodyPr>
          <a:lstStyle/>
          <a:p>
            <a:r>
              <a:rPr lang="hu-HU" b="1" i="1" dirty="0" err="1"/>
              <a:t>That’s</a:t>
            </a:r>
            <a:r>
              <a:rPr lang="hu-HU" b="1" i="1" dirty="0"/>
              <a:t> a </a:t>
            </a:r>
            <a:r>
              <a:rPr lang="hu-HU" b="1" i="1" dirty="0" err="1"/>
              <a:t>surprise</a:t>
            </a:r>
            <a:r>
              <a:rPr lang="hu-HU" b="1" i="1" dirty="0"/>
              <a:t>! (</a:t>
            </a:r>
            <a:r>
              <a:rPr lang="hu-HU" b="1" i="1" dirty="0" err="1"/>
              <a:t>highly</a:t>
            </a:r>
            <a:r>
              <a:rPr lang="hu-HU" b="1" i="1" dirty="0"/>
              <a:t> </a:t>
            </a:r>
            <a:r>
              <a:rPr lang="hu-HU" b="1" i="1" dirty="0" err="1"/>
              <a:t>unlikely</a:t>
            </a:r>
            <a:r>
              <a:rPr lang="hu-HU" b="1" i="1" dirty="0"/>
              <a:t>!)</a:t>
            </a:r>
          </a:p>
        </p:txBody>
      </p:sp>
      <p:sp>
        <p:nvSpPr>
          <p:cNvPr id="6" name="Szövegdoboz 5"/>
          <p:cNvSpPr txBox="1"/>
          <p:nvPr/>
        </p:nvSpPr>
        <p:spPr>
          <a:xfrm>
            <a:off x="3275855" y="4351575"/>
            <a:ext cx="2467342" cy="369332"/>
          </a:xfrm>
          <a:prstGeom prst="rect">
            <a:avLst/>
          </a:prstGeom>
          <a:noFill/>
        </p:spPr>
        <p:txBody>
          <a:bodyPr wrap="none" rtlCol="0">
            <a:spAutoFit/>
          </a:bodyPr>
          <a:lstStyle/>
          <a:p>
            <a:r>
              <a:rPr lang="hu-HU" b="1" i="1" dirty="0" err="1"/>
              <a:t>Nothing</a:t>
            </a:r>
            <a:r>
              <a:rPr lang="hu-HU" b="1" i="1" dirty="0"/>
              <a:t> </a:t>
            </a:r>
            <a:r>
              <a:rPr lang="hu-HU" b="1" i="1" dirty="0" err="1"/>
              <a:t>really</a:t>
            </a:r>
            <a:r>
              <a:rPr lang="hu-HU" b="1" i="1" dirty="0"/>
              <a:t> </a:t>
            </a:r>
            <a:r>
              <a:rPr lang="hu-HU" b="1" i="1" dirty="0" err="1"/>
              <a:t>new</a:t>
            </a:r>
            <a:r>
              <a:rPr lang="hu-HU" b="1" i="1" dirty="0"/>
              <a:t>…</a:t>
            </a:r>
          </a:p>
        </p:txBody>
      </p:sp>
      <p:sp>
        <p:nvSpPr>
          <p:cNvPr id="7" name="Szövegdoboz 6"/>
          <p:cNvSpPr txBox="1"/>
          <p:nvPr/>
        </p:nvSpPr>
        <p:spPr>
          <a:xfrm>
            <a:off x="3347864" y="2457925"/>
            <a:ext cx="1992853" cy="369332"/>
          </a:xfrm>
          <a:prstGeom prst="rect">
            <a:avLst/>
          </a:prstGeom>
          <a:noFill/>
        </p:spPr>
        <p:txBody>
          <a:bodyPr wrap="none" rtlCol="0">
            <a:spAutoFit/>
          </a:bodyPr>
          <a:lstStyle/>
          <a:p>
            <a:r>
              <a:rPr lang="hu-HU" b="1" i="1" dirty="0"/>
              <a:t>Both </a:t>
            </a:r>
            <a:r>
              <a:rPr lang="hu-HU" b="1" i="1" dirty="0" err="1"/>
              <a:t>reasonable</a:t>
            </a:r>
            <a:endParaRPr lang="hu-HU" b="1" i="1" dirty="0"/>
          </a:p>
        </p:txBody>
      </p:sp>
    </p:spTree>
    <p:extLst>
      <p:ext uri="{BB962C8B-B14F-4D97-AF65-F5344CB8AC3E}">
        <p14:creationId xmlns:p14="http://schemas.microsoft.com/office/powerpoint/2010/main" val="17495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Features</a:t>
            </a:r>
            <a:r>
              <a:rPr lang="hu-HU" dirty="0"/>
              <a:t> of </a:t>
            </a:r>
            <a:r>
              <a:rPr lang="hu-HU" dirty="0" err="1"/>
              <a:t>entropy</a:t>
            </a:r>
            <a:endParaRPr lang="hu-HU" dirty="0"/>
          </a:p>
        </p:txBody>
      </p:sp>
      <p:sp>
        <p:nvSpPr>
          <p:cNvPr id="3" name="Tartalom helye 2"/>
          <p:cNvSpPr>
            <a:spLocks noGrp="1"/>
          </p:cNvSpPr>
          <p:nvPr>
            <p:ph idx="1"/>
          </p:nvPr>
        </p:nvSpPr>
        <p:spPr>
          <a:xfrm>
            <a:off x="457200" y="1268760"/>
            <a:ext cx="8229600" cy="4857403"/>
          </a:xfrm>
        </p:spPr>
        <p:txBody>
          <a:bodyPr/>
          <a:lstStyle/>
          <a:p>
            <a:pPr marL="514350" indent="-514350">
              <a:buFont typeface="+mj-lt"/>
              <a:buAutoNum type="arabicPeriod"/>
            </a:pPr>
            <a:r>
              <a:rPr lang="hu-HU" dirty="0" err="1"/>
              <a:t>Lower</a:t>
            </a:r>
            <a:r>
              <a:rPr lang="hu-HU" dirty="0"/>
              <a:t> </a:t>
            </a:r>
            <a:r>
              <a:rPr lang="hu-HU" dirty="0" err="1"/>
              <a:t>probability</a:t>
            </a:r>
            <a:r>
              <a:rPr lang="hu-HU" dirty="0"/>
              <a:t> of </a:t>
            </a:r>
            <a:r>
              <a:rPr lang="hu-HU" dirty="0" err="1"/>
              <a:t>event</a:t>
            </a:r>
            <a:r>
              <a:rPr lang="hu-HU" dirty="0"/>
              <a:t> – </a:t>
            </a:r>
            <a:r>
              <a:rPr lang="hu-HU" dirty="0" err="1"/>
              <a:t>higher</a:t>
            </a:r>
            <a:r>
              <a:rPr lang="hu-HU" dirty="0"/>
              <a:t> </a:t>
            </a:r>
            <a:r>
              <a:rPr lang="hu-HU" dirty="0" err="1"/>
              <a:t>surprise</a:t>
            </a:r>
            <a:r>
              <a:rPr lang="hu-HU" dirty="0"/>
              <a:t> (</a:t>
            </a:r>
            <a:r>
              <a:rPr lang="hu-HU" dirty="0" err="1"/>
              <a:t>higher</a:t>
            </a:r>
            <a:r>
              <a:rPr lang="hu-HU" dirty="0"/>
              <a:t> </a:t>
            </a:r>
            <a:r>
              <a:rPr lang="hu-HU" dirty="0" err="1"/>
              <a:t>entropy</a:t>
            </a:r>
            <a:r>
              <a:rPr lang="hu-HU" dirty="0"/>
              <a:t>)</a:t>
            </a:r>
          </a:p>
          <a:p>
            <a:pPr marL="514350" indent="-514350">
              <a:buFont typeface="+mj-lt"/>
              <a:buAutoNum type="arabicPeriod"/>
            </a:pPr>
            <a:r>
              <a:rPr lang="hu-HU" dirty="0" err="1"/>
              <a:t>Continuous</a:t>
            </a:r>
            <a:r>
              <a:rPr lang="hu-HU" dirty="0"/>
              <a:t> in </a:t>
            </a:r>
            <a:r>
              <a:rPr lang="hu-HU" dirty="0" err="1"/>
              <a:t>probability</a:t>
            </a:r>
            <a:endParaRPr lang="hu-HU" dirty="0"/>
          </a:p>
          <a:p>
            <a:pPr marL="514350" indent="-514350">
              <a:buFont typeface="+mj-lt"/>
              <a:buAutoNum type="arabicPeriod"/>
            </a:pPr>
            <a:r>
              <a:rPr lang="hu-HU" dirty="0" err="1"/>
              <a:t>If</a:t>
            </a:r>
            <a:r>
              <a:rPr lang="hu-HU" dirty="0"/>
              <a:t> </a:t>
            </a:r>
            <a:r>
              <a:rPr lang="hu-HU" dirty="0" err="1"/>
              <a:t>event</a:t>
            </a:r>
            <a:r>
              <a:rPr lang="hu-HU" dirty="0"/>
              <a:t> A has a </a:t>
            </a:r>
            <a:r>
              <a:rPr lang="hu-HU" dirty="0" err="1"/>
              <a:t>certain</a:t>
            </a:r>
            <a:r>
              <a:rPr lang="hu-HU" dirty="0"/>
              <a:t> </a:t>
            </a:r>
            <a:r>
              <a:rPr lang="hu-HU" dirty="0" err="1"/>
              <a:t>amount</a:t>
            </a:r>
            <a:r>
              <a:rPr lang="hu-HU" dirty="0"/>
              <a:t> of </a:t>
            </a:r>
            <a:r>
              <a:rPr lang="hu-HU" dirty="0" err="1"/>
              <a:t>surprise</a:t>
            </a:r>
            <a:r>
              <a:rPr lang="hu-HU" dirty="0"/>
              <a:t> and </a:t>
            </a:r>
            <a:r>
              <a:rPr lang="hu-HU" dirty="0" err="1"/>
              <a:t>event</a:t>
            </a:r>
            <a:r>
              <a:rPr lang="hu-HU" dirty="0"/>
              <a:t> B has a </a:t>
            </a:r>
            <a:r>
              <a:rPr lang="hu-HU" dirty="0" err="1"/>
              <a:t>certain</a:t>
            </a:r>
            <a:r>
              <a:rPr lang="hu-HU" dirty="0"/>
              <a:t> </a:t>
            </a:r>
            <a:r>
              <a:rPr lang="hu-HU" dirty="0" err="1"/>
              <a:t>amount</a:t>
            </a:r>
            <a:r>
              <a:rPr lang="hu-HU" dirty="0"/>
              <a:t> of </a:t>
            </a:r>
            <a:r>
              <a:rPr lang="hu-HU" dirty="0" err="1"/>
              <a:t>suprise</a:t>
            </a:r>
            <a:br>
              <a:rPr lang="hu-HU" dirty="0"/>
            </a:br>
            <a:r>
              <a:rPr lang="hu-HU" sz="2800" dirty="0"/>
              <a:t>- </a:t>
            </a:r>
            <a:r>
              <a:rPr lang="hu-HU" sz="2800" dirty="0" err="1"/>
              <a:t>if</a:t>
            </a:r>
            <a:r>
              <a:rPr lang="hu-HU" sz="2800" dirty="0"/>
              <a:t> </a:t>
            </a:r>
            <a:r>
              <a:rPr lang="hu-HU" sz="2800" dirty="0" err="1"/>
              <a:t>event</a:t>
            </a:r>
            <a:r>
              <a:rPr lang="hu-HU" sz="2800" dirty="0"/>
              <a:t> A and </a:t>
            </a:r>
            <a:r>
              <a:rPr lang="hu-HU" sz="2800" dirty="0" err="1"/>
              <a:t>event</a:t>
            </a:r>
            <a:r>
              <a:rPr lang="hu-HU" sz="2800" dirty="0"/>
              <a:t> B </a:t>
            </a:r>
            <a:r>
              <a:rPr lang="hu-HU" sz="2800" dirty="0" err="1"/>
              <a:t>are</a:t>
            </a:r>
            <a:r>
              <a:rPr lang="hu-HU" sz="2800" dirty="0"/>
              <a:t> </a:t>
            </a:r>
            <a:r>
              <a:rPr lang="hu-HU" sz="2800" dirty="0" err="1"/>
              <a:t>independent</a:t>
            </a:r>
            <a:r>
              <a:rPr lang="hu-HU" sz="2800" dirty="0"/>
              <a:t> (P(A ˄B)=P(A)*P(B)) :</a:t>
            </a:r>
            <a:br>
              <a:rPr lang="hu-HU" sz="2800" dirty="0"/>
            </a:br>
            <a:r>
              <a:rPr lang="hu-HU" sz="2800" dirty="0" err="1"/>
              <a:t>the</a:t>
            </a:r>
            <a:r>
              <a:rPr lang="hu-HU" sz="2800" dirty="0"/>
              <a:t> </a:t>
            </a:r>
            <a:r>
              <a:rPr lang="hu-HU" sz="2800" dirty="0" err="1"/>
              <a:t>amount</a:t>
            </a:r>
            <a:r>
              <a:rPr lang="hu-HU" sz="2800" dirty="0"/>
              <a:t> of </a:t>
            </a:r>
            <a:r>
              <a:rPr lang="hu-HU" sz="2800" dirty="0" err="1"/>
              <a:t>surprise</a:t>
            </a:r>
            <a:r>
              <a:rPr lang="hu-HU" sz="2800" dirty="0"/>
              <a:t> </a:t>
            </a:r>
            <a:r>
              <a:rPr lang="hu-HU" sz="2800" dirty="0" err="1"/>
              <a:t>should</a:t>
            </a:r>
            <a:r>
              <a:rPr lang="hu-HU" sz="2800" dirty="0"/>
              <a:t> sum </a:t>
            </a:r>
            <a:r>
              <a:rPr lang="hu-HU" sz="2800" dirty="0" err="1"/>
              <a:t>up</a:t>
            </a:r>
            <a:endParaRPr lang="hu-HU" sz="2800" dirty="0"/>
          </a:p>
          <a:p>
            <a:pPr marL="0" indent="0">
              <a:buNone/>
            </a:pPr>
            <a:endParaRPr lang="hu-HU" sz="2800" dirty="0"/>
          </a:p>
        </p:txBody>
      </p:sp>
      <p:sp>
        <p:nvSpPr>
          <p:cNvPr id="4" name="Dia számának helye 3"/>
          <p:cNvSpPr>
            <a:spLocks noGrp="1"/>
          </p:cNvSpPr>
          <p:nvPr>
            <p:ph type="sldNum" sz="quarter" idx="12"/>
          </p:nvPr>
        </p:nvSpPr>
        <p:spPr/>
        <p:txBody>
          <a:bodyPr/>
          <a:lstStyle/>
          <a:p>
            <a:fld id="{72D8CD28-0D6A-46C8-884E-B28CCDBFB2B5}" type="slidenum">
              <a:rPr lang="de-DE" altLang="en-US" smtClean="0"/>
              <a:pPr/>
              <a:t>11</a:t>
            </a:fld>
            <a:endParaRPr lang="de-DE" altLang="en-US"/>
          </a:p>
        </p:txBody>
      </p:sp>
      <p:pic>
        <p:nvPicPr>
          <p:cNvPr id="6" name="Kép 5"/>
          <p:cNvPicPr>
            <a:picLocks noChangeAspect="1"/>
          </p:cNvPicPr>
          <p:nvPr/>
        </p:nvPicPr>
        <p:blipFill>
          <a:blip r:embed="rId2"/>
          <a:stretch>
            <a:fillRect/>
          </a:stretch>
        </p:blipFill>
        <p:spPr>
          <a:xfrm>
            <a:off x="3465039" y="5805264"/>
            <a:ext cx="2259512" cy="1032123"/>
          </a:xfrm>
          <a:prstGeom prst="rect">
            <a:avLst/>
          </a:prstGeom>
        </p:spPr>
      </p:pic>
    </p:spTree>
    <p:extLst>
      <p:ext uri="{BB962C8B-B14F-4D97-AF65-F5344CB8AC3E}">
        <p14:creationId xmlns:p14="http://schemas.microsoft.com/office/powerpoint/2010/main" val="397098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Base</a:t>
            </a:r>
            <a:r>
              <a:rPr lang="hu-HU" dirty="0"/>
              <a:t> of </a:t>
            </a:r>
            <a:r>
              <a:rPr lang="hu-HU" dirty="0" err="1"/>
              <a:t>logarithm</a:t>
            </a:r>
            <a:r>
              <a:rPr lang="hu-HU" dirty="0"/>
              <a:t>?</a:t>
            </a:r>
          </a:p>
        </p:txBody>
      </p:sp>
      <p:sp>
        <p:nvSpPr>
          <p:cNvPr id="3" name="Tartalom helye 2"/>
          <p:cNvSpPr>
            <a:spLocks noGrp="1"/>
          </p:cNvSpPr>
          <p:nvPr>
            <p:ph idx="1"/>
          </p:nvPr>
        </p:nvSpPr>
        <p:spPr>
          <a:xfrm>
            <a:off x="457200" y="1600200"/>
            <a:ext cx="4043363" cy="4525963"/>
          </a:xfrm>
        </p:spPr>
        <p:txBody>
          <a:bodyPr/>
          <a:lstStyle/>
          <a:p>
            <a:r>
              <a:rPr lang="hu-HU" altLang="hu-HU" dirty="0" err="1"/>
              <a:t>Base</a:t>
            </a:r>
            <a:r>
              <a:rPr lang="hu-HU" altLang="hu-HU" dirty="0"/>
              <a:t> of </a:t>
            </a:r>
            <a:r>
              <a:rPr lang="hu-HU" altLang="hu-HU" dirty="0" err="1"/>
              <a:t>logarithm</a:t>
            </a:r>
            <a:r>
              <a:rPr lang="hu-HU" altLang="hu-HU" dirty="0"/>
              <a:t>?</a:t>
            </a:r>
          </a:p>
          <a:p>
            <a:endParaRPr lang="hu-HU" altLang="hu-HU" dirty="0"/>
          </a:p>
          <a:p>
            <a:r>
              <a:rPr lang="en-GB" altLang="hu-HU" dirty="0"/>
              <a:t>The choice of the logarithm base 2, and the arbitrary multiplicative constant of 1, simply give the unit of information, in this case the </a:t>
            </a:r>
            <a:r>
              <a:rPr lang="en-GB" altLang="hu-HU" b="1" dirty="0">
                <a:latin typeface="Times New Roman" panose="02020603050405020304" pitchFamily="18" charset="0"/>
                <a:cs typeface="Times New Roman" panose="02020603050405020304" pitchFamily="18" charset="0"/>
              </a:rPr>
              <a:t>bit</a:t>
            </a:r>
          </a:p>
          <a:p>
            <a:endParaRPr lang="hu-HU" dirty="0"/>
          </a:p>
        </p:txBody>
      </p:sp>
      <p:sp>
        <p:nvSpPr>
          <p:cNvPr id="4" name="Dia számának helye 3"/>
          <p:cNvSpPr>
            <a:spLocks noGrp="1"/>
          </p:cNvSpPr>
          <p:nvPr>
            <p:ph type="sldNum" sz="quarter" idx="12"/>
          </p:nvPr>
        </p:nvSpPr>
        <p:spPr/>
        <p:txBody>
          <a:bodyPr/>
          <a:lstStyle/>
          <a:p>
            <a:fld id="{72D8CD28-0D6A-46C8-884E-B28CCDBFB2B5}" type="slidenum">
              <a:rPr lang="de-DE" altLang="en-US" smtClean="0"/>
              <a:pPr/>
              <a:t>12</a:t>
            </a:fld>
            <a:endParaRPr lang="de-DE" altLang="en-US"/>
          </a:p>
        </p:txBody>
      </p:sp>
      <p:pic>
        <p:nvPicPr>
          <p:cNvPr id="5" name="Picture 2" descr="Fig_10_01"/>
          <p:cNvPicPr preferRelativeResize="0">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a:xfrm>
            <a:off x="4644008" y="2204864"/>
            <a:ext cx="4333875" cy="3582987"/>
          </a:xfrm>
          <a:prstGeom prst="rect">
            <a:avLst/>
          </a:prstGeom>
        </p:spPr>
      </p:pic>
    </p:spTree>
    <p:extLst>
      <p:ext uri="{BB962C8B-B14F-4D97-AF65-F5344CB8AC3E}">
        <p14:creationId xmlns:p14="http://schemas.microsoft.com/office/powerpoint/2010/main" val="3607111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Expected</a:t>
            </a:r>
            <a:r>
              <a:rPr lang="hu-HU" dirty="0"/>
              <a:t> „</a:t>
            </a:r>
            <a:r>
              <a:rPr lang="hu-HU" dirty="0" err="1"/>
              <a:t>surprise</a:t>
            </a:r>
            <a:r>
              <a:rPr lang="hu-HU" dirty="0"/>
              <a:t>” of a </a:t>
            </a:r>
            <a:r>
              <a:rPr lang="hu-HU" b="1" i="1" dirty="0" err="1"/>
              <a:t>source</a:t>
            </a:r>
            <a:endParaRPr lang="hu-HU" b="1" i="1" dirty="0"/>
          </a:p>
        </p:txBody>
      </p:sp>
      <p:sp>
        <p:nvSpPr>
          <p:cNvPr id="3" name="Tartalom helye 2"/>
          <p:cNvSpPr>
            <a:spLocks noGrp="1"/>
          </p:cNvSpPr>
          <p:nvPr>
            <p:ph idx="1"/>
          </p:nvPr>
        </p:nvSpPr>
        <p:spPr/>
        <p:txBody>
          <a:bodyPr/>
          <a:lstStyle/>
          <a:p>
            <a:r>
              <a:rPr lang="hu-HU" dirty="0" err="1"/>
              <a:t>Entropy</a:t>
            </a:r>
            <a:r>
              <a:rPr lang="hu-HU" dirty="0"/>
              <a:t> of random </a:t>
            </a:r>
            <a:r>
              <a:rPr lang="hu-HU" dirty="0" err="1"/>
              <a:t>variable</a:t>
            </a:r>
            <a:r>
              <a:rPr lang="hu-HU" dirty="0"/>
              <a:t> (</a:t>
            </a:r>
            <a:r>
              <a:rPr lang="hu-HU" dirty="0" err="1"/>
              <a:t>information</a:t>
            </a:r>
            <a:r>
              <a:rPr lang="hu-HU" dirty="0"/>
              <a:t> </a:t>
            </a:r>
            <a:r>
              <a:rPr lang="hu-HU" dirty="0" err="1"/>
              <a:t>source</a:t>
            </a:r>
            <a:r>
              <a:rPr lang="hu-HU" dirty="0"/>
              <a:t>)</a:t>
            </a:r>
          </a:p>
          <a:p>
            <a:pPr lvl="1"/>
            <a:r>
              <a:rPr lang="hu-HU" dirty="0" err="1"/>
              <a:t>Expected</a:t>
            </a:r>
            <a:r>
              <a:rPr lang="hu-HU" dirty="0"/>
              <a:t> </a:t>
            </a:r>
            <a:r>
              <a:rPr lang="hu-HU" dirty="0" err="1"/>
              <a:t>surprise</a:t>
            </a:r>
            <a:r>
              <a:rPr lang="hu-HU" dirty="0"/>
              <a:t> </a:t>
            </a:r>
            <a:r>
              <a:rPr lang="hu-HU" dirty="0" err="1"/>
              <a:t>or</a:t>
            </a:r>
            <a:endParaRPr lang="hu-HU" dirty="0"/>
          </a:p>
          <a:p>
            <a:pPr lvl="1"/>
            <a:r>
              <a:rPr lang="hu-HU" dirty="0" err="1"/>
              <a:t>How</a:t>
            </a:r>
            <a:r>
              <a:rPr lang="hu-HU" dirty="0"/>
              <a:t> </a:t>
            </a:r>
            <a:r>
              <a:rPr lang="hu-HU" dirty="0" err="1"/>
              <a:t>surprised</a:t>
            </a:r>
            <a:r>
              <a:rPr lang="hu-HU" dirty="0"/>
              <a:t> </a:t>
            </a:r>
            <a:r>
              <a:rPr lang="hu-HU" dirty="0" err="1"/>
              <a:t>you</a:t>
            </a:r>
            <a:r>
              <a:rPr lang="hu-HU" dirty="0"/>
              <a:t> </a:t>
            </a:r>
            <a:r>
              <a:rPr lang="hu-HU" dirty="0" err="1"/>
              <a:t>expect</a:t>
            </a:r>
            <a:r>
              <a:rPr lang="hu-HU" dirty="0"/>
              <a:t> </a:t>
            </a:r>
            <a:r>
              <a:rPr lang="hu-HU" dirty="0" err="1"/>
              <a:t>to</a:t>
            </a:r>
            <a:r>
              <a:rPr lang="hu-HU" dirty="0"/>
              <a:t> be </a:t>
            </a:r>
            <a:r>
              <a:rPr lang="hu-HU" dirty="0" err="1"/>
              <a:t>on</a:t>
            </a:r>
            <a:r>
              <a:rPr lang="hu-HU" dirty="0"/>
              <a:t> </a:t>
            </a:r>
            <a:r>
              <a:rPr lang="hu-HU" dirty="0" err="1"/>
              <a:t>average</a:t>
            </a:r>
            <a:r>
              <a:rPr lang="hu-HU" dirty="0"/>
              <a:t> </a:t>
            </a:r>
            <a:r>
              <a:rPr lang="hu-HU" dirty="0" err="1"/>
              <a:t>after</a:t>
            </a:r>
            <a:r>
              <a:rPr lang="hu-HU" dirty="0"/>
              <a:t> </a:t>
            </a:r>
            <a:r>
              <a:rPr lang="hu-HU" dirty="0" err="1"/>
              <a:t>sampling</a:t>
            </a:r>
            <a:r>
              <a:rPr lang="hu-HU" dirty="0"/>
              <a:t> it</a:t>
            </a:r>
          </a:p>
          <a:p>
            <a:pPr lvl="1"/>
            <a:endParaRPr lang="hu-HU" dirty="0"/>
          </a:p>
          <a:p>
            <a:pPr lvl="1"/>
            <a:endParaRPr lang="hu-HU" dirty="0"/>
          </a:p>
          <a:p>
            <a:pPr lvl="1"/>
            <a:endParaRPr lang="hu-HU" dirty="0"/>
          </a:p>
          <a:p>
            <a:pPr lvl="1"/>
            <a:r>
              <a:rPr lang="hu-HU" dirty="0"/>
              <a:t>log</a:t>
            </a:r>
            <a:r>
              <a:rPr lang="hu-HU" baseline="-25000" dirty="0"/>
              <a:t>2   </a:t>
            </a:r>
            <a:r>
              <a:rPr lang="hu-HU" dirty="0"/>
              <a:t>    -- </a:t>
            </a:r>
            <a:r>
              <a:rPr lang="hu-HU" dirty="0" err="1"/>
              <a:t>bits</a:t>
            </a:r>
            <a:r>
              <a:rPr lang="hu-HU" dirty="0"/>
              <a:t>/</a:t>
            </a:r>
            <a:r>
              <a:rPr lang="hu-HU" dirty="0" err="1"/>
              <a:t>symbol</a:t>
            </a:r>
            <a:endParaRPr lang="hu-HU" baseline="-25000" dirty="0"/>
          </a:p>
        </p:txBody>
      </p:sp>
      <p:sp>
        <p:nvSpPr>
          <p:cNvPr id="4" name="Dia számának helye 3"/>
          <p:cNvSpPr>
            <a:spLocks noGrp="1"/>
          </p:cNvSpPr>
          <p:nvPr>
            <p:ph type="sldNum" sz="quarter" idx="12"/>
          </p:nvPr>
        </p:nvSpPr>
        <p:spPr/>
        <p:txBody>
          <a:bodyPr/>
          <a:lstStyle/>
          <a:p>
            <a:fld id="{72D8CD28-0D6A-46C8-884E-B28CCDBFB2B5}" type="slidenum">
              <a:rPr lang="de-DE" altLang="en-US" smtClean="0"/>
              <a:pPr/>
              <a:t>13</a:t>
            </a:fld>
            <a:endParaRPr lang="de-DE" altLang="en-US"/>
          </a:p>
        </p:txBody>
      </p:sp>
      <p:pic>
        <p:nvPicPr>
          <p:cNvPr id="5" name="Kép 4"/>
          <p:cNvPicPr>
            <a:picLocks noChangeAspect="1"/>
          </p:cNvPicPr>
          <p:nvPr/>
        </p:nvPicPr>
        <p:blipFill>
          <a:blip r:embed="rId2"/>
          <a:stretch>
            <a:fillRect/>
          </a:stretch>
        </p:blipFill>
        <p:spPr>
          <a:xfrm>
            <a:off x="2483768" y="4224361"/>
            <a:ext cx="3672408" cy="1001566"/>
          </a:xfrm>
          <a:prstGeom prst="rect">
            <a:avLst/>
          </a:prstGeom>
          <a:ln>
            <a:noFill/>
          </a:ln>
        </p:spPr>
      </p:pic>
      <p:sp>
        <p:nvSpPr>
          <p:cNvPr id="6" name="Ellipszis 5"/>
          <p:cNvSpPr/>
          <p:nvPr/>
        </p:nvSpPr>
        <p:spPr>
          <a:xfrm>
            <a:off x="4031940" y="4113076"/>
            <a:ext cx="1080120" cy="122413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460346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Fig_10_02"/>
          <p:cNvPicPr preferRelativeResize="0">
            <a:picLocks noGrp="1" noChangeAspect="1" noChangeArrowheads="1"/>
          </p:cNvPicPr>
          <p:nvPr>
            <p:ph sz="half" idx="2"/>
            <p:custDataLst>
              <p:tags r:id="rId1"/>
            </p:custDataLst>
          </p:nvPr>
        </p:nvPicPr>
        <p:blipFill>
          <a:blip r:embed="rId4">
            <a:extLst>
              <a:ext uri="{28A0092B-C50C-407E-A947-70E740481C1C}">
                <a14:useLocalDpi xmlns:a14="http://schemas.microsoft.com/office/drawing/2010/main" val="0"/>
              </a:ext>
            </a:extLst>
          </a:blip>
          <a:srcRect/>
          <a:stretch>
            <a:fillRect/>
          </a:stretch>
        </p:blipFill>
        <p:spPr>
          <a:xfrm>
            <a:off x="4797425" y="2000250"/>
            <a:ext cx="4132263" cy="3929063"/>
          </a:xfrm>
        </p:spPr>
      </p:pic>
      <p:sp>
        <p:nvSpPr>
          <p:cNvPr id="46083" name="Title 1"/>
          <p:cNvSpPr>
            <a:spLocks noGrp="1"/>
          </p:cNvSpPr>
          <p:nvPr>
            <p:ph type="title"/>
          </p:nvPr>
        </p:nvSpPr>
        <p:spPr>
          <a:xfrm>
            <a:off x="457200" y="115888"/>
            <a:ext cx="8229600" cy="490537"/>
          </a:xfrm>
        </p:spPr>
        <p:txBody>
          <a:bodyPr/>
          <a:lstStyle/>
          <a:p>
            <a:r>
              <a:rPr lang="en-GB" altLang="hu-HU"/>
              <a:t>Information sources</a:t>
            </a:r>
          </a:p>
        </p:txBody>
      </p:sp>
      <p:sp>
        <p:nvSpPr>
          <p:cNvPr id="46084" name="Content Placeholder 2"/>
          <p:cNvSpPr>
            <a:spLocks noGrp="1"/>
          </p:cNvSpPr>
          <p:nvPr>
            <p:ph sz="half" idx="1"/>
          </p:nvPr>
        </p:nvSpPr>
        <p:spPr>
          <a:xfrm>
            <a:off x="457200" y="549275"/>
            <a:ext cx="4691063" cy="6192838"/>
          </a:xfrm>
        </p:spPr>
        <p:txBody>
          <a:bodyPr/>
          <a:lstStyle/>
          <a:p>
            <a:r>
              <a:rPr lang="hu-HU" altLang="hu-HU" sz="2400" dirty="0"/>
              <a:t>S</a:t>
            </a:r>
            <a:r>
              <a:rPr lang="en-US" altLang="hu-HU" sz="2400" dirty="0" err="1"/>
              <a:t>ource</a:t>
            </a:r>
            <a:r>
              <a:rPr lang="en-US" altLang="hu-HU" sz="2400" dirty="0"/>
              <a:t> with two outputs whose probabilities</a:t>
            </a:r>
            <a:r>
              <a:rPr lang="hu-HU" altLang="hu-HU" sz="2400" dirty="0"/>
              <a:t>:</a:t>
            </a:r>
            <a:br>
              <a:rPr lang="hu-HU" altLang="hu-HU" sz="2400" dirty="0"/>
            </a:br>
            <a:r>
              <a:rPr lang="en-US" altLang="hu-HU" sz="2400" i="1" dirty="0">
                <a:latin typeface="Times New Roman" panose="02020603050405020304" pitchFamily="18" charset="0"/>
                <a:cs typeface="Times New Roman" panose="02020603050405020304" pitchFamily="18" charset="0"/>
              </a:rPr>
              <a:t>p</a:t>
            </a:r>
            <a:r>
              <a:rPr lang="en-US" altLang="hu-HU" sz="2400" dirty="0"/>
              <a:t> and </a:t>
            </a:r>
            <a:r>
              <a:rPr lang="en-US" altLang="hu-HU" sz="2400" dirty="0">
                <a:latin typeface="Times New Roman" panose="02020603050405020304" pitchFamily="18" charset="0"/>
                <a:cs typeface="Times New Roman" panose="02020603050405020304" pitchFamily="18" charset="0"/>
              </a:rPr>
              <a:t>1 – </a:t>
            </a:r>
            <a:r>
              <a:rPr lang="en-US" altLang="hu-HU" sz="2400" i="1" dirty="0">
                <a:latin typeface="Times New Roman" panose="02020603050405020304" pitchFamily="18" charset="0"/>
                <a:cs typeface="Times New Roman" panose="02020603050405020304" pitchFamily="18" charset="0"/>
              </a:rPr>
              <a:t>p</a:t>
            </a:r>
            <a:endParaRPr lang="en-GB" altLang="hu-HU" sz="2400" b="1" i="1" dirty="0"/>
          </a:p>
          <a:p>
            <a:pPr lvl="1"/>
            <a:r>
              <a:rPr lang="en-GB" altLang="hu-HU" sz="2000" dirty="0"/>
              <a:t>The weather forecast</a:t>
            </a:r>
            <a:endParaRPr lang="hu-HU" altLang="hu-HU" sz="2000" dirty="0"/>
          </a:p>
          <a:p>
            <a:r>
              <a:rPr lang="en-GB" altLang="hu-HU" dirty="0"/>
              <a:t>The entropy of this information source is:</a:t>
            </a:r>
          </a:p>
          <a:p>
            <a:endParaRPr lang="en-GB" altLang="hu-HU" sz="2400" dirty="0"/>
          </a:p>
          <a:p>
            <a:endParaRPr lang="en-GB" altLang="hu-HU" sz="2400" dirty="0"/>
          </a:p>
          <a:p>
            <a:r>
              <a:rPr lang="en-GB" altLang="hu-HU" sz="2400" dirty="0"/>
              <a:t>When either outcome becomes certain (</a:t>
            </a:r>
            <a:r>
              <a:rPr lang="en-GB" altLang="hu-HU" sz="2400" i="1" dirty="0">
                <a:latin typeface="Times New Roman" panose="02020603050405020304" pitchFamily="18" charset="0"/>
                <a:cs typeface="Times New Roman" panose="02020603050405020304" pitchFamily="18" charset="0"/>
              </a:rPr>
              <a:t>p</a:t>
            </a:r>
            <a:r>
              <a:rPr lang="en-GB" altLang="hu-HU" sz="2400" dirty="0">
                <a:latin typeface="Times New Roman" panose="02020603050405020304" pitchFamily="18" charset="0"/>
                <a:cs typeface="Times New Roman" panose="02020603050405020304" pitchFamily="18" charset="0"/>
              </a:rPr>
              <a:t> = 0</a:t>
            </a:r>
            <a:r>
              <a:rPr lang="en-GB" altLang="hu-HU" sz="2400" dirty="0"/>
              <a:t> or </a:t>
            </a:r>
            <a:r>
              <a:rPr lang="en-GB" altLang="hu-HU" sz="2400" i="1" dirty="0">
                <a:latin typeface="Times New Roman" panose="02020603050405020304" pitchFamily="18" charset="0"/>
                <a:cs typeface="Times New Roman" panose="02020603050405020304" pitchFamily="18" charset="0"/>
              </a:rPr>
              <a:t>p</a:t>
            </a:r>
            <a:r>
              <a:rPr lang="en-GB" altLang="hu-HU" sz="2400" dirty="0">
                <a:latin typeface="Times New Roman" panose="02020603050405020304" pitchFamily="18" charset="0"/>
                <a:cs typeface="Times New Roman" panose="02020603050405020304" pitchFamily="18" charset="0"/>
                <a:sym typeface="Symbol" panose="05050102010706020507" pitchFamily="18" charset="2"/>
              </a:rPr>
              <a:t> </a:t>
            </a:r>
            <a:r>
              <a:rPr lang="en-GB" altLang="hu-HU" sz="2400" dirty="0">
                <a:latin typeface="Times New Roman" panose="02020603050405020304" pitchFamily="18" charset="0"/>
                <a:cs typeface="Times New Roman" panose="02020603050405020304" pitchFamily="18" charset="0"/>
              </a:rPr>
              <a:t>= 1</a:t>
            </a:r>
            <a:r>
              <a:rPr lang="en-GB" altLang="hu-HU" sz="2400" dirty="0"/>
              <a:t>), the entropy takes the value 0</a:t>
            </a:r>
          </a:p>
          <a:p>
            <a:r>
              <a:rPr lang="en-GB" altLang="hu-HU" sz="2400" dirty="0"/>
              <a:t>The entropy becomes maximum when </a:t>
            </a:r>
            <a:r>
              <a:rPr lang="en-GB" altLang="hu-HU" sz="2400" i="1" dirty="0">
                <a:latin typeface="Times New Roman" panose="02020603050405020304" pitchFamily="18" charset="0"/>
                <a:cs typeface="Times New Roman" panose="02020603050405020304" pitchFamily="18" charset="0"/>
              </a:rPr>
              <a:t>p</a:t>
            </a:r>
            <a:r>
              <a:rPr lang="en-GB" altLang="hu-HU" sz="2400" dirty="0">
                <a:latin typeface="Times New Roman" panose="02020603050405020304" pitchFamily="18" charset="0"/>
                <a:cs typeface="Times New Roman" panose="02020603050405020304" pitchFamily="18" charset="0"/>
                <a:sym typeface="Symbol" panose="05050102010706020507" pitchFamily="18" charset="2"/>
              </a:rPr>
              <a:t> </a:t>
            </a:r>
            <a:r>
              <a:rPr lang="en-GB" altLang="hu-HU" sz="2400" dirty="0">
                <a:latin typeface="Times New Roman" panose="02020603050405020304" pitchFamily="18" charset="0"/>
                <a:cs typeface="Times New Roman" panose="02020603050405020304" pitchFamily="18" charset="0"/>
              </a:rPr>
              <a:t>= </a:t>
            </a:r>
            <a:r>
              <a:rPr lang="en-US" altLang="hu-HU" sz="2400" dirty="0">
                <a:latin typeface="Times New Roman" panose="02020603050405020304" pitchFamily="18" charset="0"/>
                <a:cs typeface="Times New Roman" panose="02020603050405020304" pitchFamily="18" charset="0"/>
              </a:rPr>
              <a:t>1 – </a:t>
            </a:r>
            <a:r>
              <a:rPr lang="en-US" altLang="hu-HU" sz="2400" i="1" dirty="0">
                <a:latin typeface="Times New Roman" panose="02020603050405020304" pitchFamily="18" charset="0"/>
                <a:cs typeface="Times New Roman" panose="02020603050405020304" pitchFamily="18" charset="0"/>
              </a:rPr>
              <a:t>p</a:t>
            </a:r>
            <a:r>
              <a:rPr lang="en-GB" altLang="hu-HU" sz="2400" dirty="0">
                <a:latin typeface="Times New Roman" panose="02020603050405020304" pitchFamily="18" charset="0"/>
                <a:cs typeface="Times New Roman" panose="02020603050405020304" pitchFamily="18" charset="0"/>
              </a:rPr>
              <a:t> = ½</a:t>
            </a:r>
            <a:endParaRPr lang="en-GB" altLang="hu-HU" sz="2400" dirty="0"/>
          </a:p>
        </p:txBody>
      </p:sp>
      <p:graphicFrame>
        <p:nvGraphicFramePr>
          <p:cNvPr id="46085" name="Object 2"/>
          <p:cNvGraphicFramePr>
            <a:graphicFrameLocks noChangeAspect="1"/>
          </p:cNvGraphicFramePr>
          <p:nvPr>
            <p:extLst>
              <p:ext uri="{D42A27DB-BD31-4B8C-83A1-F6EECF244321}">
                <p14:modId xmlns:p14="http://schemas.microsoft.com/office/powerpoint/2010/main" val="2255371378"/>
              </p:ext>
            </p:extLst>
          </p:nvPr>
        </p:nvGraphicFramePr>
        <p:xfrm>
          <a:off x="876905" y="2987928"/>
          <a:ext cx="3471862" cy="1008063"/>
        </p:xfrm>
        <a:graphic>
          <a:graphicData uri="http://schemas.openxmlformats.org/presentationml/2006/ole">
            <mc:AlternateContent xmlns:mc="http://schemas.openxmlformats.org/markup-compatibility/2006">
              <mc:Choice xmlns:v="urn:schemas-microsoft-com:vml" Requires="v">
                <p:oleObj name="Equation" r:id="rId5" imgW="1447800" imgH="419100" progId="Equation.DSMT4">
                  <p:embed/>
                </p:oleObj>
              </mc:Choice>
              <mc:Fallback>
                <p:oleObj name="Equation" r:id="rId5" imgW="1447800" imgH="419100" progId="Equation.DSMT4">
                  <p:embed/>
                  <p:pic>
                    <p:nvPicPr>
                      <p:cNvPr id="46085"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905" y="2987928"/>
                        <a:ext cx="34718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6" name="Dia számának helye 5"/>
          <p:cNvSpPr>
            <a:spLocks noGrp="1"/>
          </p:cNvSpPr>
          <p:nvPr>
            <p:ph type="sldNum" sz="quarter" idx="12"/>
          </p:nvPr>
        </p:nvSpPr>
        <p:spPr>
          <a:noFill/>
        </p:spPr>
        <p:txBody>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spcBef>
                <a:spcPct val="0"/>
              </a:spcBef>
              <a:buFontTx/>
              <a:buNone/>
            </a:pPr>
            <a:fld id="{76E4C7EC-AD29-40EB-BF81-EB7163DB738B}" type="slidenum">
              <a:rPr lang="en-US" altLang="hu-HU" sz="1400" smtClean="0"/>
              <a:pPr>
                <a:spcBef>
                  <a:spcPct val="0"/>
                </a:spcBef>
                <a:buFontTx/>
                <a:buNone/>
              </a:pPr>
              <a:t>14</a:t>
            </a:fld>
            <a:endParaRPr lang="en-US" altLang="hu-HU" sz="1400"/>
          </a:p>
        </p:txBody>
      </p:sp>
    </p:spTree>
    <p:extLst>
      <p:ext uri="{BB962C8B-B14F-4D97-AF65-F5344CB8AC3E}">
        <p14:creationId xmlns:p14="http://schemas.microsoft.com/office/powerpoint/2010/main" val="2230759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GB" altLang="hu-HU"/>
              <a:t>Information sources</a:t>
            </a:r>
          </a:p>
        </p:txBody>
      </p:sp>
      <p:sp>
        <p:nvSpPr>
          <p:cNvPr id="48131" name="Content Placeholder 2"/>
          <p:cNvSpPr>
            <a:spLocks noGrp="1"/>
          </p:cNvSpPr>
          <p:nvPr>
            <p:ph idx="1"/>
          </p:nvPr>
        </p:nvSpPr>
        <p:spPr/>
        <p:txBody>
          <a:bodyPr/>
          <a:lstStyle/>
          <a:p>
            <a:r>
              <a:rPr lang="hu-HU" altLang="hu-HU" sz="2400" dirty="0" err="1"/>
              <a:t>If</a:t>
            </a:r>
            <a:r>
              <a:rPr lang="hu-HU" altLang="hu-HU" sz="2400" dirty="0"/>
              <a:t> (</a:t>
            </a:r>
            <a:r>
              <a:rPr lang="hu-HU" altLang="hu-HU" sz="2400" dirty="0" err="1"/>
              <a:t>source</a:t>
            </a:r>
            <a:r>
              <a:rPr lang="hu-HU" altLang="hu-HU" sz="2400" dirty="0"/>
              <a:t> </a:t>
            </a:r>
            <a:r>
              <a:rPr lang="hu-HU" altLang="hu-HU" sz="2400" dirty="0" err="1"/>
              <a:t>with</a:t>
            </a:r>
            <a:r>
              <a:rPr lang="hu-HU" altLang="hu-HU" sz="2400" dirty="0"/>
              <a:t> 2 </a:t>
            </a:r>
            <a:r>
              <a:rPr lang="hu-HU" altLang="hu-HU" sz="2400" dirty="0" err="1"/>
              <a:t>outputs</a:t>
            </a:r>
            <a:r>
              <a:rPr lang="hu-HU" altLang="hu-HU" sz="2400" dirty="0"/>
              <a:t>) p=0.5 (and 1-p=0.5), </a:t>
            </a:r>
            <a:br>
              <a:rPr lang="hu-HU" altLang="hu-HU" sz="2400" dirty="0"/>
            </a:br>
            <a:r>
              <a:rPr lang="hu-HU" altLang="hu-HU" sz="2400" dirty="0" err="1"/>
              <a:t>then</a:t>
            </a:r>
            <a:r>
              <a:rPr lang="hu-HU" altLang="hu-HU" sz="2400" dirty="0"/>
              <a:t> </a:t>
            </a:r>
            <a:r>
              <a:rPr lang="en-US" altLang="hu-HU" sz="2400" dirty="0"/>
              <a:t>entropy</a:t>
            </a:r>
            <a:r>
              <a:rPr lang="hu-HU" altLang="hu-HU" sz="2400" dirty="0"/>
              <a:t> = 1</a:t>
            </a:r>
            <a:r>
              <a:rPr lang="en-US" altLang="hu-HU" sz="2400" dirty="0"/>
              <a:t>, or average information content per symbol of 1 bit per symbol</a:t>
            </a:r>
          </a:p>
          <a:p>
            <a:r>
              <a:rPr lang="en-GB" altLang="hu-HU" sz="2400" dirty="0"/>
              <a:t>For </a:t>
            </a:r>
            <a:r>
              <a:rPr lang="hu-HU" altLang="hu-HU" sz="2400" dirty="0"/>
              <a:t>a </a:t>
            </a:r>
            <a:r>
              <a:rPr lang="hu-HU" altLang="hu-HU" sz="2400" dirty="0" err="1"/>
              <a:t>binary</a:t>
            </a:r>
            <a:r>
              <a:rPr lang="hu-HU" altLang="hu-HU" sz="2400" dirty="0"/>
              <a:t> </a:t>
            </a:r>
            <a:r>
              <a:rPr lang="hu-HU" altLang="hu-HU" sz="2400" dirty="0" err="1"/>
              <a:t>source</a:t>
            </a:r>
            <a:r>
              <a:rPr lang="en-GB" altLang="hu-HU" sz="2400" dirty="0"/>
              <a:t>, the entropy is maximised when both outcomes are equally likely</a:t>
            </a:r>
          </a:p>
          <a:p>
            <a:r>
              <a:rPr lang="en-GB" altLang="hu-HU" sz="2400" dirty="0"/>
              <a:t>This property is generally true for any number of symbols</a:t>
            </a:r>
            <a:r>
              <a:rPr lang="hu-HU" altLang="hu-HU" sz="2400" dirty="0"/>
              <a:t>:</a:t>
            </a:r>
            <a:endParaRPr lang="en-GB" altLang="hu-HU" sz="2400" dirty="0"/>
          </a:p>
          <a:p>
            <a:pPr lvl="1"/>
            <a:r>
              <a:rPr lang="en-GB" altLang="hu-HU" sz="2000" dirty="0"/>
              <a:t>If an information source </a:t>
            </a:r>
            <a:r>
              <a:rPr lang="en-GB" altLang="hu-HU" sz="2000" i="1" dirty="0">
                <a:latin typeface="Times New Roman" panose="02020603050405020304" pitchFamily="18" charset="0"/>
                <a:cs typeface="Times New Roman" panose="02020603050405020304" pitchFamily="18" charset="0"/>
              </a:rPr>
              <a:t>X</a:t>
            </a:r>
            <a:r>
              <a:rPr lang="en-GB" altLang="hu-HU" sz="2000" dirty="0"/>
              <a:t> has </a:t>
            </a:r>
            <a:r>
              <a:rPr lang="en-GB" altLang="hu-HU" sz="2000" i="1" dirty="0">
                <a:latin typeface="Times New Roman" panose="02020603050405020304" pitchFamily="18" charset="0"/>
                <a:cs typeface="Times New Roman" panose="02020603050405020304" pitchFamily="18" charset="0"/>
              </a:rPr>
              <a:t>k</a:t>
            </a:r>
            <a:r>
              <a:rPr lang="en-GB" altLang="hu-HU" sz="2000" dirty="0"/>
              <a:t> symbols, its maximum entropy is </a:t>
            </a:r>
            <a:r>
              <a:rPr lang="en-GB" altLang="hu-HU" sz="2000" dirty="0">
                <a:latin typeface="Times New Roman" panose="02020603050405020304" pitchFamily="18" charset="0"/>
                <a:cs typeface="Times New Roman" panose="02020603050405020304" pitchFamily="18" charset="0"/>
              </a:rPr>
              <a:t>log</a:t>
            </a:r>
            <a:r>
              <a:rPr lang="en-GB" altLang="hu-HU" sz="2000" baseline="-25000" dirty="0">
                <a:latin typeface="Times New Roman" panose="02020603050405020304" pitchFamily="18" charset="0"/>
                <a:cs typeface="Times New Roman" panose="02020603050405020304" pitchFamily="18" charset="0"/>
              </a:rPr>
              <a:t>2</a:t>
            </a:r>
            <a:r>
              <a:rPr lang="en-GB" altLang="hu-HU" sz="2000" i="1" dirty="0">
                <a:latin typeface="Times New Roman" panose="02020603050405020304" pitchFamily="18" charset="0"/>
                <a:cs typeface="Times New Roman" panose="02020603050405020304" pitchFamily="18" charset="0"/>
              </a:rPr>
              <a:t>k</a:t>
            </a:r>
            <a:r>
              <a:rPr lang="en-GB" altLang="hu-HU" sz="2000" dirty="0"/>
              <a:t> and this is obtained when all </a:t>
            </a:r>
            <a:r>
              <a:rPr lang="en-GB" altLang="hu-HU" sz="2000" i="1" dirty="0">
                <a:latin typeface="Times New Roman" panose="02020603050405020304" pitchFamily="18" charset="0"/>
                <a:cs typeface="Times New Roman" panose="02020603050405020304" pitchFamily="18" charset="0"/>
              </a:rPr>
              <a:t>k</a:t>
            </a:r>
            <a:r>
              <a:rPr lang="en-GB" altLang="hu-HU" sz="2000" dirty="0"/>
              <a:t> outcomes are equally likely</a:t>
            </a:r>
          </a:p>
          <a:p>
            <a:r>
              <a:rPr lang="en-GB" altLang="hu-HU" sz="2400" dirty="0"/>
              <a:t>Thus, for a </a:t>
            </a:r>
            <a:r>
              <a:rPr lang="en-GB" altLang="hu-HU" sz="2400" i="1" dirty="0">
                <a:latin typeface="Times New Roman" panose="02020603050405020304" pitchFamily="18" charset="0"/>
                <a:cs typeface="Times New Roman" panose="02020603050405020304" pitchFamily="18" charset="0"/>
              </a:rPr>
              <a:t>k</a:t>
            </a:r>
            <a:r>
              <a:rPr lang="en-GB" altLang="hu-HU" sz="2400" dirty="0"/>
              <a:t> symbol source:</a:t>
            </a:r>
          </a:p>
          <a:p>
            <a:endParaRPr lang="en-GB" altLang="hu-HU" sz="2400" dirty="0"/>
          </a:p>
        </p:txBody>
      </p:sp>
      <p:graphicFrame>
        <p:nvGraphicFramePr>
          <p:cNvPr id="48132" name="Object 2"/>
          <p:cNvGraphicFramePr>
            <a:graphicFrameLocks noChangeAspect="1"/>
          </p:cNvGraphicFramePr>
          <p:nvPr>
            <p:extLst>
              <p:ext uri="{D42A27DB-BD31-4B8C-83A1-F6EECF244321}">
                <p14:modId xmlns:p14="http://schemas.microsoft.com/office/powerpoint/2010/main" val="3870741377"/>
              </p:ext>
            </p:extLst>
          </p:nvPr>
        </p:nvGraphicFramePr>
        <p:xfrm>
          <a:off x="3563888" y="5412223"/>
          <a:ext cx="2406650" cy="520700"/>
        </p:xfrm>
        <a:graphic>
          <a:graphicData uri="http://schemas.openxmlformats.org/presentationml/2006/ole">
            <mc:AlternateContent xmlns:mc="http://schemas.openxmlformats.org/markup-compatibility/2006">
              <mc:Choice xmlns:v="urn:schemas-microsoft-com:vml" Requires="v">
                <p:oleObj name="Equation" r:id="rId3" imgW="1002865" imgH="215806" progId="Equation.DSMT4">
                  <p:embed/>
                </p:oleObj>
              </mc:Choice>
              <mc:Fallback>
                <p:oleObj name="Equation" r:id="rId3" imgW="1002865" imgH="215806" progId="Equation.DSMT4">
                  <p:embed/>
                  <p:pic>
                    <p:nvPicPr>
                      <p:cNvPr id="4813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5412223"/>
                        <a:ext cx="24066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3" name="Dia számának helye 5"/>
          <p:cNvSpPr>
            <a:spLocks noGrp="1"/>
          </p:cNvSpPr>
          <p:nvPr>
            <p:ph type="sldNum" sz="quarter" idx="12"/>
          </p:nvPr>
        </p:nvSpPr>
        <p:spPr>
          <a:noFill/>
        </p:spPr>
        <p:txBody>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spcBef>
                <a:spcPct val="0"/>
              </a:spcBef>
              <a:buFontTx/>
              <a:buNone/>
            </a:pPr>
            <a:fld id="{D66BC9A9-4DB6-4D60-8E2B-5FD9A104E5A0}" type="slidenum">
              <a:rPr lang="en-US" altLang="hu-HU" sz="1400" smtClean="0"/>
              <a:pPr>
                <a:spcBef>
                  <a:spcPct val="0"/>
                </a:spcBef>
                <a:buFontTx/>
                <a:buNone/>
              </a:pPr>
              <a:t>15</a:t>
            </a:fld>
            <a:endParaRPr lang="en-US" altLang="hu-HU" sz="1400"/>
          </a:p>
        </p:txBody>
      </p:sp>
    </p:spTree>
    <p:extLst>
      <p:ext uri="{BB962C8B-B14F-4D97-AF65-F5344CB8AC3E}">
        <p14:creationId xmlns:p14="http://schemas.microsoft.com/office/powerpoint/2010/main" val="3230489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GB" altLang="hu-HU"/>
              <a:t>Source coding</a:t>
            </a:r>
          </a:p>
        </p:txBody>
      </p:sp>
      <p:sp>
        <p:nvSpPr>
          <p:cNvPr id="3" name="Content Placeholder 2"/>
          <p:cNvSpPr>
            <a:spLocks noGrp="1"/>
          </p:cNvSpPr>
          <p:nvPr>
            <p:ph idx="1"/>
          </p:nvPr>
        </p:nvSpPr>
        <p:spPr/>
        <p:txBody>
          <a:bodyPr>
            <a:normAutofit fontScale="92500"/>
          </a:bodyPr>
          <a:lstStyle/>
          <a:p>
            <a:pPr>
              <a:defRPr/>
            </a:pPr>
            <a:r>
              <a:rPr lang="en-US" dirty="0"/>
              <a:t>It is intuitively reasonable that an information source of entropy </a:t>
            </a:r>
            <a:r>
              <a:rPr lang="en-US" i="1" dirty="0">
                <a:latin typeface="Times New Roman" pitchFamily="18" charset="0"/>
                <a:cs typeface="Times New Roman" pitchFamily="18" charset="0"/>
              </a:rPr>
              <a:t>H</a:t>
            </a:r>
            <a:r>
              <a:rPr lang="en-US" dirty="0"/>
              <a:t> needs on average only </a:t>
            </a:r>
            <a:r>
              <a:rPr lang="en-US" i="1" dirty="0">
                <a:latin typeface="Times New Roman" pitchFamily="18" charset="0"/>
                <a:cs typeface="Times New Roman" pitchFamily="18" charset="0"/>
              </a:rPr>
              <a:t>H</a:t>
            </a:r>
            <a:r>
              <a:rPr lang="en-US" dirty="0"/>
              <a:t> binary bits to represent each symbol</a:t>
            </a:r>
          </a:p>
          <a:p>
            <a:pPr>
              <a:defRPr/>
            </a:pPr>
            <a:r>
              <a:rPr lang="en-US" dirty="0"/>
              <a:t>The </a:t>
            </a:r>
            <a:r>
              <a:rPr lang="en-US" dirty="0" err="1"/>
              <a:t>equiprobable</a:t>
            </a:r>
            <a:r>
              <a:rPr lang="en-US" dirty="0"/>
              <a:t> </a:t>
            </a:r>
            <a:r>
              <a:rPr lang="hu-HU" dirty="0" err="1"/>
              <a:t>binary</a:t>
            </a:r>
            <a:r>
              <a:rPr lang="hu-HU" dirty="0"/>
              <a:t> </a:t>
            </a:r>
            <a:r>
              <a:rPr lang="hu-HU" dirty="0" err="1"/>
              <a:t>source</a:t>
            </a:r>
            <a:r>
              <a:rPr lang="en-US" dirty="0"/>
              <a:t> generates on average 1 information bit per symbol bit</a:t>
            </a:r>
          </a:p>
          <a:p>
            <a:pPr>
              <a:defRPr/>
            </a:pPr>
            <a:r>
              <a:rPr lang="hu-HU" dirty="0" err="1"/>
              <a:t>Cairo</a:t>
            </a:r>
            <a:r>
              <a:rPr lang="hu-HU" dirty="0"/>
              <a:t> </a:t>
            </a:r>
            <a:r>
              <a:rPr lang="en-US" dirty="0"/>
              <a:t>weather </a:t>
            </a:r>
            <a:r>
              <a:rPr lang="hu-HU" dirty="0" err="1"/>
              <a:t>example</a:t>
            </a:r>
            <a:r>
              <a:rPr lang="en-US" dirty="0"/>
              <a:t>:</a:t>
            </a:r>
          </a:p>
          <a:p>
            <a:pPr lvl="1">
              <a:defRPr/>
            </a:pPr>
            <a:r>
              <a:rPr lang="en-US" dirty="0"/>
              <a:t>Suppose the probability of cloud (C) is 0.1 and that of sun (S) 0.9</a:t>
            </a:r>
          </a:p>
          <a:p>
            <a:pPr lvl="1">
              <a:defRPr/>
            </a:pPr>
            <a:r>
              <a:rPr lang="hu-HU" dirty="0"/>
              <a:t>E</a:t>
            </a:r>
            <a:r>
              <a:rPr lang="en-US" dirty="0" err="1"/>
              <a:t>ntropy</a:t>
            </a:r>
            <a:r>
              <a:rPr lang="hu-HU" dirty="0"/>
              <a:t>: </a:t>
            </a:r>
            <a:r>
              <a:rPr lang="en-US" dirty="0"/>
              <a:t>0.47 bits/symbol</a:t>
            </a:r>
          </a:p>
        </p:txBody>
      </p:sp>
      <p:sp>
        <p:nvSpPr>
          <p:cNvPr id="50180" name="Dia számának helye 5"/>
          <p:cNvSpPr>
            <a:spLocks noGrp="1"/>
          </p:cNvSpPr>
          <p:nvPr>
            <p:ph type="sldNum" sz="quarter" idx="12"/>
          </p:nvPr>
        </p:nvSpPr>
        <p:spPr>
          <a:noFill/>
        </p:spPr>
        <p:txBody>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spcBef>
                <a:spcPct val="0"/>
              </a:spcBef>
              <a:buFontTx/>
              <a:buNone/>
            </a:pPr>
            <a:fld id="{B1DAF475-3DA3-43F0-A19A-F4332C9F66E4}" type="slidenum">
              <a:rPr lang="en-US" altLang="hu-HU" sz="1400" smtClean="0"/>
              <a:pPr>
                <a:spcBef>
                  <a:spcPct val="0"/>
                </a:spcBef>
                <a:buFontTx/>
                <a:buNone/>
              </a:pPr>
              <a:t>16</a:t>
            </a:fld>
            <a:endParaRPr lang="en-US" altLang="hu-HU" sz="1400"/>
          </a:p>
        </p:txBody>
      </p:sp>
    </p:spTree>
    <p:extLst>
      <p:ext uri="{BB962C8B-B14F-4D97-AF65-F5344CB8AC3E}">
        <p14:creationId xmlns:p14="http://schemas.microsoft.com/office/powerpoint/2010/main" val="4022301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GB" altLang="hu-HU" dirty="0"/>
              <a:t>Source coding</a:t>
            </a:r>
            <a:r>
              <a:rPr lang="hu-HU" altLang="hu-HU" dirty="0"/>
              <a:t>/1</a:t>
            </a:r>
            <a:br>
              <a:rPr lang="hu-HU" altLang="hu-HU" dirty="0"/>
            </a:br>
            <a:r>
              <a:rPr lang="hu-HU" altLang="hu-HU" dirty="0"/>
              <a:t>(</a:t>
            </a:r>
            <a:r>
              <a:rPr lang="hu-HU" altLang="hu-HU" dirty="0" err="1"/>
              <a:t>naive</a:t>
            </a:r>
            <a:r>
              <a:rPr lang="hu-HU" altLang="hu-HU" dirty="0"/>
              <a:t>)</a:t>
            </a:r>
            <a:endParaRPr lang="en-GB" altLang="hu-HU" dirty="0"/>
          </a:p>
        </p:txBody>
      </p:sp>
      <p:sp>
        <p:nvSpPr>
          <p:cNvPr id="3" name="Content Placeholder 2"/>
          <p:cNvSpPr>
            <a:spLocks noGrp="1"/>
          </p:cNvSpPr>
          <p:nvPr>
            <p:ph idx="1"/>
          </p:nvPr>
        </p:nvSpPr>
        <p:spPr/>
        <p:txBody>
          <a:bodyPr>
            <a:normAutofit/>
          </a:bodyPr>
          <a:lstStyle/>
          <a:p>
            <a:pPr>
              <a:defRPr/>
            </a:pPr>
            <a:r>
              <a:rPr lang="hu-HU" dirty="0" err="1"/>
              <a:t>Source</a:t>
            </a:r>
            <a:r>
              <a:rPr lang="hu-HU" dirty="0"/>
              <a:t> </a:t>
            </a:r>
            <a:r>
              <a:rPr lang="hu-HU" dirty="0" err="1"/>
              <a:t>coding</a:t>
            </a:r>
            <a:r>
              <a:rPr lang="hu-HU" dirty="0"/>
              <a:t>: </a:t>
            </a:r>
            <a:r>
              <a:rPr lang="hu-HU" dirty="0" err="1"/>
              <a:t>codewords</a:t>
            </a:r>
            <a:r>
              <a:rPr lang="hu-HU" dirty="0"/>
              <a:t> </a:t>
            </a:r>
            <a:r>
              <a:rPr lang="hu-HU" dirty="0" err="1"/>
              <a:t>for</a:t>
            </a:r>
            <a:r>
              <a:rPr lang="hu-HU" dirty="0"/>
              <a:t> </a:t>
            </a:r>
            <a:r>
              <a:rPr lang="hu-HU" dirty="0" err="1"/>
              <a:t>symbols</a:t>
            </a:r>
            <a:br>
              <a:rPr lang="hu-HU" dirty="0"/>
            </a:br>
            <a:r>
              <a:rPr lang="hu-HU" dirty="0" err="1"/>
              <a:t>e.g</a:t>
            </a:r>
            <a:r>
              <a:rPr lang="hu-HU" dirty="0"/>
              <a:t>., 0/1 </a:t>
            </a:r>
            <a:r>
              <a:rPr lang="hu-HU" dirty="0" err="1"/>
              <a:t>for</a:t>
            </a:r>
            <a:r>
              <a:rPr lang="hu-HU" dirty="0"/>
              <a:t> </a:t>
            </a:r>
            <a:r>
              <a:rPr lang="hu-HU" dirty="0" err="1"/>
              <a:t>rain</a:t>
            </a:r>
            <a:r>
              <a:rPr lang="hu-HU" dirty="0"/>
              <a:t>/no-</a:t>
            </a:r>
            <a:r>
              <a:rPr lang="hu-HU" dirty="0" err="1"/>
              <a:t>rain</a:t>
            </a:r>
            <a:endParaRPr lang="hu-HU" dirty="0"/>
          </a:p>
          <a:p>
            <a:pPr lvl="1">
              <a:defRPr/>
            </a:pPr>
            <a:r>
              <a:rPr lang="en-US" dirty="0"/>
              <a:t>This representation uses 1 binary bit per symbol</a:t>
            </a:r>
          </a:p>
          <a:p>
            <a:pPr lvl="1">
              <a:defRPr/>
            </a:pPr>
            <a:r>
              <a:rPr lang="en-US" dirty="0"/>
              <a:t>Thus we are using more binary bits per symbol than entropy suggests is necessary</a:t>
            </a:r>
            <a:endParaRPr lang="hu-HU" dirty="0"/>
          </a:p>
          <a:p>
            <a:pPr lvl="1">
              <a:defRPr/>
            </a:pPr>
            <a:r>
              <a:rPr lang="hu-HU" dirty="0"/>
              <a:t>We </a:t>
            </a:r>
            <a:r>
              <a:rPr lang="hu-HU" dirty="0" err="1"/>
              <a:t>want</a:t>
            </a:r>
            <a:r>
              <a:rPr lang="hu-HU" dirty="0"/>
              <a:t> </a:t>
            </a:r>
            <a:r>
              <a:rPr lang="hu-HU" dirty="0" err="1"/>
              <a:t>to</a:t>
            </a:r>
            <a:r>
              <a:rPr lang="hu-HU" dirty="0"/>
              <a:t> </a:t>
            </a:r>
            <a:r>
              <a:rPr lang="hu-HU" dirty="0" err="1"/>
              <a:t>reduce</a:t>
            </a:r>
            <a:r>
              <a:rPr lang="hu-HU" dirty="0"/>
              <a:t> </a:t>
            </a:r>
            <a:r>
              <a:rPr lang="hu-HU" dirty="0" err="1"/>
              <a:t>the</a:t>
            </a:r>
            <a:r>
              <a:rPr lang="hu-HU" dirty="0"/>
              <a:t> </a:t>
            </a:r>
            <a:r>
              <a:rPr lang="hu-HU" dirty="0" err="1"/>
              <a:t>number</a:t>
            </a:r>
            <a:r>
              <a:rPr lang="hu-HU" dirty="0"/>
              <a:t> of </a:t>
            </a:r>
            <a:r>
              <a:rPr lang="hu-HU" dirty="0" err="1"/>
              <a:t>bits</a:t>
            </a:r>
            <a:r>
              <a:rPr lang="hu-HU" dirty="0"/>
              <a:t>!</a:t>
            </a:r>
            <a:br>
              <a:rPr lang="hu-HU" dirty="0"/>
            </a:br>
            <a:r>
              <a:rPr lang="hu-HU" dirty="0"/>
              <a:t>(== </a:t>
            </a:r>
            <a:r>
              <a:rPr lang="hu-HU" dirty="0" err="1"/>
              <a:t>reducing</a:t>
            </a:r>
            <a:r>
              <a:rPr lang="hu-HU" dirty="0"/>
              <a:t> </a:t>
            </a:r>
            <a:r>
              <a:rPr lang="hu-HU" dirty="0" err="1"/>
              <a:t>redundancy</a:t>
            </a:r>
            <a:r>
              <a:rPr lang="hu-HU" dirty="0"/>
              <a:t>)</a:t>
            </a:r>
          </a:p>
        </p:txBody>
      </p:sp>
      <p:sp>
        <p:nvSpPr>
          <p:cNvPr id="52228" name="Dia számának helye 5"/>
          <p:cNvSpPr>
            <a:spLocks noGrp="1"/>
          </p:cNvSpPr>
          <p:nvPr>
            <p:ph type="sldNum" sz="quarter" idx="12"/>
          </p:nvPr>
        </p:nvSpPr>
        <p:spPr>
          <a:noFill/>
        </p:spPr>
        <p:txBody>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spcBef>
                <a:spcPct val="0"/>
              </a:spcBef>
              <a:buFontTx/>
              <a:buNone/>
            </a:pPr>
            <a:fld id="{7BA413E4-EDCA-475C-86E2-3F7AE329EB90}" type="slidenum">
              <a:rPr lang="en-US" altLang="hu-HU" sz="1400" smtClean="0"/>
              <a:pPr>
                <a:spcBef>
                  <a:spcPct val="0"/>
                </a:spcBef>
                <a:buFontTx/>
                <a:buNone/>
              </a:pPr>
              <a:t>17</a:t>
            </a:fld>
            <a:endParaRPr lang="en-US" altLang="hu-HU" sz="1400"/>
          </a:p>
        </p:txBody>
      </p:sp>
    </p:spTree>
    <p:extLst>
      <p:ext uri="{BB962C8B-B14F-4D97-AF65-F5344CB8AC3E}">
        <p14:creationId xmlns:p14="http://schemas.microsoft.com/office/powerpoint/2010/main" val="1520545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GB" altLang="hu-HU" dirty="0"/>
              <a:t>Source coding</a:t>
            </a:r>
            <a:r>
              <a:rPr lang="hu-HU" altLang="hu-HU" dirty="0"/>
              <a:t>/2</a:t>
            </a:r>
            <a:br>
              <a:rPr lang="hu-HU" altLang="hu-HU" dirty="0"/>
            </a:br>
            <a:r>
              <a:rPr lang="hu-HU" altLang="hu-HU" dirty="0"/>
              <a:t>(</a:t>
            </a:r>
            <a:r>
              <a:rPr lang="hu-HU" altLang="hu-HU" dirty="0" err="1"/>
              <a:t>sequences</a:t>
            </a:r>
            <a:r>
              <a:rPr lang="hu-HU" altLang="hu-HU" dirty="0"/>
              <a:t>)</a:t>
            </a:r>
            <a:endParaRPr lang="en-GB" altLang="hu-HU" dirty="0"/>
          </a:p>
        </p:txBody>
      </p:sp>
      <p:sp>
        <p:nvSpPr>
          <p:cNvPr id="3" name="Content Placeholder 2"/>
          <p:cNvSpPr>
            <a:spLocks noGrp="1"/>
          </p:cNvSpPr>
          <p:nvPr>
            <p:ph idx="1"/>
          </p:nvPr>
        </p:nvSpPr>
        <p:spPr/>
        <p:txBody>
          <a:bodyPr>
            <a:normAutofit/>
          </a:bodyPr>
          <a:lstStyle/>
          <a:p>
            <a:pPr>
              <a:defRPr/>
            </a:pPr>
            <a:r>
              <a:rPr lang="hu-HU" dirty="0"/>
              <a:t>U</a:t>
            </a:r>
            <a:r>
              <a:rPr lang="en-US" dirty="0"/>
              <a:t>se of </a:t>
            </a:r>
            <a:r>
              <a:rPr lang="en-US" b="1" dirty="0"/>
              <a:t>sequences</a:t>
            </a:r>
            <a:r>
              <a:rPr lang="hu-HU" b="1" dirty="0"/>
              <a:t>!</a:t>
            </a:r>
            <a:endParaRPr lang="en-US" b="1" dirty="0"/>
          </a:p>
          <a:p>
            <a:pPr lvl="1">
              <a:defRPr/>
            </a:pPr>
            <a:r>
              <a:rPr lang="en-US" dirty="0"/>
              <a:t>codewords are not </a:t>
            </a:r>
            <a:r>
              <a:rPr lang="hu-HU" dirty="0"/>
              <a:t>a</a:t>
            </a:r>
            <a:r>
              <a:rPr lang="en-US" dirty="0" err="1"/>
              <a:t>ssociated</a:t>
            </a:r>
            <a:r>
              <a:rPr lang="en-US" dirty="0"/>
              <a:t> to a single outcome, but to a sequence of outcomes</a:t>
            </a:r>
          </a:p>
          <a:p>
            <a:pPr lvl="1">
              <a:defRPr/>
            </a:pPr>
            <a:r>
              <a:rPr lang="hu-HU" dirty="0" err="1"/>
              <a:t>Example</a:t>
            </a:r>
            <a:r>
              <a:rPr lang="hu-HU" dirty="0"/>
              <a:t>: </a:t>
            </a:r>
            <a:r>
              <a:rPr lang="hu-HU" dirty="0" err="1"/>
              <a:t>weather</a:t>
            </a:r>
            <a:r>
              <a:rPr lang="hu-HU" dirty="0"/>
              <a:t> </a:t>
            </a:r>
            <a:r>
              <a:rPr lang="hu-HU" dirty="0" err="1"/>
              <a:t>on</a:t>
            </a:r>
            <a:r>
              <a:rPr lang="hu-HU" dirty="0"/>
              <a:t> </a:t>
            </a:r>
            <a:r>
              <a:rPr lang="en-US" dirty="0"/>
              <a:t>15, 16 and 17 July</a:t>
            </a:r>
            <a:r>
              <a:rPr lang="hu-HU" dirty="0"/>
              <a:t> </a:t>
            </a:r>
            <a:r>
              <a:rPr lang="hu-HU" dirty="0" err="1"/>
              <a:t>coded</a:t>
            </a:r>
            <a:r>
              <a:rPr lang="hu-HU" dirty="0"/>
              <a:t> </a:t>
            </a:r>
            <a:r>
              <a:rPr lang="hu-HU" dirty="0" err="1"/>
              <a:t>together</a:t>
            </a:r>
            <a:endParaRPr lang="en-GB" dirty="0"/>
          </a:p>
        </p:txBody>
      </p:sp>
      <p:sp>
        <p:nvSpPr>
          <p:cNvPr id="52228" name="Dia számának helye 5"/>
          <p:cNvSpPr>
            <a:spLocks noGrp="1"/>
          </p:cNvSpPr>
          <p:nvPr>
            <p:ph type="sldNum" sz="quarter" idx="12"/>
          </p:nvPr>
        </p:nvSpPr>
        <p:spPr>
          <a:noFill/>
        </p:spPr>
        <p:txBody>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spcBef>
                <a:spcPct val="0"/>
              </a:spcBef>
              <a:buFontTx/>
              <a:buNone/>
            </a:pPr>
            <a:fld id="{7BA413E4-EDCA-475C-86E2-3F7AE329EB90}" type="slidenum">
              <a:rPr lang="en-US" altLang="hu-HU" sz="1400" smtClean="0"/>
              <a:pPr>
                <a:spcBef>
                  <a:spcPct val="0"/>
                </a:spcBef>
                <a:buFontTx/>
                <a:buNone/>
              </a:pPr>
              <a:t>18</a:t>
            </a:fld>
            <a:endParaRPr lang="en-US" altLang="hu-HU" sz="1400"/>
          </a:p>
        </p:txBody>
      </p:sp>
    </p:spTree>
    <p:extLst>
      <p:ext uri="{BB962C8B-B14F-4D97-AF65-F5344CB8AC3E}">
        <p14:creationId xmlns:p14="http://schemas.microsoft.com/office/powerpoint/2010/main" val="1698984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GB" altLang="hu-HU" dirty="0"/>
              <a:t>Source coding</a:t>
            </a:r>
            <a:r>
              <a:rPr lang="hu-HU" altLang="hu-HU" dirty="0"/>
              <a:t>/3</a:t>
            </a:r>
            <a:endParaRPr lang="en-GB" altLang="hu-HU" dirty="0"/>
          </a:p>
        </p:txBody>
      </p:sp>
      <p:graphicFrame>
        <p:nvGraphicFramePr>
          <p:cNvPr id="6" name="Content Placeholder 3"/>
          <p:cNvGraphicFramePr>
            <a:graphicFrameLocks noGrp="1"/>
          </p:cNvGraphicFramePr>
          <p:nvPr>
            <p:ph sz="half" idx="2"/>
          </p:nvPr>
        </p:nvGraphicFramePr>
        <p:xfrm>
          <a:off x="4648200" y="1600200"/>
          <a:ext cx="4038600" cy="3336921"/>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tblGrid>
              <a:tr h="370769">
                <a:tc>
                  <a:txBody>
                    <a:bodyPr/>
                    <a:lstStyle/>
                    <a:p>
                      <a:r>
                        <a:rPr lang="en-GB" sz="1800" dirty="0"/>
                        <a:t>Sequence</a:t>
                      </a:r>
                    </a:p>
                  </a:txBody>
                  <a:tcPr marL="44873" marR="44873" marT="45711" marB="45711"/>
                </a:tc>
                <a:tc>
                  <a:txBody>
                    <a:bodyPr/>
                    <a:lstStyle/>
                    <a:p>
                      <a:r>
                        <a:rPr lang="en-GB" sz="1800" dirty="0"/>
                        <a:t>Probability</a:t>
                      </a:r>
                    </a:p>
                  </a:txBody>
                  <a:tcPr marL="44873" marR="44873" marT="45711" marB="45711"/>
                </a:tc>
                <a:tc>
                  <a:txBody>
                    <a:bodyPr/>
                    <a:lstStyle/>
                    <a:p>
                      <a:r>
                        <a:rPr lang="en-GB" sz="1800" dirty="0"/>
                        <a:t>Codeword</a:t>
                      </a:r>
                    </a:p>
                  </a:txBody>
                  <a:tcPr marL="44873" marR="44873" marT="45711" marB="45711"/>
                </a:tc>
                <a:extLst>
                  <a:ext uri="{0D108BD9-81ED-4DB2-BD59-A6C34878D82A}">
                    <a16:rowId xmlns:a16="http://schemas.microsoft.com/office/drawing/2014/main" val="10000"/>
                  </a:ext>
                </a:extLst>
              </a:tr>
              <a:tr h="370769">
                <a:tc>
                  <a:txBody>
                    <a:bodyPr/>
                    <a:lstStyle/>
                    <a:p>
                      <a:r>
                        <a:rPr lang="en-GB" sz="1800" dirty="0"/>
                        <a:t>SSS</a:t>
                      </a:r>
                    </a:p>
                  </a:txBody>
                  <a:tcPr marL="44873" marR="44873" marT="45711" marB="45711"/>
                </a:tc>
                <a:tc>
                  <a:txBody>
                    <a:bodyPr/>
                    <a:lstStyle/>
                    <a:p>
                      <a:r>
                        <a:rPr lang="en-GB" sz="1800" dirty="0"/>
                        <a:t>0.729</a:t>
                      </a:r>
                    </a:p>
                  </a:txBody>
                  <a:tcPr marL="44873" marR="44873" marT="45711" marB="45711"/>
                </a:tc>
                <a:tc>
                  <a:txBody>
                    <a:bodyPr/>
                    <a:lstStyle/>
                    <a:p>
                      <a:r>
                        <a:rPr lang="en-GB" sz="1800" dirty="0"/>
                        <a:t>0</a:t>
                      </a:r>
                    </a:p>
                  </a:txBody>
                  <a:tcPr marL="44873" marR="44873" marT="45711" marB="45711"/>
                </a:tc>
                <a:extLst>
                  <a:ext uri="{0D108BD9-81ED-4DB2-BD59-A6C34878D82A}">
                    <a16:rowId xmlns:a16="http://schemas.microsoft.com/office/drawing/2014/main" val="10001"/>
                  </a:ext>
                </a:extLst>
              </a:tr>
              <a:tr h="370769">
                <a:tc>
                  <a:txBody>
                    <a:bodyPr/>
                    <a:lstStyle/>
                    <a:p>
                      <a:r>
                        <a:rPr lang="en-GB" sz="1800" dirty="0"/>
                        <a:t>SSC</a:t>
                      </a:r>
                    </a:p>
                  </a:txBody>
                  <a:tcPr marL="44873" marR="44873" marT="45711" marB="45711"/>
                </a:tc>
                <a:tc>
                  <a:txBody>
                    <a:bodyPr/>
                    <a:lstStyle/>
                    <a:p>
                      <a:r>
                        <a:rPr lang="en-GB" sz="1800" dirty="0"/>
                        <a:t>0.081</a:t>
                      </a:r>
                    </a:p>
                  </a:txBody>
                  <a:tcPr marL="44873" marR="44873" marT="45711" marB="45711"/>
                </a:tc>
                <a:tc>
                  <a:txBody>
                    <a:bodyPr/>
                    <a:lstStyle/>
                    <a:p>
                      <a:r>
                        <a:rPr lang="en-GB" sz="1800" dirty="0"/>
                        <a:t>1</a:t>
                      </a:r>
                    </a:p>
                  </a:txBody>
                  <a:tcPr marL="44873" marR="44873" marT="45711" marB="45711"/>
                </a:tc>
                <a:extLst>
                  <a:ext uri="{0D108BD9-81ED-4DB2-BD59-A6C34878D82A}">
                    <a16:rowId xmlns:a16="http://schemas.microsoft.com/office/drawing/2014/main" val="10002"/>
                  </a:ext>
                </a:extLst>
              </a:tr>
              <a:tr h="370769">
                <a:tc>
                  <a:txBody>
                    <a:bodyPr/>
                    <a:lstStyle/>
                    <a:p>
                      <a:r>
                        <a:rPr lang="en-GB" sz="1800" dirty="0"/>
                        <a:t>SCS</a:t>
                      </a:r>
                    </a:p>
                  </a:txBody>
                  <a:tcPr marL="44873" marR="44873" marT="45711" marB="457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0.081</a:t>
                      </a:r>
                    </a:p>
                  </a:txBody>
                  <a:tcPr marL="44873" marR="44873" marT="45711" marB="45711"/>
                </a:tc>
                <a:tc>
                  <a:txBody>
                    <a:bodyPr/>
                    <a:lstStyle/>
                    <a:p>
                      <a:r>
                        <a:rPr lang="en-GB" sz="1800" dirty="0"/>
                        <a:t>01</a:t>
                      </a:r>
                    </a:p>
                  </a:txBody>
                  <a:tcPr marL="44873" marR="44873" marT="45711" marB="45711"/>
                </a:tc>
                <a:extLst>
                  <a:ext uri="{0D108BD9-81ED-4DB2-BD59-A6C34878D82A}">
                    <a16:rowId xmlns:a16="http://schemas.microsoft.com/office/drawing/2014/main" val="10003"/>
                  </a:ext>
                </a:extLst>
              </a:tr>
              <a:tr h="370769">
                <a:tc>
                  <a:txBody>
                    <a:bodyPr/>
                    <a:lstStyle/>
                    <a:p>
                      <a:r>
                        <a:rPr lang="en-GB" sz="1800" dirty="0"/>
                        <a:t>CSS</a:t>
                      </a:r>
                    </a:p>
                  </a:txBody>
                  <a:tcPr marL="44873" marR="44873" marT="45711" marB="457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0.081</a:t>
                      </a:r>
                    </a:p>
                  </a:txBody>
                  <a:tcPr marL="44873" marR="44873" marT="45711" marB="45711"/>
                </a:tc>
                <a:tc>
                  <a:txBody>
                    <a:bodyPr/>
                    <a:lstStyle/>
                    <a:p>
                      <a:r>
                        <a:rPr lang="en-GB" sz="1800" dirty="0"/>
                        <a:t>10</a:t>
                      </a:r>
                    </a:p>
                  </a:txBody>
                  <a:tcPr marL="44873" marR="44873" marT="45711" marB="45711"/>
                </a:tc>
                <a:extLst>
                  <a:ext uri="{0D108BD9-81ED-4DB2-BD59-A6C34878D82A}">
                    <a16:rowId xmlns:a16="http://schemas.microsoft.com/office/drawing/2014/main" val="10004"/>
                  </a:ext>
                </a:extLst>
              </a:tr>
              <a:tr h="370769">
                <a:tc>
                  <a:txBody>
                    <a:bodyPr/>
                    <a:lstStyle/>
                    <a:p>
                      <a:r>
                        <a:rPr lang="en-GB" sz="1800" dirty="0"/>
                        <a:t>CCS</a:t>
                      </a:r>
                    </a:p>
                  </a:txBody>
                  <a:tcPr marL="44873" marR="44873" marT="45711" marB="45711"/>
                </a:tc>
                <a:tc>
                  <a:txBody>
                    <a:bodyPr/>
                    <a:lstStyle/>
                    <a:p>
                      <a:r>
                        <a:rPr lang="en-GB" sz="1800" dirty="0"/>
                        <a:t>0.009</a:t>
                      </a:r>
                    </a:p>
                  </a:txBody>
                  <a:tcPr marL="44873" marR="44873" marT="45711" marB="45711"/>
                </a:tc>
                <a:tc>
                  <a:txBody>
                    <a:bodyPr/>
                    <a:lstStyle/>
                    <a:p>
                      <a:r>
                        <a:rPr lang="en-GB" sz="1800" dirty="0"/>
                        <a:t>11</a:t>
                      </a:r>
                    </a:p>
                  </a:txBody>
                  <a:tcPr marL="44873" marR="44873" marT="45711" marB="45711"/>
                </a:tc>
                <a:extLst>
                  <a:ext uri="{0D108BD9-81ED-4DB2-BD59-A6C34878D82A}">
                    <a16:rowId xmlns:a16="http://schemas.microsoft.com/office/drawing/2014/main" val="10005"/>
                  </a:ext>
                </a:extLst>
              </a:tr>
              <a:tr h="370769">
                <a:tc>
                  <a:txBody>
                    <a:bodyPr/>
                    <a:lstStyle/>
                    <a:p>
                      <a:r>
                        <a:rPr lang="en-GB" sz="1800" dirty="0"/>
                        <a:t>CSC</a:t>
                      </a:r>
                    </a:p>
                  </a:txBody>
                  <a:tcPr marL="44873" marR="44873" marT="45711" marB="45711"/>
                </a:tc>
                <a:tc>
                  <a:txBody>
                    <a:bodyPr/>
                    <a:lstStyle/>
                    <a:p>
                      <a:r>
                        <a:rPr lang="en-GB" sz="1800" dirty="0"/>
                        <a:t>0.009</a:t>
                      </a:r>
                    </a:p>
                  </a:txBody>
                  <a:tcPr marL="44873" marR="44873" marT="45711" marB="45711"/>
                </a:tc>
                <a:tc>
                  <a:txBody>
                    <a:bodyPr/>
                    <a:lstStyle/>
                    <a:p>
                      <a:r>
                        <a:rPr lang="en-GB" sz="1800" dirty="0"/>
                        <a:t>00</a:t>
                      </a:r>
                    </a:p>
                  </a:txBody>
                  <a:tcPr marL="44873" marR="44873" marT="45711" marB="45711"/>
                </a:tc>
                <a:extLst>
                  <a:ext uri="{0D108BD9-81ED-4DB2-BD59-A6C34878D82A}">
                    <a16:rowId xmlns:a16="http://schemas.microsoft.com/office/drawing/2014/main" val="10006"/>
                  </a:ext>
                </a:extLst>
              </a:tr>
              <a:tr h="370769">
                <a:tc>
                  <a:txBody>
                    <a:bodyPr/>
                    <a:lstStyle/>
                    <a:p>
                      <a:r>
                        <a:rPr lang="en-GB" sz="1800" dirty="0"/>
                        <a:t>SCC</a:t>
                      </a:r>
                    </a:p>
                  </a:txBody>
                  <a:tcPr marL="44873" marR="44873" marT="45711" marB="45711"/>
                </a:tc>
                <a:tc>
                  <a:txBody>
                    <a:bodyPr/>
                    <a:lstStyle/>
                    <a:p>
                      <a:r>
                        <a:rPr lang="en-GB" sz="1800" dirty="0"/>
                        <a:t>0.009</a:t>
                      </a:r>
                    </a:p>
                  </a:txBody>
                  <a:tcPr marL="44873" marR="44873" marT="45711" marB="45711"/>
                </a:tc>
                <a:tc>
                  <a:txBody>
                    <a:bodyPr/>
                    <a:lstStyle/>
                    <a:p>
                      <a:r>
                        <a:rPr lang="en-GB" sz="1800" dirty="0"/>
                        <a:t>000</a:t>
                      </a:r>
                    </a:p>
                  </a:txBody>
                  <a:tcPr marL="44873" marR="44873" marT="45711" marB="45711"/>
                </a:tc>
                <a:extLst>
                  <a:ext uri="{0D108BD9-81ED-4DB2-BD59-A6C34878D82A}">
                    <a16:rowId xmlns:a16="http://schemas.microsoft.com/office/drawing/2014/main" val="10007"/>
                  </a:ext>
                </a:extLst>
              </a:tr>
              <a:tr h="370769">
                <a:tc>
                  <a:txBody>
                    <a:bodyPr/>
                    <a:lstStyle/>
                    <a:p>
                      <a:r>
                        <a:rPr lang="en-GB" sz="1800" dirty="0"/>
                        <a:t>CCC</a:t>
                      </a:r>
                    </a:p>
                  </a:txBody>
                  <a:tcPr marL="44873" marR="44873" marT="45711" marB="45711"/>
                </a:tc>
                <a:tc>
                  <a:txBody>
                    <a:bodyPr/>
                    <a:lstStyle/>
                    <a:p>
                      <a:r>
                        <a:rPr lang="en-GB" sz="1800" dirty="0"/>
                        <a:t>0.001</a:t>
                      </a:r>
                    </a:p>
                  </a:txBody>
                  <a:tcPr marL="44873" marR="44873" marT="45711" marB="45711"/>
                </a:tc>
                <a:tc>
                  <a:txBody>
                    <a:bodyPr/>
                    <a:lstStyle/>
                    <a:p>
                      <a:r>
                        <a:rPr lang="en-GB" sz="1800" dirty="0"/>
                        <a:t>111</a:t>
                      </a:r>
                    </a:p>
                  </a:txBody>
                  <a:tcPr marL="44873" marR="44873" marT="45711" marB="45711"/>
                </a:tc>
                <a:extLst>
                  <a:ext uri="{0D108BD9-81ED-4DB2-BD59-A6C34878D82A}">
                    <a16:rowId xmlns:a16="http://schemas.microsoft.com/office/drawing/2014/main" val="10008"/>
                  </a:ext>
                </a:extLst>
              </a:tr>
            </a:tbl>
          </a:graphicData>
        </a:graphic>
      </p:graphicFrame>
      <p:sp>
        <p:nvSpPr>
          <p:cNvPr id="54317" name="Content Placeholder 6"/>
          <p:cNvSpPr>
            <a:spLocks noGrp="1"/>
          </p:cNvSpPr>
          <p:nvPr>
            <p:ph sz="half" idx="1"/>
          </p:nvPr>
        </p:nvSpPr>
        <p:spPr>
          <a:xfrm>
            <a:off x="479778" y="1600200"/>
            <a:ext cx="4038600" cy="4525963"/>
          </a:xfrm>
        </p:spPr>
        <p:txBody>
          <a:bodyPr/>
          <a:lstStyle/>
          <a:p>
            <a:r>
              <a:rPr lang="en-GB" altLang="hu-HU" sz="2400" dirty="0"/>
              <a:t>The table here shows such a </a:t>
            </a:r>
            <a:r>
              <a:rPr lang="en-GB" altLang="hu-HU" sz="2400" i="1" dirty="0"/>
              <a:t>variable length code</a:t>
            </a:r>
            <a:r>
              <a:rPr lang="en-GB" altLang="hu-HU" sz="2400" dirty="0"/>
              <a:t> and the probability of each </a:t>
            </a:r>
            <a:r>
              <a:rPr lang="en-GB" altLang="hu-HU" sz="2400" dirty="0" err="1"/>
              <a:t>codeword</a:t>
            </a:r>
            <a:r>
              <a:rPr lang="en-GB" altLang="hu-HU" sz="2400" dirty="0"/>
              <a:t> occurring for our weather forecasting example</a:t>
            </a:r>
          </a:p>
          <a:p>
            <a:r>
              <a:rPr lang="en-US" altLang="hu-HU" sz="2400" dirty="0"/>
              <a:t>It is easy to compute that this code will on average use 1.2 bits/sequence</a:t>
            </a:r>
          </a:p>
          <a:p>
            <a:r>
              <a:rPr lang="en-US" altLang="hu-HU" sz="2400" dirty="0"/>
              <a:t>Each sequence contains three symbols, so the code uses 0.4 bits/symbol</a:t>
            </a:r>
            <a:endParaRPr lang="en-GB" altLang="hu-HU" sz="2400" dirty="0"/>
          </a:p>
        </p:txBody>
      </p:sp>
      <p:sp>
        <p:nvSpPr>
          <p:cNvPr id="54318" name="Dia számának helye 5"/>
          <p:cNvSpPr>
            <a:spLocks noGrp="1"/>
          </p:cNvSpPr>
          <p:nvPr>
            <p:ph type="sldNum" sz="quarter" idx="12"/>
          </p:nvPr>
        </p:nvSpPr>
        <p:spPr>
          <a:noFill/>
        </p:spPr>
        <p:txBody>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spcBef>
                <a:spcPct val="0"/>
              </a:spcBef>
              <a:buFontTx/>
              <a:buNone/>
            </a:pPr>
            <a:fld id="{4314521D-371D-424B-9FA4-6B58F8152BB2}" type="slidenum">
              <a:rPr lang="en-US" altLang="hu-HU" sz="1400" smtClean="0"/>
              <a:pPr>
                <a:spcBef>
                  <a:spcPct val="0"/>
                </a:spcBef>
                <a:buFontTx/>
                <a:buNone/>
              </a:pPr>
              <a:t>19</a:t>
            </a:fld>
            <a:endParaRPr lang="en-US" altLang="hu-HU" sz="1400"/>
          </a:p>
        </p:txBody>
      </p:sp>
    </p:spTree>
    <p:extLst>
      <p:ext uri="{BB962C8B-B14F-4D97-AF65-F5344CB8AC3E}">
        <p14:creationId xmlns:p14="http://schemas.microsoft.com/office/powerpoint/2010/main" val="2297491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a számának helye 5"/>
          <p:cNvSpPr txBox="1">
            <a:spLocks noGrp="1"/>
          </p:cNvSpPr>
          <p:nvPr/>
        </p:nvSpPr>
        <p:spPr bwMode="auto">
          <a:xfrm>
            <a:off x="7010400" y="6248400"/>
            <a:ext cx="1905000" cy="457200"/>
          </a:xfrm>
          <a:prstGeom prst="rect">
            <a:avLst/>
          </a:prstGeom>
          <a:noFill/>
          <a:ln>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D53A3CB9-5E09-4AB7-8555-F7302B9CE11E}" type="slidenum">
              <a:rPr lang="en-US" altLang="en-US" sz="1400"/>
              <a:pPr algn="r" eaLnBrk="1" hangingPunct="1"/>
              <a:t>2</a:t>
            </a:fld>
            <a:endParaRPr lang="en-US" altLang="en-US" sz="1400"/>
          </a:p>
        </p:txBody>
      </p:sp>
      <p:sp>
        <p:nvSpPr>
          <p:cNvPr id="46083" name="Rectangle 2"/>
          <p:cNvSpPr>
            <a:spLocks noGrp="1" noChangeArrowheads="1"/>
          </p:cNvSpPr>
          <p:nvPr>
            <p:ph type="title" idx="4294967295"/>
          </p:nvPr>
        </p:nvSpPr>
        <p:spPr/>
        <p:txBody>
          <a:bodyPr/>
          <a:lstStyle/>
          <a:p>
            <a:pPr eaLnBrk="1" hangingPunct="1"/>
            <a:r>
              <a:rPr lang="en-US" altLang="en-US" sz="3600" dirty="0"/>
              <a:t>Bayes</a:t>
            </a:r>
            <a:r>
              <a:rPr lang="hu-HU" altLang="en-US" sz="3600" dirty="0"/>
              <a:t> </a:t>
            </a:r>
            <a:r>
              <a:rPr lang="hu-HU" altLang="en-US" sz="3600" dirty="0" err="1"/>
              <a:t>theorem</a:t>
            </a:r>
            <a:r>
              <a:rPr lang="en-US" altLang="en-US" sz="3600" dirty="0"/>
              <a:t> </a:t>
            </a:r>
            <a:br>
              <a:rPr lang="hu-HU" altLang="en-US" sz="3600" dirty="0"/>
            </a:br>
            <a:r>
              <a:rPr lang="hu-HU" altLang="en-US" sz="3000" dirty="0"/>
              <a:t>(</a:t>
            </a:r>
            <a:r>
              <a:rPr lang="en-US" altLang="en-US" sz="3000" dirty="0"/>
              <a:t>Conditional </a:t>
            </a:r>
            <a:r>
              <a:rPr lang="en-US" altLang="en-US" sz="3000" dirty="0" err="1"/>
              <a:t>Probabilit</a:t>
            </a:r>
            <a:r>
              <a:rPr lang="hu-HU" altLang="en-US" sz="3000" dirty="0" err="1"/>
              <a:t>ies</a:t>
            </a:r>
            <a:r>
              <a:rPr lang="hu-HU" altLang="en-US" sz="3000" dirty="0"/>
              <a:t>)</a:t>
            </a:r>
            <a:endParaRPr lang="en-US" altLang="en-US" sz="3000" dirty="0"/>
          </a:p>
        </p:txBody>
      </p:sp>
      <p:sp>
        <p:nvSpPr>
          <p:cNvPr id="46084" name="Rectangle 3"/>
          <p:cNvSpPr>
            <a:spLocks noGrp="1" noChangeArrowheads="1"/>
          </p:cNvSpPr>
          <p:nvPr>
            <p:ph type="body" idx="4294967295"/>
          </p:nvPr>
        </p:nvSpPr>
        <p:spPr/>
        <p:txBody>
          <a:bodyPr/>
          <a:lstStyle/>
          <a:p>
            <a:pPr eaLnBrk="1" hangingPunct="1"/>
            <a:r>
              <a:rPr lang="en-US" altLang="en-US" sz="2600"/>
              <a:t>Probability of event </a:t>
            </a:r>
            <a:r>
              <a:rPr lang="en-US" altLang="en-US" sz="2600" i="1"/>
              <a:t>H</a:t>
            </a:r>
            <a:r>
              <a:rPr lang="en-US" altLang="en-US" sz="2600"/>
              <a:t> given evidence </a:t>
            </a:r>
            <a:r>
              <a:rPr lang="en-US" altLang="en-US" sz="2600" i="1"/>
              <a:t>E</a:t>
            </a:r>
            <a:r>
              <a:rPr lang="en-US" altLang="en-US" sz="2600"/>
              <a:t>:</a:t>
            </a:r>
          </a:p>
          <a:p>
            <a:pPr eaLnBrk="1" hangingPunct="1"/>
            <a:endParaRPr lang="en-US" altLang="en-US" sz="2600"/>
          </a:p>
          <a:p>
            <a:pPr eaLnBrk="1" hangingPunct="1"/>
            <a:endParaRPr lang="en-US" altLang="en-US" sz="2600"/>
          </a:p>
          <a:p>
            <a:pPr eaLnBrk="1" hangingPunct="1"/>
            <a:endParaRPr lang="en-US" altLang="en-US" sz="2600"/>
          </a:p>
          <a:p>
            <a:pPr eaLnBrk="1" hangingPunct="1"/>
            <a:r>
              <a:rPr lang="en-US" altLang="en-US" sz="2600" i="1"/>
              <a:t>A priori</a:t>
            </a:r>
            <a:r>
              <a:rPr lang="en-US" altLang="en-US" sz="2600"/>
              <a:t> probability of </a:t>
            </a:r>
            <a:r>
              <a:rPr lang="en-US" altLang="en-US" sz="2600" i="1"/>
              <a:t>H</a:t>
            </a:r>
            <a:r>
              <a:rPr lang="en-US" altLang="en-US" sz="2600"/>
              <a:t>:</a:t>
            </a:r>
          </a:p>
          <a:p>
            <a:pPr lvl="1" eaLnBrk="1" hangingPunct="1"/>
            <a:r>
              <a:rPr lang="en-US" altLang="en-US" sz="2600"/>
              <a:t>Probability of event </a:t>
            </a:r>
            <a:r>
              <a:rPr lang="en-US" altLang="en-US" sz="2600" i="1"/>
              <a:t>before</a:t>
            </a:r>
            <a:r>
              <a:rPr lang="en-US" altLang="en-US" sz="2600"/>
              <a:t> evidence has been seen</a:t>
            </a:r>
          </a:p>
          <a:p>
            <a:pPr eaLnBrk="1" hangingPunct="1"/>
            <a:r>
              <a:rPr lang="en-US" altLang="en-US" sz="2600" i="1"/>
              <a:t>A posteriori </a:t>
            </a:r>
            <a:r>
              <a:rPr lang="en-US" altLang="en-US" sz="2600"/>
              <a:t>probability of</a:t>
            </a:r>
            <a:r>
              <a:rPr lang="en-US" altLang="en-US" sz="2600" i="1"/>
              <a:t> H</a:t>
            </a:r>
            <a:r>
              <a:rPr lang="en-US" altLang="en-US" sz="2600"/>
              <a:t>:</a:t>
            </a:r>
          </a:p>
          <a:p>
            <a:pPr lvl="1" eaLnBrk="1" hangingPunct="1"/>
            <a:r>
              <a:rPr lang="en-US" altLang="en-US" sz="2600"/>
              <a:t>Probability of event </a:t>
            </a:r>
            <a:r>
              <a:rPr lang="en-US" altLang="en-US" sz="2600" i="1"/>
              <a:t>after</a:t>
            </a:r>
            <a:r>
              <a:rPr lang="en-US" altLang="en-US" sz="2600"/>
              <a:t> evidence has been seen</a:t>
            </a:r>
          </a:p>
        </p:txBody>
      </p:sp>
      <p:graphicFrame>
        <p:nvGraphicFramePr>
          <p:cNvPr id="46085" name="Object 5"/>
          <p:cNvGraphicFramePr>
            <a:graphicFrameLocks noChangeAspect="1"/>
          </p:cNvGraphicFramePr>
          <p:nvPr/>
        </p:nvGraphicFramePr>
        <p:xfrm>
          <a:off x="2667000" y="2205038"/>
          <a:ext cx="3390900" cy="787400"/>
        </p:xfrm>
        <a:graphic>
          <a:graphicData uri="http://schemas.openxmlformats.org/presentationml/2006/ole">
            <mc:AlternateContent xmlns:mc="http://schemas.openxmlformats.org/markup-compatibility/2006">
              <mc:Choice xmlns:v="urn:schemas-microsoft-com:vml" Requires="v">
                <p:oleObj name="Equation" r:id="rId2" imgW="3390900" imgH="787400" progId="Equation.3">
                  <p:embed/>
                </p:oleObj>
              </mc:Choice>
              <mc:Fallback>
                <p:oleObj name="Equation" r:id="rId2" imgW="3390900" imgH="7874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205038"/>
                        <a:ext cx="3390900" cy="787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6" name="Object 6"/>
          <p:cNvGraphicFramePr>
            <a:graphicFrameLocks noChangeAspect="1"/>
          </p:cNvGraphicFramePr>
          <p:nvPr/>
        </p:nvGraphicFramePr>
        <p:xfrm>
          <a:off x="5219700" y="4941888"/>
          <a:ext cx="1168400" cy="330200"/>
        </p:xfrm>
        <a:graphic>
          <a:graphicData uri="http://schemas.openxmlformats.org/presentationml/2006/ole">
            <mc:AlternateContent xmlns:mc="http://schemas.openxmlformats.org/markup-compatibility/2006">
              <mc:Choice xmlns:v="urn:schemas-microsoft-com:vml" Requires="v">
                <p:oleObj name="Equation" r:id="rId4" imgW="1168400" imgH="330200" progId="Equation.3">
                  <p:embed/>
                </p:oleObj>
              </mc:Choice>
              <mc:Fallback>
                <p:oleObj name="Equation" r:id="rId4" imgW="1168400" imgH="330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4941888"/>
                        <a:ext cx="1168400" cy="330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7" name="Object 7"/>
          <p:cNvGraphicFramePr>
            <a:graphicFrameLocks noChangeAspect="1"/>
          </p:cNvGraphicFramePr>
          <p:nvPr/>
        </p:nvGraphicFramePr>
        <p:xfrm>
          <a:off x="4859338" y="3573463"/>
          <a:ext cx="787400" cy="330200"/>
        </p:xfrm>
        <a:graphic>
          <a:graphicData uri="http://schemas.openxmlformats.org/presentationml/2006/ole">
            <mc:AlternateContent xmlns:mc="http://schemas.openxmlformats.org/markup-compatibility/2006">
              <mc:Choice xmlns:v="urn:schemas-microsoft-com:vml" Requires="v">
                <p:oleObj name="Equation" r:id="rId6" imgW="787400" imgH="330200" progId="Equation.3">
                  <p:embed/>
                </p:oleObj>
              </mc:Choice>
              <mc:Fallback>
                <p:oleObj name="Equation" r:id="rId6" imgW="787400" imgH="3302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3573463"/>
                        <a:ext cx="787400" cy="330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4"/>
          <p:cNvSpPr>
            <a:spLocks noGrp="1"/>
          </p:cNvSpPr>
          <p:nvPr>
            <p:ph type="title"/>
          </p:nvPr>
        </p:nvSpPr>
        <p:spPr/>
        <p:txBody>
          <a:bodyPr/>
          <a:lstStyle/>
          <a:p>
            <a:r>
              <a:rPr lang="en-GB" altLang="hu-HU" dirty="0"/>
              <a:t>Source coding</a:t>
            </a:r>
            <a:r>
              <a:rPr lang="hu-HU" altLang="hu-HU" dirty="0"/>
              <a:t>/4</a:t>
            </a:r>
            <a:endParaRPr lang="en-GB" altLang="hu-HU" dirty="0"/>
          </a:p>
        </p:txBody>
      </p:sp>
      <p:sp>
        <p:nvSpPr>
          <p:cNvPr id="6" name="Content Placeholder 5"/>
          <p:cNvSpPr>
            <a:spLocks noGrp="1"/>
          </p:cNvSpPr>
          <p:nvPr>
            <p:ph idx="1"/>
          </p:nvPr>
        </p:nvSpPr>
        <p:spPr/>
        <p:txBody>
          <a:bodyPr>
            <a:normAutofit/>
          </a:bodyPr>
          <a:lstStyle/>
          <a:p>
            <a:pPr>
              <a:spcBef>
                <a:spcPts val="0"/>
              </a:spcBef>
              <a:defRPr/>
            </a:pPr>
            <a:r>
              <a:rPr lang="en-US" sz="2400" dirty="0"/>
              <a:t>Using sequences decreases the average number of bits per symbol</a:t>
            </a:r>
          </a:p>
          <a:p>
            <a:pPr>
              <a:spcBef>
                <a:spcPts val="0"/>
              </a:spcBef>
              <a:defRPr/>
            </a:pPr>
            <a:r>
              <a:rPr lang="en-US" sz="2400" dirty="0"/>
              <a:t>We have found a code that has an average bit usage less than the source entropy </a:t>
            </a:r>
            <a:r>
              <a:rPr lang="hu-HU" sz="2400" dirty="0"/>
              <a:t>???</a:t>
            </a:r>
            <a:endParaRPr lang="en-US" sz="2400" dirty="0"/>
          </a:p>
          <a:p>
            <a:pPr>
              <a:spcBef>
                <a:spcPts val="0"/>
              </a:spcBef>
              <a:defRPr/>
            </a:pPr>
            <a:endParaRPr lang="hu-HU" sz="2400" dirty="0"/>
          </a:p>
          <a:p>
            <a:pPr>
              <a:spcBef>
                <a:spcPts val="0"/>
              </a:spcBef>
              <a:defRPr/>
            </a:pPr>
            <a:r>
              <a:rPr lang="hu-HU" sz="2400" dirty="0"/>
              <a:t>Parsing!</a:t>
            </a:r>
          </a:p>
          <a:p>
            <a:pPr>
              <a:spcBef>
                <a:spcPts val="0"/>
              </a:spcBef>
              <a:defRPr/>
            </a:pPr>
            <a:r>
              <a:rPr lang="hu-HU" sz="2400" dirty="0"/>
              <a:t>No </a:t>
            </a:r>
            <a:r>
              <a:rPr lang="hu-HU" sz="2400" dirty="0" err="1"/>
              <a:t>codeword</a:t>
            </a:r>
            <a:r>
              <a:rPr lang="hu-HU" sz="2400" dirty="0"/>
              <a:t> </a:t>
            </a:r>
            <a:r>
              <a:rPr lang="hu-HU" sz="2400" dirty="0" err="1"/>
              <a:t>may</a:t>
            </a:r>
            <a:r>
              <a:rPr lang="hu-HU" sz="2400" dirty="0"/>
              <a:t> be a </a:t>
            </a:r>
            <a:r>
              <a:rPr lang="hu-HU" sz="2400" dirty="0" err="1"/>
              <a:t>prefix</a:t>
            </a:r>
            <a:r>
              <a:rPr lang="hu-HU" sz="2400" dirty="0"/>
              <a:t> of </a:t>
            </a:r>
            <a:r>
              <a:rPr lang="hu-HU" sz="2400" dirty="0" err="1"/>
              <a:t>any</a:t>
            </a:r>
            <a:r>
              <a:rPr lang="hu-HU" sz="2400" dirty="0"/>
              <a:t> </a:t>
            </a:r>
            <a:r>
              <a:rPr lang="hu-HU" sz="2400" dirty="0" err="1"/>
              <a:t>other</a:t>
            </a:r>
            <a:r>
              <a:rPr lang="hu-HU" sz="2400" dirty="0"/>
              <a:t> </a:t>
            </a:r>
            <a:r>
              <a:rPr lang="hu-HU" sz="2400" dirty="0" err="1"/>
              <a:t>codeword</a:t>
            </a:r>
            <a:endParaRPr lang="hu-HU" sz="2400" dirty="0"/>
          </a:p>
          <a:p>
            <a:pPr>
              <a:spcBef>
                <a:spcPts val="0"/>
              </a:spcBef>
              <a:defRPr/>
            </a:pPr>
            <a:r>
              <a:rPr lang="en-US" sz="2400" dirty="0"/>
              <a:t>sequence </a:t>
            </a:r>
            <a:r>
              <a:rPr lang="hu-HU" sz="2400" dirty="0"/>
              <a:t>011</a:t>
            </a:r>
            <a:br>
              <a:rPr lang="hu-HU" sz="2400" dirty="0"/>
            </a:br>
            <a:r>
              <a:rPr lang="en-US" sz="2400" dirty="0"/>
              <a:t>01</a:t>
            </a:r>
            <a:r>
              <a:rPr lang="hu-HU" sz="2400" dirty="0"/>
              <a:t>-</a:t>
            </a:r>
            <a:r>
              <a:rPr lang="en-US" sz="2400" dirty="0"/>
              <a:t>1 </a:t>
            </a:r>
            <a:r>
              <a:rPr lang="hu-HU" sz="2400" dirty="0"/>
              <a:t>(</a:t>
            </a:r>
            <a:r>
              <a:rPr lang="en-US" sz="2400" dirty="0"/>
              <a:t>SCS followed by SSC) </a:t>
            </a:r>
            <a:r>
              <a:rPr lang="hu-HU" sz="2400" dirty="0" err="1"/>
              <a:t>or</a:t>
            </a:r>
            <a:r>
              <a:rPr lang="hu-HU" sz="2400" dirty="0"/>
              <a:t> </a:t>
            </a:r>
            <a:br>
              <a:rPr lang="hu-HU" sz="2400" dirty="0"/>
            </a:br>
            <a:r>
              <a:rPr lang="en-US" sz="2400" dirty="0"/>
              <a:t>0-11 (i.e. SSS followed by CCS) </a:t>
            </a:r>
            <a:r>
              <a:rPr lang="hu-HU" sz="2400" dirty="0"/>
              <a:t>??</a:t>
            </a:r>
            <a:br>
              <a:rPr lang="hu-HU" sz="2400" dirty="0"/>
            </a:br>
            <a:r>
              <a:rPr lang="en-US" sz="2400" dirty="0"/>
              <a:t>Ambiguous</a:t>
            </a:r>
            <a:r>
              <a:rPr lang="hu-HU" sz="2400" dirty="0"/>
              <a:t>!!</a:t>
            </a:r>
            <a:endParaRPr lang="en-GB" sz="2400" dirty="0"/>
          </a:p>
        </p:txBody>
      </p:sp>
      <p:sp>
        <p:nvSpPr>
          <p:cNvPr id="56324" name="Dia számának helye 5"/>
          <p:cNvSpPr>
            <a:spLocks noGrp="1"/>
          </p:cNvSpPr>
          <p:nvPr>
            <p:ph type="sldNum" sz="quarter" idx="12"/>
          </p:nvPr>
        </p:nvSpPr>
        <p:spPr>
          <a:noFill/>
        </p:spPr>
        <p:txBody>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spcBef>
                <a:spcPct val="0"/>
              </a:spcBef>
              <a:buFontTx/>
              <a:buNone/>
            </a:pPr>
            <a:fld id="{FFD5F103-5F70-4E58-A48D-EC4416A44E1D}" type="slidenum">
              <a:rPr lang="en-US" altLang="hu-HU" sz="1400" smtClean="0"/>
              <a:pPr>
                <a:spcBef>
                  <a:spcPct val="0"/>
                </a:spcBef>
                <a:buFontTx/>
                <a:buNone/>
              </a:pPr>
              <a:t>20</a:t>
            </a:fld>
            <a:endParaRPr lang="en-US" altLang="hu-HU" sz="1400"/>
          </a:p>
        </p:txBody>
      </p:sp>
    </p:spTree>
    <p:extLst>
      <p:ext uri="{BB962C8B-B14F-4D97-AF65-F5344CB8AC3E}">
        <p14:creationId xmlns:p14="http://schemas.microsoft.com/office/powerpoint/2010/main" val="1129334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GB" altLang="hu-HU" dirty="0"/>
              <a:t>Source </a:t>
            </a:r>
            <a:r>
              <a:rPr lang="en-GB" altLang="hu-HU" dirty="0" err="1"/>
              <a:t>codin</a:t>
            </a:r>
            <a:r>
              <a:rPr lang="hu-HU" altLang="hu-HU" dirty="0"/>
              <a:t>g/5</a:t>
            </a:r>
            <a:endParaRPr lang="en-GB" altLang="hu-HU" dirty="0"/>
          </a:p>
        </p:txBody>
      </p:sp>
      <p:graphicFrame>
        <p:nvGraphicFramePr>
          <p:cNvPr id="6" name="Content Placeholder 3"/>
          <p:cNvGraphicFramePr>
            <a:graphicFrameLocks noGrp="1"/>
          </p:cNvGraphicFramePr>
          <p:nvPr>
            <p:ph sz="half" idx="2"/>
          </p:nvPr>
        </p:nvGraphicFramePr>
        <p:xfrm>
          <a:off x="4648200" y="1600200"/>
          <a:ext cx="4038600" cy="3336921"/>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tblGrid>
              <a:tr h="370769">
                <a:tc>
                  <a:txBody>
                    <a:bodyPr/>
                    <a:lstStyle/>
                    <a:p>
                      <a:r>
                        <a:rPr lang="en-GB" sz="1800" dirty="0"/>
                        <a:t>Sequence</a:t>
                      </a:r>
                    </a:p>
                  </a:txBody>
                  <a:tcPr marL="44873" marR="44873" marT="45711" marB="45711"/>
                </a:tc>
                <a:tc>
                  <a:txBody>
                    <a:bodyPr/>
                    <a:lstStyle/>
                    <a:p>
                      <a:r>
                        <a:rPr lang="en-GB" sz="1800" dirty="0"/>
                        <a:t>Probability</a:t>
                      </a:r>
                    </a:p>
                  </a:txBody>
                  <a:tcPr marL="44873" marR="44873" marT="45711" marB="45711"/>
                </a:tc>
                <a:tc>
                  <a:txBody>
                    <a:bodyPr/>
                    <a:lstStyle/>
                    <a:p>
                      <a:r>
                        <a:rPr lang="en-GB" sz="1800" dirty="0"/>
                        <a:t>Codeword</a:t>
                      </a:r>
                    </a:p>
                  </a:txBody>
                  <a:tcPr marL="44873" marR="44873" marT="45711" marB="45711"/>
                </a:tc>
                <a:extLst>
                  <a:ext uri="{0D108BD9-81ED-4DB2-BD59-A6C34878D82A}">
                    <a16:rowId xmlns:a16="http://schemas.microsoft.com/office/drawing/2014/main" val="10000"/>
                  </a:ext>
                </a:extLst>
              </a:tr>
              <a:tr h="370769">
                <a:tc>
                  <a:txBody>
                    <a:bodyPr/>
                    <a:lstStyle/>
                    <a:p>
                      <a:r>
                        <a:rPr lang="en-GB" sz="1800" dirty="0"/>
                        <a:t>SSS</a:t>
                      </a:r>
                    </a:p>
                  </a:txBody>
                  <a:tcPr marL="44873" marR="44873" marT="45711" marB="45711"/>
                </a:tc>
                <a:tc>
                  <a:txBody>
                    <a:bodyPr/>
                    <a:lstStyle/>
                    <a:p>
                      <a:r>
                        <a:rPr lang="en-GB" sz="1800" dirty="0"/>
                        <a:t>0.729</a:t>
                      </a:r>
                    </a:p>
                  </a:txBody>
                  <a:tcPr marL="44873" marR="44873" marT="45711" marB="45711"/>
                </a:tc>
                <a:tc>
                  <a:txBody>
                    <a:bodyPr/>
                    <a:lstStyle/>
                    <a:p>
                      <a:r>
                        <a:rPr lang="en-GB" sz="1800" dirty="0"/>
                        <a:t>1</a:t>
                      </a:r>
                    </a:p>
                  </a:txBody>
                  <a:tcPr marL="44873" marR="44873" marT="45711" marB="45711"/>
                </a:tc>
                <a:extLst>
                  <a:ext uri="{0D108BD9-81ED-4DB2-BD59-A6C34878D82A}">
                    <a16:rowId xmlns:a16="http://schemas.microsoft.com/office/drawing/2014/main" val="10001"/>
                  </a:ext>
                </a:extLst>
              </a:tr>
              <a:tr h="370769">
                <a:tc>
                  <a:txBody>
                    <a:bodyPr/>
                    <a:lstStyle/>
                    <a:p>
                      <a:r>
                        <a:rPr lang="en-GB" sz="1800" dirty="0"/>
                        <a:t>SSC</a:t>
                      </a:r>
                    </a:p>
                  </a:txBody>
                  <a:tcPr marL="44873" marR="44873" marT="45711" marB="45711"/>
                </a:tc>
                <a:tc>
                  <a:txBody>
                    <a:bodyPr/>
                    <a:lstStyle/>
                    <a:p>
                      <a:r>
                        <a:rPr lang="en-GB" sz="1800" dirty="0"/>
                        <a:t>0.081</a:t>
                      </a:r>
                    </a:p>
                  </a:txBody>
                  <a:tcPr marL="44873" marR="44873" marT="45711" marB="45711"/>
                </a:tc>
                <a:tc>
                  <a:txBody>
                    <a:bodyPr/>
                    <a:lstStyle/>
                    <a:p>
                      <a:r>
                        <a:rPr lang="en-GB" sz="1800" dirty="0"/>
                        <a:t>011</a:t>
                      </a:r>
                    </a:p>
                  </a:txBody>
                  <a:tcPr marL="44873" marR="44873" marT="45711" marB="45711"/>
                </a:tc>
                <a:extLst>
                  <a:ext uri="{0D108BD9-81ED-4DB2-BD59-A6C34878D82A}">
                    <a16:rowId xmlns:a16="http://schemas.microsoft.com/office/drawing/2014/main" val="10002"/>
                  </a:ext>
                </a:extLst>
              </a:tr>
              <a:tr h="370769">
                <a:tc>
                  <a:txBody>
                    <a:bodyPr/>
                    <a:lstStyle/>
                    <a:p>
                      <a:r>
                        <a:rPr lang="en-GB" sz="1800" dirty="0"/>
                        <a:t>SCS</a:t>
                      </a:r>
                    </a:p>
                  </a:txBody>
                  <a:tcPr marL="44873" marR="44873" marT="45711" marB="457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0.081</a:t>
                      </a:r>
                    </a:p>
                  </a:txBody>
                  <a:tcPr marL="44873" marR="44873" marT="45711" marB="45711"/>
                </a:tc>
                <a:tc>
                  <a:txBody>
                    <a:bodyPr/>
                    <a:lstStyle/>
                    <a:p>
                      <a:r>
                        <a:rPr lang="en-GB" sz="1800" dirty="0"/>
                        <a:t>010</a:t>
                      </a:r>
                    </a:p>
                  </a:txBody>
                  <a:tcPr marL="44873" marR="44873" marT="45711" marB="45711"/>
                </a:tc>
                <a:extLst>
                  <a:ext uri="{0D108BD9-81ED-4DB2-BD59-A6C34878D82A}">
                    <a16:rowId xmlns:a16="http://schemas.microsoft.com/office/drawing/2014/main" val="10003"/>
                  </a:ext>
                </a:extLst>
              </a:tr>
              <a:tr h="370769">
                <a:tc>
                  <a:txBody>
                    <a:bodyPr/>
                    <a:lstStyle/>
                    <a:p>
                      <a:r>
                        <a:rPr lang="en-GB" sz="1800" dirty="0"/>
                        <a:t>CSS</a:t>
                      </a:r>
                    </a:p>
                  </a:txBody>
                  <a:tcPr marL="44873" marR="44873" marT="45711" marB="457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0.081</a:t>
                      </a:r>
                    </a:p>
                  </a:txBody>
                  <a:tcPr marL="44873" marR="44873" marT="45711" marB="45711"/>
                </a:tc>
                <a:tc>
                  <a:txBody>
                    <a:bodyPr/>
                    <a:lstStyle/>
                    <a:p>
                      <a:r>
                        <a:rPr lang="en-GB" sz="1800" dirty="0"/>
                        <a:t>001</a:t>
                      </a:r>
                    </a:p>
                  </a:txBody>
                  <a:tcPr marL="44873" marR="44873" marT="45711" marB="45711"/>
                </a:tc>
                <a:extLst>
                  <a:ext uri="{0D108BD9-81ED-4DB2-BD59-A6C34878D82A}">
                    <a16:rowId xmlns:a16="http://schemas.microsoft.com/office/drawing/2014/main" val="10004"/>
                  </a:ext>
                </a:extLst>
              </a:tr>
              <a:tr h="370769">
                <a:tc>
                  <a:txBody>
                    <a:bodyPr/>
                    <a:lstStyle/>
                    <a:p>
                      <a:r>
                        <a:rPr lang="en-GB" sz="1800" dirty="0"/>
                        <a:t>CCS</a:t>
                      </a:r>
                    </a:p>
                  </a:txBody>
                  <a:tcPr marL="44873" marR="44873" marT="45711" marB="45711"/>
                </a:tc>
                <a:tc>
                  <a:txBody>
                    <a:bodyPr/>
                    <a:lstStyle/>
                    <a:p>
                      <a:r>
                        <a:rPr lang="en-GB" sz="1800" dirty="0"/>
                        <a:t>0.009</a:t>
                      </a:r>
                    </a:p>
                  </a:txBody>
                  <a:tcPr marL="44873" marR="44873" marT="45711" marB="45711"/>
                </a:tc>
                <a:tc>
                  <a:txBody>
                    <a:bodyPr/>
                    <a:lstStyle/>
                    <a:p>
                      <a:r>
                        <a:rPr lang="en-GB" sz="1800" dirty="0"/>
                        <a:t>00011</a:t>
                      </a:r>
                    </a:p>
                  </a:txBody>
                  <a:tcPr marL="44873" marR="44873" marT="45711" marB="45711"/>
                </a:tc>
                <a:extLst>
                  <a:ext uri="{0D108BD9-81ED-4DB2-BD59-A6C34878D82A}">
                    <a16:rowId xmlns:a16="http://schemas.microsoft.com/office/drawing/2014/main" val="10005"/>
                  </a:ext>
                </a:extLst>
              </a:tr>
              <a:tr h="370769">
                <a:tc>
                  <a:txBody>
                    <a:bodyPr/>
                    <a:lstStyle/>
                    <a:p>
                      <a:r>
                        <a:rPr lang="en-GB" sz="1800" dirty="0"/>
                        <a:t>CSC</a:t>
                      </a:r>
                    </a:p>
                  </a:txBody>
                  <a:tcPr marL="44873" marR="44873" marT="45711" marB="45711"/>
                </a:tc>
                <a:tc>
                  <a:txBody>
                    <a:bodyPr/>
                    <a:lstStyle/>
                    <a:p>
                      <a:r>
                        <a:rPr lang="en-GB" sz="1800" dirty="0"/>
                        <a:t>0.009</a:t>
                      </a:r>
                    </a:p>
                  </a:txBody>
                  <a:tcPr marL="44873" marR="44873" marT="45711" marB="45711"/>
                </a:tc>
                <a:tc>
                  <a:txBody>
                    <a:bodyPr/>
                    <a:lstStyle/>
                    <a:p>
                      <a:r>
                        <a:rPr lang="en-GB" sz="1800" dirty="0"/>
                        <a:t>00010</a:t>
                      </a:r>
                    </a:p>
                  </a:txBody>
                  <a:tcPr marL="44873" marR="44873" marT="45711" marB="45711"/>
                </a:tc>
                <a:extLst>
                  <a:ext uri="{0D108BD9-81ED-4DB2-BD59-A6C34878D82A}">
                    <a16:rowId xmlns:a16="http://schemas.microsoft.com/office/drawing/2014/main" val="10006"/>
                  </a:ext>
                </a:extLst>
              </a:tr>
              <a:tr h="370769">
                <a:tc>
                  <a:txBody>
                    <a:bodyPr/>
                    <a:lstStyle/>
                    <a:p>
                      <a:r>
                        <a:rPr lang="en-GB" sz="1800" dirty="0"/>
                        <a:t>SCC</a:t>
                      </a:r>
                    </a:p>
                  </a:txBody>
                  <a:tcPr marL="44873" marR="44873" marT="45711" marB="45711"/>
                </a:tc>
                <a:tc>
                  <a:txBody>
                    <a:bodyPr/>
                    <a:lstStyle/>
                    <a:p>
                      <a:r>
                        <a:rPr lang="en-GB" sz="1800" dirty="0"/>
                        <a:t>0.009</a:t>
                      </a:r>
                    </a:p>
                  </a:txBody>
                  <a:tcPr marL="44873" marR="44873" marT="45711" marB="45711"/>
                </a:tc>
                <a:tc>
                  <a:txBody>
                    <a:bodyPr/>
                    <a:lstStyle/>
                    <a:p>
                      <a:r>
                        <a:rPr lang="en-GB" sz="1800" dirty="0"/>
                        <a:t>00001</a:t>
                      </a:r>
                    </a:p>
                  </a:txBody>
                  <a:tcPr marL="44873" marR="44873" marT="45711" marB="45711"/>
                </a:tc>
                <a:extLst>
                  <a:ext uri="{0D108BD9-81ED-4DB2-BD59-A6C34878D82A}">
                    <a16:rowId xmlns:a16="http://schemas.microsoft.com/office/drawing/2014/main" val="10007"/>
                  </a:ext>
                </a:extLst>
              </a:tr>
              <a:tr h="370769">
                <a:tc>
                  <a:txBody>
                    <a:bodyPr/>
                    <a:lstStyle/>
                    <a:p>
                      <a:r>
                        <a:rPr lang="en-GB" sz="1800" dirty="0"/>
                        <a:t>CCC</a:t>
                      </a:r>
                    </a:p>
                  </a:txBody>
                  <a:tcPr marL="44873" marR="44873" marT="45711" marB="45711"/>
                </a:tc>
                <a:tc>
                  <a:txBody>
                    <a:bodyPr/>
                    <a:lstStyle/>
                    <a:p>
                      <a:r>
                        <a:rPr lang="en-GB" sz="1800" dirty="0"/>
                        <a:t>0.001</a:t>
                      </a:r>
                    </a:p>
                  </a:txBody>
                  <a:tcPr marL="44873" marR="44873" marT="45711" marB="45711"/>
                </a:tc>
                <a:tc>
                  <a:txBody>
                    <a:bodyPr/>
                    <a:lstStyle/>
                    <a:p>
                      <a:r>
                        <a:rPr lang="en-GB" sz="1800" dirty="0"/>
                        <a:t>00000</a:t>
                      </a:r>
                    </a:p>
                  </a:txBody>
                  <a:tcPr marL="44873" marR="44873" marT="45711" marB="45711"/>
                </a:tc>
                <a:extLst>
                  <a:ext uri="{0D108BD9-81ED-4DB2-BD59-A6C34878D82A}">
                    <a16:rowId xmlns:a16="http://schemas.microsoft.com/office/drawing/2014/main" val="10008"/>
                  </a:ext>
                </a:extLst>
              </a:tr>
            </a:tbl>
          </a:graphicData>
        </a:graphic>
      </p:graphicFrame>
      <p:sp>
        <p:nvSpPr>
          <p:cNvPr id="7" name="Content Placeholder 6"/>
          <p:cNvSpPr>
            <a:spLocks noGrp="1"/>
          </p:cNvSpPr>
          <p:nvPr>
            <p:ph sz="half" idx="1"/>
          </p:nvPr>
        </p:nvSpPr>
        <p:spPr/>
        <p:txBody>
          <a:bodyPr>
            <a:normAutofit fontScale="92500" lnSpcReduction="10000"/>
          </a:bodyPr>
          <a:lstStyle/>
          <a:p>
            <a:pPr>
              <a:defRPr/>
            </a:pPr>
            <a:r>
              <a:rPr lang="en-GB" sz="2400" dirty="0"/>
              <a:t>The table here shows an </a:t>
            </a:r>
            <a:r>
              <a:rPr lang="en-GB" sz="2400" b="1" i="1" dirty="0"/>
              <a:t>instantaneously </a:t>
            </a:r>
            <a:r>
              <a:rPr lang="en-GB" sz="2400" b="1" i="1" dirty="0" err="1"/>
              <a:t>parseable</a:t>
            </a:r>
            <a:r>
              <a:rPr lang="en-GB" sz="2400" b="1" i="1" dirty="0"/>
              <a:t> variable length code</a:t>
            </a:r>
            <a:r>
              <a:rPr lang="en-GB" sz="2400" dirty="0"/>
              <a:t> and it satisfies the prefix condition</a:t>
            </a:r>
          </a:p>
          <a:p>
            <a:pPr>
              <a:defRPr/>
            </a:pPr>
            <a:r>
              <a:rPr lang="en-US" sz="2400" dirty="0"/>
              <a:t>It is easy to compute that this code uses on average 1.6 bits/sequence</a:t>
            </a:r>
          </a:p>
          <a:p>
            <a:pPr>
              <a:defRPr/>
            </a:pPr>
            <a:r>
              <a:rPr lang="en-US" sz="2400" dirty="0"/>
              <a:t>The code uses 0.53 bits/symbol</a:t>
            </a:r>
          </a:p>
          <a:p>
            <a:pPr>
              <a:defRPr/>
            </a:pPr>
            <a:r>
              <a:rPr lang="en-US" sz="2400" dirty="0"/>
              <a:t>This is a 47% improvement on identifying each symbol with a bit</a:t>
            </a:r>
          </a:p>
        </p:txBody>
      </p:sp>
      <p:sp>
        <p:nvSpPr>
          <p:cNvPr id="58414" name="Dia számának helye 5"/>
          <p:cNvSpPr>
            <a:spLocks noGrp="1"/>
          </p:cNvSpPr>
          <p:nvPr>
            <p:ph type="sldNum" sz="quarter" idx="12"/>
          </p:nvPr>
        </p:nvSpPr>
        <p:spPr>
          <a:noFill/>
        </p:spPr>
        <p:txBody>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spcBef>
                <a:spcPct val="0"/>
              </a:spcBef>
              <a:buFontTx/>
              <a:buNone/>
            </a:pPr>
            <a:fld id="{BC23DF7C-8EA5-4E62-93D7-D0872AD82B1A}" type="slidenum">
              <a:rPr lang="en-US" altLang="hu-HU" sz="1400" smtClean="0"/>
              <a:pPr>
                <a:spcBef>
                  <a:spcPct val="0"/>
                </a:spcBef>
                <a:buFontTx/>
                <a:buNone/>
              </a:pPr>
              <a:t>21</a:t>
            </a:fld>
            <a:endParaRPr lang="en-US" altLang="hu-HU" sz="1400"/>
          </a:p>
        </p:txBody>
      </p:sp>
    </p:spTree>
    <p:extLst>
      <p:ext uri="{BB962C8B-B14F-4D97-AF65-F5344CB8AC3E}">
        <p14:creationId xmlns:p14="http://schemas.microsoft.com/office/powerpoint/2010/main" val="2941339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4"/>
          <p:cNvSpPr>
            <a:spLocks noGrp="1"/>
          </p:cNvSpPr>
          <p:nvPr>
            <p:ph type="title"/>
          </p:nvPr>
        </p:nvSpPr>
        <p:spPr/>
        <p:txBody>
          <a:bodyPr/>
          <a:lstStyle/>
          <a:p>
            <a:r>
              <a:rPr lang="hu-HU" altLang="hu-HU" dirty="0"/>
              <a:t>(</a:t>
            </a:r>
            <a:r>
              <a:rPr lang="en-GB" altLang="hu-HU" dirty="0"/>
              <a:t>Source coding</a:t>
            </a:r>
            <a:r>
              <a:rPr lang="hu-HU" altLang="hu-HU" dirty="0"/>
              <a:t>)</a:t>
            </a:r>
            <a:endParaRPr lang="en-GB" altLang="hu-HU" dirty="0"/>
          </a:p>
        </p:txBody>
      </p:sp>
      <p:sp>
        <p:nvSpPr>
          <p:cNvPr id="60419" name="Content Placeholder 5"/>
          <p:cNvSpPr>
            <a:spLocks noGrp="1"/>
          </p:cNvSpPr>
          <p:nvPr>
            <p:ph idx="1"/>
          </p:nvPr>
        </p:nvSpPr>
        <p:spPr/>
        <p:txBody>
          <a:bodyPr/>
          <a:lstStyle/>
          <a:p>
            <a:pPr>
              <a:spcBef>
                <a:spcPct val="0"/>
              </a:spcBef>
            </a:pPr>
            <a:r>
              <a:rPr lang="en-US" altLang="hu-HU" sz="2000"/>
              <a:t>The code for each sequence is found by generating the </a:t>
            </a:r>
            <a:r>
              <a:rPr lang="en-US" altLang="hu-HU" sz="2000" b="1"/>
              <a:t>Huffman code tree</a:t>
            </a:r>
            <a:r>
              <a:rPr lang="en-US" altLang="hu-HU" sz="2000"/>
              <a:t> for the sequence</a:t>
            </a:r>
          </a:p>
          <a:p>
            <a:pPr>
              <a:spcBef>
                <a:spcPct val="0"/>
              </a:spcBef>
            </a:pPr>
            <a:r>
              <a:rPr lang="en-US" altLang="hu-HU" sz="2000"/>
              <a:t>A Huffman code tree is an unbalanced binary tree</a:t>
            </a:r>
          </a:p>
          <a:p>
            <a:pPr>
              <a:spcBef>
                <a:spcPct val="0"/>
              </a:spcBef>
            </a:pPr>
            <a:r>
              <a:rPr lang="en-US" altLang="hu-HU" sz="2000"/>
              <a:t>The derivation of the Huffman code tree is shown in the next slide</a:t>
            </a:r>
          </a:p>
          <a:p>
            <a:pPr lvl="1">
              <a:spcBef>
                <a:spcPct val="0"/>
              </a:spcBef>
            </a:pPr>
            <a:r>
              <a:rPr lang="en-US" altLang="hu-HU" sz="2000"/>
              <a:t>STEP 1: Have the </a:t>
            </a:r>
            <a:r>
              <a:rPr lang="en-US" altLang="hu-HU" sz="2000" i="1">
                <a:latin typeface="Times New Roman" panose="02020603050405020304" pitchFamily="18" charset="0"/>
                <a:cs typeface="Times New Roman" panose="02020603050405020304" pitchFamily="18" charset="0"/>
              </a:rPr>
              <a:t>n</a:t>
            </a:r>
            <a:r>
              <a:rPr lang="en-US" altLang="hu-HU" sz="2000"/>
              <a:t> symbols ordered according to non-increasing values of their probabilities</a:t>
            </a:r>
          </a:p>
          <a:p>
            <a:pPr lvl="1">
              <a:spcBef>
                <a:spcPct val="0"/>
              </a:spcBef>
            </a:pPr>
            <a:r>
              <a:rPr lang="en-US" altLang="hu-HU" sz="2000"/>
              <a:t>STEP 2: Group the last two symbols </a:t>
            </a:r>
            <a:r>
              <a:rPr lang="en-US" altLang="hu-HU" sz="2000" i="1">
                <a:latin typeface="Times New Roman" panose="02020603050405020304" pitchFamily="18" charset="0"/>
                <a:cs typeface="Times New Roman" panose="02020603050405020304" pitchFamily="18" charset="0"/>
              </a:rPr>
              <a:t>x</a:t>
            </a:r>
            <a:r>
              <a:rPr lang="en-US" altLang="hu-HU" sz="2000" i="1" baseline="-25000">
                <a:latin typeface="Times New Roman" panose="02020603050405020304" pitchFamily="18" charset="0"/>
                <a:cs typeface="Times New Roman" panose="02020603050405020304" pitchFamily="18" charset="0"/>
              </a:rPr>
              <a:t>n</a:t>
            </a:r>
            <a:r>
              <a:rPr lang="en-US" altLang="hu-HU" sz="2000" baseline="-25000">
                <a:latin typeface="Times New Roman" panose="02020603050405020304" pitchFamily="18" charset="0"/>
                <a:cs typeface="Times New Roman" panose="02020603050405020304" pitchFamily="18" charset="0"/>
              </a:rPr>
              <a:t>-1</a:t>
            </a:r>
            <a:r>
              <a:rPr lang="en-US" altLang="hu-HU" sz="2000"/>
              <a:t> and </a:t>
            </a:r>
            <a:r>
              <a:rPr lang="en-US" altLang="hu-HU" sz="2000" i="1">
                <a:latin typeface="Times New Roman" panose="02020603050405020304" pitchFamily="18" charset="0"/>
                <a:cs typeface="Times New Roman" panose="02020603050405020304" pitchFamily="18" charset="0"/>
              </a:rPr>
              <a:t>x</a:t>
            </a:r>
            <a:r>
              <a:rPr lang="en-US" altLang="hu-HU" sz="2000" i="1" baseline="-25000">
                <a:latin typeface="Times New Roman" panose="02020603050405020304" pitchFamily="18" charset="0"/>
                <a:cs typeface="Times New Roman" panose="02020603050405020304" pitchFamily="18" charset="0"/>
              </a:rPr>
              <a:t>n</a:t>
            </a:r>
            <a:r>
              <a:rPr lang="en-US" altLang="hu-HU" sz="2000"/>
              <a:t> into an equivalent “symbol” with probability </a:t>
            </a:r>
            <a:r>
              <a:rPr lang="en-US" altLang="hu-HU" sz="2000" i="1">
                <a:latin typeface="Times New Roman" panose="02020603050405020304" pitchFamily="18" charset="0"/>
                <a:cs typeface="Times New Roman" panose="02020603050405020304" pitchFamily="18" charset="0"/>
              </a:rPr>
              <a:t>p</a:t>
            </a:r>
            <a:r>
              <a:rPr lang="en-US" altLang="hu-HU" sz="2000" i="1" baseline="-25000">
                <a:latin typeface="Times New Roman" panose="02020603050405020304" pitchFamily="18" charset="0"/>
                <a:cs typeface="Times New Roman" panose="02020603050405020304" pitchFamily="18" charset="0"/>
              </a:rPr>
              <a:t>n</a:t>
            </a:r>
            <a:r>
              <a:rPr lang="en-US" altLang="hu-HU" sz="2000" baseline="-25000">
                <a:latin typeface="Times New Roman" panose="02020603050405020304" pitchFamily="18" charset="0"/>
                <a:cs typeface="Times New Roman" panose="02020603050405020304" pitchFamily="18" charset="0"/>
              </a:rPr>
              <a:t>-1</a:t>
            </a:r>
            <a:r>
              <a:rPr lang="en-US" altLang="hu-HU" sz="2000">
                <a:latin typeface="Times New Roman" panose="02020603050405020304" pitchFamily="18" charset="0"/>
                <a:cs typeface="Times New Roman" panose="02020603050405020304" pitchFamily="18" charset="0"/>
              </a:rPr>
              <a:t> + </a:t>
            </a:r>
            <a:r>
              <a:rPr lang="en-US" altLang="hu-HU" sz="2000" i="1">
                <a:latin typeface="Times New Roman" panose="02020603050405020304" pitchFamily="18" charset="0"/>
                <a:cs typeface="Times New Roman" panose="02020603050405020304" pitchFamily="18" charset="0"/>
              </a:rPr>
              <a:t>p</a:t>
            </a:r>
            <a:r>
              <a:rPr lang="en-US" altLang="hu-HU" sz="2000" i="1" baseline="-25000">
                <a:latin typeface="Times New Roman" panose="02020603050405020304" pitchFamily="18" charset="0"/>
                <a:cs typeface="Times New Roman" panose="02020603050405020304" pitchFamily="18" charset="0"/>
              </a:rPr>
              <a:t>n</a:t>
            </a:r>
            <a:r>
              <a:rPr lang="en-US" altLang="hu-HU" sz="2000"/>
              <a:t> </a:t>
            </a:r>
          </a:p>
          <a:p>
            <a:pPr lvl="1">
              <a:spcBef>
                <a:spcPct val="0"/>
              </a:spcBef>
            </a:pPr>
            <a:r>
              <a:rPr lang="en-US" altLang="hu-HU" sz="2000"/>
              <a:t>STEP 3: Repeat steps 1 and 2 until there is only one “symbol” left</a:t>
            </a:r>
          </a:p>
          <a:p>
            <a:pPr lvl="1">
              <a:spcBef>
                <a:spcPct val="0"/>
              </a:spcBef>
            </a:pPr>
            <a:r>
              <a:rPr lang="en-US" altLang="hu-HU" sz="2000"/>
              <a:t>STEP 4: Looking at the tree originated by the above steps (see next slide), associate the binary symbols 0 and 1 to each pair of branches at each intermediate node – the code word for each symbol can be read as the binary sequence found when starting at the root of the tree and reaching the terminal leaf node associated with that symbol</a:t>
            </a:r>
          </a:p>
        </p:txBody>
      </p:sp>
      <p:sp>
        <p:nvSpPr>
          <p:cNvPr id="60420" name="Dia számának helye 5"/>
          <p:cNvSpPr>
            <a:spLocks noGrp="1"/>
          </p:cNvSpPr>
          <p:nvPr>
            <p:ph type="sldNum" sz="quarter" idx="12"/>
          </p:nvPr>
        </p:nvSpPr>
        <p:spPr>
          <a:noFill/>
        </p:spPr>
        <p:txBody>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spcBef>
                <a:spcPct val="0"/>
              </a:spcBef>
              <a:buFontTx/>
              <a:buNone/>
            </a:pPr>
            <a:fld id="{9A9DC8DF-0EF7-405C-8320-EFE1A8484CCF}" type="slidenum">
              <a:rPr lang="en-US" altLang="hu-HU" sz="1400" smtClean="0"/>
              <a:pPr>
                <a:spcBef>
                  <a:spcPct val="0"/>
                </a:spcBef>
                <a:buFontTx/>
                <a:buNone/>
              </a:pPr>
              <a:t>22</a:t>
            </a:fld>
            <a:endParaRPr lang="en-US" altLang="hu-HU" sz="1400"/>
          </a:p>
        </p:txBody>
      </p:sp>
    </p:spTree>
    <p:extLst>
      <p:ext uri="{BB962C8B-B14F-4D97-AF65-F5344CB8AC3E}">
        <p14:creationId xmlns:p14="http://schemas.microsoft.com/office/powerpoint/2010/main" val="3115132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hu-HU" altLang="hu-HU" dirty="0"/>
              <a:t>(</a:t>
            </a:r>
            <a:r>
              <a:rPr lang="en-GB" altLang="hu-HU" dirty="0"/>
              <a:t>Source coding</a:t>
            </a:r>
            <a:r>
              <a:rPr lang="hu-HU" altLang="hu-HU" dirty="0"/>
              <a:t>)</a:t>
            </a:r>
            <a:endParaRPr lang="en-GB" altLang="hu-HU" dirty="0"/>
          </a:p>
        </p:txBody>
      </p:sp>
      <p:pic>
        <p:nvPicPr>
          <p:cNvPr id="624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0" y="1636713"/>
            <a:ext cx="83947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468" name="Dia számának helye 5"/>
          <p:cNvSpPr>
            <a:spLocks noGrp="1"/>
          </p:cNvSpPr>
          <p:nvPr>
            <p:ph type="sldNum" sz="quarter" idx="12"/>
          </p:nvPr>
        </p:nvSpPr>
        <p:spPr>
          <a:noFill/>
        </p:spPr>
        <p:txBody>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spcBef>
                <a:spcPct val="0"/>
              </a:spcBef>
              <a:buFontTx/>
              <a:buNone/>
            </a:pPr>
            <a:fld id="{B89C0626-9B54-4462-914F-1405C7B1D98C}" type="slidenum">
              <a:rPr lang="en-US" altLang="hu-HU" sz="1400" smtClean="0"/>
              <a:pPr>
                <a:spcBef>
                  <a:spcPct val="0"/>
                </a:spcBef>
                <a:buFontTx/>
                <a:buNone/>
              </a:pPr>
              <a:t>23</a:t>
            </a:fld>
            <a:endParaRPr lang="en-US" altLang="hu-HU" sz="1400"/>
          </a:p>
        </p:txBody>
      </p:sp>
    </p:spTree>
    <p:extLst>
      <p:ext uri="{BB962C8B-B14F-4D97-AF65-F5344CB8AC3E}">
        <p14:creationId xmlns:p14="http://schemas.microsoft.com/office/powerpoint/2010/main" val="793234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hu-HU" altLang="hu-HU" dirty="0"/>
              <a:t>(</a:t>
            </a:r>
            <a:r>
              <a:rPr lang="en-GB" altLang="hu-HU" dirty="0"/>
              <a:t>Source coding</a:t>
            </a:r>
            <a:r>
              <a:rPr lang="hu-HU" altLang="hu-HU" dirty="0"/>
              <a:t>)</a:t>
            </a:r>
            <a:endParaRPr lang="en-GB" altLang="hu-HU" dirty="0"/>
          </a:p>
        </p:txBody>
      </p:sp>
      <p:sp>
        <p:nvSpPr>
          <p:cNvPr id="55" name="Oval 4"/>
          <p:cNvSpPr/>
          <p:nvPr/>
        </p:nvSpPr>
        <p:spPr>
          <a:xfrm>
            <a:off x="2106613" y="1643063"/>
            <a:ext cx="179387" cy="179387"/>
          </a:xfrm>
          <a:prstGeom prst="ellipse">
            <a:avLst/>
          </a:prstGeom>
          <a:solidFill>
            <a:srgbClr val="4F81BD"/>
          </a:solidFill>
          <a:ln w="25400" cap="flat" cmpd="sng" algn="ctr">
            <a:solidFill>
              <a:srgbClr val="4F81BD">
                <a:shade val="50000"/>
              </a:srgbClr>
            </a:solidFill>
            <a:prstDash val="solid"/>
          </a:ln>
          <a:effectLst/>
        </p:spPr>
        <p:txBody>
          <a:bodyPr anchor="ctr"/>
          <a:lstStyle/>
          <a:p>
            <a:pPr algn="ctr" eaLnBrk="1" fontAlgn="auto" hangingPunct="1">
              <a:spcBef>
                <a:spcPts val="0"/>
              </a:spcBef>
              <a:spcAft>
                <a:spcPts val="0"/>
              </a:spcAft>
              <a:defRPr/>
            </a:pPr>
            <a:endParaRPr lang="en-GB" kern="0">
              <a:solidFill>
                <a:prstClr val="white"/>
              </a:solidFill>
              <a:latin typeface="Calibri"/>
              <a:cs typeface="+mn-cs"/>
            </a:endParaRPr>
          </a:p>
        </p:txBody>
      </p:sp>
      <p:cxnSp>
        <p:nvCxnSpPr>
          <p:cNvPr id="56" name="Straight Arrow Connector 6"/>
          <p:cNvCxnSpPr>
            <a:stCxn id="55" idx="3"/>
            <a:endCxn id="57" idx="0"/>
          </p:cNvCxnSpPr>
          <p:nvPr/>
        </p:nvCxnSpPr>
        <p:spPr>
          <a:xfrm rot="5400000">
            <a:off x="1481932" y="1707356"/>
            <a:ext cx="560388" cy="739775"/>
          </a:xfrm>
          <a:prstGeom prst="straightConnector1">
            <a:avLst/>
          </a:prstGeom>
          <a:noFill/>
          <a:ln w="25400" cap="flat" cmpd="sng" algn="ctr">
            <a:solidFill>
              <a:srgbClr val="4F81BD"/>
            </a:solidFill>
            <a:prstDash val="solid"/>
            <a:tailEnd type="stealth" w="lg" len="lg"/>
          </a:ln>
          <a:effectLst>
            <a:outerShdw blurRad="40000" dist="20000" dir="5400000" rotWithShape="0">
              <a:srgbClr val="000000">
                <a:alpha val="38000"/>
              </a:srgbClr>
            </a:outerShdw>
          </a:effectLst>
        </p:spPr>
      </p:cxnSp>
      <p:sp>
        <p:nvSpPr>
          <p:cNvPr id="57" name="TextBox 7"/>
          <p:cNvSpPr txBox="1"/>
          <p:nvPr/>
        </p:nvSpPr>
        <p:spPr>
          <a:xfrm>
            <a:off x="1106488" y="2357438"/>
            <a:ext cx="571500" cy="369887"/>
          </a:xfrm>
          <a:prstGeom prst="rect">
            <a:avLst/>
          </a:prstGeom>
          <a:solidFill>
            <a:srgbClr val="4F81BD"/>
          </a:solidFill>
          <a:ln w="25400" cap="flat" cmpd="sng" algn="ctr">
            <a:solidFill>
              <a:srgbClr val="4F81BD">
                <a:shade val="50000"/>
              </a:srgbClr>
            </a:solidFill>
            <a:prstDash val="solid"/>
          </a:ln>
          <a:effectLst/>
        </p:spPr>
        <p:txBody>
          <a:bodyPr>
            <a:spAutoFit/>
          </a:bodyPr>
          <a:lstStyle/>
          <a:p>
            <a:pPr algn="ctr" eaLnBrk="1" fontAlgn="auto" hangingPunct="1">
              <a:spcBef>
                <a:spcPts val="0"/>
              </a:spcBef>
              <a:spcAft>
                <a:spcPts val="0"/>
              </a:spcAft>
              <a:defRPr/>
            </a:pPr>
            <a:r>
              <a:rPr lang="en-GB" kern="0" dirty="0">
                <a:solidFill>
                  <a:prstClr val="white"/>
                </a:solidFill>
                <a:latin typeface="Calibri"/>
                <a:cs typeface="+mn-cs"/>
              </a:rPr>
              <a:t>SSS</a:t>
            </a:r>
          </a:p>
        </p:txBody>
      </p:sp>
      <p:sp>
        <p:nvSpPr>
          <p:cNvPr id="58" name="TextBox 9"/>
          <p:cNvSpPr txBox="1"/>
          <p:nvPr/>
        </p:nvSpPr>
        <p:spPr>
          <a:xfrm>
            <a:off x="1500188" y="1785938"/>
            <a:ext cx="214312" cy="369887"/>
          </a:xfrm>
          <a:prstGeom prst="rect">
            <a:avLst/>
          </a:prstGeom>
          <a:noFill/>
        </p:spPr>
        <p:txBody>
          <a:bodyPr>
            <a:spAutoFit/>
          </a:bodyPr>
          <a:lstStyle/>
          <a:p>
            <a:pPr eaLnBrk="1" fontAlgn="auto" hangingPunct="1">
              <a:spcBef>
                <a:spcPts val="0"/>
              </a:spcBef>
              <a:spcAft>
                <a:spcPts val="0"/>
              </a:spcAft>
              <a:defRPr/>
            </a:pPr>
            <a:r>
              <a:rPr lang="en-GB" dirty="0">
                <a:solidFill>
                  <a:prstClr val="black"/>
                </a:solidFill>
                <a:latin typeface="Calibri"/>
                <a:cs typeface="+mn-cs"/>
              </a:rPr>
              <a:t>1</a:t>
            </a:r>
          </a:p>
        </p:txBody>
      </p:sp>
      <p:cxnSp>
        <p:nvCxnSpPr>
          <p:cNvPr id="59" name="Straight Arrow Connector 15"/>
          <p:cNvCxnSpPr>
            <a:stCxn id="55" idx="5"/>
            <a:endCxn id="61" idx="0"/>
          </p:cNvCxnSpPr>
          <p:nvPr/>
        </p:nvCxnSpPr>
        <p:spPr>
          <a:xfrm rot="16200000" flipH="1">
            <a:off x="2089944" y="1966119"/>
            <a:ext cx="631825" cy="293687"/>
          </a:xfrm>
          <a:prstGeom prst="straightConnector1">
            <a:avLst/>
          </a:prstGeom>
          <a:noFill/>
          <a:ln w="25400" cap="flat" cmpd="sng" algn="ctr">
            <a:solidFill>
              <a:srgbClr val="4F81BD"/>
            </a:solidFill>
            <a:prstDash val="solid"/>
            <a:tailEnd type="stealth" w="lg" len="lg"/>
          </a:ln>
          <a:effectLst>
            <a:outerShdw blurRad="40000" dist="20000" dir="5400000" rotWithShape="0">
              <a:srgbClr val="000000">
                <a:alpha val="38000"/>
              </a:srgbClr>
            </a:outerShdw>
          </a:effectLst>
        </p:spPr>
      </p:cxnSp>
      <p:sp>
        <p:nvSpPr>
          <p:cNvPr id="61" name="Oval 17"/>
          <p:cNvSpPr/>
          <p:nvPr/>
        </p:nvSpPr>
        <p:spPr>
          <a:xfrm>
            <a:off x="2463800" y="2428875"/>
            <a:ext cx="179388" cy="179388"/>
          </a:xfrm>
          <a:prstGeom prst="ellipse">
            <a:avLst/>
          </a:prstGeom>
          <a:solidFill>
            <a:srgbClr val="4F81BD"/>
          </a:solidFill>
          <a:ln w="25400" cap="flat" cmpd="sng" algn="ctr">
            <a:solidFill>
              <a:srgbClr val="4F81BD">
                <a:shade val="50000"/>
              </a:srgbClr>
            </a:solidFill>
            <a:prstDash val="solid"/>
          </a:ln>
          <a:effectLst/>
        </p:spPr>
        <p:txBody>
          <a:bodyPr anchor="ctr"/>
          <a:lstStyle/>
          <a:p>
            <a:pPr algn="ctr" eaLnBrk="1" fontAlgn="auto" hangingPunct="1">
              <a:spcBef>
                <a:spcPts val="0"/>
              </a:spcBef>
              <a:spcAft>
                <a:spcPts val="0"/>
              </a:spcAft>
              <a:defRPr/>
            </a:pPr>
            <a:endParaRPr lang="en-GB" kern="0">
              <a:solidFill>
                <a:prstClr val="white"/>
              </a:solidFill>
              <a:latin typeface="Calibri"/>
              <a:cs typeface="+mn-cs"/>
            </a:endParaRPr>
          </a:p>
        </p:txBody>
      </p:sp>
      <p:cxnSp>
        <p:nvCxnSpPr>
          <p:cNvPr id="62" name="Straight Arrow Connector 19"/>
          <p:cNvCxnSpPr>
            <a:stCxn id="61" idx="3"/>
            <a:endCxn id="80" idx="0"/>
          </p:cNvCxnSpPr>
          <p:nvPr/>
        </p:nvCxnSpPr>
        <p:spPr>
          <a:xfrm rot="5400000">
            <a:off x="1938337" y="2663826"/>
            <a:ext cx="631825" cy="469900"/>
          </a:xfrm>
          <a:prstGeom prst="straightConnector1">
            <a:avLst/>
          </a:prstGeom>
          <a:noFill/>
          <a:ln w="25400" cap="flat" cmpd="sng" algn="ctr">
            <a:solidFill>
              <a:srgbClr val="4F81BD"/>
            </a:solidFill>
            <a:prstDash val="solid"/>
            <a:tailEnd type="stealth" w="lg" len="lg"/>
          </a:ln>
          <a:effectLst>
            <a:outerShdw blurRad="40000" dist="20000" dir="5400000" rotWithShape="0">
              <a:srgbClr val="000000">
                <a:alpha val="38000"/>
              </a:srgbClr>
            </a:outerShdw>
          </a:effectLst>
        </p:spPr>
      </p:cxnSp>
      <p:cxnSp>
        <p:nvCxnSpPr>
          <p:cNvPr id="63" name="Straight Arrow Connector 20"/>
          <p:cNvCxnSpPr>
            <a:stCxn id="61" idx="5"/>
            <a:endCxn id="77" idx="0"/>
          </p:cNvCxnSpPr>
          <p:nvPr/>
        </p:nvCxnSpPr>
        <p:spPr>
          <a:xfrm rot="16200000" flipH="1">
            <a:off x="2787650" y="2411413"/>
            <a:ext cx="631825" cy="974725"/>
          </a:xfrm>
          <a:prstGeom prst="straightConnector1">
            <a:avLst/>
          </a:prstGeom>
          <a:noFill/>
          <a:ln w="25400" cap="flat" cmpd="sng" algn="ctr">
            <a:solidFill>
              <a:srgbClr val="4F81BD"/>
            </a:solidFill>
            <a:prstDash val="solid"/>
            <a:tailEnd type="stealth" w="lg" len="lg"/>
          </a:ln>
          <a:effectLst>
            <a:outerShdw blurRad="40000" dist="20000" dir="5400000" rotWithShape="0">
              <a:srgbClr val="000000">
                <a:alpha val="38000"/>
              </a:srgbClr>
            </a:outerShdw>
          </a:effectLst>
        </p:spPr>
      </p:cxnSp>
      <p:sp>
        <p:nvSpPr>
          <p:cNvPr id="64" name="TextBox 28"/>
          <p:cNvSpPr txBox="1"/>
          <p:nvPr/>
        </p:nvSpPr>
        <p:spPr>
          <a:xfrm>
            <a:off x="2357438" y="1844675"/>
            <a:ext cx="214312" cy="369888"/>
          </a:xfrm>
          <a:prstGeom prst="rect">
            <a:avLst/>
          </a:prstGeom>
          <a:noFill/>
        </p:spPr>
        <p:txBody>
          <a:bodyPr>
            <a:spAutoFit/>
          </a:bodyPr>
          <a:lstStyle/>
          <a:p>
            <a:pPr eaLnBrk="1" fontAlgn="auto" hangingPunct="1">
              <a:spcBef>
                <a:spcPts val="0"/>
              </a:spcBef>
              <a:spcAft>
                <a:spcPts val="0"/>
              </a:spcAft>
              <a:defRPr/>
            </a:pPr>
            <a:r>
              <a:rPr lang="en-GB" dirty="0">
                <a:solidFill>
                  <a:prstClr val="black"/>
                </a:solidFill>
                <a:latin typeface="Calibri"/>
                <a:cs typeface="+mn-cs"/>
              </a:rPr>
              <a:t>0</a:t>
            </a:r>
          </a:p>
        </p:txBody>
      </p:sp>
      <p:sp>
        <p:nvSpPr>
          <p:cNvPr id="74" name="TextBox 30"/>
          <p:cNvSpPr txBox="1"/>
          <p:nvPr/>
        </p:nvSpPr>
        <p:spPr>
          <a:xfrm>
            <a:off x="3000375" y="2571750"/>
            <a:ext cx="214313" cy="369888"/>
          </a:xfrm>
          <a:prstGeom prst="rect">
            <a:avLst/>
          </a:prstGeom>
          <a:noFill/>
        </p:spPr>
        <p:txBody>
          <a:bodyPr>
            <a:spAutoFit/>
          </a:bodyPr>
          <a:lstStyle/>
          <a:p>
            <a:pPr eaLnBrk="1" fontAlgn="auto" hangingPunct="1">
              <a:spcBef>
                <a:spcPts val="0"/>
              </a:spcBef>
              <a:spcAft>
                <a:spcPts val="0"/>
              </a:spcAft>
              <a:defRPr/>
            </a:pPr>
            <a:r>
              <a:rPr lang="en-GB" dirty="0">
                <a:solidFill>
                  <a:prstClr val="black"/>
                </a:solidFill>
                <a:latin typeface="Calibri"/>
                <a:cs typeface="+mn-cs"/>
              </a:rPr>
              <a:t>0</a:t>
            </a:r>
          </a:p>
        </p:txBody>
      </p:sp>
      <p:sp>
        <p:nvSpPr>
          <p:cNvPr id="76" name="TextBox 31"/>
          <p:cNvSpPr txBox="1"/>
          <p:nvPr/>
        </p:nvSpPr>
        <p:spPr>
          <a:xfrm>
            <a:off x="2027238" y="2559050"/>
            <a:ext cx="214312" cy="369888"/>
          </a:xfrm>
          <a:prstGeom prst="rect">
            <a:avLst/>
          </a:prstGeom>
          <a:noFill/>
        </p:spPr>
        <p:txBody>
          <a:bodyPr>
            <a:spAutoFit/>
          </a:bodyPr>
          <a:lstStyle/>
          <a:p>
            <a:pPr eaLnBrk="1" fontAlgn="auto" hangingPunct="1">
              <a:spcBef>
                <a:spcPts val="0"/>
              </a:spcBef>
              <a:spcAft>
                <a:spcPts val="0"/>
              </a:spcAft>
              <a:defRPr/>
            </a:pPr>
            <a:r>
              <a:rPr lang="en-GB" dirty="0">
                <a:solidFill>
                  <a:prstClr val="black"/>
                </a:solidFill>
                <a:latin typeface="Calibri"/>
                <a:cs typeface="+mn-cs"/>
              </a:rPr>
              <a:t>1</a:t>
            </a:r>
          </a:p>
        </p:txBody>
      </p:sp>
      <p:sp>
        <p:nvSpPr>
          <p:cNvPr id="77" name="Oval 32"/>
          <p:cNvSpPr/>
          <p:nvPr/>
        </p:nvSpPr>
        <p:spPr>
          <a:xfrm>
            <a:off x="3500438" y="3214688"/>
            <a:ext cx="179387" cy="179387"/>
          </a:xfrm>
          <a:prstGeom prst="ellipse">
            <a:avLst/>
          </a:prstGeom>
          <a:solidFill>
            <a:srgbClr val="4F81BD"/>
          </a:solidFill>
          <a:ln w="25400" cap="flat" cmpd="sng" algn="ctr">
            <a:solidFill>
              <a:srgbClr val="4F81BD">
                <a:shade val="50000"/>
              </a:srgbClr>
            </a:solidFill>
            <a:prstDash val="solid"/>
          </a:ln>
          <a:effectLst/>
        </p:spPr>
        <p:txBody>
          <a:bodyPr anchor="ctr"/>
          <a:lstStyle/>
          <a:p>
            <a:pPr algn="ctr" eaLnBrk="1" fontAlgn="auto" hangingPunct="1">
              <a:spcBef>
                <a:spcPts val="0"/>
              </a:spcBef>
              <a:spcAft>
                <a:spcPts val="0"/>
              </a:spcAft>
              <a:defRPr/>
            </a:pPr>
            <a:endParaRPr lang="en-GB" kern="0">
              <a:solidFill>
                <a:prstClr val="white"/>
              </a:solidFill>
              <a:latin typeface="Calibri"/>
              <a:cs typeface="+mn-cs"/>
            </a:endParaRPr>
          </a:p>
        </p:txBody>
      </p:sp>
      <p:sp>
        <p:nvSpPr>
          <p:cNvPr id="80" name="Oval 33"/>
          <p:cNvSpPr/>
          <p:nvPr/>
        </p:nvSpPr>
        <p:spPr>
          <a:xfrm>
            <a:off x="1928813" y="3214688"/>
            <a:ext cx="179387" cy="179387"/>
          </a:xfrm>
          <a:prstGeom prst="ellipse">
            <a:avLst/>
          </a:prstGeom>
          <a:solidFill>
            <a:srgbClr val="4F81BD"/>
          </a:solidFill>
          <a:ln w="25400" cap="flat" cmpd="sng" algn="ctr">
            <a:solidFill>
              <a:srgbClr val="4F81BD">
                <a:shade val="50000"/>
              </a:srgbClr>
            </a:solidFill>
            <a:prstDash val="solid"/>
          </a:ln>
          <a:effectLst/>
        </p:spPr>
        <p:txBody>
          <a:bodyPr anchor="ctr"/>
          <a:lstStyle/>
          <a:p>
            <a:pPr algn="ctr" eaLnBrk="1" fontAlgn="auto" hangingPunct="1">
              <a:spcBef>
                <a:spcPts val="0"/>
              </a:spcBef>
              <a:spcAft>
                <a:spcPts val="0"/>
              </a:spcAft>
              <a:defRPr/>
            </a:pPr>
            <a:endParaRPr lang="en-GB" kern="0">
              <a:solidFill>
                <a:prstClr val="white"/>
              </a:solidFill>
              <a:latin typeface="Calibri"/>
              <a:cs typeface="+mn-cs"/>
            </a:endParaRPr>
          </a:p>
        </p:txBody>
      </p:sp>
      <p:cxnSp>
        <p:nvCxnSpPr>
          <p:cNvPr id="89" name="Straight Arrow Connector 36"/>
          <p:cNvCxnSpPr>
            <a:stCxn id="80" idx="3"/>
            <a:endCxn id="92" idx="0"/>
          </p:cNvCxnSpPr>
          <p:nvPr/>
        </p:nvCxnSpPr>
        <p:spPr>
          <a:xfrm rot="5400000">
            <a:off x="1447800" y="3278188"/>
            <a:ext cx="417513" cy="598487"/>
          </a:xfrm>
          <a:prstGeom prst="straightConnector1">
            <a:avLst/>
          </a:prstGeom>
          <a:noFill/>
          <a:ln w="25400" cap="flat" cmpd="sng" algn="ctr">
            <a:solidFill>
              <a:srgbClr val="4F81BD"/>
            </a:solidFill>
            <a:prstDash val="solid"/>
            <a:tailEnd type="stealth" w="lg" len="lg"/>
          </a:ln>
          <a:effectLst>
            <a:outerShdw blurRad="40000" dist="20000" dir="5400000" rotWithShape="0">
              <a:srgbClr val="000000">
                <a:alpha val="38000"/>
              </a:srgbClr>
            </a:outerShdw>
          </a:effectLst>
        </p:spPr>
      </p:cxnSp>
      <p:cxnSp>
        <p:nvCxnSpPr>
          <p:cNvPr id="90" name="Straight Arrow Connector 37"/>
          <p:cNvCxnSpPr>
            <a:stCxn id="80" idx="5"/>
            <a:endCxn id="91" idx="0"/>
          </p:cNvCxnSpPr>
          <p:nvPr/>
        </p:nvCxnSpPr>
        <p:spPr>
          <a:xfrm rot="16200000" flipH="1">
            <a:off x="2011362" y="3440113"/>
            <a:ext cx="417513" cy="274638"/>
          </a:xfrm>
          <a:prstGeom prst="straightConnector1">
            <a:avLst/>
          </a:prstGeom>
          <a:noFill/>
          <a:ln w="25400" cap="flat" cmpd="sng" algn="ctr">
            <a:solidFill>
              <a:srgbClr val="4F81BD"/>
            </a:solidFill>
            <a:prstDash val="solid"/>
            <a:tailEnd type="stealth" w="lg" len="lg"/>
          </a:ln>
          <a:effectLst>
            <a:outerShdw blurRad="40000" dist="20000" dir="5400000" rotWithShape="0">
              <a:srgbClr val="000000">
                <a:alpha val="38000"/>
              </a:srgbClr>
            </a:outerShdw>
          </a:effectLst>
        </p:spPr>
      </p:cxnSp>
      <p:sp>
        <p:nvSpPr>
          <p:cNvPr id="91" name="TextBox 38"/>
          <p:cNvSpPr txBox="1"/>
          <p:nvPr/>
        </p:nvSpPr>
        <p:spPr>
          <a:xfrm>
            <a:off x="2071688" y="3786188"/>
            <a:ext cx="571500" cy="369887"/>
          </a:xfrm>
          <a:prstGeom prst="rect">
            <a:avLst/>
          </a:prstGeom>
          <a:solidFill>
            <a:srgbClr val="4F81BD"/>
          </a:solidFill>
          <a:ln w="25400" cap="flat" cmpd="sng" algn="ctr">
            <a:solidFill>
              <a:srgbClr val="4F81BD">
                <a:shade val="50000"/>
              </a:srgbClr>
            </a:solidFill>
            <a:prstDash val="solid"/>
          </a:ln>
          <a:effectLst/>
        </p:spPr>
        <p:txBody>
          <a:bodyPr>
            <a:spAutoFit/>
          </a:bodyPr>
          <a:lstStyle/>
          <a:p>
            <a:pPr algn="ctr" eaLnBrk="1" fontAlgn="auto" hangingPunct="1">
              <a:spcBef>
                <a:spcPts val="0"/>
              </a:spcBef>
              <a:spcAft>
                <a:spcPts val="0"/>
              </a:spcAft>
              <a:defRPr/>
            </a:pPr>
            <a:r>
              <a:rPr lang="en-GB" kern="0" dirty="0">
                <a:solidFill>
                  <a:prstClr val="white"/>
                </a:solidFill>
                <a:latin typeface="Calibri"/>
                <a:cs typeface="+mn-cs"/>
              </a:rPr>
              <a:t>SCS</a:t>
            </a:r>
          </a:p>
        </p:txBody>
      </p:sp>
      <p:sp>
        <p:nvSpPr>
          <p:cNvPr id="92" name="TextBox 39"/>
          <p:cNvSpPr txBox="1"/>
          <p:nvPr/>
        </p:nvSpPr>
        <p:spPr>
          <a:xfrm>
            <a:off x="1071563" y="3786188"/>
            <a:ext cx="571500" cy="369887"/>
          </a:xfrm>
          <a:prstGeom prst="rect">
            <a:avLst/>
          </a:prstGeom>
          <a:solidFill>
            <a:srgbClr val="4F81BD"/>
          </a:solidFill>
          <a:ln w="25400" cap="flat" cmpd="sng" algn="ctr">
            <a:solidFill>
              <a:srgbClr val="4F81BD">
                <a:shade val="50000"/>
              </a:srgbClr>
            </a:solidFill>
            <a:prstDash val="solid"/>
          </a:ln>
          <a:effectLst/>
        </p:spPr>
        <p:txBody>
          <a:bodyPr>
            <a:spAutoFit/>
          </a:bodyPr>
          <a:lstStyle/>
          <a:p>
            <a:pPr algn="ctr" eaLnBrk="1" fontAlgn="auto" hangingPunct="1">
              <a:spcBef>
                <a:spcPts val="0"/>
              </a:spcBef>
              <a:spcAft>
                <a:spcPts val="0"/>
              </a:spcAft>
              <a:defRPr/>
            </a:pPr>
            <a:r>
              <a:rPr lang="en-GB" kern="0" dirty="0">
                <a:solidFill>
                  <a:prstClr val="white"/>
                </a:solidFill>
                <a:latin typeface="Calibri"/>
                <a:cs typeface="+mn-cs"/>
              </a:rPr>
              <a:t>SSC</a:t>
            </a:r>
          </a:p>
        </p:txBody>
      </p:sp>
      <p:sp>
        <p:nvSpPr>
          <p:cNvPr id="93" name="TextBox 44"/>
          <p:cNvSpPr txBox="1"/>
          <p:nvPr/>
        </p:nvSpPr>
        <p:spPr>
          <a:xfrm>
            <a:off x="2124075" y="3278188"/>
            <a:ext cx="214313" cy="369887"/>
          </a:xfrm>
          <a:prstGeom prst="rect">
            <a:avLst/>
          </a:prstGeom>
          <a:noFill/>
        </p:spPr>
        <p:txBody>
          <a:bodyPr>
            <a:spAutoFit/>
          </a:bodyPr>
          <a:lstStyle/>
          <a:p>
            <a:pPr eaLnBrk="1" fontAlgn="auto" hangingPunct="1">
              <a:spcBef>
                <a:spcPts val="0"/>
              </a:spcBef>
              <a:spcAft>
                <a:spcPts val="0"/>
              </a:spcAft>
              <a:defRPr/>
            </a:pPr>
            <a:r>
              <a:rPr lang="en-GB" dirty="0">
                <a:solidFill>
                  <a:prstClr val="black"/>
                </a:solidFill>
                <a:latin typeface="Calibri"/>
                <a:cs typeface="+mn-cs"/>
              </a:rPr>
              <a:t>0</a:t>
            </a:r>
          </a:p>
        </p:txBody>
      </p:sp>
      <p:sp>
        <p:nvSpPr>
          <p:cNvPr id="94" name="TextBox 45"/>
          <p:cNvSpPr txBox="1"/>
          <p:nvPr/>
        </p:nvSpPr>
        <p:spPr>
          <a:xfrm>
            <a:off x="1414463" y="3292475"/>
            <a:ext cx="214312" cy="369888"/>
          </a:xfrm>
          <a:prstGeom prst="rect">
            <a:avLst/>
          </a:prstGeom>
          <a:noFill/>
        </p:spPr>
        <p:txBody>
          <a:bodyPr>
            <a:spAutoFit/>
          </a:bodyPr>
          <a:lstStyle/>
          <a:p>
            <a:pPr eaLnBrk="1" fontAlgn="auto" hangingPunct="1">
              <a:spcBef>
                <a:spcPts val="0"/>
              </a:spcBef>
              <a:spcAft>
                <a:spcPts val="0"/>
              </a:spcAft>
              <a:defRPr/>
            </a:pPr>
            <a:r>
              <a:rPr lang="en-GB" dirty="0">
                <a:solidFill>
                  <a:prstClr val="black"/>
                </a:solidFill>
                <a:latin typeface="Calibri"/>
                <a:cs typeface="+mn-cs"/>
              </a:rPr>
              <a:t>1</a:t>
            </a:r>
          </a:p>
        </p:txBody>
      </p:sp>
      <p:sp>
        <p:nvSpPr>
          <p:cNvPr id="100" name="TextBox 46"/>
          <p:cNvSpPr txBox="1"/>
          <p:nvPr/>
        </p:nvSpPr>
        <p:spPr>
          <a:xfrm>
            <a:off x="1019175" y="2657475"/>
            <a:ext cx="717550" cy="369888"/>
          </a:xfrm>
          <a:prstGeom prst="rect">
            <a:avLst/>
          </a:prstGeom>
          <a:noFill/>
        </p:spPr>
        <p:txBody>
          <a:bodyPr>
            <a:spAutoFit/>
          </a:bodyPr>
          <a:lstStyle/>
          <a:p>
            <a:pPr algn="ctr" eaLnBrk="1" fontAlgn="auto" hangingPunct="1">
              <a:spcBef>
                <a:spcPts val="0"/>
              </a:spcBef>
              <a:spcAft>
                <a:spcPts val="0"/>
              </a:spcAft>
              <a:defRPr/>
            </a:pPr>
            <a:r>
              <a:rPr lang="en-GB" dirty="0">
                <a:solidFill>
                  <a:prstClr val="black"/>
                </a:solidFill>
                <a:latin typeface="Calibri"/>
                <a:cs typeface="+mn-cs"/>
              </a:rPr>
              <a:t>(1)</a:t>
            </a:r>
          </a:p>
        </p:txBody>
      </p:sp>
      <p:sp>
        <p:nvSpPr>
          <p:cNvPr id="101" name="TextBox 47"/>
          <p:cNvSpPr txBox="1"/>
          <p:nvPr/>
        </p:nvSpPr>
        <p:spPr>
          <a:xfrm>
            <a:off x="1985963" y="4094163"/>
            <a:ext cx="717550" cy="368300"/>
          </a:xfrm>
          <a:prstGeom prst="rect">
            <a:avLst/>
          </a:prstGeom>
          <a:noFill/>
        </p:spPr>
        <p:txBody>
          <a:bodyPr>
            <a:spAutoFit/>
          </a:bodyPr>
          <a:lstStyle/>
          <a:p>
            <a:pPr algn="ctr" eaLnBrk="1" fontAlgn="auto" hangingPunct="1">
              <a:spcBef>
                <a:spcPts val="0"/>
              </a:spcBef>
              <a:spcAft>
                <a:spcPts val="0"/>
              </a:spcAft>
              <a:defRPr/>
            </a:pPr>
            <a:r>
              <a:rPr lang="en-GB" dirty="0">
                <a:solidFill>
                  <a:prstClr val="black"/>
                </a:solidFill>
                <a:latin typeface="Calibri"/>
                <a:cs typeface="+mn-cs"/>
              </a:rPr>
              <a:t>(010)</a:t>
            </a:r>
          </a:p>
        </p:txBody>
      </p:sp>
      <p:sp>
        <p:nvSpPr>
          <p:cNvPr id="102" name="TextBox 48"/>
          <p:cNvSpPr txBox="1"/>
          <p:nvPr/>
        </p:nvSpPr>
        <p:spPr>
          <a:xfrm>
            <a:off x="996950" y="4098925"/>
            <a:ext cx="717550" cy="368300"/>
          </a:xfrm>
          <a:prstGeom prst="rect">
            <a:avLst/>
          </a:prstGeom>
          <a:noFill/>
        </p:spPr>
        <p:txBody>
          <a:bodyPr>
            <a:spAutoFit/>
          </a:bodyPr>
          <a:lstStyle/>
          <a:p>
            <a:pPr algn="ctr" eaLnBrk="1" fontAlgn="auto" hangingPunct="1">
              <a:spcBef>
                <a:spcPts val="0"/>
              </a:spcBef>
              <a:spcAft>
                <a:spcPts val="0"/>
              </a:spcAft>
              <a:defRPr/>
            </a:pPr>
            <a:r>
              <a:rPr lang="en-GB" dirty="0">
                <a:solidFill>
                  <a:prstClr val="black"/>
                </a:solidFill>
                <a:latin typeface="Calibri"/>
                <a:cs typeface="+mn-cs"/>
              </a:rPr>
              <a:t>(011)</a:t>
            </a:r>
          </a:p>
        </p:txBody>
      </p:sp>
      <p:cxnSp>
        <p:nvCxnSpPr>
          <p:cNvPr id="104" name="Straight Arrow Connector 49"/>
          <p:cNvCxnSpPr>
            <a:stCxn id="77" idx="3"/>
            <a:endCxn id="106" idx="0"/>
          </p:cNvCxnSpPr>
          <p:nvPr/>
        </p:nvCxnSpPr>
        <p:spPr>
          <a:xfrm rot="5400000">
            <a:off x="3198018" y="3456782"/>
            <a:ext cx="417513" cy="241300"/>
          </a:xfrm>
          <a:prstGeom prst="straightConnector1">
            <a:avLst/>
          </a:prstGeom>
          <a:noFill/>
          <a:ln w="25400" cap="flat" cmpd="sng" algn="ctr">
            <a:solidFill>
              <a:srgbClr val="4F81BD"/>
            </a:solidFill>
            <a:prstDash val="solid"/>
            <a:tailEnd type="stealth" w="lg" len="lg"/>
          </a:ln>
          <a:effectLst>
            <a:outerShdw blurRad="40000" dist="20000" dir="5400000" rotWithShape="0">
              <a:srgbClr val="000000">
                <a:alpha val="38000"/>
              </a:srgbClr>
            </a:outerShdw>
          </a:effectLst>
        </p:spPr>
      </p:cxnSp>
      <p:cxnSp>
        <p:nvCxnSpPr>
          <p:cNvPr id="105" name="Straight Arrow Connector 50"/>
          <p:cNvCxnSpPr>
            <a:stCxn id="77" idx="5"/>
            <a:endCxn id="107" idx="1"/>
          </p:cNvCxnSpPr>
          <p:nvPr/>
        </p:nvCxnSpPr>
        <p:spPr>
          <a:xfrm rot="16200000" flipH="1">
            <a:off x="4118769" y="2904331"/>
            <a:ext cx="587375" cy="1516063"/>
          </a:xfrm>
          <a:prstGeom prst="straightConnector1">
            <a:avLst/>
          </a:prstGeom>
          <a:noFill/>
          <a:ln w="25400" cap="flat" cmpd="sng" algn="ctr">
            <a:solidFill>
              <a:srgbClr val="4F81BD"/>
            </a:solidFill>
            <a:prstDash val="solid"/>
            <a:tailEnd type="stealth" w="lg" len="lg"/>
          </a:ln>
          <a:effectLst>
            <a:outerShdw blurRad="40000" dist="20000" dir="5400000" rotWithShape="0">
              <a:srgbClr val="000000">
                <a:alpha val="38000"/>
              </a:srgbClr>
            </a:outerShdw>
          </a:effectLst>
        </p:spPr>
      </p:cxnSp>
      <p:sp>
        <p:nvSpPr>
          <p:cNvPr id="106" name="TextBox 53"/>
          <p:cNvSpPr txBox="1"/>
          <p:nvPr/>
        </p:nvSpPr>
        <p:spPr>
          <a:xfrm>
            <a:off x="3000375" y="3786188"/>
            <a:ext cx="571500" cy="369887"/>
          </a:xfrm>
          <a:prstGeom prst="rect">
            <a:avLst/>
          </a:prstGeom>
          <a:solidFill>
            <a:srgbClr val="4F81BD"/>
          </a:solidFill>
          <a:ln w="25400" cap="flat" cmpd="sng" algn="ctr">
            <a:solidFill>
              <a:srgbClr val="4F81BD">
                <a:shade val="50000"/>
              </a:srgbClr>
            </a:solidFill>
            <a:prstDash val="solid"/>
          </a:ln>
          <a:effectLst/>
        </p:spPr>
        <p:txBody>
          <a:bodyPr>
            <a:spAutoFit/>
          </a:bodyPr>
          <a:lstStyle/>
          <a:p>
            <a:pPr algn="ctr" eaLnBrk="1" fontAlgn="auto" hangingPunct="1">
              <a:spcBef>
                <a:spcPts val="0"/>
              </a:spcBef>
              <a:spcAft>
                <a:spcPts val="0"/>
              </a:spcAft>
              <a:defRPr/>
            </a:pPr>
            <a:r>
              <a:rPr lang="en-GB" kern="0" dirty="0">
                <a:solidFill>
                  <a:prstClr val="white"/>
                </a:solidFill>
                <a:latin typeface="Calibri"/>
                <a:cs typeface="+mn-cs"/>
              </a:rPr>
              <a:t>CSS</a:t>
            </a:r>
          </a:p>
        </p:txBody>
      </p:sp>
      <p:sp>
        <p:nvSpPr>
          <p:cNvPr id="107" name="Oval 59"/>
          <p:cNvSpPr/>
          <p:nvPr/>
        </p:nvSpPr>
        <p:spPr>
          <a:xfrm>
            <a:off x="5143500" y="3929063"/>
            <a:ext cx="179388" cy="179387"/>
          </a:xfrm>
          <a:prstGeom prst="ellipse">
            <a:avLst/>
          </a:prstGeom>
          <a:solidFill>
            <a:srgbClr val="4F81BD"/>
          </a:solidFill>
          <a:ln w="25400" cap="flat" cmpd="sng" algn="ctr">
            <a:solidFill>
              <a:srgbClr val="4F81BD">
                <a:shade val="50000"/>
              </a:srgbClr>
            </a:solidFill>
            <a:prstDash val="solid"/>
          </a:ln>
          <a:effectLst/>
        </p:spPr>
        <p:txBody>
          <a:bodyPr anchor="ctr"/>
          <a:lstStyle/>
          <a:p>
            <a:pPr algn="ctr" eaLnBrk="1" fontAlgn="auto" hangingPunct="1">
              <a:spcBef>
                <a:spcPts val="0"/>
              </a:spcBef>
              <a:spcAft>
                <a:spcPts val="0"/>
              </a:spcAft>
              <a:defRPr/>
            </a:pPr>
            <a:endParaRPr lang="en-GB" kern="0">
              <a:solidFill>
                <a:prstClr val="white"/>
              </a:solidFill>
              <a:latin typeface="Calibri"/>
              <a:cs typeface="+mn-cs"/>
            </a:endParaRPr>
          </a:p>
        </p:txBody>
      </p:sp>
      <p:sp>
        <p:nvSpPr>
          <p:cNvPr id="108" name="TextBox 64"/>
          <p:cNvSpPr txBox="1"/>
          <p:nvPr/>
        </p:nvSpPr>
        <p:spPr>
          <a:xfrm>
            <a:off x="2928938" y="4102100"/>
            <a:ext cx="717550" cy="369888"/>
          </a:xfrm>
          <a:prstGeom prst="rect">
            <a:avLst/>
          </a:prstGeom>
          <a:noFill/>
        </p:spPr>
        <p:txBody>
          <a:bodyPr>
            <a:spAutoFit/>
          </a:bodyPr>
          <a:lstStyle/>
          <a:p>
            <a:pPr algn="ctr" eaLnBrk="1" fontAlgn="auto" hangingPunct="1">
              <a:spcBef>
                <a:spcPts val="0"/>
              </a:spcBef>
              <a:spcAft>
                <a:spcPts val="0"/>
              </a:spcAft>
              <a:defRPr/>
            </a:pPr>
            <a:r>
              <a:rPr lang="en-GB" dirty="0">
                <a:solidFill>
                  <a:prstClr val="black"/>
                </a:solidFill>
                <a:latin typeface="Calibri"/>
                <a:cs typeface="+mn-cs"/>
              </a:rPr>
              <a:t>(001)</a:t>
            </a:r>
          </a:p>
        </p:txBody>
      </p:sp>
      <p:sp>
        <p:nvSpPr>
          <p:cNvPr id="109" name="TextBox 65"/>
          <p:cNvSpPr txBox="1"/>
          <p:nvPr/>
        </p:nvSpPr>
        <p:spPr>
          <a:xfrm>
            <a:off x="4233863" y="3286125"/>
            <a:ext cx="214312" cy="369888"/>
          </a:xfrm>
          <a:prstGeom prst="rect">
            <a:avLst/>
          </a:prstGeom>
          <a:noFill/>
        </p:spPr>
        <p:txBody>
          <a:bodyPr>
            <a:spAutoFit/>
          </a:bodyPr>
          <a:lstStyle/>
          <a:p>
            <a:pPr eaLnBrk="1" fontAlgn="auto" hangingPunct="1">
              <a:spcBef>
                <a:spcPts val="0"/>
              </a:spcBef>
              <a:spcAft>
                <a:spcPts val="0"/>
              </a:spcAft>
              <a:defRPr/>
            </a:pPr>
            <a:r>
              <a:rPr lang="en-GB" dirty="0">
                <a:solidFill>
                  <a:prstClr val="black"/>
                </a:solidFill>
                <a:latin typeface="Calibri"/>
                <a:cs typeface="+mn-cs"/>
              </a:rPr>
              <a:t>0</a:t>
            </a:r>
          </a:p>
        </p:txBody>
      </p:sp>
      <p:sp>
        <p:nvSpPr>
          <p:cNvPr id="110" name="TextBox 66"/>
          <p:cNvSpPr txBox="1"/>
          <p:nvPr/>
        </p:nvSpPr>
        <p:spPr>
          <a:xfrm>
            <a:off x="3148013" y="3300413"/>
            <a:ext cx="214312" cy="369887"/>
          </a:xfrm>
          <a:prstGeom prst="rect">
            <a:avLst/>
          </a:prstGeom>
          <a:noFill/>
        </p:spPr>
        <p:txBody>
          <a:bodyPr>
            <a:spAutoFit/>
          </a:bodyPr>
          <a:lstStyle/>
          <a:p>
            <a:pPr eaLnBrk="1" fontAlgn="auto" hangingPunct="1">
              <a:spcBef>
                <a:spcPts val="0"/>
              </a:spcBef>
              <a:spcAft>
                <a:spcPts val="0"/>
              </a:spcAft>
              <a:defRPr/>
            </a:pPr>
            <a:r>
              <a:rPr lang="en-GB" dirty="0">
                <a:solidFill>
                  <a:prstClr val="black"/>
                </a:solidFill>
                <a:latin typeface="Calibri"/>
                <a:cs typeface="+mn-cs"/>
              </a:rPr>
              <a:t>1</a:t>
            </a:r>
          </a:p>
        </p:txBody>
      </p:sp>
      <p:cxnSp>
        <p:nvCxnSpPr>
          <p:cNvPr id="111" name="Straight Arrow Connector 67"/>
          <p:cNvCxnSpPr>
            <a:stCxn id="107" idx="3"/>
            <a:endCxn id="112" idx="7"/>
          </p:cNvCxnSpPr>
          <p:nvPr/>
        </p:nvCxnSpPr>
        <p:spPr>
          <a:xfrm rot="5400000">
            <a:off x="4660900" y="4148138"/>
            <a:ext cx="574675" cy="444500"/>
          </a:xfrm>
          <a:prstGeom prst="straightConnector1">
            <a:avLst/>
          </a:prstGeom>
          <a:noFill/>
          <a:ln w="25400" cap="flat" cmpd="sng" algn="ctr">
            <a:solidFill>
              <a:srgbClr val="4F81BD"/>
            </a:solidFill>
            <a:prstDash val="solid"/>
            <a:tailEnd type="stealth" w="lg" len="lg"/>
          </a:ln>
          <a:effectLst>
            <a:outerShdw blurRad="40000" dist="20000" dir="5400000" rotWithShape="0">
              <a:srgbClr val="000000">
                <a:alpha val="38000"/>
              </a:srgbClr>
            </a:outerShdw>
          </a:effectLst>
        </p:spPr>
      </p:cxnSp>
      <p:sp>
        <p:nvSpPr>
          <p:cNvPr id="112" name="Oval 68"/>
          <p:cNvSpPr/>
          <p:nvPr/>
        </p:nvSpPr>
        <p:spPr>
          <a:xfrm>
            <a:off x="4572000" y="4630738"/>
            <a:ext cx="179388" cy="180975"/>
          </a:xfrm>
          <a:prstGeom prst="ellipse">
            <a:avLst/>
          </a:prstGeom>
          <a:solidFill>
            <a:srgbClr val="4F81BD"/>
          </a:solidFill>
          <a:ln w="25400" cap="flat" cmpd="sng" algn="ctr">
            <a:solidFill>
              <a:srgbClr val="4F81BD">
                <a:shade val="50000"/>
              </a:srgbClr>
            </a:solidFill>
            <a:prstDash val="solid"/>
          </a:ln>
          <a:effectLst/>
        </p:spPr>
        <p:txBody>
          <a:bodyPr anchor="ctr"/>
          <a:lstStyle/>
          <a:p>
            <a:pPr algn="ctr" eaLnBrk="1" fontAlgn="auto" hangingPunct="1">
              <a:spcBef>
                <a:spcPts val="0"/>
              </a:spcBef>
              <a:spcAft>
                <a:spcPts val="0"/>
              </a:spcAft>
              <a:defRPr/>
            </a:pPr>
            <a:endParaRPr lang="en-GB" kern="0">
              <a:solidFill>
                <a:prstClr val="white"/>
              </a:solidFill>
              <a:latin typeface="Calibri"/>
              <a:cs typeface="+mn-cs"/>
            </a:endParaRPr>
          </a:p>
        </p:txBody>
      </p:sp>
      <p:cxnSp>
        <p:nvCxnSpPr>
          <p:cNvPr id="113" name="Straight Arrow Connector 69"/>
          <p:cNvCxnSpPr>
            <a:stCxn id="112" idx="3"/>
            <a:endCxn id="115" idx="0"/>
          </p:cNvCxnSpPr>
          <p:nvPr/>
        </p:nvCxnSpPr>
        <p:spPr>
          <a:xfrm rot="5400000">
            <a:off x="4090987" y="4694238"/>
            <a:ext cx="417513" cy="598488"/>
          </a:xfrm>
          <a:prstGeom prst="straightConnector1">
            <a:avLst/>
          </a:prstGeom>
          <a:noFill/>
          <a:ln w="25400" cap="flat" cmpd="sng" algn="ctr">
            <a:solidFill>
              <a:srgbClr val="4F81BD"/>
            </a:solidFill>
            <a:prstDash val="solid"/>
            <a:tailEnd type="stealth" w="lg" len="lg"/>
          </a:ln>
          <a:effectLst>
            <a:outerShdw blurRad="40000" dist="20000" dir="5400000" rotWithShape="0">
              <a:srgbClr val="000000">
                <a:alpha val="38000"/>
              </a:srgbClr>
            </a:outerShdw>
          </a:effectLst>
        </p:spPr>
      </p:cxnSp>
      <p:sp>
        <p:nvSpPr>
          <p:cNvPr id="114" name="TextBox 70"/>
          <p:cNvSpPr txBox="1"/>
          <p:nvPr/>
        </p:nvSpPr>
        <p:spPr>
          <a:xfrm>
            <a:off x="4714875" y="5202238"/>
            <a:ext cx="571500" cy="369887"/>
          </a:xfrm>
          <a:prstGeom prst="rect">
            <a:avLst/>
          </a:prstGeom>
          <a:solidFill>
            <a:srgbClr val="4F81BD"/>
          </a:solidFill>
          <a:ln w="25400" cap="flat" cmpd="sng" algn="ctr">
            <a:solidFill>
              <a:srgbClr val="4F81BD">
                <a:shade val="50000"/>
              </a:srgbClr>
            </a:solidFill>
            <a:prstDash val="solid"/>
          </a:ln>
          <a:effectLst/>
        </p:spPr>
        <p:txBody>
          <a:bodyPr>
            <a:spAutoFit/>
          </a:bodyPr>
          <a:lstStyle/>
          <a:p>
            <a:pPr algn="ctr" eaLnBrk="1" fontAlgn="auto" hangingPunct="1">
              <a:spcBef>
                <a:spcPts val="0"/>
              </a:spcBef>
              <a:spcAft>
                <a:spcPts val="0"/>
              </a:spcAft>
              <a:defRPr/>
            </a:pPr>
            <a:r>
              <a:rPr lang="en-GB" kern="0" dirty="0">
                <a:solidFill>
                  <a:prstClr val="white"/>
                </a:solidFill>
                <a:latin typeface="Calibri"/>
                <a:cs typeface="+mn-cs"/>
              </a:rPr>
              <a:t>CSC</a:t>
            </a:r>
          </a:p>
        </p:txBody>
      </p:sp>
      <p:sp>
        <p:nvSpPr>
          <p:cNvPr id="115" name="TextBox 71"/>
          <p:cNvSpPr txBox="1"/>
          <p:nvPr/>
        </p:nvSpPr>
        <p:spPr>
          <a:xfrm>
            <a:off x="3714750" y="5202238"/>
            <a:ext cx="571500" cy="369887"/>
          </a:xfrm>
          <a:prstGeom prst="rect">
            <a:avLst/>
          </a:prstGeom>
          <a:solidFill>
            <a:srgbClr val="4F81BD"/>
          </a:solidFill>
          <a:ln w="25400" cap="flat" cmpd="sng" algn="ctr">
            <a:solidFill>
              <a:srgbClr val="4F81BD">
                <a:shade val="50000"/>
              </a:srgbClr>
            </a:solidFill>
            <a:prstDash val="solid"/>
          </a:ln>
          <a:effectLst/>
        </p:spPr>
        <p:txBody>
          <a:bodyPr>
            <a:spAutoFit/>
          </a:bodyPr>
          <a:lstStyle/>
          <a:p>
            <a:pPr algn="ctr" eaLnBrk="1" fontAlgn="auto" hangingPunct="1">
              <a:spcBef>
                <a:spcPts val="0"/>
              </a:spcBef>
              <a:spcAft>
                <a:spcPts val="0"/>
              </a:spcAft>
              <a:defRPr/>
            </a:pPr>
            <a:r>
              <a:rPr lang="en-GB" kern="0" dirty="0">
                <a:solidFill>
                  <a:prstClr val="white"/>
                </a:solidFill>
                <a:latin typeface="Calibri"/>
                <a:cs typeface="+mn-cs"/>
              </a:rPr>
              <a:t>CCS</a:t>
            </a:r>
          </a:p>
        </p:txBody>
      </p:sp>
      <p:sp>
        <p:nvSpPr>
          <p:cNvPr id="116" name="TextBox 72"/>
          <p:cNvSpPr txBox="1"/>
          <p:nvPr/>
        </p:nvSpPr>
        <p:spPr>
          <a:xfrm>
            <a:off x="4767263" y="4694238"/>
            <a:ext cx="214312" cy="369887"/>
          </a:xfrm>
          <a:prstGeom prst="rect">
            <a:avLst/>
          </a:prstGeom>
          <a:noFill/>
        </p:spPr>
        <p:txBody>
          <a:bodyPr>
            <a:spAutoFit/>
          </a:bodyPr>
          <a:lstStyle/>
          <a:p>
            <a:pPr eaLnBrk="1" fontAlgn="auto" hangingPunct="1">
              <a:spcBef>
                <a:spcPts val="0"/>
              </a:spcBef>
              <a:spcAft>
                <a:spcPts val="0"/>
              </a:spcAft>
              <a:defRPr/>
            </a:pPr>
            <a:r>
              <a:rPr lang="en-GB" dirty="0">
                <a:solidFill>
                  <a:prstClr val="black"/>
                </a:solidFill>
                <a:latin typeface="Calibri"/>
                <a:cs typeface="+mn-cs"/>
              </a:rPr>
              <a:t>0</a:t>
            </a:r>
          </a:p>
        </p:txBody>
      </p:sp>
      <p:cxnSp>
        <p:nvCxnSpPr>
          <p:cNvPr id="117" name="Straight Arrow Connector 74"/>
          <p:cNvCxnSpPr>
            <a:stCxn id="112" idx="5"/>
            <a:endCxn id="114" idx="0"/>
          </p:cNvCxnSpPr>
          <p:nvPr/>
        </p:nvCxnSpPr>
        <p:spPr>
          <a:xfrm rot="16200000" flipH="1">
            <a:off x="4654550" y="4856163"/>
            <a:ext cx="417513" cy="274637"/>
          </a:xfrm>
          <a:prstGeom prst="straightConnector1">
            <a:avLst/>
          </a:prstGeom>
          <a:noFill/>
          <a:ln w="25400" cap="flat" cmpd="sng" algn="ctr">
            <a:solidFill>
              <a:srgbClr val="4F81BD"/>
            </a:solidFill>
            <a:prstDash val="solid"/>
            <a:tailEnd type="stealth" w="lg" len="lg"/>
          </a:ln>
          <a:effectLst>
            <a:outerShdw blurRad="40000" dist="20000" dir="5400000" rotWithShape="0">
              <a:srgbClr val="000000">
                <a:alpha val="38000"/>
              </a:srgbClr>
            </a:outerShdw>
          </a:effectLst>
        </p:spPr>
      </p:cxnSp>
      <p:sp>
        <p:nvSpPr>
          <p:cNvPr id="118" name="TextBox 77"/>
          <p:cNvSpPr txBox="1"/>
          <p:nvPr/>
        </p:nvSpPr>
        <p:spPr>
          <a:xfrm>
            <a:off x="4676775" y="4071938"/>
            <a:ext cx="214313" cy="369887"/>
          </a:xfrm>
          <a:prstGeom prst="rect">
            <a:avLst/>
          </a:prstGeom>
          <a:noFill/>
        </p:spPr>
        <p:txBody>
          <a:bodyPr>
            <a:spAutoFit/>
          </a:bodyPr>
          <a:lstStyle/>
          <a:p>
            <a:pPr eaLnBrk="1" fontAlgn="auto" hangingPunct="1">
              <a:spcBef>
                <a:spcPts val="0"/>
              </a:spcBef>
              <a:spcAft>
                <a:spcPts val="0"/>
              </a:spcAft>
              <a:defRPr/>
            </a:pPr>
            <a:r>
              <a:rPr lang="en-GB" dirty="0">
                <a:solidFill>
                  <a:prstClr val="black"/>
                </a:solidFill>
                <a:latin typeface="Calibri"/>
                <a:cs typeface="+mn-cs"/>
              </a:rPr>
              <a:t>1</a:t>
            </a:r>
          </a:p>
        </p:txBody>
      </p:sp>
      <p:sp>
        <p:nvSpPr>
          <p:cNvPr id="119" name="TextBox 78"/>
          <p:cNvSpPr txBox="1"/>
          <p:nvPr/>
        </p:nvSpPr>
        <p:spPr>
          <a:xfrm>
            <a:off x="4098925" y="4695825"/>
            <a:ext cx="214313" cy="368300"/>
          </a:xfrm>
          <a:prstGeom prst="rect">
            <a:avLst/>
          </a:prstGeom>
          <a:noFill/>
        </p:spPr>
        <p:txBody>
          <a:bodyPr>
            <a:spAutoFit/>
          </a:bodyPr>
          <a:lstStyle/>
          <a:p>
            <a:pPr eaLnBrk="1" fontAlgn="auto" hangingPunct="1">
              <a:spcBef>
                <a:spcPts val="0"/>
              </a:spcBef>
              <a:spcAft>
                <a:spcPts val="0"/>
              </a:spcAft>
              <a:defRPr/>
            </a:pPr>
            <a:r>
              <a:rPr lang="en-GB" dirty="0">
                <a:solidFill>
                  <a:prstClr val="black"/>
                </a:solidFill>
                <a:latin typeface="Calibri"/>
                <a:cs typeface="+mn-cs"/>
              </a:rPr>
              <a:t>1</a:t>
            </a:r>
          </a:p>
        </p:txBody>
      </p:sp>
      <p:cxnSp>
        <p:nvCxnSpPr>
          <p:cNvPr id="120" name="Straight Arrow Connector 80"/>
          <p:cNvCxnSpPr>
            <a:stCxn id="107" idx="5"/>
            <a:endCxn id="121" idx="1"/>
          </p:cNvCxnSpPr>
          <p:nvPr/>
        </p:nvCxnSpPr>
        <p:spPr>
          <a:xfrm rot="16200000" flipH="1">
            <a:off x="5626894" y="3753644"/>
            <a:ext cx="571500" cy="1230312"/>
          </a:xfrm>
          <a:prstGeom prst="straightConnector1">
            <a:avLst/>
          </a:prstGeom>
          <a:noFill/>
          <a:ln w="25400" cap="flat" cmpd="sng" algn="ctr">
            <a:solidFill>
              <a:srgbClr val="4F81BD"/>
            </a:solidFill>
            <a:prstDash val="solid"/>
            <a:tailEnd type="stealth" w="lg" len="lg"/>
          </a:ln>
          <a:effectLst>
            <a:outerShdw blurRad="40000" dist="20000" dir="5400000" rotWithShape="0">
              <a:srgbClr val="000000">
                <a:alpha val="38000"/>
              </a:srgbClr>
            </a:outerShdw>
          </a:effectLst>
        </p:spPr>
      </p:cxnSp>
      <p:sp>
        <p:nvSpPr>
          <p:cNvPr id="121" name="Oval 81"/>
          <p:cNvSpPr/>
          <p:nvPr/>
        </p:nvSpPr>
        <p:spPr>
          <a:xfrm>
            <a:off x="6500813" y="4629150"/>
            <a:ext cx="179387" cy="179388"/>
          </a:xfrm>
          <a:prstGeom prst="ellipse">
            <a:avLst/>
          </a:prstGeom>
          <a:solidFill>
            <a:srgbClr val="4F81BD"/>
          </a:solidFill>
          <a:ln w="25400" cap="flat" cmpd="sng" algn="ctr">
            <a:solidFill>
              <a:srgbClr val="4F81BD">
                <a:shade val="50000"/>
              </a:srgbClr>
            </a:solidFill>
            <a:prstDash val="solid"/>
          </a:ln>
          <a:effectLst/>
        </p:spPr>
        <p:txBody>
          <a:bodyPr anchor="ctr"/>
          <a:lstStyle/>
          <a:p>
            <a:pPr algn="ctr" eaLnBrk="1" fontAlgn="auto" hangingPunct="1">
              <a:spcBef>
                <a:spcPts val="0"/>
              </a:spcBef>
              <a:spcAft>
                <a:spcPts val="0"/>
              </a:spcAft>
              <a:defRPr/>
            </a:pPr>
            <a:endParaRPr lang="en-GB" kern="0">
              <a:solidFill>
                <a:prstClr val="white"/>
              </a:solidFill>
              <a:latin typeface="Calibri"/>
              <a:cs typeface="+mn-cs"/>
            </a:endParaRPr>
          </a:p>
        </p:txBody>
      </p:sp>
      <p:cxnSp>
        <p:nvCxnSpPr>
          <p:cNvPr id="122" name="Straight Arrow Connector 82"/>
          <p:cNvCxnSpPr>
            <a:stCxn id="121" idx="3"/>
            <a:endCxn id="124" idx="0"/>
          </p:cNvCxnSpPr>
          <p:nvPr/>
        </p:nvCxnSpPr>
        <p:spPr>
          <a:xfrm rot="5400000">
            <a:off x="6054725" y="4727575"/>
            <a:ext cx="419100" cy="527050"/>
          </a:xfrm>
          <a:prstGeom prst="straightConnector1">
            <a:avLst/>
          </a:prstGeom>
          <a:noFill/>
          <a:ln w="25400" cap="flat" cmpd="sng" algn="ctr">
            <a:solidFill>
              <a:srgbClr val="4F81BD"/>
            </a:solidFill>
            <a:prstDash val="solid"/>
            <a:tailEnd type="stealth" w="lg" len="lg"/>
          </a:ln>
          <a:effectLst>
            <a:outerShdw blurRad="40000" dist="20000" dir="5400000" rotWithShape="0">
              <a:srgbClr val="000000">
                <a:alpha val="38000"/>
              </a:srgbClr>
            </a:outerShdw>
          </a:effectLst>
        </p:spPr>
      </p:cxnSp>
      <p:sp>
        <p:nvSpPr>
          <p:cNvPr id="123" name="TextBox 83"/>
          <p:cNvSpPr txBox="1"/>
          <p:nvPr/>
        </p:nvSpPr>
        <p:spPr>
          <a:xfrm>
            <a:off x="6715125" y="5200650"/>
            <a:ext cx="571500" cy="369888"/>
          </a:xfrm>
          <a:prstGeom prst="rect">
            <a:avLst/>
          </a:prstGeom>
          <a:solidFill>
            <a:srgbClr val="4F81BD"/>
          </a:solidFill>
          <a:ln w="25400" cap="flat" cmpd="sng" algn="ctr">
            <a:solidFill>
              <a:srgbClr val="4F81BD">
                <a:shade val="50000"/>
              </a:srgbClr>
            </a:solidFill>
            <a:prstDash val="solid"/>
          </a:ln>
          <a:effectLst/>
        </p:spPr>
        <p:txBody>
          <a:bodyPr>
            <a:spAutoFit/>
          </a:bodyPr>
          <a:lstStyle/>
          <a:p>
            <a:pPr algn="ctr" eaLnBrk="1" fontAlgn="auto" hangingPunct="1">
              <a:spcBef>
                <a:spcPts val="0"/>
              </a:spcBef>
              <a:spcAft>
                <a:spcPts val="0"/>
              </a:spcAft>
              <a:defRPr/>
            </a:pPr>
            <a:r>
              <a:rPr lang="en-GB" kern="0" dirty="0">
                <a:solidFill>
                  <a:prstClr val="white"/>
                </a:solidFill>
                <a:latin typeface="Calibri"/>
                <a:cs typeface="+mn-cs"/>
              </a:rPr>
              <a:t>CCC</a:t>
            </a:r>
          </a:p>
        </p:txBody>
      </p:sp>
      <p:sp>
        <p:nvSpPr>
          <p:cNvPr id="124" name="TextBox 84"/>
          <p:cNvSpPr txBox="1"/>
          <p:nvPr/>
        </p:nvSpPr>
        <p:spPr>
          <a:xfrm>
            <a:off x="5715000" y="5200650"/>
            <a:ext cx="571500" cy="369888"/>
          </a:xfrm>
          <a:prstGeom prst="rect">
            <a:avLst/>
          </a:prstGeom>
          <a:solidFill>
            <a:srgbClr val="4F81BD"/>
          </a:solidFill>
          <a:ln w="25400" cap="flat" cmpd="sng" algn="ctr">
            <a:solidFill>
              <a:srgbClr val="4F81BD">
                <a:shade val="50000"/>
              </a:srgbClr>
            </a:solidFill>
            <a:prstDash val="solid"/>
          </a:ln>
          <a:effectLst/>
        </p:spPr>
        <p:txBody>
          <a:bodyPr>
            <a:spAutoFit/>
          </a:bodyPr>
          <a:lstStyle/>
          <a:p>
            <a:pPr algn="ctr" eaLnBrk="1" fontAlgn="auto" hangingPunct="1">
              <a:spcBef>
                <a:spcPts val="0"/>
              </a:spcBef>
              <a:spcAft>
                <a:spcPts val="0"/>
              </a:spcAft>
              <a:defRPr/>
            </a:pPr>
            <a:r>
              <a:rPr lang="en-GB" kern="0" dirty="0">
                <a:solidFill>
                  <a:prstClr val="white"/>
                </a:solidFill>
                <a:latin typeface="Calibri"/>
                <a:cs typeface="+mn-cs"/>
              </a:rPr>
              <a:t>SCC</a:t>
            </a:r>
          </a:p>
        </p:txBody>
      </p:sp>
      <p:sp>
        <p:nvSpPr>
          <p:cNvPr id="125" name="TextBox 85"/>
          <p:cNvSpPr txBox="1"/>
          <p:nvPr/>
        </p:nvSpPr>
        <p:spPr>
          <a:xfrm>
            <a:off x="6767513" y="4692650"/>
            <a:ext cx="214312" cy="368300"/>
          </a:xfrm>
          <a:prstGeom prst="rect">
            <a:avLst/>
          </a:prstGeom>
          <a:noFill/>
        </p:spPr>
        <p:txBody>
          <a:bodyPr>
            <a:spAutoFit/>
          </a:bodyPr>
          <a:lstStyle/>
          <a:p>
            <a:pPr eaLnBrk="1" fontAlgn="auto" hangingPunct="1">
              <a:spcBef>
                <a:spcPts val="0"/>
              </a:spcBef>
              <a:spcAft>
                <a:spcPts val="0"/>
              </a:spcAft>
              <a:defRPr/>
            </a:pPr>
            <a:r>
              <a:rPr lang="en-GB" dirty="0">
                <a:solidFill>
                  <a:prstClr val="black"/>
                </a:solidFill>
                <a:latin typeface="Calibri"/>
                <a:cs typeface="+mn-cs"/>
              </a:rPr>
              <a:t>0</a:t>
            </a:r>
          </a:p>
        </p:txBody>
      </p:sp>
      <p:cxnSp>
        <p:nvCxnSpPr>
          <p:cNvPr id="126" name="Straight Arrow Connector 86"/>
          <p:cNvCxnSpPr>
            <a:stCxn id="121" idx="5"/>
            <a:endCxn id="123" idx="0"/>
          </p:cNvCxnSpPr>
          <p:nvPr/>
        </p:nvCxnSpPr>
        <p:spPr>
          <a:xfrm rot="16200000" flipH="1">
            <a:off x="6618288" y="4818062"/>
            <a:ext cx="419100" cy="346075"/>
          </a:xfrm>
          <a:prstGeom prst="straightConnector1">
            <a:avLst/>
          </a:prstGeom>
          <a:noFill/>
          <a:ln w="25400" cap="flat" cmpd="sng" algn="ctr">
            <a:solidFill>
              <a:srgbClr val="4F81BD"/>
            </a:solidFill>
            <a:prstDash val="solid"/>
            <a:tailEnd type="stealth" w="lg" len="lg"/>
          </a:ln>
          <a:effectLst>
            <a:outerShdw blurRad="40000" dist="20000" dir="5400000" rotWithShape="0">
              <a:srgbClr val="000000">
                <a:alpha val="38000"/>
              </a:srgbClr>
            </a:outerShdw>
          </a:effectLst>
        </p:spPr>
      </p:cxnSp>
      <p:sp>
        <p:nvSpPr>
          <p:cNvPr id="127" name="TextBox 87"/>
          <p:cNvSpPr txBox="1"/>
          <p:nvPr/>
        </p:nvSpPr>
        <p:spPr>
          <a:xfrm>
            <a:off x="6069013" y="4692650"/>
            <a:ext cx="214312" cy="369888"/>
          </a:xfrm>
          <a:prstGeom prst="rect">
            <a:avLst/>
          </a:prstGeom>
          <a:noFill/>
        </p:spPr>
        <p:txBody>
          <a:bodyPr>
            <a:spAutoFit/>
          </a:bodyPr>
          <a:lstStyle/>
          <a:p>
            <a:pPr eaLnBrk="1" fontAlgn="auto" hangingPunct="1">
              <a:spcBef>
                <a:spcPts val="0"/>
              </a:spcBef>
              <a:spcAft>
                <a:spcPts val="0"/>
              </a:spcAft>
              <a:defRPr/>
            </a:pPr>
            <a:r>
              <a:rPr lang="en-GB" dirty="0">
                <a:solidFill>
                  <a:prstClr val="black"/>
                </a:solidFill>
                <a:latin typeface="Calibri"/>
                <a:cs typeface="+mn-cs"/>
              </a:rPr>
              <a:t>1</a:t>
            </a:r>
          </a:p>
        </p:txBody>
      </p:sp>
      <p:sp>
        <p:nvSpPr>
          <p:cNvPr id="128" name="TextBox 94"/>
          <p:cNvSpPr txBox="1"/>
          <p:nvPr/>
        </p:nvSpPr>
        <p:spPr>
          <a:xfrm>
            <a:off x="5962650" y="4130675"/>
            <a:ext cx="214313" cy="369888"/>
          </a:xfrm>
          <a:prstGeom prst="rect">
            <a:avLst/>
          </a:prstGeom>
          <a:noFill/>
        </p:spPr>
        <p:txBody>
          <a:bodyPr>
            <a:spAutoFit/>
          </a:bodyPr>
          <a:lstStyle/>
          <a:p>
            <a:pPr eaLnBrk="1" fontAlgn="auto" hangingPunct="1">
              <a:spcBef>
                <a:spcPts val="0"/>
              </a:spcBef>
              <a:spcAft>
                <a:spcPts val="0"/>
              </a:spcAft>
              <a:defRPr/>
            </a:pPr>
            <a:r>
              <a:rPr lang="en-GB" dirty="0">
                <a:solidFill>
                  <a:prstClr val="black"/>
                </a:solidFill>
                <a:latin typeface="Calibri"/>
                <a:cs typeface="+mn-cs"/>
              </a:rPr>
              <a:t>0</a:t>
            </a:r>
          </a:p>
        </p:txBody>
      </p:sp>
      <p:sp>
        <p:nvSpPr>
          <p:cNvPr id="129" name="TextBox 95"/>
          <p:cNvSpPr txBox="1"/>
          <p:nvPr/>
        </p:nvSpPr>
        <p:spPr>
          <a:xfrm>
            <a:off x="3508375" y="5500688"/>
            <a:ext cx="996950" cy="368300"/>
          </a:xfrm>
          <a:prstGeom prst="rect">
            <a:avLst/>
          </a:prstGeom>
          <a:noFill/>
        </p:spPr>
        <p:txBody>
          <a:bodyPr>
            <a:spAutoFit/>
          </a:bodyPr>
          <a:lstStyle/>
          <a:p>
            <a:pPr algn="ctr" eaLnBrk="1" fontAlgn="auto" hangingPunct="1">
              <a:spcBef>
                <a:spcPts val="0"/>
              </a:spcBef>
              <a:spcAft>
                <a:spcPts val="0"/>
              </a:spcAft>
              <a:defRPr/>
            </a:pPr>
            <a:r>
              <a:rPr lang="en-GB" dirty="0">
                <a:solidFill>
                  <a:prstClr val="black"/>
                </a:solidFill>
                <a:latin typeface="Calibri"/>
                <a:cs typeface="+mn-cs"/>
              </a:rPr>
              <a:t>(00011)</a:t>
            </a:r>
          </a:p>
        </p:txBody>
      </p:sp>
      <p:sp>
        <p:nvSpPr>
          <p:cNvPr id="130" name="TextBox 96"/>
          <p:cNvSpPr txBox="1"/>
          <p:nvPr/>
        </p:nvSpPr>
        <p:spPr>
          <a:xfrm>
            <a:off x="4538663" y="5503863"/>
            <a:ext cx="995362" cy="368300"/>
          </a:xfrm>
          <a:prstGeom prst="rect">
            <a:avLst/>
          </a:prstGeom>
          <a:noFill/>
        </p:spPr>
        <p:txBody>
          <a:bodyPr>
            <a:spAutoFit/>
          </a:bodyPr>
          <a:lstStyle/>
          <a:p>
            <a:pPr algn="ctr" eaLnBrk="1" fontAlgn="auto" hangingPunct="1">
              <a:spcBef>
                <a:spcPts val="0"/>
              </a:spcBef>
              <a:spcAft>
                <a:spcPts val="0"/>
              </a:spcAft>
              <a:defRPr/>
            </a:pPr>
            <a:r>
              <a:rPr lang="en-GB" dirty="0">
                <a:solidFill>
                  <a:prstClr val="black"/>
                </a:solidFill>
                <a:latin typeface="Calibri"/>
                <a:cs typeface="+mn-cs"/>
              </a:rPr>
              <a:t>(00010)</a:t>
            </a:r>
          </a:p>
        </p:txBody>
      </p:sp>
      <p:sp>
        <p:nvSpPr>
          <p:cNvPr id="131" name="TextBox 97"/>
          <p:cNvSpPr txBox="1"/>
          <p:nvPr/>
        </p:nvSpPr>
        <p:spPr>
          <a:xfrm>
            <a:off x="5522913" y="5499100"/>
            <a:ext cx="996950" cy="368300"/>
          </a:xfrm>
          <a:prstGeom prst="rect">
            <a:avLst/>
          </a:prstGeom>
          <a:noFill/>
        </p:spPr>
        <p:txBody>
          <a:bodyPr>
            <a:spAutoFit/>
          </a:bodyPr>
          <a:lstStyle/>
          <a:p>
            <a:pPr algn="ctr" eaLnBrk="1" fontAlgn="auto" hangingPunct="1">
              <a:spcBef>
                <a:spcPts val="0"/>
              </a:spcBef>
              <a:spcAft>
                <a:spcPts val="0"/>
              </a:spcAft>
              <a:defRPr/>
            </a:pPr>
            <a:r>
              <a:rPr lang="en-GB" dirty="0">
                <a:solidFill>
                  <a:prstClr val="black"/>
                </a:solidFill>
                <a:latin typeface="Calibri"/>
                <a:cs typeface="+mn-cs"/>
              </a:rPr>
              <a:t>(00001)</a:t>
            </a:r>
          </a:p>
        </p:txBody>
      </p:sp>
      <p:sp>
        <p:nvSpPr>
          <p:cNvPr id="132" name="TextBox 98"/>
          <p:cNvSpPr txBox="1"/>
          <p:nvPr/>
        </p:nvSpPr>
        <p:spPr>
          <a:xfrm>
            <a:off x="6523038" y="5503863"/>
            <a:ext cx="996950" cy="368300"/>
          </a:xfrm>
          <a:prstGeom prst="rect">
            <a:avLst/>
          </a:prstGeom>
          <a:noFill/>
        </p:spPr>
        <p:txBody>
          <a:bodyPr>
            <a:spAutoFit/>
          </a:bodyPr>
          <a:lstStyle/>
          <a:p>
            <a:pPr algn="ctr" eaLnBrk="1" fontAlgn="auto" hangingPunct="1">
              <a:spcBef>
                <a:spcPts val="0"/>
              </a:spcBef>
              <a:spcAft>
                <a:spcPts val="0"/>
              </a:spcAft>
              <a:defRPr/>
            </a:pPr>
            <a:r>
              <a:rPr lang="en-GB" dirty="0">
                <a:solidFill>
                  <a:prstClr val="black"/>
                </a:solidFill>
                <a:latin typeface="Calibri"/>
                <a:cs typeface="+mn-cs"/>
              </a:rPr>
              <a:t>(00000)</a:t>
            </a:r>
          </a:p>
        </p:txBody>
      </p:sp>
      <p:sp>
        <p:nvSpPr>
          <p:cNvPr id="133" name="TextBox 102"/>
          <p:cNvSpPr txBox="1"/>
          <p:nvPr/>
        </p:nvSpPr>
        <p:spPr>
          <a:xfrm>
            <a:off x="5360988" y="2357438"/>
            <a:ext cx="1282700" cy="461962"/>
          </a:xfrm>
          <a:prstGeom prst="rect">
            <a:avLst/>
          </a:prstGeom>
          <a:noFill/>
        </p:spPr>
        <p:txBody>
          <a:bodyPr>
            <a:spAutoFit/>
          </a:bodyPr>
          <a:lstStyle/>
          <a:p>
            <a:pPr algn="ctr" eaLnBrk="1" fontAlgn="auto" hangingPunct="1">
              <a:spcBef>
                <a:spcPts val="0"/>
              </a:spcBef>
              <a:spcAft>
                <a:spcPts val="0"/>
              </a:spcAft>
              <a:defRPr/>
            </a:pPr>
            <a:r>
              <a:rPr lang="en-GB" sz="2400" dirty="0">
                <a:solidFill>
                  <a:prstClr val="black"/>
                </a:solidFill>
                <a:latin typeface="Calibri"/>
                <a:cs typeface="+mn-cs"/>
              </a:rPr>
              <a:t>STEP 4</a:t>
            </a:r>
          </a:p>
        </p:txBody>
      </p:sp>
      <p:sp>
        <p:nvSpPr>
          <p:cNvPr id="64567" name="Dia számának helye 5"/>
          <p:cNvSpPr>
            <a:spLocks noGrp="1"/>
          </p:cNvSpPr>
          <p:nvPr>
            <p:ph type="sldNum" sz="quarter" idx="12"/>
          </p:nvPr>
        </p:nvSpPr>
        <p:spPr>
          <a:noFill/>
        </p:spPr>
        <p:txBody>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spcBef>
                <a:spcPct val="0"/>
              </a:spcBef>
              <a:buFontTx/>
              <a:buNone/>
            </a:pPr>
            <a:fld id="{684E713B-A52C-47C3-9320-D860ADFD4B53}" type="slidenum">
              <a:rPr lang="en-US" altLang="hu-HU" sz="1400" smtClean="0"/>
              <a:pPr>
                <a:spcBef>
                  <a:spcPct val="0"/>
                </a:spcBef>
                <a:buFontTx/>
                <a:buNone/>
              </a:pPr>
              <a:t>24</a:t>
            </a:fld>
            <a:endParaRPr lang="en-US" altLang="hu-HU" sz="1400"/>
          </a:p>
        </p:txBody>
      </p:sp>
    </p:spTree>
    <p:extLst>
      <p:ext uri="{BB962C8B-B14F-4D97-AF65-F5344CB8AC3E}">
        <p14:creationId xmlns:p14="http://schemas.microsoft.com/office/powerpoint/2010/main" val="2779927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457200" y="274638"/>
            <a:ext cx="8229600" cy="850900"/>
          </a:xfrm>
        </p:spPr>
        <p:txBody>
          <a:bodyPr/>
          <a:lstStyle/>
          <a:p>
            <a:r>
              <a:rPr lang="hu-HU" altLang="hu-HU"/>
              <a:t>Summary</a:t>
            </a:r>
            <a:endParaRPr lang="de-DE" altLang="hu-HU"/>
          </a:p>
        </p:txBody>
      </p:sp>
      <p:sp>
        <p:nvSpPr>
          <p:cNvPr id="55299" name="Rectangle 3"/>
          <p:cNvSpPr>
            <a:spLocks noGrp="1" noChangeArrowheads="1"/>
          </p:cNvSpPr>
          <p:nvPr>
            <p:ph type="body" idx="4294967295"/>
          </p:nvPr>
        </p:nvSpPr>
        <p:spPr>
          <a:xfrm>
            <a:off x="457200" y="1600200"/>
            <a:ext cx="8229600" cy="4997450"/>
          </a:xfrm>
        </p:spPr>
        <p:txBody>
          <a:bodyPr/>
          <a:lstStyle/>
          <a:p>
            <a:r>
              <a:rPr lang="hu-HU" altLang="hu-HU" dirty="0" err="1"/>
              <a:t>Bayes</a:t>
            </a:r>
            <a:r>
              <a:rPr lang="hu-HU" altLang="hu-HU" dirty="0"/>
              <a:t>’ </a:t>
            </a:r>
            <a:r>
              <a:rPr lang="hu-HU" altLang="hu-HU" dirty="0" err="1"/>
              <a:t>theorem</a:t>
            </a:r>
            <a:r>
              <a:rPr lang="hu-HU" altLang="hu-HU" dirty="0"/>
              <a:t> (formula, </a:t>
            </a:r>
            <a:r>
              <a:rPr lang="hu-HU" altLang="hu-HU" dirty="0" err="1"/>
              <a:t>simple</a:t>
            </a:r>
            <a:r>
              <a:rPr lang="hu-HU" altLang="hu-HU" dirty="0"/>
              <a:t> </a:t>
            </a:r>
            <a:r>
              <a:rPr lang="hu-HU" altLang="hu-HU" dirty="0" err="1"/>
              <a:t>example</a:t>
            </a:r>
            <a:r>
              <a:rPr lang="hu-HU" altLang="hu-HU" dirty="0"/>
              <a:t>)</a:t>
            </a:r>
          </a:p>
          <a:p>
            <a:r>
              <a:rPr lang="hu-HU" altLang="hu-HU" dirty="0" err="1"/>
              <a:t>Entropy</a:t>
            </a:r>
            <a:endParaRPr lang="hu-HU" altLang="hu-HU" dirty="0"/>
          </a:p>
          <a:p>
            <a:pPr lvl="1"/>
            <a:r>
              <a:rPr lang="hu-HU" altLang="hu-HU" dirty="0" err="1"/>
              <a:t>event</a:t>
            </a:r>
            <a:endParaRPr lang="hu-HU" altLang="hu-HU" dirty="0"/>
          </a:p>
          <a:p>
            <a:pPr lvl="1"/>
            <a:r>
              <a:rPr lang="hu-HU" altLang="hu-HU" dirty="0" err="1"/>
              <a:t>source</a:t>
            </a:r>
            <a:r>
              <a:rPr lang="hu-HU" altLang="hu-HU" dirty="0"/>
              <a:t>; </a:t>
            </a:r>
          </a:p>
          <a:p>
            <a:pPr lvl="1"/>
            <a:r>
              <a:rPr lang="hu-HU" altLang="hu-HU" dirty="0"/>
              <a:t>formula, </a:t>
            </a:r>
          </a:p>
          <a:p>
            <a:pPr lvl="1"/>
            <a:r>
              <a:rPr lang="hu-HU" altLang="hu-HU" dirty="0" err="1"/>
              <a:t>intuitive</a:t>
            </a:r>
            <a:r>
              <a:rPr lang="hu-HU" altLang="hu-HU" dirty="0"/>
              <a:t> </a:t>
            </a:r>
            <a:r>
              <a:rPr lang="hu-HU" altLang="hu-HU" dirty="0" err="1"/>
              <a:t>explanation</a:t>
            </a:r>
            <a:endParaRPr lang="hu-HU" altLang="hu-HU" dirty="0"/>
          </a:p>
          <a:p>
            <a:pPr lvl="1"/>
            <a:r>
              <a:rPr lang="hu-HU" altLang="hu-HU" dirty="0" err="1"/>
              <a:t>upper</a:t>
            </a:r>
            <a:r>
              <a:rPr lang="hu-HU" altLang="hu-HU" dirty="0"/>
              <a:t> </a:t>
            </a:r>
            <a:r>
              <a:rPr lang="hu-HU" altLang="hu-HU" dirty="0" err="1"/>
              <a:t>bound</a:t>
            </a:r>
            <a:r>
              <a:rPr lang="hu-HU" altLang="hu-HU" dirty="0"/>
              <a:t> (</a:t>
            </a:r>
            <a:r>
              <a:rPr lang="hu-HU" altLang="hu-HU" dirty="0" err="1"/>
              <a:t>value</a:t>
            </a:r>
            <a:r>
              <a:rPr lang="hu-HU" altLang="hu-HU" dirty="0"/>
              <a:t>, </a:t>
            </a:r>
            <a:r>
              <a:rPr lang="hu-HU" altLang="hu-HU" dirty="0" err="1"/>
              <a:t>location</a:t>
            </a:r>
            <a:r>
              <a:rPr lang="hu-HU" altLang="hu-HU" dirty="0"/>
              <a:t>)</a:t>
            </a:r>
          </a:p>
        </p:txBody>
      </p:sp>
      <p:sp>
        <p:nvSpPr>
          <p:cNvPr id="55300" name="Dia számának helye 3"/>
          <p:cNvSpPr>
            <a:spLocks noGrp="1"/>
          </p:cNvSpPr>
          <p:nvPr>
            <p:ph type="sldNum" sz="quarter" idx="12"/>
          </p:nvPr>
        </p:nvSpPr>
        <p:spPr>
          <a:noFill/>
        </p:spPr>
        <p:txBody>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spcBef>
                <a:spcPct val="0"/>
              </a:spcBef>
              <a:buFontTx/>
              <a:buNone/>
            </a:pPr>
            <a:fld id="{A784DC3B-CBA7-49E0-A624-5D1B01FFB641}" type="slidenum">
              <a:rPr lang="de-DE" altLang="hu-HU" sz="1400" smtClean="0">
                <a:solidFill>
                  <a:schemeClr val="tx1"/>
                </a:solidFill>
              </a:rPr>
              <a:pPr>
                <a:spcBef>
                  <a:spcPct val="0"/>
                </a:spcBef>
                <a:buFontTx/>
                <a:buNone/>
              </a:pPr>
              <a:t>25</a:t>
            </a:fld>
            <a:endParaRPr lang="de-DE" altLang="hu-HU" sz="1400">
              <a:solidFill>
                <a:schemeClr val="tx1"/>
              </a:solidFill>
            </a:endParaRPr>
          </a:p>
        </p:txBody>
      </p:sp>
    </p:spTree>
    <p:extLst>
      <p:ext uri="{BB962C8B-B14F-4D97-AF65-F5344CB8AC3E}">
        <p14:creationId xmlns:p14="http://schemas.microsoft.com/office/powerpoint/2010/main" val="3317127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de-DE" altLang="en-US"/>
              <a:t>Bayes theorem - example</a:t>
            </a:r>
          </a:p>
        </p:txBody>
      </p:sp>
      <p:sp>
        <p:nvSpPr>
          <p:cNvPr id="47107" name="Rectangle 3"/>
          <p:cNvSpPr>
            <a:spLocks noGrp="1" noChangeArrowheads="1"/>
          </p:cNvSpPr>
          <p:nvPr>
            <p:ph type="body" idx="1"/>
          </p:nvPr>
        </p:nvSpPr>
        <p:spPr/>
        <p:txBody>
          <a:bodyPr/>
          <a:lstStyle/>
          <a:p>
            <a:r>
              <a:rPr lang="de-DE" altLang="en-US" sz="2600" dirty="0"/>
              <a:t>1% </a:t>
            </a:r>
            <a:r>
              <a:rPr lang="de-DE" altLang="en-US" sz="2600" dirty="0" err="1"/>
              <a:t>of</a:t>
            </a:r>
            <a:r>
              <a:rPr lang="de-DE" altLang="en-US" sz="2600" dirty="0"/>
              <a:t> </a:t>
            </a:r>
            <a:r>
              <a:rPr lang="de-DE" altLang="en-US" sz="2600" dirty="0" err="1"/>
              <a:t>women</a:t>
            </a:r>
            <a:r>
              <a:rPr lang="de-DE" altLang="en-US" sz="2600" dirty="0"/>
              <a:t> </a:t>
            </a:r>
            <a:r>
              <a:rPr lang="de-DE" altLang="en-US" sz="2600" dirty="0" err="1"/>
              <a:t>have</a:t>
            </a:r>
            <a:r>
              <a:rPr lang="de-DE" altLang="en-US" sz="2600" dirty="0"/>
              <a:t> </a:t>
            </a:r>
            <a:r>
              <a:rPr lang="de-DE" altLang="en-US" sz="2600" dirty="0" err="1"/>
              <a:t>breast</a:t>
            </a:r>
            <a:r>
              <a:rPr lang="de-DE" altLang="en-US" sz="2600" dirty="0"/>
              <a:t> </a:t>
            </a:r>
            <a:r>
              <a:rPr lang="de-DE" altLang="en-US" sz="2600" dirty="0" err="1"/>
              <a:t>cancer</a:t>
            </a:r>
            <a:r>
              <a:rPr lang="hu-HU" altLang="en-US" sz="2600" dirty="0"/>
              <a:t>, P(H)</a:t>
            </a:r>
            <a:r>
              <a:rPr lang="de-DE" altLang="en-US" sz="2600" dirty="0"/>
              <a:t> </a:t>
            </a:r>
            <a:br>
              <a:rPr lang="hu-HU" altLang="en-US" sz="2600" dirty="0"/>
            </a:br>
            <a:r>
              <a:rPr lang="de-DE" altLang="en-US" sz="2600" dirty="0"/>
              <a:t>(</a:t>
            </a:r>
            <a:r>
              <a:rPr lang="de-DE" altLang="en-US" sz="2600" dirty="0" err="1"/>
              <a:t>and</a:t>
            </a:r>
            <a:r>
              <a:rPr lang="de-DE" altLang="en-US" sz="2600" dirty="0"/>
              <a:t> </a:t>
            </a:r>
            <a:r>
              <a:rPr lang="de-DE" altLang="en-US" sz="2600" dirty="0" err="1"/>
              <a:t>therefore</a:t>
            </a:r>
            <a:r>
              <a:rPr lang="de-DE" altLang="en-US" sz="2600" dirty="0"/>
              <a:t> 99% do not)</a:t>
            </a:r>
            <a:endParaRPr lang="hu-HU" altLang="en-US" sz="2600" dirty="0"/>
          </a:p>
          <a:p>
            <a:r>
              <a:rPr lang="de-DE" altLang="en-US" sz="2600" dirty="0"/>
              <a:t>80% </a:t>
            </a:r>
            <a:r>
              <a:rPr lang="de-DE" altLang="en-US" sz="2600" dirty="0" err="1"/>
              <a:t>of</a:t>
            </a:r>
            <a:r>
              <a:rPr lang="de-DE" altLang="en-US" sz="2600" dirty="0"/>
              <a:t> </a:t>
            </a:r>
            <a:r>
              <a:rPr lang="de-DE" altLang="en-US" sz="2600" dirty="0" err="1"/>
              <a:t>mammograms</a:t>
            </a:r>
            <a:r>
              <a:rPr lang="de-DE" altLang="en-US" sz="2600" dirty="0"/>
              <a:t> </a:t>
            </a:r>
            <a:r>
              <a:rPr lang="de-DE" altLang="en-US" sz="2600" dirty="0" err="1"/>
              <a:t>detect</a:t>
            </a:r>
            <a:r>
              <a:rPr lang="de-DE" altLang="en-US" sz="2600" dirty="0"/>
              <a:t> </a:t>
            </a:r>
            <a:r>
              <a:rPr lang="de-DE" altLang="en-US" sz="2600" dirty="0" err="1"/>
              <a:t>breast</a:t>
            </a:r>
            <a:r>
              <a:rPr lang="de-DE" altLang="en-US" sz="2600" dirty="0"/>
              <a:t> </a:t>
            </a:r>
            <a:r>
              <a:rPr lang="de-DE" altLang="en-US" sz="2600" dirty="0" err="1"/>
              <a:t>cancer</a:t>
            </a:r>
            <a:r>
              <a:rPr lang="de-DE" altLang="en-US" sz="2600" dirty="0"/>
              <a:t> </a:t>
            </a:r>
            <a:r>
              <a:rPr lang="de-DE" altLang="en-US" sz="2600" dirty="0" err="1"/>
              <a:t>when</a:t>
            </a:r>
            <a:r>
              <a:rPr lang="de-DE" altLang="en-US" sz="2600" dirty="0"/>
              <a:t> </a:t>
            </a:r>
            <a:r>
              <a:rPr lang="de-DE" altLang="en-US" sz="2600" dirty="0" err="1"/>
              <a:t>it</a:t>
            </a:r>
            <a:r>
              <a:rPr lang="de-DE" altLang="en-US" sz="2600" dirty="0"/>
              <a:t> </a:t>
            </a:r>
            <a:r>
              <a:rPr lang="de-DE" altLang="en-US" sz="2600" dirty="0" err="1"/>
              <a:t>is</a:t>
            </a:r>
            <a:r>
              <a:rPr lang="de-DE" altLang="en-US" sz="2600" dirty="0"/>
              <a:t> </a:t>
            </a:r>
            <a:r>
              <a:rPr lang="de-DE" altLang="en-US" sz="2600" dirty="0" err="1"/>
              <a:t>there</a:t>
            </a:r>
            <a:r>
              <a:rPr lang="de-DE" altLang="en-US" sz="2600" dirty="0"/>
              <a:t> (</a:t>
            </a:r>
            <a:r>
              <a:rPr lang="de-DE" altLang="en-US" sz="2600" dirty="0" err="1"/>
              <a:t>and</a:t>
            </a:r>
            <a:r>
              <a:rPr lang="de-DE" altLang="en-US" sz="2600" dirty="0"/>
              <a:t> </a:t>
            </a:r>
            <a:r>
              <a:rPr lang="de-DE" altLang="en-US" sz="2600" dirty="0" err="1"/>
              <a:t>therefore</a:t>
            </a:r>
            <a:r>
              <a:rPr lang="de-DE" altLang="en-US" sz="2600" dirty="0"/>
              <a:t> 20% miss </a:t>
            </a:r>
            <a:r>
              <a:rPr lang="de-DE" altLang="en-US" sz="2600" dirty="0" err="1"/>
              <a:t>it</a:t>
            </a:r>
            <a:r>
              <a:rPr lang="de-DE" altLang="en-US" sz="2600" dirty="0"/>
              <a:t>).</a:t>
            </a:r>
            <a:br>
              <a:rPr lang="hu-HU" altLang="en-US" sz="2600" dirty="0"/>
            </a:br>
            <a:r>
              <a:rPr lang="hu-HU" altLang="en-US" sz="2600" dirty="0"/>
              <a:t>(P(E|H)</a:t>
            </a:r>
            <a:r>
              <a:rPr lang="de-DE" altLang="en-US" sz="2600" dirty="0"/>
              <a:t> </a:t>
            </a:r>
          </a:p>
          <a:p>
            <a:r>
              <a:rPr lang="de-DE" altLang="en-US" sz="2600" dirty="0"/>
              <a:t>9.6% </a:t>
            </a:r>
            <a:r>
              <a:rPr lang="de-DE" altLang="en-US" sz="2600" dirty="0" err="1"/>
              <a:t>of</a:t>
            </a:r>
            <a:r>
              <a:rPr lang="de-DE" altLang="en-US" sz="2600" dirty="0"/>
              <a:t> </a:t>
            </a:r>
            <a:r>
              <a:rPr lang="de-DE" altLang="en-US" sz="2600" dirty="0" err="1"/>
              <a:t>mammograms</a:t>
            </a:r>
            <a:r>
              <a:rPr lang="de-DE" altLang="en-US" sz="2600" dirty="0"/>
              <a:t> </a:t>
            </a:r>
            <a:r>
              <a:rPr lang="de-DE" altLang="en-US" sz="2600" dirty="0" err="1"/>
              <a:t>detect</a:t>
            </a:r>
            <a:r>
              <a:rPr lang="de-DE" altLang="en-US" sz="2600" dirty="0"/>
              <a:t> </a:t>
            </a:r>
            <a:r>
              <a:rPr lang="de-DE" altLang="en-US" sz="2600" dirty="0" err="1"/>
              <a:t>breast</a:t>
            </a:r>
            <a:r>
              <a:rPr lang="de-DE" altLang="en-US" sz="2600" dirty="0"/>
              <a:t> </a:t>
            </a:r>
            <a:r>
              <a:rPr lang="de-DE" altLang="en-US" sz="2600" dirty="0" err="1"/>
              <a:t>cancer</a:t>
            </a:r>
            <a:r>
              <a:rPr lang="de-DE" altLang="en-US" sz="2600" dirty="0"/>
              <a:t> </a:t>
            </a:r>
            <a:r>
              <a:rPr lang="de-DE" altLang="en-US" sz="2600" dirty="0" err="1"/>
              <a:t>when</a:t>
            </a:r>
            <a:r>
              <a:rPr lang="de-DE" altLang="en-US" sz="2600" dirty="0"/>
              <a:t> </a:t>
            </a:r>
            <a:r>
              <a:rPr lang="de-DE" altLang="en-US" sz="2600" dirty="0" err="1"/>
              <a:t>it’s</a:t>
            </a:r>
            <a:r>
              <a:rPr lang="de-DE" altLang="en-US" sz="2600" dirty="0"/>
              <a:t> </a:t>
            </a:r>
            <a:r>
              <a:rPr lang="de-DE" altLang="en-US" sz="2600" b="1" dirty="0"/>
              <a:t>not</a:t>
            </a:r>
            <a:r>
              <a:rPr lang="de-DE" altLang="en-US" sz="2600" dirty="0"/>
              <a:t> </a:t>
            </a:r>
            <a:r>
              <a:rPr lang="de-DE" altLang="en-US" sz="2600" dirty="0" err="1"/>
              <a:t>there</a:t>
            </a:r>
            <a:r>
              <a:rPr lang="hu-HU" altLang="en-US" sz="2600" dirty="0"/>
              <a:t>, P(E|¬H)</a:t>
            </a:r>
            <a:br>
              <a:rPr lang="hu-HU" altLang="en-US" sz="2600" dirty="0"/>
            </a:br>
            <a:r>
              <a:rPr lang="de-DE" altLang="en-US" sz="2600" dirty="0"/>
              <a:t>(</a:t>
            </a:r>
            <a:r>
              <a:rPr lang="de-DE" altLang="en-US" sz="2600" dirty="0" err="1"/>
              <a:t>and</a:t>
            </a:r>
            <a:r>
              <a:rPr lang="de-DE" altLang="en-US" sz="2600" dirty="0"/>
              <a:t> </a:t>
            </a:r>
            <a:r>
              <a:rPr lang="de-DE" altLang="en-US" sz="2600" dirty="0" err="1"/>
              <a:t>therefore</a:t>
            </a:r>
            <a:r>
              <a:rPr lang="de-DE" altLang="en-US" sz="2600" dirty="0"/>
              <a:t> 90.4% </a:t>
            </a:r>
            <a:r>
              <a:rPr lang="de-DE" altLang="en-US" sz="2600" dirty="0" err="1"/>
              <a:t>correctly</a:t>
            </a:r>
            <a:r>
              <a:rPr lang="de-DE" altLang="en-US" sz="2600" dirty="0"/>
              <a:t> </a:t>
            </a:r>
            <a:r>
              <a:rPr lang="de-DE" altLang="en-US" sz="2600" dirty="0" err="1"/>
              <a:t>return</a:t>
            </a:r>
            <a:r>
              <a:rPr lang="de-DE" altLang="en-US" sz="2600" dirty="0"/>
              <a:t> a negative </a:t>
            </a:r>
            <a:r>
              <a:rPr lang="de-DE" altLang="en-US" sz="2600" dirty="0" err="1"/>
              <a:t>result</a:t>
            </a:r>
            <a:r>
              <a:rPr lang="de-DE" altLang="en-US" sz="2600" dirty="0"/>
              <a:t>). </a:t>
            </a:r>
            <a:br>
              <a:rPr lang="hu-HU" altLang="en-US" sz="2600" dirty="0"/>
            </a:br>
            <a:r>
              <a:rPr lang="hu-HU" altLang="en-US" sz="2600" dirty="0"/>
              <a:t> </a:t>
            </a:r>
            <a:endParaRPr lang="de-DE" altLang="en-US" sz="2600" dirty="0"/>
          </a:p>
          <a:p>
            <a:endParaRPr lang="de-DE" altLang="en-US" sz="2800" dirty="0"/>
          </a:p>
        </p:txBody>
      </p:sp>
      <p:pic>
        <p:nvPicPr>
          <p:cNvPr id="47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5355414"/>
            <a:ext cx="6781800" cy="135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09" name="Dia számának helye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5369DF-6C5A-481F-9520-6FC9AC22C59E}" type="slidenum">
              <a:rPr lang="de-DE" altLang="en-US">
                <a:solidFill>
                  <a:srgbClr val="000066"/>
                </a:solidFill>
              </a:rPr>
              <a:pPr eaLnBrk="1" hangingPunct="1"/>
              <a:t>3</a:t>
            </a:fld>
            <a:endParaRPr lang="de-DE" altLang="en-US">
              <a:solidFill>
                <a:srgbClr val="000066"/>
              </a:solidFill>
            </a:endParaRPr>
          </a:p>
        </p:txBody>
      </p:sp>
      <p:sp>
        <p:nvSpPr>
          <p:cNvPr id="2" name="Szövegdoboz 1"/>
          <p:cNvSpPr txBox="1"/>
          <p:nvPr/>
        </p:nvSpPr>
        <p:spPr>
          <a:xfrm>
            <a:off x="5004048" y="5085184"/>
            <a:ext cx="388248" cy="430887"/>
          </a:xfrm>
          <a:prstGeom prst="rect">
            <a:avLst/>
          </a:prstGeom>
          <a:noFill/>
        </p:spPr>
        <p:txBody>
          <a:bodyPr wrap="none" rtlCol="0">
            <a:spAutoFit/>
          </a:bodyPr>
          <a:lstStyle/>
          <a:p>
            <a:r>
              <a:rPr lang="hu-HU" sz="2200" dirty="0"/>
              <a:t>H</a:t>
            </a:r>
          </a:p>
        </p:txBody>
      </p:sp>
      <p:sp>
        <p:nvSpPr>
          <p:cNvPr id="7" name="Szövegdoboz 6"/>
          <p:cNvSpPr txBox="1"/>
          <p:nvPr/>
        </p:nvSpPr>
        <p:spPr>
          <a:xfrm>
            <a:off x="951881" y="5921376"/>
            <a:ext cx="372218" cy="430887"/>
          </a:xfrm>
          <a:prstGeom prst="rect">
            <a:avLst/>
          </a:prstGeom>
          <a:noFill/>
        </p:spPr>
        <p:txBody>
          <a:bodyPr wrap="none" rtlCol="0">
            <a:spAutoFit/>
          </a:bodyPr>
          <a:lstStyle/>
          <a:p>
            <a:r>
              <a:rPr lang="hu-HU" sz="2200" dirty="0"/>
              <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de-DE" altLang="en-US" dirty="0" err="1"/>
              <a:t>Bayes</a:t>
            </a:r>
            <a:r>
              <a:rPr lang="de-DE" altLang="en-US" dirty="0"/>
              <a:t> </a:t>
            </a:r>
            <a:r>
              <a:rPr lang="de-DE" altLang="en-US" dirty="0" err="1"/>
              <a:t>theorem</a:t>
            </a:r>
            <a:r>
              <a:rPr lang="de-DE" altLang="en-US" dirty="0"/>
              <a:t> – </a:t>
            </a:r>
            <a:r>
              <a:rPr lang="de-DE" altLang="en-US" dirty="0" err="1"/>
              <a:t>example</a:t>
            </a:r>
            <a:r>
              <a:rPr lang="de-DE" altLang="en-US" dirty="0"/>
              <a:t> </a:t>
            </a:r>
            <a:r>
              <a:rPr lang="hu-HU" altLang="en-US" dirty="0"/>
              <a:t>2</a:t>
            </a:r>
            <a:endParaRPr lang="de-DE" altLang="en-US" dirty="0"/>
          </a:p>
        </p:txBody>
      </p:sp>
      <p:sp>
        <p:nvSpPr>
          <p:cNvPr id="48131" name="Rectangle 3"/>
          <p:cNvSpPr>
            <a:spLocks noGrp="1" noChangeArrowheads="1"/>
          </p:cNvSpPr>
          <p:nvPr>
            <p:ph type="body" idx="1"/>
          </p:nvPr>
        </p:nvSpPr>
        <p:spPr>
          <a:xfrm>
            <a:off x="381000" y="1340768"/>
            <a:ext cx="8534400" cy="5105400"/>
          </a:xfrm>
        </p:spPr>
        <p:txBody>
          <a:bodyPr/>
          <a:lstStyle/>
          <a:p>
            <a:pPr>
              <a:lnSpc>
                <a:spcPct val="90000"/>
              </a:lnSpc>
            </a:pPr>
            <a:r>
              <a:rPr lang="de-DE" altLang="en-US" sz="2000" dirty="0"/>
              <a:t>Positive </a:t>
            </a:r>
            <a:r>
              <a:rPr lang="de-DE" altLang="en-US" sz="2000" dirty="0" err="1"/>
              <a:t>test</a:t>
            </a:r>
            <a:r>
              <a:rPr lang="de-DE" altLang="en-US" sz="2000" dirty="0"/>
              <a:t> </a:t>
            </a:r>
            <a:r>
              <a:rPr lang="de-DE" altLang="en-US" sz="2000" dirty="0" err="1"/>
              <a:t>result</a:t>
            </a:r>
            <a:r>
              <a:rPr lang="de-DE" altLang="en-US" sz="2000" dirty="0"/>
              <a:t>. </a:t>
            </a:r>
            <a:r>
              <a:rPr lang="de-DE" altLang="en-US" sz="2000" dirty="0" err="1"/>
              <a:t>What</a:t>
            </a:r>
            <a:r>
              <a:rPr lang="de-DE" altLang="en-US" sz="2000" dirty="0"/>
              <a:t> </a:t>
            </a:r>
            <a:r>
              <a:rPr lang="de-DE" altLang="en-US" sz="2000" dirty="0" err="1"/>
              <a:t>are</a:t>
            </a:r>
            <a:r>
              <a:rPr lang="de-DE" altLang="en-US" sz="2000" dirty="0"/>
              <a:t> </a:t>
            </a:r>
            <a:r>
              <a:rPr lang="de-DE" altLang="en-US" sz="2000" dirty="0" err="1"/>
              <a:t>the</a:t>
            </a:r>
            <a:r>
              <a:rPr lang="de-DE" altLang="en-US" sz="2000" dirty="0"/>
              <a:t> </a:t>
            </a:r>
            <a:r>
              <a:rPr lang="de-DE" altLang="en-US" sz="2000" dirty="0" err="1"/>
              <a:t>chances</a:t>
            </a:r>
            <a:r>
              <a:rPr lang="de-DE" altLang="en-US" sz="2000" dirty="0"/>
              <a:t> </a:t>
            </a:r>
            <a:r>
              <a:rPr lang="de-DE" altLang="en-US" sz="2000" dirty="0" err="1"/>
              <a:t>you</a:t>
            </a:r>
            <a:r>
              <a:rPr lang="de-DE" altLang="en-US" sz="2000" dirty="0"/>
              <a:t> </a:t>
            </a:r>
            <a:r>
              <a:rPr lang="de-DE" altLang="en-US" sz="2000" dirty="0" err="1"/>
              <a:t>have</a:t>
            </a:r>
            <a:r>
              <a:rPr lang="de-DE" altLang="en-US" sz="2000" dirty="0"/>
              <a:t> </a:t>
            </a:r>
            <a:r>
              <a:rPr lang="de-DE" altLang="en-US" sz="2000" dirty="0" err="1"/>
              <a:t>cancer</a:t>
            </a:r>
            <a:r>
              <a:rPr lang="de-DE" altLang="en-US" sz="2000" dirty="0"/>
              <a:t>? </a:t>
            </a:r>
          </a:p>
          <a:p>
            <a:pPr>
              <a:lnSpc>
                <a:spcPct val="90000"/>
              </a:lnSpc>
            </a:pPr>
            <a:endParaRPr lang="de-DE" altLang="en-US" sz="2000" dirty="0"/>
          </a:p>
          <a:p>
            <a:pPr>
              <a:lnSpc>
                <a:spcPct val="90000"/>
              </a:lnSpc>
              <a:buFont typeface="Wingdings" panose="05000000000000000000" pitchFamily="2" charset="2"/>
              <a:buNone/>
            </a:pPr>
            <a:endParaRPr lang="hu-HU" altLang="en-US" sz="2000" dirty="0"/>
          </a:p>
          <a:p>
            <a:pPr>
              <a:lnSpc>
                <a:spcPct val="90000"/>
              </a:lnSpc>
              <a:buFont typeface="Wingdings" panose="05000000000000000000" pitchFamily="2" charset="2"/>
              <a:buNone/>
            </a:pPr>
            <a:endParaRPr lang="de-DE" altLang="en-US" sz="2000" dirty="0"/>
          </a:p>
          <a:p>
            <a:pPr>
              <a:lnSpc>
                <a:spcPct val="90000"/>
              </a:lnSpc>
            </a:pPr>
            <a:endParaRPr lang="de-DE" altLang="en-US" sz="2000" dirty="0"/>
          </a:p>
          <a:p>
            <a:pPr>
              <a:lnSpc>
                <a:spcPct val="90000"/>
              </a:lnSpc>
            </a:pPr>
            <a:r>
              <a:rPr lang="hu-HU" altLang="en-US" sz="2000" dirty="0"/>
              <a:t>P</a:t>
            </a:r>
            <a:r>
              <a:rPr lang="de-DE" altLang="en-US" sz="2000" dirty="0" err="1"/>
              <a:t>ositive</a:t>
            </a:r>
            <a:r>
              <a:rPr lang="de-DE" altLang="en-US" sz="2000" dirty="0"/>
              <a:t> </a:t>
            </a:r>
            <a:r>
              <a:rPr lang="de-DE" altLang="en-US" sz="2000" dirty="0" err="1"/>
              <a:t>result</a:t>
            </a:r>
            <a:r>
              <a:rPr lang="hu-HU" altLang="en-US" sz="2000" dirty="0"/>
              <a:t>: </a:t>
            </a:r>
            <a:r>
              <a:rPr lang="de-DE" altLang="en-US" sz="2000" dirty="0" err="1"/>
              <a:t>we’re</a:t>
            </a:r>
            <a:r>
              <a:rPr lang="de-DE" altLang="en-US" sz="2000" dirty="0"/>
              <a:t> in </a:t>
            </a:r>
            <a:r>
              <a:rPr lang="de-DE" altLang="en-US" sz="2000" dirty="0" err="1"/>
              <a:t>the</a:t>
            </a:r>
            <a:r>
              <a:rPr lang="de-DE" altLang="en-US" sz="2000" dirty="0"/>
              <a:t> top </a:t>
            </a:r>
            <a:r>
              <a:rPr lang="de-DE" altLang="en-US" sz="2000" dirty="0" err="1"/>
              <a:t>row</a:t>
            </a:r>
            <a:r>
              <a:rPr lang="de-DE" altLang="en-US" sz="2000" dirty="0"/>
              <a:t> </a:t>
            </a:r>
            <a:r>
              <a:rPr lang="de-DE" altLang="en-US" sz="2000" dirty="0" err="1"/>
              <a:t>of</a:t>
            </a:r>
            <a:r>
              <a:rPr lang="de-DE" altLang="en-US" sz="2000" dirty="0"/>
              <a:t> </a:t>
            </a:r>
            <a:r>
              <a:rPr lang="de-DE" altLang="en-US" sz="2000" dirty="0" err="1"/>
              <a:t>our</a:t>
            </a:r>
            <a:r>
              <a:rPr lang="de-DE" altLang="en-US" sz="2000" dirty="0"/>
              <a:t> </a:t>
            </a:r>
            <a:r>
              <a:rPr lang="de-DE" altLang="en-US" sz="2000" dirty="0" err="1"/>
              <a:t>table</a:t>
            </a:r>
            <a:r>
              <a:rPr lang="hu-HU" altLang="en-US" sz="2000" dirty="0"/>
              <a:t>: </a:t>
            </a:r>
            <a:br>
              <a:rPr lang="hu-HU" altLang="en-US" sz="2000" dirty="0"/>
            </a:br>
            <a:r>
              <a:rPr lang="de-DE" altLang="en-US" sz="2000" dirty="0" err="1"/>
              <a:t>true</a:t>
            </a:r>
            <a:r>
              <a:rPr lang="de-DE" altLang="en-US" sz="2000" dirty="0"/>
              <a:t> positive </a:t>
            </a:r>
            <a:r>
              <a:rPr lang="de-DE" altLang="en-US" sz="2000" dirty="0" err="1"/>
              <a:t>or</a:t>
            </a:r>
            <a:r>
              <a:rPr lang="de-DE" altLang="en-US" sz="2000" dirty="0"/>
              <a:t> a </a:t>
            </a:r>
            <a:r>
              <a:rPr lang="de-DE" altLang="en-US" sz="2000" dirty="0" err="1"/>
              <a:t>false</a:t>
            </a:r>
            <a:r>
              <a:rPr lang="de-DE" altLang="en-US" sz="2000" dirty="0"/>
              <a:t> positive. </a:t>
            </a:r>
          </a:p>
          <a:p>
            <a:pPr>
              <a:lnSpc>
                <a:spcPct val="90000"/>
              </a:lnSpc>
            </a:pPr>
            <a:r>
              <a:rPr lang="de-DE" altLang="en-US" sz="2000" dirty="0"/>
              <a:t>The </a:t>
            </a:r>
            <a:r>
              <a:rPr lang="de-DE" altLang="en-US" sz="2000" dirty="0" err="1"/>
              <a:t>chances</a:t>
            </a:r>
            <a:r>
              <a:rPr lang="de-DE" altLang="en-US" sz="2000" dirty="0"/>
              <a:t> </a:t>
            </a:r>
            <a:r>
              <a:rPr lang="de-DE" altLang="en-US" sz="2000" dirty="0" err="1"/>
              <a:t>of</a:t>
            </a:r>
            <a:r>
              <a:rPr lang="de-DE" altLang="en-US" sz="2000" dirty="0"/>
              <a:t> a </a:t>
            </a:r>
            <a:r>
              <a:rPr lang="de-DE" altLang="en-US" sz="2000" i="1" dirty="0" err="1"/>
              <a:t>true</a:t>
            </a:r>
            <a:r>
              <a:rPr lang="de-DE" altLang="en-US" sz="2000" i="1" dirty="0"/>
              <a:t> positive</a:t>
            </a:r>
            <a:r>
              <a:rPr lang="de-DE" altLang="en-US" sz="2000" dirty="0"/>
              <a:t> = </a:t>
            </a:r>
            <a:r>
              <a:rPr lang="de-DE" altLang="en-US" sz="2000" dirty="0" err="1"/>
              <a:t>chance</a:t>
            </a:r>
            <a:r>
              <a:rPr lang="de-DE" altLang="en-US" sz="2000" dirty="0"/>
              <a:t> </a:t>
            </a:r>
            <a:r>
              <a:rPr lang="de-DE" altLang="en-US" sz="2000" dirty="0" err="1"/>
              <a:t>you</a:t>
            </a:r>
            <a:r>
              <a:rPr lang="de-DE" altLang="en-US" sz="2000" dirty="0"/>
              <a:t> </a:t>
            </a:r>
            <a:r>
              <a:rPr lang="de-DE" altLang="en-US" sz="2000" dirty="0" err="1"/>
              <a:t>have</a:t>
            </a:r>
            <a:r>
              <a:rPr lang="de-DE" altLang="en-US" sz="2000" dirty="0"/>
              <a:t> </a:t>
            </a:r>
            <a:r>
              <a:rPr lang="de-DE" altLang="en-US" sz="2000" dirty="0" err="1"/>
              <a:t>cancer</a:t>
            </a:r>
            <a:r>
              <a:rPr lang="de-DE" altLang="en-US" sz="2000" dirty="0"/>
              <a:t> * </a:t>
            </a:r>
            <a:r>
              <a:rPr lang="de-DE" altLang="en-US" sz="2000" dirty="0" err="1"/>
              <a:t>chance</a:t>
            </a:r>
            <a:r>
              <a:rPr lang="de-DE" altLang="en-US" sz="2000" dirty="0"/>
              <a:t> </a:t>
            </a:r>
            <a:r>
              <a:rPr lang="de-DE" altLang="en-US" sz="2000" dirty="0" err="1"/>
              <a:t>test</a:t>
            </a:r>
            <a:r>
              <a:rPr lang="de-DE" altLang="en-US" sz="2000" dirty="0"/>
              <a:t> </a:t>
            </a:r>
            <a:r>
              <a:rPr lang="de-DE" altLang="en-US" sz="2000" dirty="0" err="1"/>
              <a:t>caught</a:t>
            </a:r>
            <a:r>
              <a:rPr lang="de-DE" altLang="en-US" sz="2000" dirty="0"/>
              <a:t> </a:t>
            </a:r>
            <a:r>
              <a:rPr lang="de-DE" altLang="en-US" sz="2000" dirty="0" err="1"/>
              <a:t>it</a:t>
            </a:r>
            <a:r>
              <a:rPr lang="de-DE" altLang="en-US" sz="2000" dirty="0"/>
              <a:t> = 1% * 80% = .008 </a:t>
            </a:r>
            <a:r>
              <a:rPr lang="hu-HU" altLang="en-US" sz="2000" dirty="0"/>
              <a:t> </a:t>
            </a:r>
            <a:endParaRPr lang="de-DE" altLang="en-US" sz="2000" dirty="0"/>
          </a:p>
          <a:p>
            <a:pPr>
              <a:lnSpc>
                <a:spcPct val="90000"/>
              </a:lnSpc>
            </a:pPr>
            <a:r>
              <a:rPr lang="de-DE" altLang="en-US" sz="2000" dirty="0"/>
              <a:t>The </a:t>
            </a:r>
            <a:r>
              <a:rPr lang="de-DE" altLang="en-US" sz="2000" dirty="0" err="1"/>
              <a:t>chances</a:t>
            </a:r>
            <a:r>
              <a:rPr lang="de-DE" altLang="en-US" sz="2000" dirty="0"/>
              <a:t> </a:t>
            </a:r>
            <a:r>
              <a:rPr lang="de-DE" altLang="en-US" sz="2000" dirty="0" err="1"/>
              <a:t>of</a:t>
            </a:r>
            <a:r>
              <a:rPr lang="de-DE" altLang="en-US" sz="2000" dirty="0"/>
              <a:t> a </a:t>
            </a:r>
            <a:r>
              <a:rPr lang="de-DE" altLang="en-US" sz="2000" i="1" dirty="0" err="1"/>
              <a:t>false</a:t>
            </a:r>
            <a:r>
              <a:rPr lang="de-DE" altLang="en-US" sz="2000" i="1" dirty="0"/>
              <a:t> positive</a:t>
            </a:r>
            <a:r>
              <a:rPr lang="de-DE" altLang="en-US" sz="2000" dirty="0"/>
              <a:t> = </a:t>
            </a:r>
            <a:r>
              <a:rPr lang="de-DE" altLang="en-US" sz="2000" dirty="0" err="1"/>
              <a:t>chance</a:t>
            </a:r>
            <a:r>
              <a:rPr lang="de-DE" altLang="en-US" sz="2000" dirty="0"/>
              <a:t> </a:t>
            </a:r>
            <a:r>
              <a:rPr lang="de-DE" altLang="en-US" sz="2000" dirty="0" err="1"/>
              <a:t>you</a:t>
            </a:r>
            <a:r>
              <a:rPr lang="de-DE" altLang="en-US" sz="2000" dirty="0"/>
              <a:t> </a:t>
            </a:r>
            <a:r>
              <a:rPr lang="de-DE" altLang="en-US" sz="2000" dirty="0" err="1"/>
              <a:t>don’t</a:t>
            </a:r>
            <a:r>
              <a:rPr lang="de-DE" altLang="en-US" sz="2000" dirty="0"/>
              <a:t> </a:t>
            </a:r>
            <a:r>
              <a:rPr lang="de-DE" altLang="en-US" sz="2000" dirty="0" err="1"/>
              <a:t>have</a:t>
            </a:r>
            <a:r>
              <a:rPr lang="de-DE" altLang="en-US" sz="2000" dirty="0"/>
              <a:t> </a:t>
            </a:r>
            <a:r>
              <a:rPr lang="de-DE" altLang="en-US" sz="2000" dirty="0" err="1"/>
              <a:t>cancer</a:t>
            </a:r>
            <a:r>
              <a:rPr lang="de-DE" altLang="en-US" sz="2000" dirty="0"/>
              <a:t> * </a:t>
            </a:r>
            <a:r>
              <a:rPr lang="de-DE" altLang="en-US" sz="2000" dirty="0" err="1"/>
              <a:t>chance</a:t>
            </a:r>
            <a:r>
              <a:rPr lang="de-DE" altLang="en-US" sz="2000" dirty="0"/>
              <a:t> </a:t>
            </a:r>
            <a:r>
              <a:rPr lang="de-DE" altLang="en-US" sz="2000" dirty="0" err="1"/>
              <a:t>test</a:t>
            </a:r>
            <a:r>
              <a:rPr lang="de-DE" altLang="en-US" sz="2000" dirty="0"/>
              <a:t> </a:t>
            </a:r>
            <a:r>
              <a:rPr lang="de-DE" altLang="en-US" sz="2000" dirty="0" err="1"/>
              <a:t>caught</a:t>
            </a:r>
            <a:r>
              <a:rPr lang="de-DE" altLang="en-US" sz="2000" dirty="0"/>
              <a:t> </a:t>
            </a:r>
            <a:r>
              <a:rPr lang="de-DE" altLang="en-US" sz="2000" dirty="0" err="1"/>
              <a:t>it</a:t>
            </a:r>
            <a:r>
              <a:rPr lang="de-DE" altLang="en-US" sz="2000" dirty="0"/>
              <a:t> </a:t>
            </a:r>
            <a:r>
              <a:rPr lang="de-DE" altLang="en-US" sz="2000" dirty="0" err="1"/>
              <a:t>anyway</a:t>
            </a:r>
            <a:r>
              <a:rPr lang="de-DE" altLang="en-US" sz="2000" dirty="0"/>
              <a:t> = 99% * 9.6% = 0.09504 </a:t>
            </a:r>
            <a:endParaRPr lang="hu-HU" altLang="en-US" sz="2000" dirty="0"/>
          </a:p>
          <a:p>
            <a:pPr>
              <a:lnSpc>
                <a:spcPct val="90000"/>
              </a:lnSpc>
            </a:pPr>
            <a:r>
              <a:rPr lang="hu-HU" altLang="en-US" sz="2000" dirty="0" err="1"/>
              <a:t>Normalizing</a:t>
            </a:r>
            <a:r>
              <a:rPr lang="hu-HU" altLang="en-US" sz="2000" dirty="0"/>
              <a:t> (</a:t>
            </a:r>
            <a:r>
              <a:rPr lang="hu-HU" altLang="en-US" sz="2000" dirty="0" err="1"/>
              <a:t>instead</a:t>
            </a:r>
            <a:r>
              <a:rPr lang="hu-HU" altLang="en-US" sz="2000" dirty="0"/>
              <a:t> of : </a:t>
            </a:r>
            <a:r>
              <a:rPr lang="hu-HU" altLang="en-US" sz="2000" dirty="0" err="1"/>
              <a:t>dividing</a:t>
            </a:r>
            <a:r>
              <a:rPr lang="hu-HU" altLang="en-US" sz="2000" dirty="0"/>
              <a:t> </a:t>
            </a:r>
            <a:r>
              <a:rPr lang="hu-HU" altLang="en-US" sz="2000" dirty="0" err="1"/>
              <a:t>by</a:t>
            </a:r>
            <a:r>
              <a:rPr lang="hu-HU" altLang="en-US" sz="2000" dirty="0"/>
              <a:t> </a:t>
            </a:r>
            <a:r>
              <a:rPr lang="hu-HU" altLang="en-US" sz="2000" dirty="0" err="1"/>
              <a:t>Pr</a:t>
            </a:r>
            <a:r>
              <a:rPr lang="hu-HU" altLang="en-US" sz="2000" dirty="0"/>
              <a:t>[E], </a:t>
            </a:r>
            <a:br>
              <a:rPr lang="hu-HU" altLang="en-US" sz="2000" dirty="0"/>
            </a:br>
            <a:r>
              <a:rPr lang="hu-HU" altLang="en-US" sz="2000" dirty="0" err="1"/>
              <a:t>ensuring</a:t>
            </a:r>
            <a:r>
              <a:rPr lang="hu-HU" altLang="en-US" sz="2000" dirty="0"/>
              <a:t> </a:t>
            </a:r>
            <a:r>
              <a:rPr lang="hu-HU" altLang="en-US" sz="2000" dirty="0" err="1"/>
              <a:t>that</a:t>
            </a:r>
            <a:r>
              <a:rPr lang="hu-HU" altLang="en-US" sz="2000" dirty="0"/>
              <a:t> </a:t>
            </a:r>
            <a:r>
              <a:rPr lang="hu-HU" altLang="en-US" sz="2000" dirty="0" err="1"/>
              <a:t>Pr</a:t>
            </a:r>
            <a:r>
              <a:rPr lang="hu-HU" altLang="en-US" sz="2000" dirty="0"/>
              <a:t>[H|E] + </a:t>
            </a:r>
            <a:r>
              <a:rPr lang="hu-HU" altLang="en-US" sz="2000" dirty="0" err="1"/>
              <a:t>Pr</a:t>
            </a:r>
            <a:r>
              <a:rPr lang="hu-HU" altLang="en-US" sz="2000" dirty="0"/>
              <a:t>[¬H|E] = 1 )</a:t>
            </a:r>
            <a:br>
              <a:rPr lang="hu-HU" altLang="en-US" sz="2000" dirty="0"/>
            </a:br>
            <a:r>
              <a:rPr lang="hu-HU" altLang="en-US" sz="2000" dirty="0"/>
              <a:t>	</a:t>
            </a:r>
            <a:r>
              <a:rPr lang="hu-HU" altLang="en-US" sz="2000" dirty="0" err="1"/>
              <a:t>true</a:t>
            </a:r>
            <a:r>
              <a:rPr lang="hu-HU" altLang="en-US" sz="2000" dirty="0"/>
              <a:t> </a:t>
            </a:r>
            <a:r>
              <a:rPr lang="hu-HU" altLang="en-US" sz="2000" dirty="0" err="1"/>
              <a:t>positive</a:t>
            </a:r>
            <a:r>
              <a:rPr lang="hu-HU" altLang="en-US" sz="2000" dirty="0"/>
              <a:t> = 0.008 / (0.008 + 0.09504) =  8 %</a:t>
            </a:r>
            <a:br>
              <a:rPr lang="hu-HU" altLang="en-US" sz="2000" dirty="0"/>
            </a:br>
            <a:r>
              <a:rPr lang="hu-HU" altLang="en-US" sz="2000" dirty="0"/>
              <a:t>	</a:t>
            </a:r>
            <a:r>
              <a:rPr lang="hu-HU" altLang="en-US" sz="2000" dirty="0" err="1"/>
              <a:t>false</a:t>
            </a:r>
            <a:r>
              <a:rPr lang="hu-HU" altLang="en-US" sz="2000" dirty="0"/>
              <a:t> </a:t>
            </a:r>
            <a:r>
              <a:rPr lang="hu-HU" altLang="en-US" sz="2000" dirty="0" err="1"/>
              <a:t>positive</a:t>
            </a:r>
            <a:r>
              <a:rPr lang="hu-HU" altLang="en-US" sz="2000" dirty="0"/>
              <a:t> = 0.09504 /(0.008 + 0.09504) = 92 %</a:t>
            </a:r>
            <a:endParaRPr lang="de-DE" altLang="en-US" sz="2000" dirty="0"/>
          </a:p>
          <a:p>
            <a:pPr>
              <a:lnSpc>
                <a:spcPct val="90000"/>
              </a:lnSpc>
            </a:pPr>
            <a:endParaRPr lang="de-DE" altLang="en-US" sz="2000" dirty="0"/>
          </a:p>
        </p:txBody>
      </p:sp>
      <p:pic>
        <p:nvPicPr>
          <p:cNvPr id="48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844824"/>
            <a:ext cx="5791200"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3" name="Oval 5"/>
          <p:cNvSpPr>
            <a:spLocks noChangeArrowheads="1"/>
          </p:cNvSpPr>
          <p:nvPr/>
        </p:nvSpPr>
        <p:spPr bwMode="auto">
          <a:xfrm>
            <a:off x="2057400" y="2140099"/>
            <a:ext cx="5791200" cy="5207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hu-HU" altLang="en-US"/>
              <a:t> </a:t>
            </a:r>
            <a:endParaRPr lang="de-DE" altLang="en-US"/>
          </a:p>
        </p:txBody>
      </p:sp>
      <p:sp>
        <p:nvSpPr>
          <p:cNvPr id="48134" name="Dia számának helye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FB9294-008A-4D44-802B-820A599FE6C1}" type="slidenum">
              <a:rPr lang="de-DE" altLang="en-US">
                <a:solidFill>
                  <a:srgbClr val="000066"/>
                </a:solidFill>
              </a:rPr>
              <a:pPr eaLnBrk="1" hangingPunct="1"/>
              <a:t>4</a:t>
            </a:fld>
            <a:endParaRPr lang="de-DE" altLang="en-US">
              <a:solidFill>
                <a:srgbClr val="0000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ltLang="en-US" dirty="0" err="1"/>
              <a:t>Bayesian</a:t>
            </a:r>
            <a:r>
              <a:rPr lang="hu-HU" altLang="en-US" dirty="0"/>
              <a:t> </a:t>
            </a:r>
            <a:r>
              <a:rPr lang="hu-HU" altLang="en-US" dirty="0" err="1"/>
              <a:t>network</a:t>
            </a:r>
            <a:endParaRPr lang="hu-HU" dirty="0"/>
          </a:p>
        </p:txBody>
      </p:sp>
      <p:sp>
        <p:nvSpPr>
          <p:cNvPr id="3" name="Tartalom helye 2"/>
          <p:cNvSpPr>
            <a:spLocks noGrp="1"/>
          </p:cNvSpPr>
          <p:nvPr>
            <p:ph idx="1"/>
          </p:nvPr>
        </p:nvSpPr>
        <p:spPr>
          <a:xfrm>
            <a:off x="-6128" y="1322952"/>
            <a:ext cx="8229600" cy="3140968"/>
          </a:xfrm>
        </p:spPr>
        <p:txBody>
          <a:bodyPr/>
          <a:lstStyle/>
          <a:p>
            <a:r>
              <a:rPr lang="hu-HU" dirty="0" err="1"/>
              <a:t>Bayesian</a:t>
            </a:r>
            <a:r>
              <a:rPr lang="hu-HU" dirty="0"/>
              <a:t> </a:t>
            </a:r>
            <a:r>
              <a:rPr lang="hu-HU" dirty="0" err="1"/>
              <a:t>network</a:t>
            </a:r>
            <a:endParaRPr lang="hu-HU" dirty="0"/>
          </a:p>
          <a:p>
            <a:pPr lvl="1"/>
            <a:r>
              <a:rPr lang="en-US" dirty="0"/>
              <a:t>graphical model for representing multivariate probability distributions</a:t>
            </a:r>
            <a:endParaRPr lang="hu-HU" dirty="0"/>
          </a:p>
          <a:p>
            <a:pPr lvl="1"/>
            <a:r>
              <a:rPr lang="hu-HU" dirty="0" err="1"/>
              <a:t>Directed</a:t>
            </a:r>
            <a:r>
              <a:rPr lang="hu-HU" dirty="0"/>
              <a:t> </a:t>
            </a:r>
            <a:r>
              <a:rPr lang="hu-HU" dirty="0" err="1"/>
              <a:t>acyclic</a:t>
            </a:r>
            <a:r>
              <a:rPr lang="hu-HU" dirty="0"/>
              <a:t> </a:t>
            </a:r>
            <a:r>
              <a:rPr lang="hu-HU" dirty="0" err="1"/>
              <a:t>network</a:t>
            </a:r>
            <a:endParaRPr lang="hu-HU" dirty="0"/>
          </a:p>
          <a:p>
            <a:pPr lvl="2"/>
            <a:r>
              <a:rPr lang="hu-HU" dirty="0" err="1"/>
              <a:t>Nodes</a:t>
            </a:r>
            <a:r>
              <a:rPr lang="hu-HU" dirty="0"/>
              <a:t>: </a:t>
            </a:r>
            <a:r>
              <a:rPr lang="hu-HU" dirty="0" err="1"/>
              <a:t>attributes</a:t>
            </a:r>
            <a:endParaRPr lang="hu-HU" dirty="0"/>
          </a:p>
          <a:p>
            <a:pPr lvl="3"/>
            <a:r>
              <a:rPr lang="hu-HU" dirty="0" err="1"/>
              <a:t>Probability</a:t>
            </a:r>
            <a:r>
              <a:rPr lang="hu-HU" dirty="0"/>
              <a:t> </a:t>
            </a:r>
            <a:r>
              <a:rPr lang="hu-HU" dirty="0" err="1"/>
              <a:t>distribution</a:t>
            </a:r>
            <a:endParaRPr lang="hu-HU" dirty="0"/>
          </a:p>
          <a:p>
            <a:pPr lvl="4"/>
            <a:r>
              <a:rPr lang="hu-HU" dirty="0"/>
              <a:t>No </a:t>
            </a:r>
            <a:r>
              <a:rPr lang="hu-HU" dirty="0" err="1"/>
              <a:t>incoming</a:t>
            </a:r>
            <a:r>
              <a:rPr lang="hu-HU" dirty="0"/>
              <a:t> </a:t>
            </a:r>
            <a:r>
              <a:rPr lang="hu-HU" dirty="0" err="1"/>
              <a:t>edges</a:t>
            </a:r>
            <a:r>
              <a:rPr lang="hu-HU" dirty="0"/>
              <a:t>: Apriori (no </a:t>
            </a:r>
            <a:r>
              <a:rPr lang="hu-HU" dirty="0" err="1"/>
              <a:t>conditions</a:t>
            </a:r>
            <a:r>
              <a:rPr lang="hu-HU" dirty="0"/>
              <a:t>)</a:t>
            </a:r>
          </a:p>
          <a:p>
            <a:pPr lvl="4"/>
            <a:r>
              <a:rPr lang="hu-HU" dirty="0" err="1"/>
              <a:t>Incoming</a:t>
            </a:r>
            <a:r>
              <a:rPr lang="hu-HU" dirty="0"/>
              <a:t> </a:t>
            </a:r>
            <a:r>
              <a:rPr lang="hu-HU" dirty="0" err="1"/>
              <a:t>edges</a:t>
            </a:r>
            <a:r>
              <a:rPr lang="hu-HU" dirty="0"/>
              <a:t>: </a:t>
            </a:r>
            <a:r>
              <a:rPr lang="hu-HU" dirty="0" err="1"/>
              <a:t>conditional</a:t>
            </a:r>
            <a:endParaRPr lang="hu-HU" dirty="0"/>
          </a:p>
          <a:p>
            <a:pPr lvl="2"/>
            <a:r>
              <a:rPr lang="hu-HU" dirty="0" err="1"/>
              <a:t>Edges</a:t>
            </a:r>
            <a:r>
              <a:rPr lang="hu-HU" dirty="0"/>
              <a:t> show </a:t>
            </a:r>
            <a:r>
              <a:rPr lang="hu-HU" dirty="0" err="1"/>
              <a:t>conditions</a:t>
            </a:r>
            <a:endParaRPr lang="hu-HU" dirty="0"/>
          </a:p>
        </p:txBody>
      </p:sp>
      <p:sp>
        <p:nvSpPr>
          <p:cNvPr id="4" name="Dia számának helye 3"/>
          <p:cNvSpPr>
            <a:spLocks noGrp="1"/>
          </p:cNvSpPr>
          <p:nvPr>
            <p:ph type="sldNum" sz="quarter" idx="12"/>
          </p:nvPr>
        </p:nvSpPr>
        <p:spPr/>
        <p:txBody>
          <a:bodyPr/>
          <a:lstStyle/>
          <a:p>
            <a:fld id="{72D8CD28-0D6A-46C8-884E-B28CCDBFB2B5}" type="slidenum">
              <a:rPr lang="de-DE" altLang="en-US" smtClean="0"/>
              <a:pPr/>
              <a:t>5</a:t>
            </a:fld>
            <a:endParaRPr lang="de-DE" altLang="en-US"/>
          </a:p>
        </p:txBody>
      </p:sp>
      <p:sp>
        <p:nvSpPr>
          <p:cNvPr id="5" name="Ellipszis 4"/>
          <p:cNvSpPr/>
          <p:nvPr/>
        </p:nvSpPr>
        <p:spPr>
          <a:xfrm>
            <a:off x="3995936" y="5380995"/>
            <a:ext cx="576064" cy="648072"/>
          </a:xfrm>
          <a:prstGeom prst="ellipse">
            <a:avLst/>
          </a:prstGeom>
          <a:no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a:solidFill>
                  <a:srgbClr val="000066"/>
                </a:solidFill>
              </a:rPr>
              <a:t>H</a:t>
            </a:r>
          </a:p>
        </p:txBody>
      </p:sp>
      <p:sp>
        <p:nvSpPr>
          <p:cNvPr id="6" name="Ellipszis 5"/>
          <p:cNvSpPr/>
          <p:nvPr/>
        </p:nvSpPr>
        <p:spPr>
          <a:xfrm>
            <a:off x="5148064" y="5362993"/>
            <a:ext cx="576064" cy="648072"/>
          </a:xfrm>
          <a:prstGeom prst="ellipse">
            <a:avLst/>
          </a:prstGeom>
          <a:no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a:solidFill>
                  <a:srgbClr val="000066"/>
                </a:solidFill>
              </a:rPr>
              <a:t>E</a:t>
            </a:r>
          </a:p>
        </p:txBody>
      </p:sp>
      <p:cxnSp>
        <p:nvCxnSpPr>
          <p:cNvPr id="8" name="Egyenes összekötő nyíllal 7"/>
          <p:cNvCxnSpPr>
            <a:stCxn id="5" idx="6"/>
          </p:cNvCxnSpPr>
          <p:nvPr/>
        </p:nvCxnSpPr>
        <p:spPr>
          <a:xfrm>
            <a:off x="4572000" y="5705031"/>
            <a:ext cx="576064" cy="0"/>
          </a:xfrm>
          <a:prstGeom prst="straightConnector1">
            <a:avLst/>
          </a:prstGeom>
          <a:ln w="57150">
            <a:solidFill>
              <a:srgbClr val="000066"/>
            </a:solidFill>
            <a:tailEnd type="triangle"/>
          </a:ln>
        </p:spPr>
        <p:style>
          <a:lnRef idx="1">
            <a:schemeClr val="accent1"/>
          </a:lnRef>
          <a:fillRef idx="0">
            <a:schemeClr val="accent1"/>
          </a:fillRef>
          <a:effectRef idx="0">
            <a:schemeClr val="accent1"/>
          </a:effectRef>
          <a:fontRef idx="minor">
            <a:schemeClr val="tx1"/>
          </a:fontRef>
        </p:style>
      </p:cxnSp>
      <p:sp>
        <p:nvSpPr>
          <p:cNvPr id="9" name="Szövegdoboz 8"/>
          <p:cNvSpPr txBox="1"/>
          <p:nvPr/>
        </p:nvSpPr>
        <p:spPr>
          <a:xfrm>
            <a:off x="4305336" y="5953060"/>
            <a:ext cx="659155" cy="646331"/>
          </a:xfrm>
          <a:prstGeom prst="rect">
            <a:avLst/>
          </a:prstGeom>
          <a:noFill/>
          <a:ln>
            <a:solidFill>
              <a:srgbClr val="000066"/>
            </a:solidFill>
          </a:ln>
        </p:spPr>
        <p:txBody>
          <a:bodyPr wrap="none" rtlCol="0">
            <a:spAutoFit/>
          </a:bodyPr>
          <a:lstStyle/>
          <a:p>
            <a:r>
              <a:rPr lang="hu-HU" b="1" dirty="0"/>
              <a:t>P(H)</a:t>
            </a:r>
            <a:br>
              <a:rPr lang="hu-HU" b="1" dirty="0"/>
            </a:br>
            <a:r>
              <a:rPr lang="hu-HU" dirty="0"/>
              <a:t>0.01</a:t>
            </a:r>
          </a:p>
        </p:txBody>
      </p:sp>
      <p:sp>
        <p:nvSpPr>
          <p:cNvPr id="10" name="Szövegdoboz 9"/>
          <p:cNvSpPr txBox="1"/>
          <p:nvPr/>
        </p:nvSpPr>
        <p:spPr>
          <a:xfrm>
            <a:off x="5580112" y="5814561"/>
            <a:ext cx="1800493" cy="923330"/>
          </a:xfrm>
          <a:prstGeom prst="rect">
            <a:avLst/>
          </a:prstGeom>
          <a:noFill/>
          <a:ln>
            <a:solidFill>
              <a:srgbClr val="000066"/>
            </a:solidFill>
          </a:ln>
        </p:spPr>
        <p:txBody>
          <a:bodyPr wrap="none" rtlCol="0">
            <a:spAutoFit/>
          </a:bodyPr>
          <a:lstStyle/>
          <a:p>
            <a:r>
              <a:rPr lang="hu-HU" b="1" dirty="0"/>
              <a:t>H	P(E|H)</a:t>
            </a:r>
            <a:br>
              <a:rPr lang="hu-HU" b="1" dirty="0"/>
            </a:br>
            <a:r>
              <a:rPr lang="hu-HU" dirty="0"/>
              <a:t>T	0.8</a:t>
            </a:r>
            <a:br>
              <a:rPr lang="hu-HU" dirty="0"/>
            </a:br>
            <a:r>
              <a:rPr lang="hu-HU" dirty="0"/>
              <a:t>F	0.096</a:t>
            </a:r>
          </a:p>
        </p:txBody>
      </p:sp>
    </p:spTree>
    <p:extLst>
      <p:ext uri="{BB962C8B-B14F-4D97-AF65-F5344CB8AC3E}">
        <p14:creationId xmlns:p14="http://schemas.microsoft.com/office/powerpoint/2010/main" val="984078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81000" y="609600"/>
            <a:ext cx="8534400" cy="427038"/>
          </a:xfrm>
        </p:spPr>
        <p:txBody>
          <a:bodyPr/>
          <a:lstStyle/>
          <a:p>
            <a:r>
              <a:rPr lang="en-US" altLang="en-US"/>
              <a:t>Bayesian Net</a:t>
            </a:r>
            <a:r>
              <a:rPr lang="hu-HU" altLang="en-US"/>
              <a:t>work</a:t>
            </a:r>
            <a:endParaRPr lang="en-US" altLang="en-US"/>
          </a:p>
        </p:txBody>
      </p:sp>
      <p:sp>
        <p:nvSpPr>
          <p:cNvPr id="49155" name="Rectangle 3"/>
          <p:cNvSpPr>
            <a:spLocks noChangeArrowheads="1"/>
          </p:cNvSpPr>
          <p:nvPr/>
        </p:nvSpPr>
        <p:spPr bwMode="auto">
          <a:xfrm>
            <a:off x="381000" y="11430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Clr>
                <a:schemeClr val="hlink"/>
              </a:buClr>
              <a:buSzPct val="60000"/>
              <a:buFont typeface="Wingdings" panose="05000000000000000000" pitchFamily="2" charset="2"/>
              <a:buNone/>
            </a:pPr>
            <a:r>
              <a:rPr lang="en-US" altLang="en-US" sz="2800" dirty="0"/>
              <a:t>burglary-alarm example:</a:t>
            </a:r>
            <a:endParaRPr lang="en-US" altLang="en-US" sz="2800" u="sng" dirty="0">
              <a:solidFill>
                <a:srgbClr val="990099"/>
              </a:solidFill>
            </a:endParaRPr>
          </a:p>
        </p:txBody>
      </p:sp>
      <p:grpSp>
        <p:nvGrpSpPr>
          <p:cNvPr id="49156" name="Group 4"/>
          <p:cNvGrpSpPr>
            <a:grpSpLocks/>
          </p:cNvGrpSpPr>
          <p:nvPr/>
        </p:nvGrpSpPr>
        <p:grpSpPr bwMode="auto">
          <a:xfrm>
            <a:off x="381000" y="1676400"/>
            <a:ext cx="8382000" cy="3962400"/>
            <a:chOff x="672" y="912"/>
            <a:chExt cx="4416" cy="1776"/>
          </a:xfrm>
        </p:grpSpPr>
        <p:sp>
          <p:nvSpPr>
            <p:cNvPr id="49193" name="Rectangle 5"/>
            <p:cNvSpPr>
              <a:spLocks noChangeArrowheads="1"/>
            </p:cNvSpPr>
            <p:nvPr/>
          </p:nvSpPr>
          <p:spPr bwMode="auto">
            <a:xfrm>
              <a:off x="672" y="912"/>
              <a:ext cx="4416" cy="177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u-HU" altLang="en-US"/>
            </a:p>
          </p:txBody>
        </p:sp>
        <p:sp>
          <p:nvSpPr>
            <p:cNvPr id="97286" name="Oval 6"/>
            <p:cNvSpPr>
              <a:spLocks noChangeArrowheads="1"/>
            </p:cNvSpPr>
            <p:nvPr/>
          </p:nvSpPr>
          <p:spPr bwMode="auto">
            <a:xfrm>
              <a:off x="1536" y="960"/>
              <a:ext cx="865" cy="337"/>
            </a:xfrm>
            <a:prstGeom prst="ellipse">
              <a:avLst/>
            </a:prstGeom>
            <a:gradFill rotWithShape="0">
              <a:gsLst>
                <a:gs pos="0">
                  <a:srgbClr val="FFFF99"/>
                </a:gs>
                <a:gs pos="100000">
                  <a:schemeClr val="bg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n-US" sz="2200">
                  <a:solidFill>
                    <a:srgbClr val="006600"/>
                  </a:solidFill>
                  <a:effectLst>
                    <a:outerShdw blurRad="38100" dist="38100" dir="2700000" algn="tl">
                      <a:srgbClr val="000000"/>
                    </a:outerShdw>
                  </a:effectLst>
                  <a:latin typeface="Comic Sans MS" pitchFamily="66" charset="0"/>
                </a:rPr>
                <a:t>burglary</a:t>
              </a:r>
            </a:p>
          </p:txBody>
        </p:sp>
        <p:sp>
          <p:nvSpPr>
            <p:cNvPr id="97287" name="Oval 7"/>
            <p:cNvSpPr>
              <a:spLocks noChangeArrowheads="1"/>
            </p:cNvSpPr>
            <p:nvPr/>
          </p:nvSpPr>
          <p:spPr bwMode="auto">
            <a:xfrm>
              <a:off x="3360" y="960"/>
              <a:ext cx="1018" cy="337"/>
            </a:xfrm>
            <a:prstGeom prst="ellipse">
              <a:avLst/>
            </a:prstGeom>
            <a:gradFill rotWithShape="0">
              <a:gsLst>
                <a:gs pos="0">
                  <a:srgbClr val="FFFF99"/>
                </a:gs>
                <a:gs pos="100000">
                  <a:schemeClr val="bg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n-US" sz="2200">
                  <a:solidFill>
                    <a:srgbClr val="006600"/>
                  </a:solidFill>
                  <a:effectLst>
                    <a:outerShdw blurRad="38100" dist="38100" dir="2700000" algn="tl">
                      <a:srgbClr val="000000"/>
                    </a:outerShdw>
                  </a:effectLst>
                  <a:latin typeface="Comic Sans MS" pitchFamily="66" charset="0"/>
                </a:rPr>
                <a:t>earthquake</a:t>
              </a:r>
            </a:p>
          </p:txBody>
        </p:sp>
        <p:sp>
          <p:nvSpPr>
            <p:cNvPr id="97288" name="Oval 8"/>
            <p:cNvSpPr>
              <a:spLocks noChangeArrowheads="1"/>
            </p:cNvSpPr>
            <p:nvPr/>
          </p:nvSpPr>
          <p:spPr bwMode="auto">
            <a:xfrm>
              <a:off x="2544" y="1488"/>
              <a:ext cx="713" cy="336"/>
            </a:xfrm>
            <a:prstGeom prst="ellipse">
              <a:avLst/>
            </a:prstGeom>
            <a:gradFill rotWithShape="0">
              <a:gsLst>
                <a:gs pos="0">
                  <a:srgbClr val="FFFF99"/>
                </a:gs>
                <a:gs pos="100000">
                  <a:schemeClr val="bg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n-US" sz="2200">
                  <a:solidFill>
                    <a:srgbClr val="006600"/>
                  </a:solidFill>
                  <a:effectLst>
                    <a:outerShdw blurRad="38100" dist="38100" dir="2700000" algn="tl">
                      <a:srgbClr val="000000"/>
                    </a:outerShdw>
                  </a:effectLst>
                  <a:latin typeface="Comic Sans MS" pitchFamily="66" charset="0"/>
                </a:rPr>
                <a:t>alarm</a:t>
              </a:r>
            </a:p>
          </p:txBody>
        </p:sp>
        <p:sp>
          <p:nvSpPr>
            <p:cNvPr id="97289" name="Oval 9"/>
            <p:cNvSpPr>
              <a:spLocks noChangeArrowheads="1"/>
            </p:cNvSpPr>
            <p:nvPr/>
          </p:nvSpPr>
          <p:spPr bwMode="auto">
            <a:xfrm>
              <a:off x="3408" y="2304"/>
              <a:ext cx="1018" cy="337"/>
            </a:xfrm>
            <a:prstGeom prst="ellipse">
              <a:avLst/>
            </a:prstGeom>
            <a:gradFill rotWithShape="0">
              <a:gsLst>
                <a:gs pos="0">
                  <a:srgbClr val="FFFF99"/>
                </a:gs>
                <a:gs pos="100000">
                  <a:schemeClr val="bg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n-US" sz="2200">
                  <a:solidFill>
                    <a:srgbClr val="006600"/>
                  </a:solidFill>
                  <a:effectLst>
                    <a:outerShdw blurRad="38100" dist="38100" dir="2700000" algn="tl">
                      <a:srgbClr val="000000"/>
                    </a:outerShdw>
                  </a:effectLst>
                  <a:latin typeface="Comic Sans MS" pitchFamily="66" charset="0"/>
                </a:rPr>
                <a:t>MaryCalls</a:t>
              </a:r>
            </a:p>
          </p:txBody>
        </p:sp>
        <p:sp>
          <p:nvSpPr>
            <p:cNvPr id="97290" name="Oval 10"/>
            <p:cNvSpPr>
              <a:spLocks noChangeArrowheads="1"/>
            </p:cNvSpPr>
            <p:nvPr/>
          </p:nvSpPr>
          <p:spPr bwMode="auto">
            <a:xfrm>
              <a:off x="1440" y="2304"/>
              <a:ext cx="1018" cy="337"/>
            </a:xfrm>
            <a:prstGeom prst="ellipse">
              <a:avLst/>
            </a:prstGeom>
            <a:gradFill rotWithShape="0">
              <a:gsLst>
                <a:gs pos="0">
                  <a:srgbClr val="FFFF99"/>
                </a:gs>
                <a:gs pos="100000">
                  <a:schemeClr val="bg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n-US" sz="2200">
                  <a:solidFill>
                    <a:srgbClr val="006600"/>
                  </a:solidFill>
                  <a:effectLst>
                    <a:outerShdw blurRad="38100" dist="38100" dir="2700000" algn="tl">
                      <a:srgbClr val="000000"/>
                    </a:outerShdw>
                  </a:effectLst>
                  <a:latin typeface="Comic Sans MS" pitchFamily="66" charset="0"/>
                </a:rPr>
                <a:t>JohnCalls</a:t>
              </a:r>
            </a:p>
          </p:txBody>
        </p:sp>
        <p:cxnSp>
          <p:nvCxnSpPr>
            <p:cNvPr id="49199" name="AutoShape 11"/>
            <p:cNvCxnSpPr>
              <a:cxnSpLocks noChangeShapeType="1"/>
              <a:stCxn id="97286" idx="5"/>
              <a:endCxn id="97288" idx="1"/>
            </p:cNvCxnSpPr>
            <p:nvPr/>
          </p:nvCxnSpPr>
          <p:spPr bwMode="auto">
            <a:xfrm>
              <a:off x="2274" y="1247"/>
              <a:ext cx="374" cy="29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00" name="AutoShape 12"/>
            <p:cNvCxnSpPr>
              <a:cxnSpLocks noChangeShapeType="1"/>
              <a:stCxn id="97287" idx="3"/>
              <a:endCxn id="97288" idx="7"/>
            </p:cNvCxnSpPr>
            <p:nvPr/>
          </p:nvCxnSpPr>
          <p:spPr bwMode="auto">
            <a:xfrm flipH="1">
              <a:off x="3153" y="1247"/>
              <a:ext cx="356" cy="29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01" name="AutoShape 13"/>
            <p:cNvCxnSpPr>
              <a:cxnSpLocks noChangeShapeType="1"/>
              <a:stCxn id="97288" idx="3"/>
              <a:endCxn id="97290" idx="0"/>
            </p:cNvCxnSpPr>
            <p:nvPr/>
          </p:nvCxnSpPr>
          <p:spPr bwMode="auto">
            <a:xfrm flipH="1">
              <a:off x="1949" y="1775"/>
              <a:ext cx="699" cy="529"/>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02" name="AutoShape 14"/>
            <p:cNvCxnSpPr>
              <a:cxnSpLocks noChangeShapeType="1"/>
              <a:stCxn id="97288" idx="5"/>
              <a:endCxn id="97289" idx="0"/>
            </p:cNvCxnSpPr>
            <p:nvPr/>
          </p:nvCxnSpPr>
          <p:spPr bwMode="auto">
            <a:xfrm>
              <a:off x="3153" y="1775"/>
              <a:ext cx="764" cy="529"/>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9157" name="Group 15"/>
          <p:cNvGrpSpPr>
            <a:grpSpLocks/>
          </p:cNvGrpSpPr>
          <p:nvPr/>
        </p:nvGrpSpPr>
        <p:grpSpPr bwMode="auto">
          <a:xfrm>
            <a:off x="1204913" y="1795463"/>
            <a:ext cx="7075487" cy="677862"/>
            <a:chOff x="759" y="1131"/>
            <a:chExt cx="4457" cy="427"/>
          </a:xfrm>
        </p:grpSpPr>
        <p:grpSp>
          <p:nvGrpSpPr>
            <p:cNvPr id="49183" name="Group 16"/>
            <p:cNvGrpSpPr>
              <a:grpSpLocks/>
            </p:cNvGrpSpPr>
            <p:nvPr/>
          </p:nvGrpSpPr>
          <p:grpSpPr bwMode="auto">
            <a:xfrm>
              <a:off x="4800" y="1131"/>
              <a:ext cx="416" cy="404"/>
              <a:chOff x="4934" y="1131"/>
              <a:chExt cx="416" cy="404"/>
            </a:xfrm>
          </p:grpSpPr>
          <p:grpSp>
            <p:nvGrpSpPr>
              <p:cNvPr id="49189" name="Group 17"/>
              <p:cNvGrpSpPr>
                <a:grpSpLocks/>
              </p:cNvGrpSpPr>
              <p:nvPr/>
            </p:nvGrpSpPr>
            <p:grpSpPr bwMode="auto">
              <a:xfrm>
                <a:off x="4974" y="1142"/>
                <a:ext cx="336" cy="384"/>
                <a:chOff x="768" y="1776"/>
                <a:chExt cx="336" cy="384"/>
              </a:xfrm>
            </p:grpSpPr>
            <p:sp>
              <p:nvSpPr>
                <p:cNvPr id="49191" name="Rectangle 18"/>
                <p:cNvSpPr>
                  <a:spLocks noChangeArrowheads="1"/>
                </p:cNvSpPr>
                <p:nvPr/>
              </p:nvSpPr>
              <p:spPr bwMode="auto">
                <a:xfrm>
                  <a:off x="768" y="1776"/>
                  <a:ext cx="336" cy="384"/>
                </a:xfrm>
                <a:prstGeom prst="rect">
                  <a:avLst/>
                </a:prstGeom>
                <a:gradFill rotWithShape="0">
                  <a:gsLst>
                    <a:gs pos="0">
                      <a:schemeClr val="accent2"/>
                    </a:gs>
                    <a:gs pos="100000">
                      <a:schemeClr val="bg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u-HU" altLang="en-US"/>
                </a:p>
              </p:txBody>
            </p:sp>
            <p:cxnSp>
              <p:nvCxnSpPr>
                <p:cNvPr id="49192" name="AutoShape 19"/>
                <p:cNvCxnSpPr>
                  <a:cxnSpLocks noChangeShapeType="1"/>
                  <a:stCxn id="49191" idx="1"/>
                  <a:endCxn id="49191" idx="3"/>
                </p:cNvCxnSpPr>
                <p:nvPr/>
              </p:nvCxnSpPr>
              <p:spPr bwMode="auto">
                <a:xfrm>
                  <a:off x="768" y="1968"/>
                  <a:ext cx="336"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7300" name="Text Box 20"/>
              <p:cNvSpPr txBox="1">
                <a:spLocks noChangeArrowheads="1"/>
              </p:cNvSpPr>
              <p:nvPr/>
            </p:nvSpPr>
            <p:spPr bwMode="auto">
              <a:xfrm>
                <a:off x="4934" y="1131"/>
                <a:ext cx="41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effectLst>
                      <a:outerShdw blurRad="38100" dist="38100" dir="2700000" algn="tl">
                        <a:srgbClr val="000000"/>
                      </a:outerShdw>
                    </a:effectLst>
                    <a:latin typeface="Comic Sans MS" pitchFamily="66" charset="0"/>
                  </a:rPr>
                  <a:t>P(E)</a:t>
                </a:r>
              </a:p>
              <a:p>
                <a:pPr eaLnBrk="0" hangingPunct="0">
                  <a:defRPr/>
                </a:pPr>
                <a:r>
                  <a:rPr lang="en-US">
                    <a:effectLst>
                      <a:outerShdw blurRad="38100" dist="38100" dir="2700000" algn="tl">
                        <a:srgbClr val="000000"/>
                      </a:outerShdw>
                    </a:effectLst>
                    <a:latin typeface="Comic Sans MS" pitchFamily="66" charset="0"/>
                  </a:rPr>
                  <a:t>.002</a:t>
                </a:r>
                <a:endParaRPr lang="en-US" sz="2000">
                  <a:effectLst>
                    <a:outerShdw blurRad="38100" dist="38100" dir="2700000" algn="tl">
                      <a:srgbClr val="000000"/>
                    </a:outerShdw>
                  </a:effectLst>
                  <a:latin typeface="Comic Sans MS" pitchFamily="66" charset="0"/>
                </a:endParaRPr>
              </a:p>
            </p:txBody>
          </p:sp>
        </p:grpSp>
        <p:grpSp>
          <p:nvGrpSpPr>
            <p:cNvPr id="49184" name="Group 21"/>
            <p:cNvGrpSpPr>
              <a:grpSpLocks/>
            </p:cNvGrpSpPr>
            <p:nvPr/>
          </p:nvGrpSpPr>
          <p:grpSpPr bwMode="auto">
            <a:xfrm>
              <a:off x="759" y="1154"/>
              <a:ext cx="393" cy="404"/>
              <a:chOff x="728" y="1154"/>
              <a:chExt cx="393" cy="404"/>
            </a:xfrm>
          </p:grpSpPr>
          <p:grpSp>
            <p:nvGrpSpPr>
              <p:cNvPr id="49185" name="Group 22"/>
              <p:cNvGrpSpPr>
                <a:grpSpLocks/>
              </p:cNvGrpSpPr>
              <p:nvPr/>
            </p:nvGrpSpPr>
            <p:grpSpPr bwMode="auto">
              <a:xfrm>
                <a:off x="757" y="1163"/>
                <a:ext cx="336" cy="384"/>
                <a:chOff x="768" y="1776"/>
                <a:chExt cx="336" cy="384"/>
              </a:xfrm>
            </p:grpSpPr>
            <p:sp>
              <p:nvSpPr>
                <p:cNvPr id="49187" name="Rectangle 23"/>
                <p:cNvSpPr>
                  <a:spLocks noChangeArrowheads="1"/>
                </p:cNvSpPr>
                <p:nvPr/>
              </p:nvSpPr>
              <p:spPr bwMode="auto">
                <a:xfrm>
                  <a:off x="768" y="1776"/>
                  <a:ext cx="336" cy="384"/>
                </a:xfrm>
                <a:prstGeom prst="rect">
                  <a:avLst/>
                </a:prstGeom>
                <a:gradFill rotWithShape="0">
                  <a:gsLst>
                    <a:gs pos="0">
                      <a:schemeClr val="accent2"/>
                    </a:gs>
                    <a:gs pos="100000">
                      <a:schemeClr val="bg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u-HU" altLang="en-US"/>
                </a:p>
              </p:txBody>
            </p:sp>
            <p:cxnSp>
              <p:nvCxnSpPr>
                <p:cNvPr id="49188" name="AutoShape 24"/>
                <p:cNvCxnSpPr>
                  <a:cxnSpLocks noChangeShapeType="1"/>
                  <a:stCxn id="49187" idx="1"/>
                  <a:endCxn id="49187" idx="3"/>
                </p:cNvCxnSpPr>
                <p:nvPr/>
              </p:nvCxnSpPr>
              <p:spPr bwMode="auto">
                <a:xfrm>
                  <a:off x="768" y="1968"/>
                  <a:ext cx="336"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7305" name="Text Box 25"/>
              <p:cNvSpPr txBox="1">
                <a:spLocks noChangeArrowheads="1"/>
              </p:cNvSpPr>
              <p:nvPr/>
            </p:nvSpPr>
            <p:spPr bwMode="auto">
              <a:xfrm>
                <a:off x="728" y="1154"/>
                <a:ext cx="39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effectLst>
                      <a:outerShdw blurRad="38100" dist="38100" dir="2700000" algn="tl">
                        <a:srgbClr val="000000"/>
                      </a:outerShdw>
                    </a:effectLst>
                    <a:latin typeface="Comic Sans MS" pitchFamily="66" charset="0"/>
                  </a:rPr>
                  <a:t>P(B)</a:t>
                </a:r>
              </a:p>
              <a:p>
                <a:pPr eaLnBrk="0" hangingPunct="0">
                  <a:defRPr/>
                </a:pPr>
                <a:r>
                  <a:rPr lang="en-US">
                    <a:effectLst>
                      <a:outerShdw blurRad="38100" dist="38100" dir="2700000" algn="tl">
                        <a:srgbClr val="000000"/>
                      </a:outerShdw>
                    </a:effectLst>
                    <a:latin typeface="Comic Sans MS" pitchFamily="66" charset="0"/>
                  </a:rPr>
                  <a:t>.001</a:t>
                </a:r>
                <a:endParaRPr lang="en-US" sz="2200">
                  <a:solidFill>
                    <a:srgbClr val="006600"/>
                  </a:solidFill>
                  <a:effectLst>
                    <a:outerShdw blurRad="38100" dist="38100" dir="2700000" algn="tl">
                      <a:srgbClr val="000000"/>
                    </a:outerShdw>
                  </a:effectLst>
                  <a:latin typeface="Comic Sans MS" pitchFamily="66" charset="0"/>
                </a:endParaRPr>
              </a:p>
            </p:txBody>
          </p:sp>
        </p:grpSp>
      </p:grpSp>
      <p:grpSp>
        <p:nvGrpSpPr>
          <p:cNvPr id="49158" name="Group 26"/>
          <p:cNvGrpSpPr>
            <a:grpSpLocks/>
          </p:cNvGrpSpPr>
          <p:nvPr/>
        </p:nvGrpSpPr>
        <p:grpSpPr bwMode="auto">
          <a:xfrm>
            <a:off x="5791200" y="2667000"/>
            <a:ext cx="1471613" cy="1524000"/>
            <a:chOff x="3681" y="1776"/>
            <a:chExt cx="927" cy="960"/>
          </a:xfrm>
        </p:grpSpPr>
        <p:grpSp>
          <p:nvGrpSpPr>
            <p:cNvPr id="49177" name="Group 27"/>
            <p:cNvGrpSpPr>
              <a:grpSpLocks/>
            </p:cNvGrpSpPr>
            <p:nvPr/>
          </p:nvGrpSpPr>
          <p:grpSpPr bwMode="auto">
            <a:xfrm>
              <a:off x="3696" y="1776"/>
              <a:ext cx="912" cy="960"/>
              <a:chOff x="4656" y="1776"/>
              <a:chExt cx="912" cy="960"/>
            </a:xfrm>
          </p:grpSpPr>
          <p:sp>
            <p:nvSpPr>
              <p:cNvPr id="49180" name="Rectangle 28"/>
              <p:cNvSpPr>
                <a:spLocks noChangeArrowheads="1"/>
              </p:cNvSpPr>
              <p:nvPr/>
            </p:nvSpPr>
            <p:spPr bwMode="auto">
              <a:xfrm>
                <a:off x="4656" y="1776"/>
                <a:ext cx="912" cy="960"/>
              </a:xfrm>
              <a:prstGeom prst="rect">
                <a:avLst/>
              </a:prstGeom>
              <a:gradFill rotWithShape="0">
                <a:gsLst>
                  <a:gs pos="0">
                    <a:schemeClr val="accent2"/>
                  </a:gs>
                  <a:gs pos="100000">
                    <a:schemeClr val="bg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u-HU" altLang="en-US"/>
              </a:p>
            </p:txBody>
          </p:sp>
          <p:sp>
            <p:nvSpPr>
              <p:cNvPr id="49181" name="Line 29"/>
              <p:cNvSpPr>
                <a:spLocks noChangeShapeType="1"/>
              </p:cNvSpPr>
              <p:nvPr/>
            </p:nvSpPr>
            <p:spPr bwMode="auto">
              <a:xfrm>
                <a:off x="4896" y="1776"/>
                <a:ext cx="0"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82" name="Line 30"/>
              <p:cNvSpPr>
                <a:spLocks noChangeShapeType="1"/>
              </p:cNvSpPr>
              <p:nvPr/>
            </p:nvSpPr>
            <p:spPr bwMode="auto">
              <a:xfrm>
                <a:off x="5136" y="1776"/>
                <a:ext cx="0"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7311" name="Text Box 31"/>
            <p:cNvSpPr txBox="1">
              <a:spLocks noChangeArrowheads="1"/>
            </p:cNvSpPr>
            <p:nvPr/>
          </p:nvSpPr>
          <p:spPr bwMode="auto">
            <a:xfrm>
              <a:off x="3681" y="1802"/>
              <a:ext cx="927"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effectLst>
                    <a:outerShdw blurRad="38100" dist="38100" dir="2700000" algn="tl">
                      <a:srgbClr val="000000"/>
                    </a:outerShdw>
                  </a:effectLst>
                  <a:latin typeface="Comic Sans MS" pitchFamily="66" charset="0"/>
                </a:rPr>
                <a:t>B   E     P(A)</a:t>
              </a:r>
            </a:p>
            <a:p>
              <a:pPr eaLnBrk="0" hangingPunct="0">
                <a:defRPr/>
              </a:pPr>
              <a:r>
                <a:rPr lang="en-US">
                  <a:effectLst>
                    <a:outerShdw blurRad="38100" dist="38100" dir="2700000" algn="tl">
                      <a:srgbClr val="000000"/>
                    </a:outerShdw>
                  </a:effectLst>
                  <a:latin typeface="Comic Sans MS" pitchFamily="66" charset="0"/>
                </a:rPr>
                <a:t>T   T      .95</a:t>
              </a:r>
            </a:p>
            <a:p>
              <a:pPr eaLnBrk="0" hangingPunct="0">
                <a:defRPr/>
              </a:pPr>
              <a:r>
                <a:rPr lang="en-US">
                  <a:effectLst>
                    <a:outerShdw blurRad="38100" dist="38100" dir="2700000" algn="tl">
                      <a:srgbClr val="000000"/>
                    </a:outerShdw>
                  </a:effectLst>
                  <a:latin typeface="Comic Sans MS" pitchFamily="66" charset="0"/>
                </a:rPr>
                <a:t>T   F      .94</a:t>
              </a:r>
            </a:p>
            <a:p>
              <a:pPr eaLnBrk="0" hangingPunct="0">
                <a:defRPr/>
              </a:pPr>
              <a:r>
                <a:rPr lang="en-US">
                  <a:effectLst>
                    <a:outerShdw blurRad="38100" dist="38100" dir="2700000" algn="tl">
                      <a:srgbClr val="000000"/>
                    </a:outerShdw>
                  </a:effectLst>
                  <a:latin typeface="Comic Sans MS" pitchFamily="66" charset="0"/>
                </a:rPr>
                <a:t>F   T      .29</a:t>
              </a:r>
            </a:p>
            <a:p>
              <a:pPr eaLnBrk="0" hangingPunct="0">
                <a:defRPr/>
              </a:pPr>
              <a:r>
                <a:rPr lang="en-US">
                  <a:effectLst>
                    <a:outerShdw blurRad="38100" dist="38100" dir="2700000" algn="tl">
                      <a:srgbClr val="000000"/>
                    </a:outerShdw>
                  </a:effectLst>
                  <a:latin typeface="Comic Sans MS" pitchFamily="66" charset="0"/>
                </a:rPr>
                <a:t>F   F     .001</a:t>
              </a:r>
            </a:p>
          </p:txBody>
        </p:sp>
        <p:sp>
          <p:nvSpPr>
            <p:cNvPr id="49179" name="Line 32"/>
            <p:cNvSpPr>
              <a:spLocks noChangeShapeType="1"/>
            </p:cNvSpPr>
            <p:nvPr/>
          </p:nvSpPr>
          <p:spPr bwMode="auto">
            <a:xfrm>
              <a:off x="3696" y="2016"/>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9159" name="Group 33"/>
          <p:cNvGrpSpPr>
            <a:grpSpLocks/>
          </p:cNvGrpSpPr>
          <p:nvPr/>
        </p:nvGrpSpPr>
        <p:grpSpPr bwMode="auto">
          <a:xfrm>
            <a:off x="669925" y="4646613"/>
            <a:ext cx="8047038" cy="917575"/>
            <a:chOff x="422" y="2927"/>
            <a:chExt cx="5069" cy="578"/>
          </a:xfrm>
        </p:grpSpPr>
        <p:grpSp>
          <p:nvGrpSpPr>
            <p:cNvPr id="49167" name="Group 34"/>
            <p:cNvGrpSpPr>
              <a:grpSpLocks/>
            </p:cNvGrpSpPr>
            <p:nvPr/>
          </p:nvGrpSpPr>
          <p:grpSpPr bwMode="auto">
            <a:xfrm>
              <a:off x="422" y="2928"/>
              <a:ext cx="682" cy="577"/>
              <a:chOff x="422" y="2666"/>
              <a:chExt cx="682" cy="577"/>
            </a:xfrm>
          </p:grpSpPr>
          <p:sp>
            <p:nvSpPr>
              <p:cNvPr id="49173" name="Rectangle 35"/>
              <p:cNvSpPr>
                <a:spLocks noChangeArrowheads="1"/>
              </p:cNvSpPr>
              <p:nvPr/>
            </p:nvSpPr>
            <p:spPr bwMode="auto">
              <a:xfrm>
                <a:off x="432" y="2688"/>
                <a:ext cx="672" cy="528"/>
              </a:xfrm>
              <a:prstGeom prst="rect">
                <a:avLst/>
              </a:prstGeom>
              <a:gradFill rotWithShape="0">
                <a:gsLst>
                  <a:gs pos="0">
                    <a:schemeClr val="accent2"/>
                  </a:gs>
                  <a:gs pos="100000">
                    <a:schemeClr val="bg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u-HU" altLang="en-US"/>
              </a:p>
            </p:txBody>
          </p:sp>
          <p:sp>
            <p:nvSpPr>
              <p:cNvPr id="97316" name="Text Box 36"/>
              <p:cNvSpPr txBox="1">
                <a:spLocks noChangeArrowheads="1"/>
              </p:cNvSpPr>
              <p:nvPr/>
            </p:nvSpPr>
            <p:spPr bwMode="auto">
              <a:xfrm>
                <a:off x="422" y="2666"/>
                <a:ext cx="670"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effectLst>
                      <a:outerShdw blurRad="38100" dist="38100" dir="2700000" algn="tl">
                        <a:srgbClr val="000000"/>
                      </a:outerShdw>
                    </a:effectLst>
                    <a:latin typeface="Comic Sans MS" pitchFamily="66" charset="0"/>
                  </a:rPr>
                  <a:t>A    P(J)</a:t>
                </a:r>
              </a:p>
              <a:p>
                <a:pPr eaLnBrk="0" hangingPunct="0">
                  <a:defRPr/>
                </a:pPr>
                <a:r>
                  <a:rPr lang="en-US">
                    <a:effectLst>
                      <a:outerShdw blurRad="38100" dist="38100" dir="2700000" algn="tl">
                        <a:srgbClr val="000000"/>
                      </a:outerShdw>
                    </a:effectLst>
                    <a:latin typeface="Comic Sans MS" pitchFamily="66" charset="0"/>
                  </a:rPr>
                  <a:t>T     .90</a:t>
                </a:r>
              </a:p>
              <a:p>
                <a:pPr eaLnBrk="0" hangingPunct="0">
                  <a:defRPr/>
                </a:pPr>
                <a:r>
                  <a:rPr lang="en-US">
                    <a:effectLst>
                      <a:outerShdw blurRad="38100" dist="38100" dir="2700000" algn="tl">
                        <a:srgbClr val="000000"/>
                      </a:outerShdw>
                    </a:effectLst>
                    <a:latin typeface="Comic Sans MS" pitchFamily="66" charset="0"/>
                  </a:rPr>
                  <a:t>F     .05</a:t>
                </a:r>
              </a:p>
            </p:txBody>
          </p:sp>
          <p:sp>
            <p:nvSpPr>
              <p:cNvPr id="49175" name="Line 37"/>
              <p:cNvSpPr>
                <a:spLocks noChangeShapeType="1"/>
              </p:cNvSpPr>
              <p:nvPr/>
            </p:nvSpPr>
            <p:spPr bwMode="auto">
              <a:xfrm>
                <a:off x="672" y="268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6" name="Line 38"/>
              <p:cNvSpPr>
                <a:spLocks noChangeShapeType="1"/>
              </p:cNvSpPr>
              <p:nvPr/>
            </p:nvSpPr>
            <p:spPr bwMode="auto">
              <a:xfrm>
                <a:off x="432" y="2880"/>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9168" name="Group 39"/>
            <p:cNvGrpSpPr>
              <a:grpSpLocks/>
            </p:cNvGrpSpPr>
            <p:nvPr/>
          </p:nvGrpSpPr>
          <p:grpSpPr bwMode="auto">
            <a:xfrm>
              <a:off x="4790" y="2927"/>
              <a:ext cx="701" cy="577"/>
              <a:chOff x="4790" y="2927"/>
              <a:chExt cx="701" cy="577"/>
            </a:xfrm>
          </p:grpSpPr>
          <p:sp>
            <p:nvSpPr>
              <p:cNvPr id="49169" name="Rectangle 40"/>
              <p:cNvSpPr>
                <a:spLocks noChangeArrowheads="1"/>
              </p:cNvSpPr>
              <p:nvPr/>
            </p:nvSpPr>
            <p:spPr bwMode="auto">
              <a:xfrm>
                <a:off x="4800" y="2949"/>
                <a:ext cx="672" cy="528"/>
              </a:xfrm>
              <a:prstGeom prst="rect">
                <a:avLst/>
              </a:prstGeom>
              <a:gradFill rotWithShape="0">
                <a:gsLst>
                  <a:gs pos="0">
                    <a:schemeClr val="accent2"/>
                  </a:gs>
                  <a:gs pos="100000">
                    <a:schemeClr val="bg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u-HU" altLang="en-US"/>
              </a:p>
            </p:txBody>
          </p:sp>
          <p:sp>
            <p:nvSpPr>
              <p:cNvPr id="97321" name="Text Box 41"/>
              <p:cNvSpPr txBox="1">
                <a:spLocks noChangeArrowheads="1"/>
              </p:cNvSpPr>
              <p:nvPr/>
            </p:nvSpPr>
            <p:spPr bwMode="auto">
              <a:xfrm>
                <a:off x="4790" y="2927"/>
                <a:ext cx="701"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effectLst>
                      <a:outerShdw blurRad="38100" dist="38100" dir="2700000" algn="tl">
                        <a:srgbClr val="000000"/>
                      </a:outerShdw>
                    </a:effectLst>
                    <a:latin typeface="Comic Sans MS" pitchFamily="66" charset="0"/>
                  </a:rPr>
                  <a:t>A    P(M)</a:t>
                </a:r>
              </a:p>
              <a:p>
                <a:pPr eaLnBrk="0" hangingPunct="0">
                  <a:defRPr/>
                </a:pPr>
                <a:r>
                  <a:rPr lang="en-US">
                    <a:effectLst>
                      <a:outerShdw blurRad="38100" dist="38100" dir="2700000" algn="tl">
                        <a:srgbClr val="000000"/>
                      </a:outerShdw>
                    </a:effectLst>
                    <a:latin typeface="Comic Sans MS" pitchFamily="66" charset="0"/>
                  </a:rPr>
                  <a:t>T     .70</a:t>
                </a:r>
              </a:p>
              <a:p>
                <a:pPr eaLnBrk="0" hangingPunct="0">
                  <a:defRPr/>
                </a:pPr>
                <a:r>
                  <a:rPr lang="en-US">
                    <a:effectLst>
                      <a:outerShdw blurRad="38100" dist="38100" dir="2700000" algn="tl">
                        <a:srgbClr val="000000"/>
                      </a:outerShdw>
                    </a:effectLst>
                    <a:latin typeface="Comic Sans MS" pitchFamily="66" charset="0"/>
                  </a:rPr>
                  <a:t>F     .01</a:t>
                </a:r>
              </a:p>
            </p:txBody>
          </p:sp>
          <p:sp>
            <p:nvSpPr>
              <p:cNvPr id="49171" name="Line 42"/>
              <p:cNvSpPr>
                <a:spLocks noChangeShapeType="1"/>
              </p:cNvSpPr>
              <p:nvPr/>
            </p:nvSpPr>
            <p:spPr bwMode="auto">
              <a:xfrm>
                <a:off x="5040" y="2949"/>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2" name="Line 43"/>
              <p:cNvSpPr>
                <a:spLocks noChangeShapeType="1"/>
              </p:cNvSpPr>
              <p:nvPr/>
            </p:nvSpPr>
            <p:spPr bwMode="auto">
              <a:xfrm>
                <a:off x="4800" y="3141"/>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9160" name="Group 44"/>
          <p:cNvGrpSpPr>
            <a:grpSpLocks/>
          </p:cNvGrpSpPr>
          <p:nvPr/>
        </p:nvGrpSpPr>
        <p:grpSpPr bwMode="auto">
          <a:xfrm>
            <a:off x="304800" y="5610225"/>
            <a:ext cx="4446588" cy="457200"/>
            <a:chOff x="288" y="3630"/>
            <a:chExt cx="2801" cy="288"/>
          </a:xfrm>
        </p:grpSpPr>
        <p:sp>
          <p:nvSpPr>
            <p:cNvPr id="49165" name="Text Box 45"/>
            <p:cNvSpPr txBox="1">
              <a:spLocks noChangeArrowheads="1"/>
            </p:cNvSpPr>
            <p:nvPr/>
          </p:nvSpPr>
          <p:spPr bwMode="auto">
            <a:xfrm>
              <a:off x="912" y="3630"/>
              <a:ext cx="21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Acyclic directed network !</a:t>
              </a:r>
            </a:p>
          </p:txBody>
        </p:sp>
        <p:sp>
          <p:nvSpPr>
            <p:cNvPr id="49166" name="AutoShape 46"/>
            <p:cNvSpPr>
              <a:spLocks noChangeArrowheads="1"/>
            </p:cNvSpPr>
            <p:nvPr/>
          </p:nvSpPr>
          <p:spPr bwMode="auto">
            <a:xfrm>
              <a:off x="288" y="3687"/>
              <a:ext cx="615" cy="192"/>
            </a:xfrm>
            <a:prstGeom prst="rightArrow">
              <a:avLst>
                <a:gd name="adj1" fmla="val 50000"/>
                <a:gd name="adj2" fmla="val 80078"/>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u-HU" altLang="en-US"/>
            </a:p>
          </p:txBody>
        </p:sp>
      </p:grpSp>
      <p:grpSp>
        <p:nvGrpSpPr>
          <p:cNvPr id="49161" name="Group 47"/>
          <p:cNvGrpSpPr>
            <a:grpSpLocks/>
          </p:cNvGrpSpPr>
          <p:nvPr/>
        </p:nvGrpSpPr>
        <p:grpSpPr bwMode="auto">
          <a:xfrm>
            <a:off x="304800" y="6126163"/>
            <a:ext cx="8534400" cy="822325"/>
            <a:chOff x="192" y="3859"/>
            <a:chExt cx="5376" cy="518"/>
          </a:xfrm>
        </p:grpSpPr>
        <p:sp>
          <p:nvSpPr>
            <p:cNvPr id="49163" name="Text Box 48"/>
            <p:cNvSpPr txBox="1">
              <a:spLocks noChangeArrowheads="1"/>
            </p:cNvSpPr>
            <p:nvPr/>
          </p:nvSpPr>
          <p:spPr bwMode="auto">
            <a:xfrm>
              <a:off x="826" y="3859"/>
              <a:ext cx="474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Prior probability for roots, conditional (on parents) for lower levels</a:t>
              </a:r>
            </a:p>
          </p:txBody>
        </p:sp>
        <p:sp>
          <p:nvSpPr>
            <p:cNvPr id="49164" name="AutoShape 49"/>
            <p:cNvSpPr>
              <a:spLocks noChangeArrowheads="1"/>
            </p:cNvSpPr>
            <p:nvPr/>
          </p:nvSpPr>
          <p:spPr bwMode="auto">
            <a:xfrm>
              <a:off x="192" y="3888"/>
              <a:ext cx="615" cy="192"/>
            </a:xfrm>
            <a:prstGeom prst="rightArrow">
              <a:avLst>
                <a:gd name="adj1" fmla="val 50000"/>
                <a:gd name="adj2" fmla="val 80078"/>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u-HU" altLang="en-US"/>
            </a:p>
          </p:txBody>
        </p:sp>
      </p:grpSp>
      <p:sp>
        <p:nvSpPr>
          <p:cNvPr id="49162" name="Dia számának helye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91DF4E-FF0F-461D-889A-BEB9C8A888E2}" type="slidenum">
              <a:rPr lang="de-DE" altLang="en-US"/>
              <a:pPr eaLnBrk="1" hangingPunct="1"/>
              <a:t>6</a:t>
            </a:fld>
            <a:endParaRPr lang="de-DE"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33400" y="152400"/>
            <a:ext cx="7772400" cy="533400"/>
          </a:xfrm>
        </p:spPr>
        <p:txBody>
          <a:bodyPr/>
          <a:lstStyle/>
          <a:p>
            <a:r>
              <a:rPr lang="en-US" altLang="en-US"/>
              <a:t>Inference in Belief Networks</a:t>
            </a:r>
          </a:p>
        </p:txBody>
      </p:sp>
      <p:grpSp>
        <p:nvGrpSpPr>
          <p:cNvPr id="50179" name="Group 3"/>
          <p:cNvGrpSpPr>
            <a:grpSpLocks/>
          </p:cNvGrpSpPr>
          <p:nvPr/>
        </p:nvGrpSpPr>
        <p:grpSpPr bwMode="auto">
          <a:xfrm>
            <a:off x="457200" y="762000"/>
            <a:ext cx="8305800" cy="2286000"/>
            <a:chOff x="288" y="1056"/>
            <a:chExt cx="5232" cy="1440"/>
          </a:xfrm>
        </p:grpSpPr>
        <p:grpSp>
          <p:nvGrpSpPr>
            <p:cNvPr id="50187" name="Group 4"/>
            <p:cNvGrpSpPr>
              <a:grpSpLocks/>
            </p:cNvGrpSpPr>
            <p:nvPr/>
          </p:nvGrpSpPr>
          <p:grpSpPr bwMode="auto">
            <a:xfrm>
              <a:off x="288" y="1056"/>
              <a:ext cx="5232" cy="1440"/>
              <a:chOff x="672" y="912"/>
              <a:chExt cx="4416" cy="1776"/>
            </a:xfrm>
          </p:grpSpPr>
          <p:sp>
            <p:nvSpPr>
              <p:cNvPr id="50219" name="Rectangle 5"/>
              <p:cNvSpPr>
                <a:spLocks noChangeArrowheads="1"/>
              </p:cNvSpPr>
              <p:nvPr/>
            </p:nvSpPr>
            <p:spPr bwMode="auto">
              <a:xfrm>
                <a:off x="672" y="912"/>
                <a:ext cx="4416" cy="177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u-HU" altLang="en-US"/>
              </a:p>
            </p:txBody>
          </p:sp>
          <p:sp>
            <p:nvSpPr>
              <p:cNvPr id="98310" name="Oval 6"/>
              <p:cNvSpPr>
                <a:spLocks noChangeArrowheads="1"/>
              </p:cNvSpPr>
              <p:nvPr/>
            </p:nvSpPr>
            <p:spPr bwMode="auto">
              <a:xfrm>
                <a:off x="1536" y="960"/>
                <a:ext cx="863" cy="335"/>
              </a:xfrm>
              <a:prstGeom prst="ellipse">
                <a:avLst/>
              </a:prstGeom>
              <a:gradFill rotWithShape="0">
                <a:gsLst>
                  <a:gs pos="0">
                    <a:srgbClr val="FFFF99"/>
                  </a:gs>
                  <a:gs pos="100000">
                    <a:schemeClr val="bg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n-US" sz="2200">
                    <a:solidFill>
                      <a:srgbClr val="006600"/>
                    </a:solidFill>
                    <a:effectLst>
                      <a:outerShdw blurRad="38100" dist="38100" dir="2700000" algn="tl">
                        <a:srgbClr val="000000"/>
                      </a:outerShdw>
                    </a:effectLst>
                    <a:latin typeface="Comic Sans MS" pitchFamily="66" charset="0"/>
                  </a:rPr>
                  <a:t>burglary</a:t>
                </a:r>
              </a:p>
            </p:txBody>
          </p:sp>
          <p:sp>
            <p:nvSpPr>
              <p:cNvPr id="98311" name="Oval 7"/>
              <p:cNvSpPr>
                <a:spLocks noChangeArrowheads="1"/>
              </p:cNvSpPr>
              <p:nvPr/>
            </p:nvSpPr>
            <p:spPr bwMode="auto">
              <a:xfrm>
                <a:off x="3360" y="960"/>
                <a:ext cx="1018" cy="335"/>
              </a:xfrm>
              <a:prstGeom prst="ellipse">
                <a:avLst/>
              </a:prstGeom>
              <a:gradFill rotWithShape="0">
                <a:gsLst>
                  <a:gs pos="0">
                    <a:srgbClr val="FFFF99"/>
                  </a:gs>
                  <a:gs pos="100000">
                    <a:schemeClr val="bg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n-US" sz="2200">
                    <a:solidFill>
                      <a:srgbClr val="006600"/>
                    </a:solidFill>
                    <a:effectLst>
                      <a:outerShdw blurRad="38100" dist="38100" dir="2700000" algn="tl">
                        <a:srgbClr val="000000"/>
                      </a:outerShdw>
                    </a:effectLst>
                    <a:latin typeface="Comic Sans MS" pitchFamily="66" charset="0"/>
                  </a:rPr>
                  <a:t>earthquake</a:t>
                </a:r>
              </a:p>
            </p:txBody>
          </p:sp>
          <p:sp>
            <p:nvSpPr>
              <p:cNvPr id="98312" name="Oval 8"/>
              <p:cNvSpPr>
                <a:spLocks noChangeArrowheads="1"/>
              </p:cNvSpPr>
              <p:nvPr/>
            </p:nvSpPr>
            <p:spPr bwMode="auto">
              <a:xfrm>
                <a:off x="2544" y="1488"/>
                <a:ext cx="713" cy="335"/>
              </a:xfrm>
              <a:prstGeom prst="ellipse">
                <a:avLst/>
              </a:prstGeom>
              <a:gradFill rotWithShape="0">
                <a:gsLst>
                  <a:gs pos="0">
                    <a:srgbClr val="FFFF99"/>
                  </a:gs>
                  <a:gs pos="100000">
                    <a:schemeClr val="bg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n-US" sz="2200">
                    <a:solidFill>
                      <a:srgbClr val="006600"/>
                    </a:solidFill>
                    <a:effectLst>
                      <a:outerShdw blurRad="38100" dist="38100" dir="2700000" algn="tl">
                        <a:srgbClr val="000000"/>
                      </a:outerShdw>
                    </a:effectLst>
                    <a:latin typeface="Comic Sans MS" pitchFamily="66" charset="0"/>
                  </a:rPr>
                  <a:t>alarm</a:t>
                </a:r>
              </a:p>
            </p:txBody>
          </p:sp>
          <p:sp>
            <p:nvSpPr>
              <p:cNvPr id="98313" name="Oval 9"/>
              <p:cNvSpPr>
                <a:spLocks noChangeArrowheads="1"/>
              </p:cNvSpPr>
              <p:nvPr/>
            </p:nvSpPr>
            <p:spPr bwMode="auto">
              <a:xfrm>
                <a:off x="3408" y="2304"/>
                <a:ext cx="1018" cy="333"/>
              </a:xfrm>
              <a:prstGeom prst="ellipse">
                <a:avLst/>
              </a:prstGeom>
              <a:gradFill rotWithShape="0">
                <a:gsLst>
                  <a:gs pos="0">
                    <a:srgbClr val="FFFF99"/>
                  </a:gs>
                  <a:gs pos="100000">
                    <a:schemeClr val="bg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n-US" sz="2200">
                    <a:solidFill>
                      <a:srgbClr val="006600"/>
                    </a:solidFill>
                    <a:effectLst>
                      <a:outerShdw blurRad="38100" dist="38100" dir="2700000" algn="tl">
                        <a:srgbClr val="000000"/>
                      </a:outerShdw>
                    </a:effectLst>
                    <a:latin typeface="Comic Sans MS" pitchFamily="66" charset="0"/>
                  </a:rPr>
                  <a:t>MaryCalls</a:t>
                </a:r>
              </a:p>
            </p:txBody>
          </p:sp>
          <p:sp>
            <p:nvSpPr>
              <p:cNvPr id="98314" name="Oval 10"/>
              <p:cNvSpPr>
                <a:spLocks noChangeArrowheads="1"/>
              </p:cNvSpPr>
              <p:nvPr/>
            </p:nvSpPr>
            <p:spPr bwMode="auto">
              <a:xfrm>
                <a:off x="1440" y="2304"/>
                <a:ext cx="1018" cy="333"/>
              </a:xfrm>
              <a:prstGeom prst="ellipse">
                <a:avLst/>
              </a:prstGeom>
              <a:gradFill rotWithShape="0">
                <a:gsLst>
                  <a:gs pos="0">
                    <a:srgbClr val="FFFF99"/>
                  </a:gs>
                  <a:gs pos="100000">
                    <a:schemeClr val="bg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n-US" sz="2200">
                    <a:solidFill>
                      <a:srgbClr val="006600"/>
                    </a:solidFill>
                    <a:effectLst>
                      <a:outerShdw blurRad="38100" dist="38100" dir="2700000" algn="tl">
                        <a:srgbClr val="000000"/>
                      </a:outerShdw>
                    </a:effectLst>
                    <a:latin typeface="Comic Sans MS" pitchFamily="66" charset="0"/>
                  </a:rPr>
                  <a:t>JohnCalls</a:t>
                </a:r>
              </a:p>
            </p:txBody>
          </p:sp>
          <p:cxnSp>
            <p:nvCxnSpPr>
              <p:cNvPr id="50225" name="AutoShape 11"/>
              <p:cNvCxnSpPr>
                <a:cxnSpLocks noChangeShapeType="1"/>
                <a:stCxn id="98310" idx="5"/>
                <a:endCxn id="98312" idx="1"/>
              </p:cNvCxnSpPr>
              <p:nvPr/>
            </p:nvCxnSpPr>
            <p:spPr bwMode="auto">
              <a:xfrm>
                <a:off x="2274" y="1247"/>
                <a:ext cx="374" cy="29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26" name="AutoShape 12"/>
              <p:cNvCxnSpPr>
                <a:cxnSpLocks noChangeShapeType="1"/>
                <a:stCxn id="98311" idx="3"/>
                <a:endCxn id="98312" idx="7"/>
              </p:cNvCxnSpPr>
              <p:nvPr/>
            </p:nvCxnSpPr>
            <p:spPr bwMode="auto">
              <a:xfrm flipH="1">
                <a:off x="3153" y="1247"/>
                <a:ext cx="356" cy="29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27" name="AutoShape 13"/>
              <p:cNvCxnSpPr>
                <a:cxnSpLocks noChangeShapeType="1"/>
                <a:stCxn id="98312" idx="3"/>
                <a:endCxn id="98314" idx="0"/>
              </p:cNvCxnSpPr>
              <p:nvPr/>
            </p:nvCxnSpPr>
            <p:spPr bwMode="auto">
              <a:xfrm flipH="1">
                <a:off x="1949" y="1775"/>
                <a:ext cx="699" cy="529"/>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28" name="AutoShape 14"/>
              <p:cNvCxnSpPr>
                <a:cxnSpLocks noChangeShapeType="1"/>
                <a:stCxn id="98312" idx="5"/>
                <a:endCxn id="98313" idx="0"/>
              </p:cNvCxnSpPr>
              <p:nvPr/>
            </p:nvCxnSpPr>
            <p:spPr bwMode="auto">
              <a:xfrm>
                <a:off x="3153" y="1775"/>
                <a:ext cx="764" cy="529"/>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0188" name="Group 15"/>
            <p:cNvGrpSpPr>
              <a:grpSpLocks/>
            </p:cNvGrpSpPr>
            <p:nvPr/>
          </p:nvGrpSpPr>
          <p:grpSpPr bwMode="auto">
            <a:xfrm>
              <a:off x="802" y="1056"/>
              <a:ext cx="4353" cy="364"/>
              <a:chOff x="802" y="2794"/>
              <a:chExt cx="4353" cy="364"/>
            </a:xfrm>
          </p:grpSpPr>
          <p:grpSp>
            <p:nvGrpSpPr>
              <p:cNvPr id="50209" name="Group 16"/>
              <p:cNvGrpSpPr>
                <a:grpSpLocks/>
              </p:cNvGrpSpPr>
              <p:nvPr/>
            </p:nvGrpSpPr>
            <p:grpSpPr bwMode="auto">
              <a:xfrm>
                <a:off x="4807" y="2794"/>
                <a:ext cx="348" cy="326"/>
                <a:chOff x="4807" y="2794"/>
                <a:chExt cx="348" cy="326"/>
              </a:xfrm>
            </p:grpSpPr>
            <p:grpSp>
              <p:nvGrpSpPr>
                <p:cNvPr id="50215" name="Group 17"/>
                <p:cNvGrpSpPr>
                  <a:grpSpLocks/>
                </p:cNvGrpSpPr>
                <p:nvPr/>
              </p:nvGrpSpPr>
              <p:grpSpPr bwMode="auto">
                <a:xfrm>
                  <a:off x="4847" y="2805"/>
                  <a:ext cx="241" cy="315"/>
                  <a:chOff x="4847" y="2805"/>
                  <a:chExt cx="332" cy="222"/>
                </a:xfrm>
              </p:grpSpPr>
              <p:sp>
                <p:nvSpPr>
                  <p:cNvPr id="50217" name="Rectangle 18"/>
                  <p:cNvSpPr>
                    <a:spLocks noChangeArrowheads="1"/>
                  </p:cNvSpPr>
                  <p:nvPr/>
                </p:nvSpPr>
                <p:spPr bwMode="auto">
                  <a:xfrm>
                    <a:off x="4847" y="2805"/>
                    <a:ext cx="332" cy="222"/>
                  </a:xfrm>
                  <a:prstGeom prst="rect">
                    <a:avLst/>
                  </a:prstGeom>
                  <a:gradFill rotWithShape="0">
                    <a:gsLst>
                      <a:gs pos="0">
                        <a:schemeClr val="accent2"/>
                      </a:gs>
                      <a:gs pos="100000">
                        <a:schemeClr val="bg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u-HU" altLang="en-US"/>
                  </a:p>
                </p:txBody>
              </p:sp>
              <p:cxnSp>
                <p:nvCxnSpPr>
                  <p:cNvPr id="50218" name="AutoShape 19"/>
                  <p:cNvCxnSpPr>
                    <a:cxnSpLocks noChangeShapeType="1"/>
                    <a:stCxn id="50217" idx="1"/>
                    <a:endCxn id="50217" idx="3"/>
                  </p:cNvCxnSpPr>
                  <p:nvPr/>
                </p:nvCxnSpPr>
                <p:spPr bwMode="auto">
                  <a:xfrm>
                    <a:off x="4847" y="2916"/>
                    <a:ext cx="33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8324" name="Text Box 20"/>
                <p:cNvSpPr txBox="1">
                  <a:spLocks noChangeArrowheads="1"/>
                </p:cNvSpPr>
                <p:nvPr/>
              </p:nvSpPr>
              <p:spPr bwMode="auto">
                <a:xfrm>
                  <a:off x="4807" y="2794"/>
                  <a:ext cx="34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sz="1400">
                      <a:effectLst>
                        <a:outerShdw blurRad="38100" dist="38100" dir="2700000" algn="tl">
                          <a:srgbClr val="000000"/>
                        </a:outerShdw>
                      </a:effectLst>
                      <a:latin typeface="Comic Sans MS" pitchFamily="66" charset="0"/>
                    </a:rPr>
                    <a:t>P(E)</a:t>
                  </a:r>
                </a:p>
                <a:p>
                  <a:pPr eaLnBrk="0" hangingPunct="0">
                    <a:defRPr/>
                  </a:pPr>
                  <a:r>
                    <a:rPr lang="en-US" sz="1400">
                      <a:effectLst>
                        <a:outerShdw blurRad="38100" dist="38100" dir="2700000" algn="tl">
                          <a:srgbClr val="000000"/>
                        </a:outerShdw>
                      </a:effectLst>
                      <a:latin typeface="Comic Sans MS" pitchFamily="66" charset="0"/>
                    </a:rPr>
                    <a:t>.002</a:t>
                  </a:r>
                  <a:endParaRPr lang="en-US" sz="2000">
                    <a:effectLst>
                      <a:outerShdw blurRad="38100" dist="38100" dir="2700000" algn="tl">
                        <a:srgbClr val="000000"/>
                      </a:outerShdw>
                    </a:effectLst>
                    <a:latin typeface="Comic Sans MS" pitchFamily="66" charset="0"/>
                  </a:endParaRPr>
                </a:p>
              </p:txBody>
            </p:sp>
          </p:grpSp>
          <p:grpSp>
            <p:nvGrpSpPr>
              <p:cNvPr id="50210" name="Group 21"/>
              <p:cNvGrpSpPr>
                <a:grpSpLocks/>
              </p:cNvGrpSpPr>
              <p:nvPr/>
            </p:nvGrpSpPr>
            <p:grpSpPr bwMode="auto">
              <a:xfrm>
                <a:off x="802" y="2817"/>
                <a:ext cx="330" cy="341"/>
                <a:chOff x="802" y="2817"/>
                <a:chExt cx="330" cy="341"/>
              </a:xfrm>
            </p:grpSpPr>
            <p:grpSp>
              <p:nvGrpSpPr>
                <p:cNvPr id="50211" name="Group 22"/>
                <p:cNvGrpSpPr>
                  <a:grpSpLocks/>
                </p:cNvGrpSpPr>
                <p:nvPr/>
              </p:nvGrpSpPr>
              <p:grpSpPr bwMode="auto">
                <a:xfrm>
                  <a:off x="831" y="2817"/>
                  <a:ext cx="273" cy="303"/>
                  <a:chOff x="831" y="2817"/>
                  <a:chExt cx="332" cy="222"/>
                </a:xfrm>
              </p:grpSpPr>
              <p:sp>
                <p:nvSpPr>
                  <p:cNvPr id="50213" name="Rectangle 23"/>
                  <p:cNvSpPr>
                    <a:spLocks noChangeArrowheads="1"/>
                  </p:cNvSpPr>
                  <p:nvPr/>
                </p:nvSpPr>
                <p:spPr bwMode="auto">
                  <a:xfrm>
                    <a:off x="831" y="2817"/>
                    <a:ext cx="332" cy="222"/>
                  </a:xfrm>
                  <a:prstGeom prst="rect">
                    <a:avLst/>
                  </a:prstGeom>
                  <a:gradFill rotWithShape="0">
                    <a:gsLst>
                      <a:gs pos="0">
                        <a:schemeClr val="accent2"/>
                      </a:gs>
                      <a:gs pos="100000">
                        <a:schemeClr val="bg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u-HU" altLang="en-US"/>
                  </a:p>
                </p:txBody>
              </p:sp>
              <p:cxnSp>
                <p:nvCxnSpPr>
                  <p:cNvPr id="50214" name="AutoShape 24"/>
                  <p:cNvCxnSpPr>
                    <a:cxnSpLocks noChangeShapeType="1"/>
                    <a:stCxn id="50213" idx="1"/>
                    <a:endCxn id="50213" idx="3"/>
                  </p:cNvCxnSpPr>
                  <p:nvPr/>
                </p:nvCxnSpPr>
                <p:spPr bwMode="auto">
                  <a:xfrm>
                    <a:off x="831" y="2928"/>
                    <a:ext cx="33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8329" name="Text Box 25"/>
                <p:cNvSpPr txBox="1">
                  <a:spLocks noChangeArrowheads="1"/>
                </p:cNvSpPr>
                <p:nvPr/>
              </p:nvSpPr>
              <p:spPr bwMode="auto">
                <a:xfrm>
                  <a:off x="802" y="2832"/>
                  <a:ext cx="33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sz="1400">
                      <a:effectLst>
                        <a:outerShdw blurRad="38100" dist="38100" dir="2700000" algn="tl">
                          <a:srgbClr val="000000"/>
                        </a:outerShdw>
                      </a:effectLst>
                      <a:latin typeface="Comic Sans MS" pitchFamily="66" charset="0"/>
                    </a:rPr>
                    <a:t>P(B)</a:t>
                  </a:r>
                </a:p>
                <a:p>
                  <a:pPr eaLnBrk="0" hangingPunct="0">
                    <a:defRPr/>
                  </a:pPr>
                  <a:r>
                    <a:rPr lang="en-US" sz="1400">
                      <a:effectLst>
                        <a:outerShdw blurRad="38100" dist="38100" dir="2700000" algn="tl">
                          <a:srgbClr val="000000"/>
                        </a:outerShdw>
                      </a:effectLst>
                      <a:latin typeface="Comic Sans MS" pitchFamily="66" charset="0"/>
                    </a:rPr>
                    <a:t>.001</a:t>
                  </a:r>
                  <a:endParaRPr lang="en-US" sz="2200">
                    <a:solidFill>
                      <a:srgbClr val="006600"/>
                    </a:solidFill>
                    <a:effectLst>
                      <a:outerShdw blurRad="38100" dist="38100" dir="2700000" algn="tl">
                        <a:srgbClr val="000000"/>
                      </a:outerShdw>
                    </a:effectLst>
                    <a:latin typeface="Comic Sans MS" pitchFamily="66" charset="0"/>
                  </a:endParaRPr>
                </a:p>
              </p:txBody>
            </p:sp>
          </p:grpSp>
        </p:grpSp>
        <p:grpSp>
          <p:nvGrpSpPr>
            <p:cNvPr id="50189" name="Group 26"/>
            <p:cNvGrpSpPr>
              <a:grpSpLocks/>
            </p:cNvGrpSpPr>
            <p:nvPr/>
          </p:nvGrpSpPr>
          <p:grpSpPr bwMode="auto">
            <a:xfrm>
              <a:off x="4800" y="1988"/>
              <a:ext cx="576" cy="460"/>
              <a:chOff x="4800" y="3456"/>
              <a:chExt cx="576" cy="460"/>
            </a:xfrm>
          </p:grpSpPr>
          <p:grpSp>
            <p:nvGrpSpPr>
              <p:cNvPr id="50204" name="Group 27"/>
              <p:cNvGrpSpPr>
                <a:grpSpLocks/>
              </p:cNvGrpSpPr>
              <p:nvPr/>
            </p:nvGrpSpPr>
            <p:grpSpPr bwMode="auto">
              <a:xfrm>
                <a:off x="4806" y="3467"/>
                <a:ext cx="570" cy="421"/>
                <a:chOff x="4806" y="2795"/>
                <a:chExt cx="666" cy="305"/>
              </a:xfrm>
            </p:grpSpPr>
            <p:sp>
              <p:nvSpPr>
                <p:cNvPr id="50206" name="Rectangle 28"/>
                <p:cNvSpPr>
                  <a:spLocks noChangeArrowheads="1"/>
                </p:cNvSpPr>
                <p:nvPr/>
              </p:nvSpPr>
              <p:spPr bwMode="auto">
                <a:xfrm>
                  <a:off x="4806" y="2795"/>
                  <a:ext cx="666" cy="305"/>
                </a:xfrm>
                <a:prstGeom prst="rect">
                  <a:avLst/>
                </a:prstGeom>
                <a:gradFill rotWithShape="0">
                  <a:gsLst>
                    <a:gs pos="0">
                      <a:schemeClr val="accent2"/>
                    </a:gs>
                    <a:gs pos="100000">
                      <a:schemeClr val="bg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u-HU" altLang="en-US"/>
                </a:p>
              </p:txBody>
            </p:sp>
            <p:sp>
              <p:nvSpPr>
                <p:cNvPr id="50207" name="Line 29"/>
                <p:cNvSpPr>
                  <a:spLocks noChangeShapeType="1"/>
                </p:cNvSpPr>
                <p:nvPr/>
              </p:nvSpPr>
              <p:spPr bwMode="auto">
                <a:xfrm>
                  <a:off x="5044" y="2795"/>
                  <a:ext cx="0" cy="3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8" name="Line 30"/>
                <p:cNvSpPr>
                  <a:spLocks noChangeShapeType="1"/>
                </p:cNvSpPr>
                <p:nvPr/>
              </p:nvSpPr>
              <p:spPr bwMode="auto">
                <a:xfrm>
                  <a:off x="4806" y="2906"/>
                  <a:ext cx="66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8335" name="Text Box 31"/>
              <p:cNvSpPr txBox="1">
                <a:spLocks noChangeArrowheads="1"/>
              </p:cNvSpPr>
              <p:nvPr/>
            </p:nvSpPr>
            <p:spPr bwMode="auto">
              <a:xfrm>
                <a:off x="4800" y="3456"/>
                <a:ext cx="56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sz="1400">
                    <a:effectLst>
                      <a:outerShdw blurRad="38100" dist="38100" dir="2700000" algn="tl">
                        <a:srgbClr val="000000"/>
                      </a:outerShdw>
                    </a:effectLst>
                    <a:latin typeface="Comic Sans MS" pitchFamily="66" charset="0"/>
                  </a:rPr>
                  <a:t>A    P(M)</a:t>
                </a:r>
              </a:p>
              <a:p>
                <a:pPr eaLnBrk="0" hangingPunct="0">
                  <a:defRPr/>
                </a:pPr>
                <a:r>
                  <a:rPr lang="en-US" sz="1400">
                    <a:effectLst>
                      <a:outerShdw blurRad="38100" dist="38100" dir="2700000" algn="tl">
                        <a:srgbClr val="000000"/>
                      </a:outerShdw>
                    </a:effectLst>
                    <a:latin typeface="Comic Sans MS" pitchFamily="66" charset="0"/>
                  </a:rPr>
                  <a:t>T     .70</a:t>
                </a:r>
              </a:p>
              <a:p>
                <a:pPr eaLnBrk="0" hangingPunct="0">
                  <a:defRPr/>
                </a:pPr>
                <a:r>
                  <a:rPr lang="en-US" sz="1400">
                    <a:effectLst>
                      <a:outerShdw blurRad="38100" dist="38100" dir="2700000" algn="tl">
                        <a:srgbClr val="000000"/>
                      </a:outerShdw>
                    </a:effectLst>
                    <a:latin typeface="Comic Sans MS" pitchFamily="66" charset="0"/>
                  </a:rPr>
                  <a:t>F     .01</a:t>
                </a:r>
              </a:p>
            </p:txBody>
          </p:sp>
        </p:grpSp>
        <p:grpSp>
          <p:nvGrpSpPr>
            <p:cNvPr id="50190" name="Group 32"/>
            <p:cNvGrpSpPr>
              <a:grpSpLocks/>
            </p:cNvGrpSpPr>
            <p:nvPr/>
          </p:nvGrpSpPr>
          <p:grpSpPr bwMode="auto">
            <a:xfrm>
              <a:off x="468" y="1952"/>
              <a:ext cx="588" cy="496"/>
              <a:chOff x="468" y="1952"/>
              <a:chExt cx="588" cy="496"/>
            </a:xfrm>
          </p:grpSpPr>
          <p:grpSp>
            <p:nvGrpSpPr>
              <p:cNvPr id="50199" name="Group 33"/>
              <p:cNvGrpSpPr>
                <a:grpSpLocks/>
              </p:cNvGrpSpPr>
              <p:nvPr/>
            </p:nvGrpSpPr>
            <p:grpSpPr bwMode="auto">
              <a:xfrm>
                <a:off x="478" y="1952"/>
                <a:ext cx="578" cy="468"/>
                <a:chOff x="478" y="2796"/>
                <a:chExt cx="666" cy="304"/>
              </a:xfrm>
            </p:grpSpPr>
            <p:sp>
              <p:nvSpPr>
                <p:cNvPr id="50201" name="Rectangle 34"/>
                <p:cNvSpPr>
                  <a:spLocks noChangeArrowheads="1"/>
                </p:cNvSpPr>
                <p:nvPr/>
              </p:nvSpPr>
              <p:spPr bwMode="auto">
                <a:xfrm>
                  <a:off x="478" y="2796"/>
                  <a:ext cx="666" cy="304"/>
                </a:xfrm>
                <a:prstGeom prst="rect">
                  <a:avLst/>
                </a:prstGeom>
                <a:gradFill rotWithShape="0">
                  <a:gsLst>
                    <a:gs pos="0">
                      <a:schemeClr val="accent2"/>
                    </a:gs>
                    <a:gs pos="100000">
                      <a:schemeClr val="bg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u-HU" altLang="en-US"/>
                </a:p>
              </p:txBody>
            </p:sp>
            <p:sp>
              <p:nvSpPr>
                <p:cNvPr id="50202" name="Line 35"/>
                <p:cNvSpPr>
                  <a:spLocks noChangeShapeType="1"/>
                </p:cNvSpPr>
                <p:nvPr/>
              </p:nvSpPr>
              <p:spPr bwMode="auto">
                <a:xfrm>
                  <a:off x="716" y="2796"/>
                  <a:ext cx="0" cy="3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3" name="Line 36"/>
                <p:cNvSpPr>
                  <a:spLocks noChangeShapeType="1"/>
                </p:cNvSpPr>
                <p:nvPr/>
              </p:nvSpPr>
              <p:spPr bwMode="auto">
                <a:xfrm>
                  <a:off x="478" y="2907"/>
                  <a:ext cx="66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8341" name="Text Box 37"/>
              <p:cNvSpPr txBox="1">
                <a:spLocks noChangeArrowheads="1"/>
              </p:cNvSpPr>
              <p:nvPr/>
            </p:nvSpPr>
            <p:spPr bwMode="auto">
              <a:xfrm>
                <a:off x="468" y="1988"/>
                <a:ext cx="54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sz="1400">
                    <a:effectLst>
                      <a:outerShdw blurRad="38100" dist="38100" dir="2700000" algn="tl">
                        <a:srgbClr val="000000"/>
                      </a:outerShdw>
                    </a:effectLst>
                    <a:latin typeface="Comic Sans MS" pitchFamily="66" charset="0"/>
                  </a:rPr>
                  <a:t>A    P(J)</a:t>
                </a:r>
              </a:p>
              <a:p>
                <a:pPr eaLnBrk="0" hangingPunct="0">
                  <a:defRPr/>
                </a:pPr>
                <a:r>
                  <a:rPr lang="en-US" sz="1400">
                    <a:effectLst>
                      <a:outerShdw blurRad="38100" dist="38100" dir="2700000" algn="tl">
                        <a:srgbClr val="000000"/>
                      </a:outerShdw>
                    </a:effectLst>
                    <a:latin typeface="Comic Sans MS" pitchFamily="66" charset="0"/>
                  </a:rPr>
                  <a:t>T     .90</a:t>
                </a:r>
              </a:p>
              <a:p>
                <a:pPr eaLnBrk="0" hangingPunct="0">
                  <a:defRPr/>
                </a:pPr>
                <a:r>
                  <a:rPr lang="en-US" sz="1400">
                    <a:effectLst>
                      <a:outerShdw blurRad="38100" dist="38100" dir="2700000" algn="tl">
                        <a:srgbClr val="000000"/>
                      </a:outerShdw>
                    </a:effectLst>
                    <a:latin typeface="Comic Sans MS" pitchFamily="66" charset="0"/>
                  </a:rPr>
                  <a:t>F     .05</a:t>
                </a:r>
              </a:p>
            </p:txBody>
          </p:sp>
        </p:grpSp>
        <p:grpSp>
          <p:nvGrpSpPr>
            <p:cNvPr id="50191" name="Group 38"/>
            <p:cNvGrpSpPr>
              <a:grpSpLocks/>
            </p:cNvGrpSpPr>
            <p:nvPr/>
          </p:nvGrpSpPr>
          <p:grpSpPr bwMode="auto">
            <a:xfrm>
              <a:off x="3456" y="1358"/>
              <a:ext cx="832" cy="754"/>
              <a:chOff x="3680" y="2758"/>
              <a:chExt cx="832" cy="754"/>
            </a:xfrm>
          </p:grpSpPr>
          <p:grpSp>
            <p:nvGrpSpPr>
              <p:cNvPr id="50192" name="Group 39"/>
              <p:cNvGrpSpPr>
                <a:grpSpLocks/>
              </p:cNvGrpSpPr>
              <p:nvPr/>
            </p:nvGrpSpPr>
            <p:grpSpPr bwMode="auto">
              <a:xfrm>
                <a:off x="3680" y="2758"/>
                <a:ext cx="832" cy="746"/>
                <a:chOff x="3680" y="2758"/>
                <a:chExt cx="904" cy="554"/>
              </a:xfrm>
            </p:grpSpPr>
            <p:grpSp>
              <p:nvGrpSpPr>
                <p:cNvPr id="50194" name="Group 40"/>
                <p:cNvGrpSpPr>
                  <a:grpSpLocks/>
                </p:cNvGrpSpPr>
                <p:nvPr/>
              </p:nvGrpSpPr>
              <p:grpSpPr bwMode="auto">
                <a:xfrm>
                  <a:off x="3680" y="2758"/>
                  <a:ext cx="904" cy="554"/>
                  <a:chOff x="4656" y="1776"/>
                  <a:chExt cx="912" cy="960"/>
                </a:xfrm>
              </p:grpSpPr>
              <p:sp>
                <p:nvSpPr>
                  <p:cNvPr id="50196" name="Rectangle 41"/>
                  <p:cNvSpPr>
                    <a:spLocks noChangeArrowheads="1"/>
                  </p:cNvSpPr>
                  <p:nvPr/>
                </p:nvSpPr>
                <p:spPr bwMode="auto">
                  <a:xfrm>
                    <a:off x="4656" y="1776"/>
                    <a:ext cx="912" cy="960"/>
                  </a:xfrm>
                  <a:prstGeom prst="rect">
                    <a:avLst/>
                  </a:prstGeom>
                  <a:gradFill rotWithShape="0">
                    <a:gsLst>
                      <a:gs pos="0">
                        <a:schemeClr val="accent2"/>
                      </a:gs>
                      <a:gs pos="100000">
                        <a:schemeClr val="bg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u-HU" altLang="en-US"/>
                  </a:p>
                </p:txBody>
              </p:sp>
              <p:sp>
                <p:nvSpPr>
                  <p:cNvPr id="50197" name="Line 42"/>
                  <p:cNvSpPr>
                    <a:spLocks noChangeShapeType="1"/>
                  </p:cNvSpPr>
                  <p:nvPr/>
                </p:nvSpPr>
                <p:spPr bwMode="auto">
                  <a:xfrm>
                    <a:off x="4896" y="1776"/>
                    <a:ext cx="0"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8" name="Line 43"/>
                  <p:cNvSpPr>
                    <a:spLocks noChangeShapeType="1"/>
                  </p:cNvSpPr>
                  <p:nvPr/>
                </p:nvSpPr>
                <p:spPr bwMode="auto">
                  <a:xfrm>
                    <a:off x="5136" y="1776"/>
                    <a:ext cx="0"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195" name="Line 44"/>
                <p:cNvSpPr>
                  <a:spLocks noChangeShapeType="1"/>
                </p:cNvSpPr>
                <p:nvPr/>
              </p:nvSpPr>
              <p:spPr bwMode="auto">
                <a:xfrm>
                  <a:off x="3680" y="2896"/>
                  <a:ext cx="9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8349" name="Text Box 45"/>
              <p:cNvSpPr txBox="1">
                <a:spLocks noChangeArrowheads="1"/>
              </p:cNvSpPr>
              <p:nvPr/>
            </p:nvSpPr>
            <p:spPr bwMode="auto">
              <a:xfrm>
                <a:off x="3696" y="2784"/>
                <a:ext cx="743" cy="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sz="1400">
                    <a:effectLst>
                      <a:outerShdw blurRad="38100" dist="38100" dir="2700000" algn="tl">
                        <a:srgbClr val="000000"/>
                      </a:outerShdw>
                    </a:effectLst>
                    <a:latin typeface="Comic Sans MS" pitchFamily="66" charset="0"/>
                  </a:rPr>
                  <a:t>B   E     P(A)</a:t>
                </a:r>
              </a:p>
              <a:p>
                <a:pPr eaLnBrk="0" hangingPunct="0">
                  <a:defRPr/>
                </a:pPr>
                <a:r>
                  <a:rPr lang="en-US" sz="1400">
                    <a:effectLst>
                      <a:outerShdw blurRad="38100" dist="38100" dir="2700000" algn="tl">
                        <a:srgbClr val="000000"/>
                      </a:outerShdw>
                    </a:effectLst>
                    <a:latin typeface="Comic Sans MS" pitchFamily="66" charset="0"/>
                  </a:rPr>
                  <a:t>T   T      .95</a:t>
                </a:r>
              </a:p>
              <a:p>
                <a:pPr eaLnBrk="0" hangingPunct="0">
                  <a:defRPr/>
                </a:pPr>
                <a:r>
                  <a:rPr lang="en-US" sz="1400">
                    <a:effectLst>
                      <a:outerShdw blurRad="38100" dist="38100" dir="2700000" algn="tl">
                        <a:srgbClr val="000000"/>
                      </a:outerShdw>
                    </a:effectLst>
                    <a:latin typeface="Comic Sans MS" pitchFamily="66" charset="0"/>
                  </a:rPr>
                  <a:t>T   F      .94</a:t>
                </a:r>
              </a:p>
              <a:p>
                <a:pPr eaLnBrk="0" hangingPunct="0">
                  <a:defRPr/>
                </a:pPr>
                <a:r>
                  <a:rPr lang="en-US" sz="1400">
                    <a:effectLst>
                      <a:outerShdw blurRad="38100" dist="38100" dir="2700000" algn="tl">
                        <a:srgbClr val="000000"/>
                      </a:outerShdw>
                    </a:effectLst>
                    <a:latin typeface="Comic Sans MS" pitchFamily="66" charset="0"/>
                  </a:rPr>
                  <a:t>F   T      .29</a:t>
                </a:r>
              </a:p>
              <a:p>
                <a:pPr eaLnBrk="0" hangingPunct="0">
                  <a:defRPr/>
                </a:pPr>
                <a:r>
                  <a:rPr lang="en-US" sz="1400">
                    <a:effectLst>
                      <a:outerShdw blurRad="38100" dist="38100" dir="2700000" algn="tl">
                        <a:srgbClr val="000000"/>
                      </a:outerShdw>
                    </a:effectLst>
                    <a:latin typeface="Comic Sans MS" pitchFamily="66" charset="0"/>
                  </a:rPr>
                  <a:t>F   F     .001</a:t>
                </a:r>
                <a:endParaRPr lang="en-US">
                  <a:effectLst>
                    <a:outerShdw blurRad="38100" dist="38100" dir="2700000" algn="tl">
                      <a:srgbClr val="000000"/>
                    </a:outerShdw>
                  </a:effectLst>
                  <a:latin typeface="Comic Sans MS" pitchFamily="66" charset="0"/>
                </a:endParaRPr>
              </a:p>
            </p:txBody>
          </p:sp>
        </p:grpSp>
      </p:grpSp>
      <p:sp>
        <p:nvSpPr>
          <p:cNvPr id="98350" name="Text Box 46"/>
          <p:cNvSpPr txBox="1">
            <a:spLocks noChangeArrowheads="1"/>
          </p:cNvSpPr>
          <p:nvPr/>
        </p:nvSpPr>
        <p:spPr bwMode="auto">
          <a:xfrm>
            <a:off x="4114800" y="6096000"/>
            <a:ext cx="838200" cy="406400"/>
          </a:xfrm>
          <a:prstGeom prst="rect">
            <a:avLst/>
          </a:prstGeom>
          <a:gradFill rotWithShape="0">
            <a:gsLst>
              <a:gs pos="0">
                <a:schemeClr val="accent2"/>
              </a:gs>
              <a:gs pos="100000">
                <a:schemeClr val="bg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sz="2000">
                <a:effectLst>
                  <a:outerShdw blurRad="38100" dist="38100" dir="2700000" algn="tl">
                    <a:srgbClr val="000000"/>
                  </a:outerShdw>
                </a:effectLst>
                <a:latin typeface="Comic Sans MS" pitchFamily="66" charset="0"/>
              </a:rPr>
              <a:t>0.016</a:t>
            </a:r>
            <a:endParaRPr lang="en-US" sz="2200">
              <a:solidFill>
                <a:srgbClr val="800080"/>
              </a:solidFill>
              <a:effectLst>
                <a:outerShdw blurRad="38100" dist="38100" dir="2700000" algn="tl">
                  <a:srgbClr val="000000"/>
                </a:outerShdw>
              </a:effectLst>
              <a:latin typeface="Comic Sans MS" pitchFamily="66" charset="0"/>
            </a:endParaRPr>
          </a:p>
        </p:txBody>
      </p:sp>
      <p:sp>
        <p:nvSpPr>
          <p:cNvPr id="98351" name="Text Box 47"/>
          <p:cNvSpPr txBox="1">
            <a:spLocks noChangeArrowheads="1"/>
          </p:cNvSpPr>
          <p:nvPr/>
        </p:nvSpPr>
        <p:spPr bwMode="auto">
          <a:xfrm>
            <a:off x="6096000" y="6080125"/>
            <a:ext cx="1057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sz="2000">
                <a:effectLst>
                  <a:outerShdw blurRad="38100" dist="38100" dir="2700000" algn="tl">
                    <a:srgbClr val="000000"/>
                  </a:outerShdw>
                </a:effectLst>
                <a:latin typeface="Comic Sans MS" pitchFamily="66" charset="0"/>
                <a:sym typeface="Symbol" pitchFamily="18" charset="2"/>
              </a:rPr>
              <a:t>(Bayes)</a:t>
            </a:r>
            <a:endParaRPr lang="en-US" sz="2200">
              <a:solidFill>
                <a:srgbClr val="800080"/>
              </a:solidFill>
              <a:effectLst>
                <a:outerShdw blurRad="38100" dist="38100" dir="2700000" algn="tl">
                  <a:srgbClr val="000000"/>
                </a:outerShdw>
              </a:effectLst>
              <a:latin typeface="Comic Sans MS" pitchFamily="66" charset="0"/>
            </a:endParaRPr>
          </a:p>
        </p:txBody>
      </p:sp>
      <p:sp>
        <p:nvSpPr>
          <p:cNvPr id="50182" name="Text Box 48"/>
          <p:cNvSpPr txBox="1">
            <a:spLocks noChangeArrowheads="1"/>
          </p:cNvSpPr>
          <p:nvPr/>
        </p:nvSpPr>
        <p:spPr bwMode="auto">
          <a:xfrm>
            <a:off x="152400" y="3270250"/>
            <a:ext cx="883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Many (all) types of questions can be answered, using Bayes Rule.</a:t>
            </a:r>
            <a:endParaRPr lang="en-US" altLang="en-US">
              <a:sym typeface="Symbol" panose="05050102010706020507" pitchFamily="18" charset="2"/>
            </a:endParaRPr>
          </a:p>
        </p:txBody>
      </p:sp>
      <p:sp>
        <p:nvSpPr>
          <p:cNvPr id="50183" name="Text Box 49"/>
          <p:cNvSpPr txBox="1">
            <a:spLocks noChangeArrowheads="1"/>
          </p:cNvSpPr>
          <p:nvPr/>
        </p:nvSpPr>
        <p:spPr bwMode="auto">
          <a:xfrm>
            <a:off x="152400" y="3840163"/>
            <a:ext cx="8839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	What is the probability that there is no burglary, nor 		earthquake, but that the alarm went and both John and Mary 	called?</a:t>
            </a:r>
            <a:endParaRPr lang="en-US" altLang="en-US">
              <a:sym typeface="Symbol" panose="05050102010706020507" pitchFamily="18" charset="2"/>
            </a:endParaRPr>
          </a:p>
        </p:txBody>
      </p:sp>
      <p:sp>
        <p:nvSpPr>
          <p:cNvPr id="98354" name="Text Box 50"/>
          <p:cNvSpPr txBox="1">
            <a:spLocks noChangeArrowheads="1"/>
          </p:cNvSpPr>
          <p:nvPr/>
        </p:nvSpPr>
        <p:spPr bwMode="auto">
          <a:xfrm>
            <a:off x="152400" y="4860925"/>
            <a:ext cx="883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sz="2000">
                <a:solidFill>
                  <a:srgbClr val="006600"/>
                </a:solidFill>
                <a:effectLst>
                  <a:outerShdw blurRad="38100" dist="38100" dir="2700000" algn="tl">
                    <a:srgbClr val="000000"/>
                  </a:outerShdw>
                </a:effectLst>
                <a:latin typeface="Comic Sans MS" pitchFamily="66" charset="0"/>
              </a:rPr>
              <a:t>		</a:t>
            </a:r>
            <a:r>
              <a:rPr lang="en-US" sz="2000">
                <a:effectLst>
                  <a:outerShdw blurRad="38100" dist="38100" dir="2700000" algn="tl">
                    <a:srgbClr val="000000"/>
                  </a:outerShdw>
                </a:effectLst>
                <a:latin typeface="Comic Sans MS" pitchFamily="66" charset="0"/>
              </a:rPr>
              <a:t>= P (J </a:t>
            </a:r>
            <a:r>
              <a:rPr lang="en-US" sz="2000">
                <a:effectLst>
                  <a:outerShdw blurRad="38100" dist="38100" dir="2700000" algn="tl">
                    <a:srgbClr val="000000"/>
                  </a:outerShdw>
                </a:effectLst>
                <a:latin typeface="Comic Sans MS" pitchFamily="66" charset="0"/>
                <a:sym typeface="Symbol" pitchFamily="18" charset="2"/>
              </a:rPr>
              <a:t> M  A  B  E) = 0.00062     		</a:t>
            </a:r>
            <a:endParaRPr lang="en-US" sz="2000">
              <a:solidFill>
                <a:srgbClr val="006600"/>
              </a:solidFill>
              <a:effectLst>
                <a:outerShdw blurRad="38100" dist="38100" dir="2700000" algn="tl">
                  <a:srgbClr val="000000"/>
                </a:outerShdw>
              </a:effectLst>
              <a:latin typeface="Comic Sans MS" pitchFamily="66" charset="0"/>
              <a:sym typeface="Symbol" pitchFamily="18" charset="2"/>
            </a:endParaRPr>
          </a:p>
        </p:txBody>
      </p:sp>
      <p:sp>
        <p:nvSpPr>
          <p:cNvPr id="50185" name="Text Box 51"/>
          <p:cNvSpPr txBox="1">
            <a:spLocks noChangeArrowheads="1"/>
          </p:cNvSpPr>
          <p:nvPr/>
        </p:nvSpPr>
        <p:spPr bwMode="auto">
          <a:xfrm>
            <a:off x="152400" y="5470525"/>
            <a:ext cx="8839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ym typeface="Symbol" panose="05050102010706020507" pitchFamily="18" charset="2"/>
              </a:rPr>
              <a:t>	What is the probability that there is a burglary, given that John	calls?</a:t>
            </a:r>
          </a:p>
          <a:p>
            <a:r>
              <a:rPr lang="en-US" altLang="en-US">
                <a:sym typeface="Symbol" panose="05050102010706020507" pitchFamily="18" charset="2"/>
              </a:rPr>
              <a:t>		= P(B | J) = ?</a:t>
            </a:r>
          </a:p>
        </p:txBody>
      </p:sp>
      <p:sp>
        <p:nvSpPr>
          <p:cNvPr id="50186" name="Dia számának helye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1EDEAC-889A-4470-B57F-454D3E9E3DFB}" type="slidenum">
              <a:rPr lang="de-DE" altLang="en-US"/>
              <a:pPr eaLnBrk="1" hangingPunct="1"/>
              <a:t>7</a:t>
            </a:fld>
            <a:endParaRPr lang="de-DE"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ím 1"/>
          <p:cNvSpPr>
            <a:spLocks noGrp="1"/>
          </p:cNvSpPr>
          <p:nvPr>
            <p:ph type="ctrTitle"/>
          </p:nvPr>
        </p:nvSpPr>
        <p:spPr>
          <a:xfrm>
            <a:off x="709613" y="955675"/>
            <a:ext cx="7772400" cy="2617788"/>
          </a:xfrm>
        </p:spPr>
        <p:txBody>
          <a:bodyPr/>
          <a:lstStyle/>
          <a:p>
            <a:pPr eaLnBrk="1" hangingPunct="1"/>
            <a:r>
              <a:rPr lang="hu-HU" altLang="en-US" dirty="0" err="1"/>
              <a:t>Entropy</a:t>
            </a:r>
            <a:br>
              <a:rPr lang="hu-HU" altLang="en-US" dirty="0"/>
            </a:br>
            <a:endParaRPr lang="en-US" altLang="en-US" dirty="0"/>
          </a:p>
        </p:txBody>
      </p:sp>
      <p:pic>
        <p:nvPicPr>
          <p:cNvPr id="5" name="Picture 6" descr="C:\Documents and Settings\Revan\Dokumentumok\Képek\ITKlogo.png"/>
          <p:cNvPicPr>
            <a:picLocks noChangeAspect="1" noChangeArrowheads="1"/>
          </p:cNvPicPr>
          <p:nvPr/>
        </p:nvPicPr>
        <p:blipFill>
          <a:blip r:embed="rId2" cstate="print"/>
          <a:srcRect/>
          <a:stretch>
            <a:fillRect/>
          </a:stretch>
        </p:blipFill>
        <p:spPr bwMode="auto">
          <a:xfrm>
            <a:off x="251520" y="66148"/>
            <a:ext cx="541075" cy="1130604"/>
          </a:xfrm>
          <a:prstGeom prst="rect">
            <a:avLst/>
          </a:prstGeom>
          <a:noFill/>
          <a:effectLst>
            <a:reflection blurRad="6350" endPos="0" dir="5400000" sy="-100000" algn="bl" rotWithShape="0"/>
          </a:effectLst>
        </p:spPr>
      </p:pic>
    </p:spTree>
    <p:extLst>
      <p:ext uri="{BB962C8B-B14F-4D97-AF65-F5344CB8AC3E}">
        <p14:creationId xmlns:p14="http://schemas.microsoft.com/office/powerpoint/2010/main" val="44045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GB" altLang="hu-HU"/>
              <a:t>Information theory</a:t>
            </a:r>
          </a:p>
        </p:txBody>
      </p:sp>
      <p:sp>
        <p:nvSpPr>
          <p:cNvPr id="33795" name="Content Placeholder 2"/>
          <p:cNvSpPr>
            <a:spLocks noGrp="1"/>
          </p:cNvSpPr>
          <p:nvPr>
            <p:ph idx="1"/>
          </p:nvPr>
        </p:nvSpPr>
        <p:spPr>
          <a:xfrm>
            <a:off x="457200" y="1502848"/>
            <a:ext cx="8229600" cy="5218627"/>
          </a:xfrm>
        </p:spPr>
        <p:txBody>
          <a:bodyPr anchor="ctr"/>
          <a:lstStyle/>
          <a:p>
            <a:endParaRPr lang="hu-HU" altLang="hu-HU" sz="2800" dirty="0"/>
          </a:p>
          <a:p>
            <a:endParaRPr lang="hu-HU" altLang="hu-HU" sz="2800" dirty="0"/>
          </a:p>
          <a:p>
            <a:r>
              <a:rPr lang="hu-HU" altLang="hu-HU" sz="2800" dirty="0"/>
              <a:t>X random </a:t>
            </a:r>
            <a:r>
              <a:rPr lang="hu-HU" altLang="hu-HU" sz="2800" dirty="0" err="1"/>
              <a:t>variable</a:t>
            </a:r>
            <a:r>
              <a:rPr lang="hu-HU" altLang="hu-HU" sz="2800" dirty="0"/>
              <a:t>:</a:t>
            </a:r>
          </a:p>
          <a:p>
            <a:endParaRPr lang="hu-HU" altLang="hu-HU" sz="2800" dirty="0"/>
          </a:p>
          <a:p>
            <a:pPr marL="0" indent="0">
              <a:buNone/>
            </a:pPr>
            <a:endParaRPr lang="hu-HU" altLang="hu-HU" sz="2800" dirty="0"/>
          </a:p>
          <a:p>
            <a:r>
              <a:rPr lang="en-US" altLang="hu-HU" sz="2800" dirty="0"/>
              <a:t>Claude E Shannon (1948) </a:t>
            </a:r>
            <a:r>
              <a:rPr lang="en-US" altLang="hu-HU" sz="2800" i="1" dirty="0"/>
              <a:t>A Mathematical Theory of Communication</a:t>
            </a:r>
            <a:r>
              <a:rPr lang="en-US" altLang="hu-HU" sz="2800" dirty="0"/>
              <a:t>, The Bell System Technical Journal, Vol. </a:t>
            </a:r>
            <a:r>
              <a:rPr lang="en-US" altLang="hu-HU" sz="2800" b="1" dirty="0"/>
              <a:t>27</a:t>
            </a:r>
            <a:r>
              <a:rPr lang="en-US" altLang="hu-HU" sz="2800" dirty="0"/>
              <a:t>, pp. 379–423, 623–656, July, October</a:t>
            </a:r>
          </a:p>
          <a:p>
            <a:endParaRPr lang="hu-HU" altLang="hu-HU" sz="2800" dirty="0"/>
          </a:p>
          <a:p>
            <a:r>
              <a:rPr lang="en-US" altLang="hu-HU" sz="2800" dirty="0"/>
              <a:t>How to describe information sources</a:t>
            </a:r>
          </a:p>
          <a:p>
            <a:r>
              <a:rPr lang="en-US" altLang="hu-HU" sz="2800" dirty="0"/>
              <a:t>How to represent information from a source</a:t>
            </a:r>
          </a:p>
          <a:p>
            <a:r>
              <a:rPr lang="en-US" altLang="hu-HU" sz="2800" dirty="0"/>
              <a:t>How to transmit information over a channel</a:t>
            </a:r>
            <a:br>
              <a:rPr lang="en-US" altLang="hu-HU" sz="2800" dirty="0"/>
            </a:br>
            <a:endParaRPr lang="en-US" altLang="hu-HU" sz="2800" dirty="0"/>
          </a:p>
          <a:p>
            <a:endParaRPr lang="en-GB" altLang="hu-HU" sz="2800" dirty="0"/>
          </a:p>
        </p:txBody>
      </p:sp>
      <p:sp>
        <p:nvSpPr>
          <p:cNvPr id="33796" name="Dia számának helye 5"/>
          <p:cNvSpPr>
            <a:spLocks noGrp="1"/>
          </p:cNvSpPr>
          <p:nvPr>
            <p:ph type="sldNum" sz="quarter" idx="12"/>
          </p:nvPr>
        </p:nvSpPr>
        <p:spPr>
          <a:noFill/>
        </p:spPr>
        <p:txBody>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spcBef>
                <a:spcPct val="0"/>
              </a:spcBef>
              <a:buFontTx/>
              <a:buNone/>
            </a:pPr>
            <a:fld id="{247B8B24-EBE3-4B17-9B64-1E6DCF3AAF16}" type="slidenum">
              <a:rPr lang="en-US" altLang="hu-HU" sz="1400" smtClean="0"/>
              <a:pPr>
                <a:spcBef>
                  <a:spcPct val="0"/>
                </a:spcBef>
                <a:buFontTx/>
                <a:buNone/>
              </a:pPr>
              <a:t>9</a:t>
            </a:fld>
            <a:endParaRPr lang="en-US" altLang="hu-HU" sz="1400"/>
          </a:p>
        </p:txBody>
      </p:sp>
      <p:pic>
        <p:nvPicPr>
          <p:cNvPr id="2" name="Kép 1"/>
          <p:cNvPicPr>
            <a:picLocks noChangeAspect="1"/>
          </p:cNvPicPr>
          <p:nvPr/>
        </p:nvPicPr>
        <p:blipFill>
          <a:blip r:embed="rId3"/>
          <a:stretch>
            <a:fillRect/>
          </a:stretch>
        </p:blipFill>
        <p:spPr>
          <a:xfrm>
            <a:off x="2195736" y="2060848"/>
            <a:ext cx="3672408" cy="1001566"/>
          </a:xfrm>
          <a:prstGeom prst="rect">
            <a:avLst/>
          </a:prstGeom>
        </p:spPr>
      </p:pic>
    </p:spTree>
    <p:extLst>
      <p:ext uri="{BB962C8B-B14F-4D97-AF65-F5344CB8AC3E}">
        <p14:creationId xmlns:p14="http://schemas.microsoft.com/office/powerpoint/2010/main" val="29839859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4454</TotalTime>
  <Words>1692</Words>
  <Application>Microsoft Office PowerPoint</Application>
  <PresentationFormat>On-screen Show (4:3)</PresentationFormat>
  <Paragraphs>318</Paragraphs>
  <Slides>25</Slides>
  <Notes>12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Calibri</vt:lpstr>
      <vt:lpstr>Comic Sans MS</vt:lpstr>
      <vt:lpstr>Times New Roman</vt:lpstr>
      <vt:lpstr>Wingdings</vt:lpstr>
      <vt:lpstr>Standarddesign</vt:lpstr>
      <vt:lpstr>Equation</vt:lpstr>
      <vt:lpstr>Bayesian networks </vt:lpstr>
      <vt:lpstr>Bayes theorem  (Conditional Probabilities)</vt:lpstr>
      <vt:lpstr>Bayes theorem - example</vt:lpstr>
      <vt:lpstr>Bayes theorem – example 2</vt:lpstr>
      <vt:lpstr>Bayesian network</vt:lpstr>
      <vt:lpstr>Bayesian Network</vt:lpstr>
      <vt:lpstr>Inference in Belief Networks</vt:lpstr>
      <vt:lpstr>Entropy </vt:lpstr>
      <vt:lpstr>Information theory</vt:lpstr>
      <vt:lpstr>How „surprising” is an event? (amount of information..)</vt:lpstr>
      <vt:lpstr>Features of entropy</vt:lpstr>
      <vt:lpstr>Base of logarithm?</vt:lpstr>
      <vt:lpstr>Expected „surprise” of a source</vt:lpstr>
      <vt:lpstr>Information sources</vt:lpstr>
      <vt:lpstr>Information sources</vt:lpstr>
      <vt:lpstr>Source coding</vt:lpstr>
      <vt:lpstr>Source coding/1 (naive)</vt:lpstr>
      <vt:lpstr>Source coding/2 (sequences)</vt:lpstr>
      <vt:lpstr>Source coding/3</vt:lpstr>
      <vt:lpstr>Source coding/4</vt:lpstr>
      <vt:lpstr>Source coding/5</vt:lpstr>
      <vt:lpstr>(Source coding)</vt:lpstr>
      <vt:lpstr>(Source coding)</vt:lpstr>
      <vt:lpstr>(Source coding)</vt:lpstr>
      <vt:lpstr>Summary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Architektúra</dc:title>
  <dc:creator>disy</dc:creator>
  <cp:lastModifiedBy>Lukács Gergely István</cp:lastModifiedBy>
  <cp:revision>272</cp:revision>
  <dcterms:created xsi:type="dcterms:W3CDTF">2011-04-29T11:29:24Z</dcterms:created>
  <dcterms:modified xsi:type="dcterms:W3CDTF">2021-09-21T07:49:22Z</dcterms:modified>
</cp:coreProperties>
</file>