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5" r:id="rId2"/>
    <p:sldId id="753" r:id="rId3"/>
    <p:sldId id="731" r:id="rId4"/>
    <p:sldId id="737" r:id="rId5"/>
    <p:sldId id="738" r:id="rId6"/>
    <p:sldId id="739" r:id="rId7"/>
    <p:sldId id="740" r:id="rId8"/>
    <p:sldId id="741" r:id="rId9"/>
    <p:sldId id="766" r:id="rId10"/>
    <p:sldId id="743" r:id="rId11"/>
    <p:sldId id="756" r:id="rId12"/>
    <p:sldId id="755" r:id="rId13"/>
    <p:sldId id="758" r:id="rId14"/>
    <p:sldId id="744" r:id="rId15"/>
    <p:sldId id="745" r:id="rId16"/>
    <p:sldId id="764" r:id="rId17"/>
    <p:sldId id="763" r:id="rId18"/>
    <p:sldId id="765" r:id="rId19"/>
    <p:sldId id="746" r:id="rId20"/>
    <p:sldId id="747" r:id="rId21"/>
    <p:sldId id="754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2373" autoAdjust="0"/>
  </p:normalViewPr>
  <p:slideViewPr>
    <p:cSldViewPr>
      <p:cViewPr varScale="1">
        <p:scale>
          <a:sx n="88" d="100"/>
          <a:sy n="88" d="100"/>
        </p:scale>
        <p:origin x="21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7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884583-6DEF-4633-A46C-B60292EBE7A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CFC64C-D395-4E8D-9A88-05DE6893B81F}" type="slidenum">
              <a:rPr lang="de-DE" altLang="en-US"/>
              <a:pPr eaLnBrk="1" hangingPunct="1"/>
              <a:t>3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84583-6DEF-4633-A46C-B60292EBE7A1}" type="slidenum">
              <a:rPr lang="de-DE" altLang="en-US" smtClean="0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05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39498-2F35-47B0-AE5A-5A63058D180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5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43FE6-66B5-4606-859B-819F0372005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035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AD2F4-7635-484C-A0CC-9A64FDC48F6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20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83CD5EE8-95A5-4CD4-A01C-D31510FFFCD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0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8F3ED-9C61-40B2-A242-423C0610B235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844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13381-72B0-415D-8D02-6435E13A21A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933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EA125-AE2B-4923-821B-4AEFAAE47C9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509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5F01A-03C8-4499-B392-14AF8B3304D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814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18C3E-E5D7-4179-9A9B-FEA0C3A5CD6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93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A274A-9610-4C22-AD5A-9676C94B58C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18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4DDB3-5EFA-453B-97C7-670259A8A2D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26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0706DD-F60A-423E-9574-04CF8A7A266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ctrTitle"/>
          </p:nvPr>
        </p:nvSpPr>
        <p:spPr>
          <a:xfrm>
            <a:off x="709613" y="955675"/>
            <a:ext cx="7772400" cy="2617788"/>
          </a:xfrm>
        </p:spPr>
        <p:txBody>
          <a:bodyPr/>
          <a:lstStyle/>
          <a:p>
            <a:pPr eaLnBrk="1" hangingPunct="1"/>
            <a:r>
              <a:rPr lang="hu-HU" altLang="en-US" noProof="0" dirty="0"/>
              <a:t>DM &amp; ML</a:t>
            </a:r>
            <a:br>
              <a:rPr lang="en-US" altLang="en-US" noProof="0" dirty="0"/>
            </a:br>
            <a:r>
              <a:rPr lang="en-US" altLang="en-US" noProof="0" dirty="0"/>
              <a:t>Input:</a:t>
            </a:r>
            <a:r>
              <a:rPr lang="hu-HU" altLang="en-US" noProof="0" dirty="0"/>
              <a:t> I</a:t>
            </a:r>
            <a:r>
              <a:rPr lang="en-US" altLang="en-US" noProof="0" dirty="0" err="1"/>
              <a:t>nstances</a:t>
            </a:r>
            <a:r>
              <a:rPr lang="en-US" altLang="en-US" noProof="0" dirty="0"/>
              <a:t>, attributes</a:t>
            </a:r>
          </a:p>
        </p:txBody>
      </p:sp>
      <p:sp>
        <p:nvSpPr>
          <p:cNvPr id="3075" name="Alcím 2"/>
          <p:cNvSpPr>
            <a:spLocks noGrp="1"/>
          </p:cNvSpPr>
          <p:nvPr>
            <p:ph type="subTitle" idx="1"/>
          </p:nvPr>
        </p:nvSpPr>
        <p:spPr>
          <a:xfrm>
            <a:off x="2391395" y="3717032"/>
            <a:ext cx="4408835" cy="1839912"/>
          </a:xfrm>
        </p:spPr>
        <p:txBody>
          <a:bodyPr/>
          <a:lstStyle/>
          <a:p>
            <a:pPr eaLnBrk="1" hangingPunct="1"/>
            <a:r>
              <a:rPr lang="hu-HU" altLang="en-US" sz="2000" b="1" dirty="0"/>
              <a:t>Gergely Lukács </a:t>
            </a:r>
          </a:p>
          <a:p>
            <a:pPr eaLnBrk="1" hangingPunct="1"/>
            <a:r>
              <a:rPr lang="en-US" altLang="en-US" sz="1600" noProof="0" dirty="0" err="1"/>
              <a:t>Pázmány</a:t>
            </a:r>
            <a:r>
              <a:rPr lang="en-US" altLang="en-US" sz="1600" noProof="0" dirty="0"/>
              <a:t> </a:t>
            </a:r>
            <a:r>
              <a:rPr lang="en-US" altLang="en-US" sz="1600" noProof="0" dirty="0" err="1"/>
              <a:t>Péter</a:t>
            </a:r>
            <a:r>
              <a:rPr lang="en-US" altLang="en-US" sz="1600" noProof="0" dirty="0"/>
              <a:t> Catholic University</a:t>
            </a:r>
          </a:p>
          <a:p>
            <a:pPr eaLnBrk="1" hangingPunct="1"/>
            <a:r>
              <a:rPr lang="en-US" altLang="en-US" sz="1600" noProof="0" dirty="0"/>
              <a:t>Faculty of Information Technology</a:t>
            </a:r>
            <a:r>
              <a:rPr lang="hu-HU" altLang="en-US" sz="1600" noProof="0" dirty="0"/>
              <a:t> and </a:t>
            </a:r>
            <a:r>
              <a:rPr lang="hu-HU" altLang="en-US" sz="1600" noProof="0" dirty="0" err="1"/>
              <a:t>Bionics</a:t>
            </a:r>
            <a:endParaRPr lang="en-US" altLang="en-US" sz="1600" noProof="0" dirty="0"/>
          </a:p>
          <a:p>
            <a:pPr eaLnBrk="1" hangingPunct="1"/>
            <a:r>
              <a:rPr lang="en-US" altLang="en-US" sz="1600" noProof="0" dirty="0"/>
              <a:t>Budapest, Hungary</a:t>
            </a:r>
          </a:p>
          <a:p>
            <a:pPr eaLnBrk="1" hangingPunct="1"/>
            <a:r>
              <a:rPr lang="en-US" altLang="en-US" sz="1600" noProof="0" dirty="0"/>
              <a:t>lukacs@itk.ppke.hu</a:t>
            </a:r>
          </a:p>
        </p:txBody>
      </p:sp>
      <p:pic>
        <p:nvPicPr>
          <p:cNvPr id="5" name="Picture 6" descr="C:\Documents and Settings\Revan\Dokumentumok\Képek\ITK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6148"/>
            <a:ext cx="541075" cy="1130604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C90AEA-3E09-4200-B8A2-3EFD090488DE}" type="slidenum">
              <a:rPr lang="en-US" altLang="en-US">
                <a:solidFill>
                  <a:srgbClr val="000066"/>
                </a:solidFill>
              </a:rPr>
              <a:pPr eaLnBrk="1" hangingPunct="1"/>
              <a:t>10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en-US" altLang="en-US" dirty="0"/>
              <a:t>Attribute type</a:t>
            </a:r>
            <a:r>
              <a:rPr lang="hu-HU" altLang="en-US" dirty="0"/>
              <a:t> </a:t>
            </a:r>
            <a:r>
              <a:rPr lang="hu-HU" altLang="en-US" dirty="0" err="1"/>
              <a:t>conversions</a:t>
            </a:r>
            <a:endParaRPr lang="en-US" altLang="en-US" noProof="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Many </a:t>
            </a:r>
            <a:r>
              <a:rPr lang="hu-HU" altLang="en-US" sz="2400" dirty="0" err="1"/>
              <a:t>algorithms</a:t>
            </a:r>
            <a:r>
              <a:rPr lang="hu-HU" altLang="en-US" sz="2400" dirty="0"/>
              <a:t> (and </a:t>
            </a:r>
            <a:r>
              <a:rPr lang="hu-HU" altLang="en-US" sz="2400" dirty="0" err="1"/>
              <a:t>tools</a:t>
            </a:r>
            <a:r>
              <a:rPr lang="hu-HU" altLang="en-US" sz="2400" dirty="0"/>
              <a:t>)</a:t>
            </a:r>
            <a:r>
              <a:rPr lang="en-US" altLang="en-US" sz="2400" dirty="0"/>
              <a:t> accommodate just two levels of measurement</a:t>
            </a:r>
            <a:r>
              <a:rPr lang="hu-HU" altLang="en-US" sz="2400" dirty="0"/>
              <a:t> (</a:t>
            </a:r>
            <a:r>
              <a:rPr lang="hu-HU" altLang="en-US" sz="2400" dirty="0" err="1"/>
              <a:t>or</a:t>
            </a:r>
            <a:r>
              <a:rPr lang="hu-HU" altLang="en-US" sz="2400" dirty="0"/>
              <a:t> </a:t>
            </a:r>
            <a:r>
              <a:rPr lang="hu-HU" altLang="en-US" sz="2400" dirty="0" err="1"/>
              <a:t>even</a:t>
            </a:r>
            <a:r>
              <a:rPr lang="hu-HU" altLang="en-US" sz="2400" dirty="0"/>
              <a:t> </a:t>
            </a:r>
            <a:r>
              <a:rPr lang="hu-HU" altLang="en-US" sz="2400" dirty="0" err="1"/>
              <a:t>directly</a:t>
            </a:r>
            <a:r>
              <a:rPr lang="hu-HU" altLang="en-US" sz="2400" dirty="0"/>
              <a:t> </a:t>
            </a:r>
            <a:r>
              <a:rPr lang="hu-HU" altLang="en-US" sz="2400" dirty="0" err="1"/>
              <a:t>just</a:t>
            </a:r>
            <a:r>
              <a:rPr lang="hu-HU" altLang="en-US" sz="2400" dirty="0"/>
              <a:t> </a:t>
            </a:r>
            <a:r>
              <a:rPr lang="hu-HU" altLang="en-US" sz="2400" dirty="0" err="1"/>
              <a:t>one</a:t>
            </a:r>
            <a:r>
              <a:rPr lang="hu-HU" altLang="en-US" sz="2400" dirty="0"/>
              <a:t>!)</a:t>
            </a:r>
            <a:endParaRPr lang="en-US" altLang="en-US" sz="2400" dirty="0"/>
          </a:p>
          <a:p>
            <a:pPr lvl="1" eaLnBrk="1" hangingPunct="1"/>
            <a:r>
              <a:rPr lang="hu-HU" altLang="en-US" sz="2000" dirty="0"/>
              <a:t>n</a:t>
            </a:r>
            <a:r>
              <a:rPr lang="en-US" altLang="en-US" sz="2000" dirty="0" err="1"/>
              <a:t>ominal</a:t>
            </a:r>
            <a:r>
              <a:rPr lang="hu-HU" altLang="en-US" sz="2000" dirty="0"/>
              <a:t> (</a:t>
            </a:r>
            <a:r>
              <a:rPr lang="hu-HU" altLang="en-US" sz="2000" dirty="0" err="1"/>
              <a:t>special</a:t>
            </a:r>
            <a:r>
              <a:rPr lang="hu-HU" altLang="en-US" sz="2000" dirty="0"/>
              <a:t> </a:t>
            </a:r>
            <a:r>
              <a:rPr lang="hu-HU" altLang="en-US" sz="2000" dirty="0" err="1"/>
              <a:t>case</a:t>
            </a:r>
            <a:r>
              <a:rPr lang="hu-HU" altLang="en-US" sz="2000" dirty="0"/>
              <a:t>: </a:t>
            </a:r>
            <a:r>
              <a:rPr lang="hu-HU" altLang="en-US" sz="2000" dirty="0" err="1"/>
              <a:t>boolean</a:t>
            </a:r>
            <a:r>
              <a:rPr lang="hu-HU" altLang="en-US" sz="2000" dirty="0"/>
              <a:t>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numeric</a:t>
            </a:r>
          </a:p>
          <a:p>
            <a:pPr eaLnBrk="1" hangingPunct="1"/>
            <a:r>
              <a:rPr lang="hu-HU" altLang="en-US" sz="2400" noProof="0" dirty="0" err="1"/>
              <a:t>Conversions</a:t>
            </a:r>
            <a:r>
              <a:rPr lang="hu-HU" altLang="en-US" sz="2400" noProof="0" dirty="0"/>
              <a:t>:</a:t>
            </a:r>
          </a:p>
          <a:p>
            <a:pPr lvl="1" eaLnBrk="1" hangingPunct="1"/>
            <a:r>
              <a:rPr lang="hu-HU" altLang="en-US" sz="2000" dirty="0" err="1"/>
              <a:t>nominal</a:t>
            </a:r>
            <a:r>
              <a:rPr lang="hu-HU" altLang="en-US" sz="2000" dirty="0"/>
              <a:t>-&gt;n-1 </a:t>
            </a:r>
            <a:r>
              <a:rPr lang="hu-HU" altLang="en-US" sz="2000" dirty="0" err="1"/>
              <a:t>binary-nominal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attributes</a:t>
            </a:r>
            <a:r>
              <a:rPr lang="hu-HU" altLang="en-US" sz="2000" dirty="0"/>
              <a:t>: </a:t>
            </a:r>
            <a:br>
              <a:rPr lang="hu-HU" altLang="en-US" sz="2000" dirty="0"/>
            </a:br>
            <a:r>
              <a:rPr lang="hu-HU" altLang="en-US" sz="2000" dirty="0" err="1"/>
              <a:t>separate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binary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attributes</a:t>
            </a:r>
            <a:r>
              <a:rPr lang="hu-HU" altLang="en-US" sz="2000" dirty="0"/>
              <a:t> </a:t>
            </a:r>
            <a:r>
              <a:rPr lang="hu-HU" altLang="en-US" sz="2000" dirty="0" err="1"/>
              <a:t>for</a:t>
            </a:r>
            <a:r>
              <a:rPr lang="hu-HU" altLang="en-US" sz="2000" dirty="0"/>
              <a:t> </a:t>
            </a:r>
            <a:r>
              <a:rPr lang="hu-HU" altLang="en-US" sz="2000" dirty="0" err="1"/>
              <a:t>each</a:t>
            </a:r>
            <a:r>
              <a:rPr lang="hu-HU" altLang="en-US" sz="2000" dirty="0"/>
              <a:t> </a:t>
            </a:r>
            <a:r>
              <a:rPr lang="hu-HU" altLang="en-US" sz="2000" dirty="0" err="1"/>
              <a:t>nominal</a:t>
            </a:r>
            <a:r>
              <a:rPr lang="hu-HU" altLang="en-US" sz="2000" dirty="0"/>
              <a:t> </a:t>
            </a:r>
            <a:r>
              <a:rPr lang="hu-HU" altLang="en-US" sz="2000" dirty="0" err="1"/>
              <a:t>value</a:t>
            </a:r>
            <a:endParaRPr lang="hu-HU" altLang="en-US" sz="2000" dirty="0"/>
          </a:p>
          <a:p>
            <a:pPr lvl="2" eaLnBrk="1" hangingPunct="1"/>
            <a:r>
              <a:rPr lang="hu-HU" altLang="en-US" sz="1600" dirty="0"/>
              <a:t>Python </a:t>
            </a:r>
            <a:r>
              <a:rPr lang="hu-HU" altLang="en-US" sz="1600" dirty="0" err="1"/>
              <a:t>scikit</a:t>
            </a:r>
            <a:r>
              <a:rPr lang="hu-HU" altLang="en-US" sz="1600" dirty="0"/>
              <a:t> </a:t>
            </a:r>
            <a:r>
              <a:rPr lang="hu-HU" altLang="en-US" sz="1600" dirty="0" err="1"/>
              <a:t>learn</a:t>
            </a:r>
            <a:r>
              <a:rPr lang="hu-HU" altLang="en-US" sz="1600" dirty="0"/>
              <a:t>: </a:t>
            </a:r>
            <a:r>
              <a:rPr lang="hu-HU" altLang="en-US" sz="1600" dirty="0" err="1"/>
              <a:t>one</a:t>
            </a:r>
            <a:r>
              <a:rPr lang="hu-HU" altLang="en-US" sz="1600" dirty="0"/>
              <a:t>-hot </a:t>
            </a:r>
            <a:r>
              <a:rPr lang="hu-HU" altLang="en-US" sz="1600" dirty="0" err="1"/>
              <a:t>encoder</a:t>
            </a:r>
            <a:endParaRPr lang="hu-HU" altLang="en-US" sz="1600" dirty="0"/>
          </a:p>
          <a:p>
            <a:pPr lvl="1" eaLnBrk="1" hangingPunct="1"/>
            <a:r>
              <a:rPr lang="hu-HU" altLang="en-US" sz="2000" dirty="0" err="1"/>
              <a:t>nominal</a:t>
            </a:r>
            <a:r>
              <a:rPr lang="hu-HU" altLang="en-US" sz="2000" dirty="0"/>
              <a:t> -&gt; </a:t>
            </a:r>
            <a:r>
              <a:rPr lang="hu-HU" altLang="en-US" sz="2000" dirty="0" err="1"/>
              <a:t>numeric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attribute</a:t>
            </a:r>
            <a:r>
              <a:rPr lang="hu-HU" altLang="en-US" sz="2000" dirty="0"/>
              <a:t>: </a:t>
            </a:r>
            <a:br>
              <a:rPr lang="hu-HU" altLang="en-US" sz="2000" dirty="0"/>
            </a:br>
            <a:r>
              <a:rPr lang="hu-HU" altLang="en-US" sz="2000" dirty="0" err="1"/>
              <a:t>integers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are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assigned</a:t>
            </a:r>
            <a:r>
              <a:rPr lang="hu-HU" altLang="en-US" sz="2000" dirty="0"/>
              <a:t> </a:t>
            </a:r>
            <a:r>
              <a:rPr lang="hu-HU" altLang="en-US" sz="2000" dirty="0" err="1"/>
              <a:t>to</a:t>
            </a:r>
            <a:r>
              <a:rPr lang="hu-HU" altLang="en-US" sz="2000" dirty="0"/>
              <a:t> </a:t>
            </a:r>
            <a:r>
              <a:rPr lang="hu-HU" altLang="en-US" sz="2000" dirty="0" err="1"/>
              <a:t>the</a:t>
            </a:r>
            <a:r>
              <a:rPr lang="hu-HU" altLang="en-US" sz="2000" dirty="0"/>
              <a:t> </a:t>
            </a:r>
            <a:r>
              <a:rPr lang="hu-HU" altLang="en-US" sz="2000" dirty="0" err="1"/>
              <a:t>nominal</a:t>
            </a:r>
            <a:r>
              <a:rPr lang="hu-HU" altLang="en-US" sz="2000" dirty="0"/>
              <a:t> </a:t>
            </a:r>
            <a:r>
              <a:rPr lang="hu-HU" altLang="en-US" sz="2000" dirty="0" err="1"/>
              <a:t>values</a:t>
            </a:r>
            <a:endParaRPr lang="hu-HU" altLang="en-US" sz="2000" dirty="0"/>
          </a:p>
          <a:p>
            <a:pPr lvl="2" eaLnBrk="1" hangingPunct="1"/>
            <a:r>
              <a:rPr lang="hu-HU" altLang="en-US" sz="1600" dirty="0"/>
              <a:t>Python </a:t>
            </a:r>
            <a:r>
              <a:rPr lang="hu-HU" altLang="en-US" sz="1600" dirty="0" err="1"/>
              <a:t>sklearn</a:t>
            </a:r>
            <a:r>
              <a:rPr lang="hu-HU" altLang="en-US" sz="1600" dirty="0"/>
              <a:t> </a:t>
            </a:r>
            <a:r>
              <a:rPr lang="hu-HU" altLang="en-US" sz="1600" dirty="0" err="1"/>
              <a:t>ordinal</a:t>
            </a:r>
            <a:r>
              <a:rPr lang="hu-HU" altLang="en-US" sz="1600" dirty="0"/>
              <a:t> </a:t>
            </a:r>
            <a:r>
              <a:rPr lang="hu-HU" altLang="en-US" sz="1600" dirty="0" err="1"/>
              <a:t>encoder</a:t>
            </a:r>
            <a:endParaRPr lang="hu-HU" altLang="en-US" sz="1600" dirty="0"/>
          </a:p>
          <a:p>
            <a:pPr lvl="2" eaLnBrk="1" hangingPunct="1"/>
            <a:r>
              <a:rPr lang="hu-HU" altLang="en-US" sz="1600" b="1" dirty="0" err="1"/>
              <a:t>False</a:t>
            </a:r>
            <a:r>
              <a:rPr lang="hu-HU" altLang="en-US" sz="1600" b="1" dirty="0"/>
              <a:t> </a:t>
            </a:r>
            <a:r>
              <a:rPr lang="hu-HU" altLang="en-US" sz="1600" b="1" dirty="0" err="1"/>
              <a:t>assumptions</a:t>
            </a:r>
            <a:r>
              <a:rPr lang="hu-HU" altLang="en-US" sz="1600" dirty="0"/>
              <a:t>: </a:t>
            </a:r>
            <a:r>
              <a:rPr lang="hu-HU" altLang="en-US" sz="1600" dirty="0" err="1"/>
              <a:t>order</a:t>
            </a:r>
            <a:r>
              <a:rPr lang="hu-HU" altLang="en-US" sz="1600" dirty="0"/>
              <a:t>, </a:t>
            </a:r>
            <a:r>
              <a:rPr lang="hu-HU" altLang="en-US" sz="1600" dirty="0" err="1"/>
              <a:t>difference</a:t>
            </a:r>
            <a:r>
              <a:rPr lang="hu-HU" altLang="en-US" sz="1600" dirty="0"/>
              <a:t> </a:t>
            </a:r>
            <a:r>
              <a:rPr lang="hu-HU" altLang="en-US" sz="1600" dirty="0" err="1"/>
              <a:t>on</a:t>
            </a:r>
            <a:r>
              <a:rPr lang="hu-HU" altLang="en-US" sz="1600" dirty="0"/>
              <a:t> </a:t>
            </a:r>
            <a:r>
              <a:rPr lang="hu-HU" altLang="en-US" sz="1600" dirty="0" err="1"/>
              <a:t>numeric</a:t>
            </a:r>
            <a:r>
              <a:rPr lang="hu-HU" altLang="en-US" sz="1600" dirty="0"/>
              <a:t> </a:t>
            </a:r>
            <a:r>
              <a:rPr lang="hu-HU" altLang="en-US" sz="1600" dirty="0" err="1"/>
              <a:t>attribute</a:t>
            </a:r>
            <a:r>
              <a:rPr lang="hu-HU" altLang="en-US" sz="1600" dirty="0"/>
              <a:t>!</a:t>
            </a:r>
          </a:p>
          <a:p>
            <a:pPr lvl="1" eaLnBrk="1" hangingPunct="1"/>
            <a:r>
              <a:rPr lang="hu-HU" altLang="en-US" sz="2000" dirty="0"/>
              <a:t>o</a:t>
            </a:r>
            <a:r>
              <a:rPr lang="en-US" altLang="en-US" sz="2000" noProof="0" dirty="0" err="1"/>
              <a:t>rdinal</a:t>
            </a:r>
            <a:r>
              <a:rPr lang="en-US" altLang="en-US" sz="2000" noProof="0" dirty="0"/>
              <a:t> </a:t>
            </a:r>
            <a:r>
              <a:rPr lang="hu-HU" altLang="en-US" sz="2000" noProof="0" dirty="0"/>
              <a:t>-&gt; </a:t>
            </a:r>
            <a:r>
              <a:rPr lang="en-US" altLang="en-US" sz="2000" i="1" noProof="0" dirty="0"/>
              <a:t>n-1</a:t>
            </a:r>
            <a:r>
              <a:rPr lang="en-US" altLang="en-US" sz="2000" noProof="0" dirty="0"/>
              <a:t> Boolean attributes</a:t>
            </a:r>
            <a:endParaRPr lang="hu-HU" altLang="en-US" sz="2000" noProof="0" dirty="0"/>
          </a:p>
          <a:p>
            <a:pPr lvl="1" eaLnBrk="1" hangingPunct="1"/>
            <a:endParaRPr lang="hu-HU" altLang="en-US" sz="2000" noProof="0" dirty="0"/>
          </a:p>
          <a:p>
            <a:pPr lvl="2" eaLnBrk="1" hangingPunct="1"/>
            <a:endParaRPr lang="hu-HU" altLang="en-US" sz="1600" noProof="0" dirty="0"/>
          </a:p>
          <a:p>
            <a:pPr lvl="2" eaLnBrk="1" hangingPunct="1"/>
            <a:endParaRPr lang="hu-HU" altLang="en-US" sz="1600" noProof="0" dirty="0"/>
          </a:p>
          <a:p>
            <a:pPr lvl="1" eaLnBrk="1" hangingPunct="1"/>
            <a:r>
              <a:rPr lang="hu-HU" altLang="en-US" sz="2000" dirty="0" err="1"/>
              <a:t>ordinal</a:t>
            </a:r>
            <a:r>
              <a:rPr lang="hu-HU" altLang="en-US" sz="2000" dirty="0"/>
              <a:t> -&gt; n</a:t>
            </a:r>
            <a:r>
              <a:rPr lang="en-US" altLang="en-US" sz="2000" dirty="0" err="1"/>
              <a:t>ominal</a:t>
            </a:r>
            <a:r>
              <a:rPr lang="en-US" altLang="en-US" sz="2000" dirty="0"/>
              <a:t> attribute</a:t>
            </a:r>
            <a:r>
              <a:rPr lang="hu-HU" altLang="en-US" sz="2000" dirty="0"/>
              <a:t>: </a:t>
            </a:r>
            <a:r>
              <a:rPr lang="hu-HU" altLang="en-US" sz="2000" b="1" dirty="0" err="1"/>
              <a:t>information</a:t>
            </a:r>
            <a:r>
              <a:rPr lang="hu-HU" altLang="en-US" sz="2000" dirty="0"/>
              <a:t> (</a:t>
            </a:r>
            <a:r>
              <a:rPr lang="hu-HU" altLang="en-US" sz="2000" dirty="0" err="1"/>
              <a:t>order</a:t>
            </a:r>
            <a:r>
              <a:rPr lang="hu-HU" altLang="en-US" sz="2000" dirty="0"/>
              <a:t>) </a:t>
            </a:r>
            <a:r>
              <a:rPr lang="hu-HU" altLang="en-US" sz="2000" b="1" dirty="0" err="1"/>
              <a:t>lost</a:t>
            </a:r>
            <a:r>
              <a:rPr lang="hu-HU" altLang="en-US" sz="2000" dirty="0"/>
              <a:t>!</a:t>
            </a:r>
            <a:endParaRPr lang="en-US" altLang="en-US" sz="2000" noProof="0" dirty="0"/>
          </a:p>
          <a:p>
            <a:pPr eaLnBrk="1" hangingPunct="1"/>
            <a:endParaRPr lang="en-US" altLang="en-US" sz="2400" noProof="0" dirty="0"/>
          </a:p>
          <a:p>
            <a:pPr eaLnBrk="1" hangingPunct="1"/>
            <a:endParaRPr lang="en-US" altLang="en-US" sz="2400" noProof="0" dirty="0"/>
          </a:p>
          <a:p>
            <a:pPr eaLnBrk="1" hangingPunct="1"/>
            <a:endParaRPr lang="en-US" altLang="en-US" sz="2400" noProof="0" dirty="0"/>
          </a:p>
        </p:txBody>
      </p:sp>
      <p:graphicFrame>
        <p:nvGraphicFramePr>
          <p:cNvPr id="9954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34995"/>
              </p:ext>
            </p:extLst>
          </p:nvPr>
        </p:nvGraphicFramePr>
        <p:xfrm>
          <a:off x="5001766" y="5264150"/>
          <a:ext cx="1226418" cy="1219200"/>
        </p:xfrm>
        <a:graphic>
          <a:graphicData uri="http://schemas.openxmlformats.org/drawingml/2006/table">
            <a:tbl>
              <a:tblPr/>
              <a:tblGrid>
                <a:gridCol w="122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546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340"/>
              </p:ext>
            </p:extLst>
          </p:nvPr>
        </p:nvGraphicFramePr>
        <p:xfrm>
          <a:off x="6516216" y="5240220"/>
          <a:ext cx="2592288" cy="143256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&gt; 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&gt; 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2" name="Line 222"/>
          <p:cNvSpPr>
            <a:spLocks noChangeShapeType="1"/>
          </p:cNvSpPr>
          <p:nvPr/>
        </p:nvSpPr>
        <p:spPr bwMode="auto">
          <a:xfrm>
            <a:off x="6228184" y="5873750"/>
            <a:ext cx="288032" cy="3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7A19B1-F11F-412A-98A1-9F431E7A839D}" type="slidenum">
              <a:rPr lang="en-US" altLang="en-US">
                <a:solidFill>
                  <a:srgbClr val="000066"/>
                </a:solidFill>
              </a:rPr>
              <a:pPr eaLnBrk="1" hangingPunct="1"/>
              <a:t>11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Inaccurate values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noProof="0" dirty="0"/>
              <a:t>Reason: data has not been collected for mining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/>
              <a:t>Result: errors and omissions that don’t affect original purpose of data (e.g. age of customer)</a:t>
            </a:r>
          </a:p>
          <a:p>
            <a:pPr eaLnBrk="1" hangingPunct="1">
              <a:lnSpc>
                <a:spcPct val="90000"/>
              </a:lnSpc>
            </a:pPr>
            <a:endParaRPr lang="hu-HU" altLang="en-US" sz="2600" noProof="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/>
              <a:t>Typographical errors in nominal attributes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noProof="0" dirty="0">
                <a:sym typeface="Symbol" panose="05050102010706020507" pitchFamily="18" charset="2"/>
              </a:rPr>
              <a:t> values need to be checked for 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>
                <a:sym typeface="Symbol" panose="05050102010706020507" pitchFamily="18" charset="2"/>
              </a:rPr>
              <a:t>Typographical and measurement errors in numeric attributes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noProof="0" dirty="0">
                <a:sym typeface="Symbol" panose="05050102010706020507" pitchFamily="18" charset="2"/>
              </a:rPr>
              <a:t> </a:t>
            </a:r>
            <a:r>
              <a:rPr lang="en-US" altLang="en-US" sz="2200" b="1" noProof="0" dirty="0">
                <a:sym typeface="Symbol" panose="05050102010706020507" pitchFamily="18" charset="2"/>
              </a:rPr>
              <a:t>outliers</a:t>
            </a:r>
            <a:r>
              <a:rPr lang="en-US" altLang="en-US" sz="2200" noProof="0" dirty="0">
                <a:sym typeface="Symbol" panose="05050102010706020507" pitchFamily="18" charset="2"/>
              </a:rPr>
              <a:t> need to be identified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noProof="0" dirty="0">
                <a:sym typeface="Symbol" panose="05050102010706020507" pitchFamily="18" charset="2"/>
              </a:rPr>
              <a:t>Other problems: duplicates, stale data</a:t>
            </a:r>
            <a:endParaRPr lang="en-US" altLang="en-US" sz="2600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A60E17-8FD2-494E-8568-E9B74A8CBB5A}" type="slidenum">
              <a:rPr lang="en-US" altLang="en-US">
                <a:solidFill>
                  <a:srgbClr val="000066"/>
                </a:solidFill>
              </a:rPr>
              <a:pPr eaLnBrk="1" hangingPunct="1"/>
              <a:t>12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Missing values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eaLnBrk="1" hangingPunct="1"/>
            <a:r>
              <a:rPr lang="en-US" altLang="en-US" sz="2600" noProof="0" dirty="0"/>
              <a:t>Types: unknown, unrecorded, irrelevant</a:t>
            </a:r>
          </a:p>
          <a:p>
            <a:pPr eaLnBrk="1" hangingPunct="1"/>
            <a:r>
              <a:rPr lang="en-US" altLang="en-US" sz="2600" noProof="0" dirty="0"/>
              <a:t>Reasons: malfunctioning equipment, changes in experimental design, collation of different datasets, measurement not possible, …</a:t>
            </a:r>
          </a:p>
          <a:p>
            <a:pPr eaLnBrk="1" hangingPunct="1"/>
            <a:r>
              <a:rPr lang="en-US" altLang="en-US" sz="2600" noProof="0" dirty="0"/>
              <a:t>In data sources: </a:t>
            </a:r>
            <a:r>
              <a:rPr lang="hu-HU" altLang="en-US" sz="2600" noProof="0" dirty="0"/>
              <a:t>f</a:t>
            </a:r>
            <a:r>
              <a:rPr lang="en-US" altLang="en-US" sz="2600" noProof="0" dirty="0" err="1"/>
              <a:t>requently</a:t>
            </a:r>
            <a:r>
              <a:rPr lang="en-US" altLang="en-US" sz="2600" noProof="0" dirty="0"/>
              <a:t> indicated by out-of-range entries</a:t>
            </a:r>
            <a:r>
              <a:rPr lang="hu-HU" altLang="en-US" sz="2600" noProof="0" dirty="0"/>
              <a:t> (db: NULL)</a:t>
            </a:r>
            <a:endParaRPr lang="en-US" altLang="en-US" sz="2600" noProof="0" dirty="0"/>
          </a:p>
          <a:p>
            <a:pPr eaLnBrk="1" hangingPunct="1"/>
            <a:r>
              <a:rPr lang="hu-HU" altLang="en-US" sz="2600" u="sng" noProof="0" dirty="0" err="1"/>
              <a:t>Two</a:t>
            </a:r>
            <a:r>
              <a:rPr lang="hu-HU" altLang="en-US" sz="2600" u="sng" noProof="0" dirty="0"/>
              <a:t> </a:t>
            </a:r>
            <a:r>
              <a:rPr lang="hu-HU" altLang="en-US" sz="2600" u="sng" noProof="0" dirty="0" err="1"/>
              <a:t>types</a:t>
            </a:r>
            <a:r>
              <a:rPr lang="hu-HU" altLang="en-US" sz="2600" u="sng" noProof="0" dirty="0"/>
              <a:t>:</a:t>
            </a:r>
          </a:p>
          <a:p>
            <a:pPr lvl="1" eaLnBrk="1" hangingPunct="1"/>
            <a:r>
              <a:rPr lang="hu-HU" altLang="en-US" sz="2200" u="sng" noProof="0" dirty="0" err="1"/>
              <a:t>Missing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by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chance</a:t>
            </a:r>
            <a:r>
              <a:rPr lang="hu-HU" altLang="en-US" sz="2200" u="sng" noProof="0" dirty="0"/>
              <a:t>, non-</a:t>
            </a:r>
            <a:r>
              <a:rPr lang="hu-HU" altLang="en-US" sz="2200" u="sng" noProof="0" dirty="0" err="1"/>
              <a:t>systematic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missing</a:t>
            </a:r>
            <a:endParaRPr lang="hu-HU" altLang="en-US" sz="2200" u="sng" noProof="0" dirty="0"/>
          </a:p>
          <a:p>
            <a:pPr lvl="1" eaLnBrk="1" hangingPunct="1"/>
            <a:r>
              <a:rPr lang="hu-HU" altLang="en-US" sz="2200" u="sng" noProof="0" dirty="0" err="1"/>
              <a:t>Missing</a:t>
            </a:r>
            <a:r>
              <a:rPr lang="hu-HU" altLang="en-US" sz="2200" u="sng" noProof="0" dirty="0"/>
              <a:t> </a:t>
            </a:r>
            <a:r>
              <a:rPr lang="hu-HU" altLang="en-US" sz="2200" u="sng" noProof="0" dirty="0" err="1"/>
              <a:t>value</a:t>
            </a:r>
            <a:r>
              <a:rPr lang="hu-HU" altLang="en-US" sz="2200" u="sng" noProof="0" dirty="0"/>
              <a:t> has </a:t>
            </a:r>
            <a:r>
              <a:rPr lang="en-US" altLang="en-US" sz="2200" b="1" i="1" u="sng" noProof="0" dirty="0"/>
              <a:t>significance</a:t>
            </a:r>
            <a:r>
              <a:rPr lang="en-US" altLang="en-US" sz="2200" u="sng" noProof="0" dirty="0"/>
              <a:t> in itself</a:t>
            </a:r>
            <a:endParaRPr lang="hu-HU" altLang="en-US" sz="2200" u="sng" noProof="0" dirty="0"/>
          </a:p>
          <a:p>
            <a:pPr lvl="2" eaLnBrk="1" hangingPunct="1"/>
            <a:r>
              <a:rPr lang="en-US" altLang="en-US" sz="1800" u="sng" noProof="0" dirty="0"/>
              <a:t>e.g. </a:t>
            </a:r>
            <a:r>
              <a:rPr lang="hu-HU" altLang="en-US" sz="1800" u="sng" dirty="0" err="1"/>
              <a:t>classification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male</a:t>
            </a:r>
            <a:r>
              <a:rPr lang="hu-HU" altLang="en-US" sz="1800" u="sng" dirty="0"/>
              <a:t>/</a:t>
            </a:r>
            <a:r>
              <a:rPr lang="hu-HU" altLang="en-US" sz="1800" u="sng" dirty="0" err="1"/>
              <a:t>female</a:t>
            </a:r>
            <a:r>
              <a:rPr lang="hu-HU" altLang="en-US" sz="1800" u="sng" dirty="0"/>
              <a:t>, </a:t>
            </a:r>
            <a:r>
              <a:rPr lang="hu-HU" altLang="en-US" sz="1800" u="sng" dirty="0" err="1"/>
              <a:t>attribute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age</a:t>
            </a:r>
            <a:r>
              <a:rPr lang="hu-HU" altLang="en-US" sz="1800" u="sng" dirty="0"/>
              <a:t> – </a:t>
            </a:r>
            <a:r>
              <a:rPr lang="hu-HU" altLang="en-US" sz="1800" u="sng" dirty="0" err="1"/>
              <a:t>males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are</a:t>
            </a:r>
            <a:r>
              <a:rPr lang="hu-HU" altLang="en-US" sz="1800" u="sng" dirty="0"/>
              <a:t> more </a:t>
            </a:r>
            <a:r>
              <a:rPr lang="hu-HU" altLang="en-US" sz="1800" u="sng" dirty="0" err="1"/>
              <a:t>precise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about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their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age</a:t>
            </a:r>
            <a:endParaRPr lang="en-US" altLang="en-US" sz="1800" u="sng" noProof="0" dirty="0"/>
          </a:p>
          <a:p>
            <a:pPr lvl="2" eaLnBrk="1" hangingPunct="1"/>
            <a:r>
              <a:rPr lang="hu-HU" altLang="en-US" sz="1800" u="sng" dirty="0"/>
              <a:t>m</a:t>
            </a:r>
            <a:r>
              <a:rPr lang="en-US" altLang="en-US" sz="1800" u="sng" dirty="0" err="1"/>
              <a:t>ost</a:t>
            </a:r>
            <a:r>
              <a:rPr lang="en-US" altLang="en-US" sz="1800" u="sng" dirty="0"/>
              <a:t> </a:t>
            </a:r>
            <a:r>
              <a:rPr lang="hu-HU" altLang="en-US" sz="1800" u="sng" dirty="0" err="1"/>
              <a:t>algorithms</a:t>
            </a:r>
            <a:r>
              <a:rPr lang="en-US" altLang="en-US" sz="1800" u="sng" dirty="0"/>
              <a:t> assume </a:t>
            </a:r>
            <a:r>
              <a:rPr lang="hu-HU" altLang="en-US" sz="1800" u="sng" dirty="0"/>
              <a:t>non-</a:t>
            </a:r>
            <a:r>
              <a:rPr lang="hu-HU" altLang="en-US" sz="1800" u="sng" dirty="0" err="1"/>
              <a:t>systematic</a:t>
            </a:r>
            <a:r>
              <a:rPr lang="hu-HU" altLang="en-US" sz="1800" u="sng" dirty="0"/>
              <a:t> </a:t>
            </a:r>
            <a:r>
              <a:rPr lang="hu-HU" altLang="en-US" sz="1800" u="sng" dirty="0" err="1"/>
              <a:t>missing</a:t>
            </a:r>
            <a:r>
              <a:rPr lang="hu-HU" altLang="en-US" sz="1800" u="sng" dirty="0"/>
              <a:t> </a:t>
            </a:r>
            <a:r>
              <a:rPr lang="en-US" altLang="en-US" sz="1800" u="sng" dirty="0">
                <a:sym typeface="Symbol" panose="05050102010706020507" pitchFamily="18" charset="2"/>
              </a:rPr>
              <a:t> “missing” may need to be coded as additional value</a:t>
            </a:r>
            <a:r>
              <a:rPr lang="en-US" altLang="en-US" sz="1800" u="sng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221D15-3D12-4EBD-BA37-95E912C537AE}" type="slidenum">
              <a:rPr lang="en-US" altLang="en-US">
                <a:solidFill>
                  <a:srgbClr val="000066"/>
                </a:solidFill>
              </a:rPr>
              <a:pPr eaLnBrk="1" hangingPunct="1"/>
              <a:t>13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Preparing the input:</a:t>
            </a:r>
            <a:br>
              <a:rPr lang="en-US" altLang="en-US" noProof="0" dirty="0"/>
            </a:br>
            <a:r>
              <a:rPr lang="en-US" altLang="en-US" noProof="0" dirty="0"/>
              <a:t>Generating a flat file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Process of flattening called </a:t>
            </a:r>
            <a:r>
              <a:rPr lang="en-US" altLang="en-US" sz="2600" b="1" i="1" noProof="0" dirty="0" err="1"/>
              <a:t>denormalization</a:t>
            </a:r>
            <a:endParaRPr lang="en-US" altLang="en-US" sz="2600" noProof="0" dirty="0"/>
          </a:p>
          <a:p>
            <a:pPr lvl="1" eaLnBrk="1" hangingPunct="1"/>
            <a:r>
              <a:rPr lang="en-US" altLang="en-US" sz="2600" noProof="0" dirty="0"/>
              <a:t>Several relations are joined together to make one</a:t>
            </a:r>
          </a:p>
          <a:p>
            <a:pPr eaLnBrk="1" hangingPunct="1"/>
            <a:r>
              <a:rPr lang="en-US" altLang="en-US" sz="2600" noProof="0" dirty="0" err="1"/>
              <a:t>Denormalization</a:t>
            </a:r>
            <a:r>
              <a:rPr lang="en-US" altLang="en-US" sz="2600" noProof="0" dirty="0"/>
              <a:t> may produce spurious regularities that reflect structure of database</a:t>
            </a:r>
          </a:p>
          <a:p>
            <a:pPr lvl="1" eaLnBrk="1" hangingPunct="1"/>
            <a:r>
              <a:rPr lang="en-US" altLang="en-US" sz="2600" noProof="0" dirty="0"/>
              <a:t>Example: “supplier” predicts “supplier address”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4780F8-FF1A-4DCA-9E9E-83ADF073D4F8}" type="slidenum">
              <a:rPr lang="en-US" altLang="en-US">
                <a:solidFill>
                  <a:srgbClr val="000066"/>
                </a:solidFill>
              </a:rPr>
              <a:pPr eaLnBrk="1" hangingPunct="1"/>
              <a:t>14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Preparing the input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Problem: </a:t>
            </a:r>
            <a:r>
              <a:rPr lang="en-US" altLang="en-US" sz="2600" b="1" noProof="0" dirty="0"/>
              <a:t>different data sources </a:t>
            </a:r>
            <a:r>
              <a:rPr lang="en-US" altLang="en-US" sz="2600" noProof="0" dirty="0"/>
              <a:t>(e.g. sales department, customer billing department, …)</a:t>
            </a:r>
          </a:p>
          <a:p>
            <a:pPr lvl="1" eaLnBrk="1" hangingPunct="1"/>
            <a:r>
              <a:rPr lang="en-US" altLang="en-US" sz="2600" noProof="0" dirty="0"/>
              <a:t>Differences: styles of record keeping, conventions, time periods, data aggregation, primary keys, errors</a:t>
            </a:r>
          </a:p>
          <a:p>
            <a:pPr lvl="1" eaLnBrk="1" hangingPunct="1"/>
            <a:r>
              <a:rPr lang="en-US" altLang="en-US" sz="2600" noProof="0" dirty="0"/>
              <a:t>Data must be assembled, integrated, cleaned up</a:t>
            </a:r>
          </a:p>
          <a:p>
            <a:pPr lvl="1" eaLnBrk="1" hangingPunct="1"/>
            <a:r>
              <a:rPr lang="en-US" altLang="en-US" sz="2600" noProof="0" dirty="0"/>
              <a:t>“Data warehouse”: consistent point of access</a:t>
            </a:r>
          </a:p>
          <a:p>
            <a:pPr eaLnBrk="1" hangingPunct="1"/>
            <a:r>
              <a:rPr lang="en-US" altLang="en-US" sz="2600" b="1" noProof="0" dirty="0"/>
              <a:t>External data </a:t>
            </a:r>
            <a:r>
              <a:rPr lang="en-US" altLang="en-US" sz="2600" noProof="0" dirty="0"/>
              <a:t>may be required (“overlay data”)</a:t>
            </a:r>
          </a:p>
          <a:p>
            <a:pPr eaLnBrk="1" hangingPunct="1"/>
            <a:r>
              <a:rPr lang="en-US" altLang="en-US" sz="2600" noProof="0" dirty="0"/>
              <a:t>Critical: type and level of data </a:t>
            </a:r>
            <a:r>
              <a:rPr lang="en-US" altLang="en-US" sz="2600" b="1" noProof="0" dirty="0"/>
              <a:t>aggregation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noProof="0" dirty="0"/>
              <a:t>(</a:t>
            </a:r>
            <a:r>
              <a:rPr lang="en-US" altLang="en-US" noProof="0" dirty="0"/>
              <a:t>Data Warehouse</a:t>
            </a:r>
            <a:r>
              <a:rPr lang="hu-HU" altLang="en-US" noProof="0" dirty="0"/>
              <a:t>)</a:t>
            </a:r>
            <a:endParaRPr lang="en-US" altLang="en-US" noProof="0" dirty="0"/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943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28171-788D-452F-A53E-E6A9C03C8863}" type="slidenum">
              <a:rPr lang="en-US" altLang="en-US">
                <a:solidFill>
                  <a:srgbClr val="000066"/>
                </a:solidFill>
              </a:rPr>
              <a:pPr eaLnBrk="1" hangingPunct="1"/>
              <a:t>16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Getting to know the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noProof="0" dirty="0"/>
              <a:t>Simple </a:t>
            </a:r>
            <a:r>
              <a:rPr lang="en-US" altLang="en-US" sz="2800" b="1" noProof="0" dirty="0"/>
              <a:t>visualization !!!</a:t>
            </a:r>
            <a:r>
              <a:rPr lang="en-US" altLang="en-US" sz="2800" noProof="0" dirty="0"/>
              <a:t> tools are very useful for identifying problems</a:t>
            </a:r>
          </a:p>
          <a:p>
            <a:pPr lvl="1" eaLnBrk="1" hangingPunct="1"/>
            <a:r>
              <a:rPr lang="en-US" altLang="en-US" noProof="0" dirty="0"/>
              <a:t>Nominal attributes: histograms (Distribution consistent with background knowledge?)</a:t>
            </a:r>
          </a:p>
          <a:p>
            <a:pPr lvl="1" eaLnBrk="1" hangingPunct="1"/>
            <a:r>
              <a:rPr lang="en-US" altLang="en-US" noProof="0" dirty="0"/>
              <a:t>Numeric attributes: </a:t>
            </a:r>
            <a:r>
              <a:rPr lang="hu-HU" altLang="en-US" noProof="0" dirty="0" err="1"/>
              <a:t>diagrams</a:t>
            </a:r>
            <a:r>
              <a:rPr lang="en-US" altLang="en-US" noProof="0" dirty="0"/>
              <a:t> (Any obvious outliers?)</a:t>
            </a:r>
          </a:p>
          <a:p>
            <a:pPr eaLnBrk="1" hangingPunct="1"/>
            <a:r>
              <a:rPr lang="en-US" altLang="en-US" sz="2800" noProof="0" dirty="0"/>
              <a:t>2-D and 3-D visualizations show dependencies</a:t>
            </a:r>
            <a:endParaRPr lang="hu-HU" altLang="en-US" sz="2800" noProof="0" dirty="0"/>
          </a:p>
          <a:p>
            <a:pPr eaLnBrk="1" hangingPunct="1"/>
            <a:endParaRPr lang="hu-HU" altLang="en-US" sz="2800" dirty="0"/>
          </a:p>
          <a:p>
            <a:pPr eaLnBrk="1" hangingPunct="1"/>
            <a:r>
              <a:rPr lang="hu-HU" altLang="en-US" sz="2800" noProof="0" dirty="0"/>
              <a:t>(R, Python, </a:t>
            </a:r>
            <a:r>
              <a:rPr lang="hu-HU" altLang="en-US" sz="2800" noProof="0" dirty="0" err="1"/>
              <a:t>Tableau</a:t>
            </a:r>
            <a:r>
              <a:rPr lang="hu-HU" altLang="en-US" sz="2800" noProof="0" dirty="0"/>
              <a:t>, </a:t>
            </a:r>
            <a:r>
              <a:rPr lang="hu-HU" altLang="en-US" sz="2800" noProof="0" dirty="0" err="1"/>
              <a:t>PowerBI</a:t>
            </a:r>
            <a:r>
              <a:rPr lang="hu-HU" altLang="en-US" sz="2800" noProof="0" dirty="0"/>
              <a:t>, </a:t>
            </a:r>
            <a:r>
              <a:rPr lang="hu-HU" altLang="en-US" sz="2800" noProof="0" dirty="0" err="1"/>
              <a:t>Weka</a:t>
            </a:r>
            <a:r>
              <a:rPr lang="hu-HU" altLang="en-US" sz="2800" noProof="0" dirty="0"/>
              <a:t>)</a:t>
            </a:r>
            <a:r>
              <a:rPr lang="en-US" altLang="en-US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4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28171-788D-452F-A53E-E6A9C03C8863}" type="slidenum">
              <a:rPr lang="en-US" altLang="en-US">
                <a:solidFill>
                  <a:srgbClr val="000066"/>
                </a:solidFill>
              </a:rPr>
              <a:pPr eaLnBrk="1" hangingPunct="1"/>
              <a:t>17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Getting to know the data</a:t>
            </a:r>
            <a:r>
              <a:rPr lang="hu-HU" altLang="en-US" noProof="0" dirty="0"/>
              <a:t>  2</a:t>
            </a:r>
            <a:endParaRPr lang="en-US" altLang="en-US" noProof="0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55548"/>
              </p:ext>
            </p:extLst>
          </p:nvPr>
        </p:nvGraphicFramePr>
        <p:xfrm>
          <a:off x="611560" y="2132856"/>
          <a:ext cx="770485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84">
                  <a:extLst>
                    <a:ext uri="{9D8B030D-6E8A-4147-A177-3AD203B41FA5}">
                      <a16:colId xmlns:a16="http://schemas.microsoft.com/office/drawing/2014/main" val="3908674059"/>
                    </a:ext>
                  </a:extLst>
                </a:gridCol>
                <a:gridCol w="3259403">
                  <a:extLst>
                    <a:ext uri="{9D8B030D-6E8A-4147-A177-3AD203B41FA5}">
                      <a16:colId xmlns:a16="http://schemas.microsoft.com/office/drawing/2014/main" val="308072372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223498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Central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location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Dispersion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8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 err="1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Nominal</a:t>
                      </a:r>
                      <a:endParaRPr lang="hu-HU" sz="1600" kern="1200" dirty="0">
                        <a:solidFill>
                          <a:srgbClr val="00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Mode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Information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only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  <a:p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 err="1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Ordinal</a:t>
                      </a:r>
                      <a:endParaRPr lang="hu-HU" sz="1600" kern="1200" dirty="0">
                        <a:solidFill>
                          <a:srgbClr val="00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Median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Percentages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  <a:p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 err="1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1600" kern="1200" dirty="0">
                        <a:solidFill>
                          <a:srgbClr val="0000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Arithmetic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Mean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Standard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or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Average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Deviation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  <a:p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600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Geometric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or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Harmonic</a:t>
                      </a:r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Mean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Percent </a:t>
                      </a:r>
                      <a:r>
                        <a:rPr lang="hu-HU" sz="1600" dirty="0" err="1">
                          <a:solidFill>
                            <a:srgbClr val="000066"/>
                          </a:solidFill>
                          <a:latin typeface="+mn-lt"/>
                          <a:cs typeface="+mn-cs"/>
                        </a:rPr>
                        <a:t>Variation</a:t>
                      </a:r>
                      <a:endParaRPr lang="hu-HU" sz="1600" dirty="0">
                        <a:solidFill>
                          <a:srgbClr val="000066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1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3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28171-788D-452F-A53E-E6A9C03C8863}" type="slidenum">
              <a:rPr lang="en-US" altLang="en-US">
                <a:solidFill>
                  <a:srgbClr val="000066"/>
                </a:solidFill>
              </a:rPr>
              <a:pPr eaLnBrk="1" hangingPunct="1"/>
              <a:t>18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Getting to know the data</a:t>
            </a:r>
            <a:r>
              <a:rPr lang="hu-HU" altLang="en-US" noProof="0" dirty="0"/>
              <a:t> 3</a:t>
            </a:r>
            <a:endParaRPr lang="en-US" altLang="en-US" noProof="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Too much data to inspect? Take a </a:t>
            </a:r>
            <a:r>
              <a:rPr lang="en-US" altLang="en-US" sz="2800" b="1" dirty="0"/>
              <a:t>sample</a:t>
            </a:r>
            <a:r>
              <a:rPr lang="en-US" altLang="en-US" sz="2800" dirty="0"/>
              <a:t>!</a:t>
            </a:r>
            <a:endParaRPr lang="hu-HU" altLang="en-US" sz="2800" dirty="0"/>
          </a:p>
          <a:p>
            <a:pPr lvl="1" eaLnBrk="1" hangingPunct="1"/>
            <a:r>
              <a:rPr lang="hu-HU" altLang="en-US" sz="1600" dirty="0"/>
              <a:t>( ~ </a:t>
            </a:r>
            <a:r>
              <a:rPr lang="en-US" sz="1600" i="1" dirty="0"/>
              <a:t>"The single most important factor in the quality of an individual's software development is the length of the compile/debug cycle„</a:t>
            </a:r>
            <a:r>
              <a:rPr lang="hu-HU" sz="1600" i="1" dirty="0"/>
              <a:t> – </a:t>
            </a:r>
            <a:r>
              <a:rPr lang="hu-HU" sz="1600" i="1" dirty="0" err="1"/>
              <a:t>similar</a:t>
            </a:r>
            <a:r>
              <a:rPr lang="hu-HU" sz="1600" i="1" dirty="0"/>
              <a:t> in </a:t>
            </a:r>
            <a:r>
              <a:rPr lang="hu-HU" sz="1600" i="1" dirty="0" err="1"/>
              <a:t>data</a:t>
            </a:r>
            <a:r>
              <a:rPr lang="hu-HU" sz="1600" i="1" dirty="0"/>
              <a:t> </a:t>
            </a:r>
            <a:r>
              <a:rPr lang="hu-HU" sz="1600" i="1" dirty="0" err="1"/>
              <a:t>analysis</a:t>
            </a:r>
            <a:r>
              <a:rPr lang="hu-HU" sz="1600" i="1" dirty="0"/>
              <a:t>)</a:t>
            </a:r>
            <a:endParaRPr lang="en-US" altLang="en-US" sz="1600" dirty="0"/>
          </a:p>
          <a:p>
            <a:pPr eaLnBrk="1" hangingPunct="1"/>
            <a:endParaRPr lang="hu-HU" altLang="en-US" sz="2800" b="1" noProof="0" dirty="0"/>
          </a:p>
          <a:p>
            <a:pPr marL="0" indent="0" eaLnBrk="1" hangingPunct="1">
              <a:buNone/>
            </a:pPr>
            <a:endParaRPr lang="hu-HU" altLang="en-US" sz="2800" b="1" noProof="0" dirty="0"/>
          </a:p>
          <a:p>
            <a:pPr eaLnBrk="1" hangingPunct="1"/>
            <a:r>
              <a:rPr lang="en-US" altLang="en-US" sz="2800" b="1" noProof="0" dirty="0"/>
              <a:t>Domain experts </a:t>
            </a:r>
            <a:r>
              <a:rPr lang="en-US" altLang="en-US" sz="2800" noProof="0" dirty="0"/>
              <a:t>need to be consulted</a:t>
            </a:r>
            <a:r>
              <a:rPr lang="hu-HU" altLang="en-US" sz="2800" noProof="0" dirty="0"/>
              <a:t>!!</a:t>
            </a:r>
          </a:p>
          <a:p>
            <a:pPr lvl="1" eaLnBrk="1" hangingPunct="1"/>
            <a:r>
              <a:rPr lang="hu-HU" altLang="en-US" sz="2400" dirty="0"/>
              <a:t>In </a:t>
            </a:r>
            <a:r>
              <a:rPr lang="hu-HU" altLang="en-US" sz="2400" dirty="0" err="1"/>
              <a:t>combination</a:t>
            </a:r>
            <a:r>
              <a:rPr lang="hu-HU" altLang="en-US" sz="2400" dirty="0"/>
              <a:t> </a:t>
            </a:r>
            <a:r>
              <a:rPr lang="hu-HU" altLang="en-US" sz="2400" dirty="0" err="1"/>
              <a:t>with</a:t>
            </a:r>
            <a:r>
              <a:rPr lang="hu-HU" altLang="en-US" sz="2400" dirty="0"/>
              <a:t> </a:t>
            </a:r>
            <a:r>
              <a:rPr lang="hu-HU" altLang="en-US" sz="2400" dirty="0" err="1"/>
              <a:t>data</a:t>
            </a:r>
            <a:r>
              <a:rPr lang="hu-HU" altLang="en-US" sz="2400" dirty="0"/>
              <a:t> </a:t>
            </a:r>
            <a:r>
              <a:rPr lang="hu-HU" altLang="en-US" sz="2400" dirty="0" err="1"/>
              <a:t>inspection</a:t>
            </a:r>
            <a:endParaRPr lang="en-US" altLang="en-US" sz="2400" noProof="0" dirty="0"/>
          </a:p>
          <a:p>
            <a:pPr eaLnBrk="1" hangingPunct="1"/>
            <a:endParaRPr lang="en-US" alt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46468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97059E-CF62-4369-BE86-7A8C19D1E34A}" type="slidenum">
              <a:rPr lang="en-US" altLang="en-US">
                <a:solidFill>
                  <a:srgbClr val="000066"/>
                </a:solidFill>
              </a:rPr>
              <a:pPr eaLnBrk="1" hangingPunct="1"/>
              <a:t>19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sz="3600" noProof="0" dirty="0"/>
              <a:t>(</a:t>
            </a:r>
            <a:r>
              <a:rPr lang="en-US" altLang="en-US" sz="3600" noProof="0" dirty="0"/>
              <a:t>Weka:</a:t>
            </a:r>
            <a:br>
              <a:rPr lang="en-US" altLang="en-US" sz="3600" noProof="0" dirty="0"/>
            </a:br>
            <a:r>
              <a:rPr lang="en-US" altLang="en-US" sz="3600" noProof="0" dirty="0"/>
              <a:t>ARFF (Attribute-Relation File Format)</a:t>
            </a:r>
            <a:r>
              <a:rPr lang="hu-HU" altLang="en-US" sz="3600" noProof="0" dirty="0"/>
              <a:t>)</a:t>
            </a:r>
            <a:endParaRPr lang="en-US" altLang="en-US" sz="3600" noProof="0" dirty="0"/>
          </a:p>
        </p:txBody>
      </p:sp>
      <p:graphicFrame>
        <p:nvGraphicFramePr>
          <p:cNvPr id="75789" name="Group 13"/>
          <p:cNvGraphicFramePr>
            <a:graphicFrameLocks noGrp="1"/>
          </p:cNvGraphicFramePr>
          <p:nvPr>
            <p:ph type="body" idx="1"/>
          </p:nvPr>
        </p:nvGraphicFramePr>
        <p:xfrm>
          <a:off x="381000" y="1524000"/>
          <a:ext cx="8534400" cy="472440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 ARFF file for weather data with some numeric features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@relation weather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outlook {sunny, overcast, rainy}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temperature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humidity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windy {true, false}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play? {yes, no}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sunny, 85, 85, false,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sunny, 80, 90, true,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overcast, 83, 86, false, 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...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Contents</a:t>
            </a:r>
          </a:p>
        </p:txBody>
      </p:sp>
      <p:sp>
        <p:nvSpPr>
          <p:cNvPr id="4099" name="Tartalom helye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r>
              <a:rPr lang="en-US" altLang="en-US" sz="2400" noProof="0" dirty="0"/>
              <a:t>Instances</a:t>
            </a:r>
          </a:p>
          <a:p>
            <a:r>
              <a:rPr lang="en-US" altLang="en-US" sz="2400" noProof="0" dirty="0"/>
              <a:t>Attributes</a:t>
            </a:r>
          </a:p>
          <a:p>
            <a:pPr lvl="1"/>
            <a:r>
              <a:rPr lang="en-US" altLang="en-US" sz="2000" noProof="0" dirty="0"/>
              <a:t>Nominal</a:t>
            </a:r>
          </a:p>
          <a:p>
            <a:pPr lvl="1"/>
            <a:r>
              <a:rPr lang="en-US" altLang="en-US" sz="2000" noProof="0" dirty="0"/>
              <a:t>Ordinal</a:t>
            </a:r>
          </a:p>
          <a:p>
            <a:pPr lvl="1"/>
            <a:r>
              <a:rPr lang="en-US" altLang="en-US" sz="2000" noProof="0" dirty="0"/>
              <a:t>Interval</a:t>
            </a:r>
          </a:p>
          <a:p>
            <a:pPr lvl="1"/>
            <a:r>
              <a:rPr lang="en-US" altLang="en-US" sz="2000" noProof="0" dirty="0"/>
              <a:t>Ratio</a:t>
            </a:r>
          </a:p>
          <a:p>
            <a:r>
              <a:rPr lang="en-US" altLang="en-US" sz="2400" noProof="0" dirty="0"/>
              <a:t>ARFF file format</a:t>
            </a:r>
          </a:p>
          <a:p>
            <a:pPr lvl="1"/>
            <a:endParaRPr lang="en-US" altLang="en-US" sz="2000" noProof="0" dirty="0"/>
          </a:p>
          <a:p>
            <a:endParaRPr lang="en-US" altLang="en-US" sz="2400" noProof="0" dirty="0"/>
          </a:p>
        </p:txBody>
      </p:sp>
      <p:sp>
        <p:nvSpPr>
          <p:cNvPr id="4100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6C859A-FFB5-4A9B-827D-C0DEB25BD1B7}" type="slidenum">
              <a:rPr lang="de-DE" altLang="en-US">
                <a:solidFill>
                  <a:srgbClr val="000066"/>
                </a:solidFill>
              </a:rPr>
              <a:pPr eaLnBrk="1" hangingPunct="1"/>
              <a:t>2</a:t>
            </a:fld>
            <a:endParaRPr lang="de-DE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ABA7A2-B2BB-4A84-8C01-030235AA5739}" type="slidenum">
              <a:rPr lang="en-US" altLang="en-US">
                <a:solidFill>
                  <a:srgbClr val="000066"/>
                </a:solidFill>
              </a:rPr>
              <a:pPr eaLnBrk="1" hangingPunct="1"/>
              <a:t>20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noProof="0" dirty="0"/>
              <a:t>(</a:t>
            </a:r>
            <a:r>
              <a:rPr lang="en-US" altLang="en-US" noProof="0" dirty="0"/>
              <a:t>Attribute types</a:t>
            </a:r>
            <a:r>
              <a:rPr lang="hu-HU" altLang="en-US" noProof="0" dirty="0"/>
              <a:t>)</a:t>
            </a:r>
            <a:endParaRPr lang="en-US" altLang="en-US" noProof="0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ARFF supports numeric and nominal attributes</a:t>
            </a:r>
          </a:p>
          <a:p>
            <a:pPr eaLnBrk="1" hangingPunct="1"/>
            <a:r>
              <a:rPr lang="en-US" altLang="en-US" noProof="0" dirty="0"/>
              <a:t>Interpretation depends on learning </a:t>
            </a:r>
            <a:r>
              <a:rPr lang="hu-HU" altLang="en-US" noProof="0" dirty="0" err="1"/>
              <a:t>algorithm</a:t>
            </a:r>
            <a:r>
              <a:rPr lang="hu-HU" altLang="en-US" noProof="0" dirty="0"/>
              <a:t> (</a:t>
            </a:r>
            <a:r>
              <a:rPr lang="en-US" altLang="en-US" noProof="0" dirty="0"/>
              <a:t>scheme</a:t>
            </a:r>
            <a:r>
              <a:rPr lang="hu-HU" altLang="en-US" noProof="0" dirty="0"/>
              <a:t>)</a:t>
            </a:r>
            <a:endParaRPr lang="en-US" altLang="en-US" noProof="0" dirty="0"/>
          </a:p>
          <a:p>
            <a:pPr lvl="1" eaLnBrk="1" hangingPunct="1"/>
            <a:r>
              <a:rPr lang="en-US" altLang="en-US" noProof="0" dirty="0"/>
              <a:t>Numeric attributes are interpreted for example as</a:t>
            </a:r>
          </a:p>
          <a:p>
            <a:pPr lvl="2" eaLnBrk="1" hangingPunct="1"/>
            <a:r>
              <a:rPr lang="en-US" altLang="en-US" noProof="0" dirty="0"/>
              <a:t>ordinal scales if less-than and greater-than are used</a:t>
            </a:r>
          </a:p>
          <a:p>
            <a:pPr lvl="2" eaLnBrk="1" hangingPunct="1"/>
            <a:r>
              <a:rPr lang="en-US" altLang="en-US" noProof="0" dirty="0"/>
              <a:t>ratio scales if distance calculations are performed (normalization/standardization may be required)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 altLang="en-US" noProof="0" dirty="0"/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r>
              <a:rPr lang="en-US" altLang="en-US" noProof="0" dirty="0"/>
              <a:t>Standard form of data for data mining</a:t>
            </a:r>
          </a:p>
          <a:p>
            <a:r>
              <a:rPr lang="en-US" altLang="en-US" noProof="0" dirty="0"/>
              <a:t>Instance</a:t>
            </a:r>
            <a:endParaRPr lang="hu-HU" altLang="en-US" noProof="0" dirty="0"/>
          </a:p>
          <a:p>
            <a:pPr lvl="1"/>
            <a:r>
              <a:rPr lang="hu-HU" altLang="en-US" dirty="0" err="1"/>
              <a:t>independence</a:t>
            </a:r>
            <a:endParaRPr lang="en-US" altLang="en-US" noProof="0" dirty="0"/>
          </a:p>
          <a:p>
            <a:r>
              <a:rPr lang="en-US" altLang="en-US" noProof="0" dirty="0"/>
              <a:t>Types of attributes/Levels of measurement</a:t>
            </a:r>
          </a:p>
          <a:p>
            <a:pPr lvl="1"/>
            <a:r>
              <a:rPr lang="hu-HU" altLang="en-US" noProof="0" dirty="0"/>
              <a:t>n</a:t>
            </a:r>
            <a:r>
              <a:rPr lang="en-US" altLang="en-US" noProof="0" dirty="0" err="1"/>
              <a:t>ame</a:t>
            </a:r>
            <a:r>
              <a:rPr lang="hu-HU" altLang="en-US" noProof="0" dirty="0"/>
              <a:t>, </a:t>
            </a:r>
            <a:r>
              <a:rPr lang="hu-HU" altLang="en-US" noProof="0" dirty="0" err="1"/>
              <a:t>description</a:t>
            </a:r>
            <a:r>
              <a:rPr lang="hu-HU" altLang="en-US" noProof="0" dirty="0"/>
              <a:t>,</a:t>
            </a:r>
            <a:r>
              <a:rPr lang="en-US" altLang="en-US" noProof="0" dirty="0"/>
              <a:t> operations</a:t>
            </a:r>
            <a:endParaRPr lang="hu-HU" altLang="en-US" noProof="0" dirty="0"/>
          </a:p>
          <a:p>
            <a:pPr lvl="1"/>
            <a:r>
              <a:rPr lang="hu-HU" altLang="en-US" dirty="0" err="1"/>
              <a:t>conversions</a:t>
            </a:r>
            <a:endParaRPr lang="hu-HU" altLang="en-US" dirty="0"/>
          </a:p>
          <a:p>
            <a:pPr lvl="2"/>
            <a:r>
              <a:rPr lang="hu-HU" altLang="en-US" noProof="0" dirty="0" err="1"/>
              <a:t>lost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information</a:t>
            </a:r>
            <a:r>
              <a:rPr lang="hu-HU" altLang="en-US" noProof="0" dirty="0"/>
              <a:t>, </a:t>
            </a:r>
            <a:r>
              <a:rPr lang="hu-HU" altLang="en-US" noProof="0" dirty="0" err="1"/>
              <a:t>false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assumption</a:t>
            </a:r>
            <a:endParaRPr lang="hu-HU" altLang="en-US" noProof="0" dirty="0"/>
          </a:p>
          <a:p>
            <a:r>
              <a:rPr lang="en-US" altLang="en-US" dirty="0"/>
              <a:t>Missing values</a:t>
            </a:r>
          </a:p>
          <a:p>
            <a:pPr lvl="1"/>
            <a:r>
              <a:rPr lang="en-US" altLang="en-US" dirty="0"/>
              <a:t>Missing: meaning or just by chance?</a:t>
            </a:r>
          </a:p>
          <a:p>
            <a:r>
              <a:rPr lang="hu-HU" altLang="en-US" noProof="0" dirty="0" err="1"/>
              <a:t>Getting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to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know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your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data</a:t>
            </a:r>
            <a:endParaRPr lang="en-US" altLang="en-US" noProof="0" dirty="0"/>
          </a:p>
        </p:txBody>
      </p:sp>
      <p:sp>
        <p:nvSpPr>
          <p:cNvPr id="26628" name="Dia számának hely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7D3F6-F427-40A6-9F24-1BB66B0D7A68}" type="slidenum">
              <a:rPr lang="de-DE" altLang="en-US"/>
              <a:pPr eaLnBrk="1" hangingPunct="1"/>
              <a:t>21</a:t>
            </a:fld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DA529A-1C0D-4C67-BA96-FBFB30D88798}" type="slidenum">
              <a:rPr lang="en-US" altLang="en-US">
                <a:solidFill>
                  <a:srgbClr val="000066"/>
                </a:solidFill>
              </a:rPr>
              <a:pPr eaLnBrk="1" hangingPunct="1"/>
              <a:t>3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What’s in an instance?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noProof="0" dirty="0"/>
              <a:t>Instance: specific type of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Thing to be classified, associated, or clustered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Individual, </a:t>
            </a:r>
            <a:r>
              <a:rPr lang="en-US" altLang="en-US" sz="2400" b="1" noProof="0" dirty="0"/>
              <a:t>independent </a:t>
            </a:r>
            <a:r>
              <a:rPr lang="en-US" altLang="en-US" sz="2400" noProof="0" dirty="0"/>
              <a:t>example</a:t>
            </a:r>
            <a:r>
              <a:rPr lang="en-US" altLang="en-US" sz="2400" b="1" noProof="0" dirty="0"/>
              <a:t> </a:t>
            </a:r>
            <a:endParaRPr lang="hu-HU" altLang="en-US" sz="2400" b="1" noProof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Characterized by a predetermined set of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noProof="0" dirty="0"/>
              <a:t>Input to learning scheme: set of instances/dataset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Represented as a single relation</a:t>
            </a:r>
            <a:r>
              <a:rPr lang="hu-HU" altLang="en-US" sz="2400" noProof="0" dirty="0"/>
              <a:t> (=</a:t>
            </a:r>
            <a:r>
              <a:rPr lang="hu-HU" altLang="en-US" sz="2400" noProof="0" dirty="0" err="1"/>
              <a:t>table</a:t>
            </a:r>
            <a:r>
              <a:rPr lang="hu-HU" altLang="en-US" sz="2400" noProof="0" dirty="0"/>
              <a:t>)</a:t>
            </a:r>
            <a:r>
              <a:rPr lang="en-US" altLang="en-US" sz="2400" noProof="0" dirty="0"/>
              <a:t>/flat file</a:t>
            </a:r>
            <a:endParaRPr lang="hu-HU" altLang="en-US" sz="2400" noProof="0" dirty="0"/>
          </a:p>
          <a:p>
            <a:pPr lvl="1" eaLnBrk="1" hangingPunct="1">
              <a:lnSpc>
                <a:spcPct val="90000"/>
              </a:lnSpc>
            </a:pPr>
            <a:r>
              <a:rPr lang="hu-HU" altLang="en-US" sz="2400" dirty="0"/>
              <a:t>One line (vector) for each instance</a:t>
            </a:r>
            <a:endParaRPr lang="en-US" altLang="en-US" sz="2400" noProof="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noProof="0" dirty="0"/>
              <a:t>Most common form in practical data mining when there are no relationships between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noProof="0" dirty="0"/>
              <a:t>Rather restricted form </a:t>
            </a:r>
            <a:br>
              <a:rPr lang="en-US" altLang="en-US" sz="2400" noProof="0" dirty="0"/>
            </a:br>
            <a:r>
              <a:rPr lang="en-US" altLang="en-US" sz="2400" noProof="0" dirty="0"/>
              <a:t>of input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noProof="0" dirty="0"/>
              <a:t>analog signal, time-series, </a:t>
            </a:r>
            <a:br>
              <a:rPr lang="en-US" altLang="en-US" sz="2000" noProof="0" dirty="0"/>
            </a:br>
            <a:r>
              <a:rPr lang="en-US" altLang="en-US" sz="2000" noProof="0" dirty="0"/>
              <a:t>multiple-instance learning,…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noProof="0" dirty="0"/>
          </a:p>
        </p:txBody>
      </p:sp>
      <p:pic>
        <p:nvPicPr>
          <p:cNvPr id="6149" name="Picture 6" descr="http://cdn.dashburst.com/wp-content/uploads/2013/03/problem-qu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86338"/>
            <a:ext cx="20177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8CAC25-FF6F-406D-B807-1B84300ACC51}" type="slidenum">
              <a:rPr lang="en-US" altLang="en-US">
                <a:solidFill>
                  <a:srgbClr val="000066"/>
                </a:solidFill>
              </a:rPr>
              <a:pPr eaLnBrk="1" hangingPunct="1"/>
              <a:t>4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What’s in an attribute?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Each instance is described by a fixed predefined set of features, its “attributes”</a:t>
            </a:r>
            <a:endParaRPr lang="en-US" altLang="en-US" sz="2600" i="1" noProof="0" dirty="0"/>
          </a:p>
          <a:p>
            <a:pPr eaLnBrk="1" hangingPunct="1"/>
            <a:r>
              <a:rPr lang="en-US" altLang="en-US" sz="2600" noProof="0" dirty="0"/>
              <a:t>Possible attribute types (“levels of measurement”):</a:t>
            </a:r>
          </a:p>
          <a:p>
            <a:pPr lvl="1" eaLnBrk="1" hangingPunct="1"/>
            <a:r>
              <a:rPr lang="en-US" altLang="en-US" sz="2600" i="1" noProof="0" dirty="0"/>
              <a:t>Nominal, ordinal, interval </a:t>
            </a:r>
            <a:r>
              <a:rPr lang="en-US" altLang="en-US" sz="2600" noProof="0" dirty="0"/>
              <a:t>and </a:t>
            </a:r>
            <a:r>
              <a:rPr lang="en-US" altLang="en-US" sz="2600" i="1" noProof="0" dirty="0"/>
              <a:t>ratio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308FF6-4DF5-4170-A20E-811E1944F6AD}" type="slidenum">
              <a:rPr lang="en-US" altLang="en-US">
                <a:solidFill>
                  <a:srgbClr val="000066"/>
                </a:solidFill>
              </a:rPr>
              <a:pPr eaLnBrk="1" hangingPunct="1"/>
              <a:t>5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Nominal quantities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Values are distinct symbols</a:t>
            </a:r>
            <a:r>
              <a:rPr lang="hu-HU" altLang="en-US" sz="2600" noProof="0" dirty="0"/>
              <a:t>, „</a:t>
            </a:r>
            <a:r>
              <a:rPr lang="hu-HU" altLang="en-US" sz="2600" noProof="0" dirty="0" err="1"/>
              <a:t>categories</a:t>
            </a:r>
            <a:r>
              <a:rPr lang="hu-HU" altLang="en-US" sz="2600" noProof="0" dirty="0"/>
              <a:t>”</a:t>
            </a:r>
            <a:endParaRPr lang="en-US" altLang="en-US" sz="2600" noProof="0" dirty="0"/>
          </a:p>
          <a:p>
            <a:pPr lvl="1" eaLnBrk="1" hangingPunct="1"/>
            <a:r>
              <a:rPr lang="en-US" altLang="en-US" sz="2600" noProof="0" dirty="0"/>
              <a:t>Values themselves serve only as labels or names</a:t>
            </a:r>
          </a:p>
          <a:p>
            <a:pPr lvl="1" eaLnBrk="1" hangingPunct="1"/>
            <a:r>
              <a:rPr lang="en-US" altLang="en-US" sz="2600" i="1" noProof="0" dirty="0"/>
              <a:t>Nominal</a:t>
            </a:r>
            <a:r>
              <a:rPr lang="en-US" altLang="en-US" sz="2600" noProof="0" dirty="0"/>
              <a:t> comes from the Latin word for name</a:t>
            </a:r>
          </a:p>
          <a:p>
            <a:pPr eaLnBrk="1" hangingPunct="1"/>
            <a:r>
              <a:rPr lang="en-US" altLang="en-US" sz="2600" noProof="0" dirty="0"/>
              <a:t>Examples:</a:t>
            </a:r>
          </a:p>
          <a:p>
            <a:pPr lvl="1" eaLnBrk="1" hangingPunct="1"/>
            <a:r>
              <a:rPr lang="hu-HU" altLang="en-US" sz="2200" noProof="0" dirty="0"/>
              <a:t>marital status (</a:t>
            </a:r>
            <a:r>
              <a:rPr lang="hu-HU" altLang="en-US" sz="2200" noProof="0" dirty="0" err="1"/>
              <a:t>single</a:t>
            </a:r>
            <a:r>
              <a:rPr lang="hu-HU" altLang="en-US" sz="2200" noProof="0" dirty="0"/>
              <a:t>, </a:t>
            </a:r>
            <a:r>
              <a:rPr lang="hu-HU" altLang="en-US" sz="2200" noProof="0" dirty="0" err="1"/>
              <a:t>married</a:t>
            </a:r>
            <a:r>
              <a:rPr lang="hu-HU" altLang="en-US" sz="2200" noProof="0" dirty="0"/>
              <a:t>, </a:t>
            </a:r>
            <a:r>
              <a:rPr lang="hu-HU" altLang="en-US" sz="2200" noProof="0" dirty="0" err="1"/>
              <a:t>divorced</a:t>
            </a:r>
            <a:r>
              <a:rPr lang="hu-HU" altLang="en-US" sz="2200" noProof="0" dirty="0"/>
              <a:t>), </a:t>
            </a:r>
          </a:p>
          <a:p>
            <a:pPr lvl="1" eaLnBrk="1" hangingPunct="1"/>
            <a:r>
              <a:rPr lang="hu-HU" altLang="en-US" sz="2200" noProof="0" dirty="0" err="1"/>
              <a:t>gender</a:t>
            </a:r>
            <a:r>
              <a:rPr lang="hu-HU" altLang="en-US" sz="2200" noProof="0" dirty="0"/>
              <a:t> (</a:t>
            </a:r>
            <a:r>
              <a:rPr lang="hu-HU" altLang="en-US" sz="2200" noProof="0" dirty="0" err="1"/>
              <a:t>male</a:t>
            </a:r>
            <a:r>
              <a:rPr lang="hu-HU" altLang="en-US" sz="2200" noProof="0" dirty="0"/>
              <a:t>/</a:t>
            </a:r>
            <a:r>
              <a:rPr lang="hu-HU" altLang="en-US" sz="2200" noProof="0" dirty="0" err="1"/>
              <a:t>female</a:t>
            </a:r>
            <a:r>
              <a:rPr lang="hu-HU" altLang="en-US" sz="2200" noProof="0" dirty="0"/>
              <a:t>)</a:t>
            </a:r>
            <a:endParaRPr lang="en-US" altLang="en-US" sz="2200" noProof="0" dirty="0"/>
          </a:p>
          <a:p>
            <a:pPr eaLnBrk="1" hangingPunct="1"/>
            <a:r>
              <a:rPr lang="en-US" altLang="en-US" sz="2600" noProof="0" dirty="0"/>
              <a:t>No relation is implied among nominal values (no ordering or distance measure)</a:t>
            </a:r>
          </a:p>
          <a:p>
            <a:pPr eaLnBrk="1" hangingPunct="1"/>
            <a:r>
              <a:rPr lang="en-US" altLang="en-US" sz="2600" b="1" noProof="0" dirty="0"/>
              <a:t>Only equality tests </a:t>
            </a:r>
            <a:r>
              <a:rPr lang="en-US" altLang="en-US" sz="2600" noProof="0" dirty="0"/>
              <a:t>can be performed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79B2A0-390C-4356-A353-671A05E5FCD5}" type="slidenum">
              <a:rPr lang="en-US" altLang="en-US">
                <a:solidFill>
                  <a:srgbClr val="000066"/>
                </a:solidFill>
              </a:rPr>
              <a:pPr eaLnBrk="1" hangingPunct="1"/>
              <a:t>6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Ordinal quantities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noProof="0" dirty="0"/>
              <a:t>Impose </a:t>
            </a:r>
            <a:r>
              <a:rPr lang="en-US" altLang="en-US" sz="2600" b="1" noProof="0" dirty="0"/>
              <a:t>order on values</a:t>
            </a:r>
          </a:p>
          <a:p>
            <a:pPr eaLnBrk="1" hangingPunct="1"/>
            <a:r>
              <a:rPr lang="en-US" altLang="en-US" sz="2600" b="1" noProof="0" dirty="0"/>
              <a:t>Comparisons</a:t>
            </a:r>
            <a:r>
              <a:rPr lang="en-US" altLang="en-US" sz="2600" noProof="0" dirty="0"/>
              <a:t> possible (&lt;,&gt;,=,…)</a:t>
            </a:r>
          </a:p>
          <a:p>
            <a:pPr eaLnBrk="1" hangingPunct="1"/>
            <a:r>
              <a:rPr lang="en-US" altLang="en-US" sz="2600" noProof="0" dirty="0"/>
              <a:t>But: no distance between values defined</a:t>
            </a:r>
          </a:p>
          <a:p>
            <a:pPr eaLnBrk="1" hangingPunct="1"/>
            <a:r>
              <a:rPr lang="en-US" altLang="en-US" sz="2600" noProof="0" dirty="0"/>
              <a:t>Example: </a:t>
            </a:r>
            <a:endParaRPr lang="hu-HU" altLang="en-US" sz="2600" noProof="0" dirty="0"/>
          </a:p>
          <a:p>
            <a:pPr lvl="1" eaLnBrk="1" hangingPunct="1"/>
            <a:r>
              <a:rPr lang="hu-HU" altLang="en-US" sz="1800" dirty="0" err="1"/>
              <a:t>Satisfaction</a:t>
            </a:r>
            <a:r>
              <a:rPr lang="hu-HU" altLang="en-US" sz="1800" dirty="0"/>
              <a:t>: </a:t>
            </a:r>
            <a:r>
              <a:rPr lang="hu-HU" altLang="en-US" sz="1800" dirty="0" err="1"/>
              <a:t>very</a:t>
            </a:r>
            <a:r>
              <a:rPr lang="hu-HU" altLang="en-US" sz="1800" dirty="0"/>
              <a:t> </a:t>
            </a:r>
            <a:r>
              <a:rPr lang="hu-HU" altLang="en-US" sz="1800" dirty="0" err="1"/>
              <a:t>unsatisfied</a:t>
            </a:r>
            <a:r>
              <a:rPr lang="hu-HU" altLang="en-US" sz="1800" dirty="0"/>
              <a:t> &lt; </a:t>
            </a:r>
            <a:r>
              <a:rPr lang="hu-HU" altLang="en-US" sz="1800" dirty="0" err="1"/>
              <a:t>satisfied</a:t>
            </a:r>
            <a:r>
              <a:rPr lang="hu-HU" altLang="en-US" sz="1800" dirty="0"/>
              <a:t> &lt; </a:t>
            </a:r>
            <a:r>
              <a:rPr lang="hu-HU" altLang="en-US" sz="1800" dirty="0" err="1"/>
              <a:t>very</a:t>
            </a:r>
            <a:r>
              <a:rPr lang="hu-HU" altLang="en-US" sz="1800" dirty="0"/>
              <a:t> </a:t>
            </a:r>
            <a:r>
              <a:rPr lang="hu-HU" altLang="en-US" sz="1800" dirty="0" err="1"/>
              <a:t>satisfied</a:t>
            </a:r>
            <a:endParaRPr lang="en-US" altLang="en-US" sz="1800" noProof="0" dirty="0"/>
          </a:p>
          <a:p>
            <a:pPr lvl="1" eaLnBrk="1" hangingPunct="1"/>
            <a:r>
              <a:rPr lang="en-US" altLang="en-US" sz="1800" dirty="0"/>
              <a:t>temperature: </a:t>
            </a:r>
            <a:r>
              <a:rPr lang="hu-HU" altLang="en-US" sz="1800" dirty="0" err="1"/>
              <a:t>cool</a:t>
            </a:r>
            <a:r>
              <a:rPr lang="hu-HU" altLang="en-US" sz="1800" dirty="0"/>
              <a:t>&lt; </a:t>
            </a:r>
            <a:r>
              <a:rPr lang="hu-HU" altLang="en-US" sz="1800" dirty="0" err="1"/>
              <a:t>mild</a:t>
            </a:r>
            <a:r>
              <a:rPr lang="hu-HU" altLang="en-US" sz="1800" dirty="0"/>
              <a:t> &lt; hot </a:t>
            </a:r>
          </a:p>
          <a:p>
            <a:pPr eaLnBrk="1" hangingPunct="1"/>
            <a:r>
              <a:rPr lang="en-US" altLang="en-US" sz="3000" noProof="0" dirty="0"/>
              <a:t>Note: addition and subtraction don’t make sense</a:t>
            </a:r>
          </a:p>
          <a:p>
            <a:pPr eaLnBrk="1" hangingPunct="1"/>
            <a:r>
              <a:rPr lang="en-US" altLang="en-US" sz="2600" noProof="0" dirty="0"/>
              <a:t>Example rule: temperature &lt; hot </a:t>
            </a:r>
            <a:r>
              <a:rPr lang="en-US" altLang="en-US" sz="2600" noProof="0" dirty="0">
                <a:latin typeface="Wingdings 3" panose="05040102010807070707" pitchFamily="18" charset="2"/>
              </a:rPr>
              <a:t>c</a:t>
            </a:r>
            <a:r>
              <a:rPr lang="en-US" altLang="en-US" sz="2600" noProof="0" dirty="0"/>
              <a:t> play = 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E1FE71-8C8D-45E2-8F47-6ADE3E834EB1}" type="slidenum">
              <a:rPr lang="en-US" altLang="en-US">
                <a:solidFill>
                  <a:srgbClr val="000066"/>
                </a:solidFill>
              </a:rPr>
              <a:pPr eaLnBrk="1" hangingPunct="1"/>
              <a:t>7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Interval quantities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noProof="0" dirty="0"/>
              <a:t>Interval quantities are not only ordered but </a:t>
            </a:r>
            <a:r>
              <a:rPr lang="en-US" altLang="en-US" b="1" noProof="0" dirty="0"/>
              <a:t>measured in fixed and equal units</a:t>
            </a:r>
          </a:p>
          <a:p>
            <a:pPr eaLnBrk="1" hangingPunct="1"/>
            <a:r>
              <a:rPr lang="en-US" altLang="en-US" noProof="0" dirty="0"/>
              <a:t>Examples</a:t>
            </a:r>
          </a:p>
          <a:p>
            <a:pPr lvl="1" eaLnBrk="1" hangingPunct="1"/>
            <a:r>
              <a:rPr lang="en-US" altLang="en-US" noProof="0" dirty="0"/>
              <a:t>attribute “temperature” expressed in degrees Fahrenheit</a:t>
            </a:r>
          </a:p>
          <a:p>
            <a:pPr lvl="2" eaLnBrk="1" hangingPunct="1"/>
            <a:r>
              <a:rPr lang="en-US" altLang="en-US" dirty="0"/>
              <a:t>the difference between 70 and 75 degrees is the same as the difference between 75 and 80 degrees. </a:t>
            </a:r>
          </a:p>
          <a:p>
            <a:pPr lvl="2" eaLnBrk="1" hangingPunct="1"/>
            <a:r>
              <a:rPr lang="en-US" altLang="en-US" dirty="0"/>
              <a:t>You cannot say that 80 degrees is twice as hot as 40 degrees because the zero point on an interval scale is arbitrary</a:t>
            </a:r>
          </a:p>
          <a:p>
            <a:pPr lvl="1" eaLnBrk="1" hangingPunct="1"/>
            <a:r>
              <a:rPr lang="en-US" altLang="en-US" noProof="0" dirty="0"/>
              <a:t>attribute “year”</a:t>
            </a:r>
          </a:p>
          <a:p>
            <a:pPr eaLnBrk="1" hangingPunct="1"/>
            <a:r>
              <a:rPr lang="en-US" altLang="en-US" b="1" noProof="0" dirty="0"/>
              <a:t>Difference</a:t>
            </a:r>
            <a:r>
              <a:rPr lang="en-US" altLang="en-US" noProof="0" dirty="0"/>
              <a:t> of two values makes sense</a:t>
            </a:r>
          </a:p>
          <a:p>
            <a:pPr eaLnBrk="1" hangingPunct="1"/>
            <a:r>
              <a:rPr lang="hu-HU" altLang="en-US" noProof="0" dirty="0"/>
              <a:t>P</a:t>
            </a:r>
            <a:r>
              <a:rPr lang="en-US" altLang="en-US" noProof="0" dirty="0" err="1"/>
              <a:t>roduct</a:t>
            </a:r>
            <a:r>
              <a:rPr lang="en-US" altLang="en-US" noProof="0" dirty="0"/>
              <a:t> doesn’t make sense</a:t>
            </a:r>
            <a:endParaRPr lang="hu-HU" altLang="en-US" dirty="0"/>
          </a:p>
          <a:p>
            <a:pPr eaLnBrk="1" hangingPunct="1"/>
            <a:r>
              <a:rPr lang="hu-HU" altLang="en-US" noProof="0" dirty="0"/>
              <a:t>Sum: </a:t>
            </a:r>
          </a:p>
          <a:p>
            <a:pPr lvl="1" eaLnBrk="1" hangingPunct="1"/>
            <a:r>
              <a:rPr lang="hu-HU" altLang="en-US" noProof="0" dirty="0" err="1"/>
              <a:t>difference</a:t>
            </a:r>
            <a:r>
              <a:rPr lang="hu-HU" altLang="en-US" noProof="0" dirty="0"/>
              <a:t> of </a:t>
            </a:r>
            <a:r>
              <a:rPr lang="hu-HU" altLang="en-US" noProof="0" dirty="0" err="1"/>
              <a:t>two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values</a:t>
            </a:r>
            <a:r>
              <a:rPr lang="hu-HU" altLang="en-US" noProof="0" dirty="0"/>
              <a:t> + </a:t>
            </a:r>
            <a:r>
              <a:rPr lang="hu-HU" altLang="en-US" noProof="0" dirty="0" err="1"/>
              <a:t>third</a:t>
            </a:r>
            <a:r>
              <a:rPr lang="hu-HU" altLang="en-US" noProof="0" dirty="0"/>
              <a:t> </a:t>
            </a:r>
            <a:r>
              <a:rPr lang="hu-HU" altLang="en-US" noProof="0" dirty="0" err="1"/>
              <a:t>value</a:t>
            </a:r>
            <a:r>
              <a:rPr lang="hu-HU" altLang="en-US" noProof="0" dirty="0"/>
              <a:t>: OK</a:t>
            </a:r>
          </a:p>
          <a:p>
            <a:pPr lvl="1" eaLnBrk="1" hangingPunct="1"/>
            <a:r>
              <a:rPr lang="hu-HU" altLang="en-US" dirty="0" err="1"/>
              <a:t>two</a:t>
            </a:r>
            <a:r>
              <a:rPr lang="hu-HU" altLang="en-US" dirty="0"/>
              <a:t> </a:t>
            </a:r>
            <a:r>
              <a:rPr lang="hu-HU" altLang="en-US" dirty="0" err="1"/>
              <a:t>values</a:t>
            </a:r>
            <a:r>
              <a:rPr lang="hu-HU" altLang="en-US" dirty="0"/>
              <a:t>: </a:t>
            </a:r>
            <a:r>
              <a:rPr lang="hu-HU" altLang="en-US" dirty="0" err="1"/>
              <a:t>not</a:t>
            </a:r>
            <a:r>
              <a:rPr lang="hu-HU" altLang="en-US" dirty="0"/>
              <a:t> </a:t>
            </a:r>
            <a:r>
              <a:rPr lang="hu-HU" altLang="en-US" dirty="0" err="1"/>
              <a:t>defined</a:t>
            </a:r>
            <a:endParaRPr lang="en-US" alt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F79DA-E029-46F0-8AE8-588C3A7A42D6}" type="slidenum">
              <a:rPr lang="en-US" altLang="en-US">
                <a:solidFill>
                  <a:srgbClr val="000066"/>
                </a:solidFill>
              </a:rPr>
              <a:pPr eaLnBrk="1" hangingPunct="1"/>
              <a:t>8</a:t>
            </a:fld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Ratio quantities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Ratio quantities are ones for which the measurement scheme defines a </a:t>
            </a:r>
            <a:br>
              <a:rPr lang="en-US" altLang="en-US" noProof="0" dirty="0"/>
            </a:br>
            <a:r>
              <a:rPr lang="en-US" altLang="en-US" b="1" noProof="0" dirty="0"/>
              <a:t>zero point</a:t>
            </a:r>
          </a:p>
          <a:p>
            <a:pPr eaLnBrk="1" hangingPunct="1"/>
            <a:r>
              <a:rPr lang="en-US" altLang="en-US" noProof="0" dirty="0"/>
              <a:t>Example</a:t>
            </a:r>
            <a:r>
              <a:rPr lang="hu-HU" altLang="en-US" noProof="0" dirty="0"/>
              <a:t>s:</a:t>
            </a:r>
          </a:p>
          <a:p>
            <a:pPr lvl="1" eaLnBrk="1" hangingPunct="1"/>
            <a:r>
              <a:rPr lang="hu-HU" altLang="en-US" dirty="0" err="1"/>
              <a:t>Distance</a:t>
            </a:r>
            <a:endParaRPr lang="hu-HU" altLang="en-US" dirty="0"/>
          </a:p>
          <a:p>
            <a:pPr lvl="1" eaLnBrk="1" hangingPunct="1"/>
            <a:r>
              <a:rPr lang="hu-HU" altLang="en-US" noProof="0" dirty="0" err="1"/>
              <a:t>Age</a:t>
            </a:r>
            <a:r>
              <a:rPr lang="hu-HU" altLang="en-US" noProof="0" dirty="0"/>
              <a:t> in </a:t>
            </a:r>
            <a:r>
              <a:rPr lang="hu-HU" altLang="en-US" noProof="0" dirty="0" err="1"/>
              <a:t>years</a:t>
            </a:r>
            <a:endParaRPr lang="en-US" altLang="en-US" noProof="0" dirty="0"/>
          </a:p>
          <a:p>
            <a:pPr eaLnBrk="1" hangingPunct="1"/>
            <a:r>
              <a:rPr lang="en-US" altLang="en-US" noProof="0" dirty="0"/>
              <a:t>Ratio quantities are treated as real numbers</a:t>
            </a:r>
          </a:p>
          <a:p>
            <a:pPr lvl="1" eaLnBrk="1" hangingPunct="1"/>
            <a:r>
              <a:rPr lang="en-US" altLang="en-US" b="1" noProof="0" dirty="0"/>
              <a:t>All mathematical operations </a:t>
            </a:r>
            <a:r>
              <a:rPr lang="en-US" altLang="en-US" noProof="0" dirty="0"/>
              <a:t>are allowed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8C3E-E5D7-4179-9A9B-FEA0C3A5CD66}" type="slidenum">
              <a:rPr lang="de-DE" altLang="en-US" smtClean="0"/>
              <a:pPr/>
              <a:t>9</a:t>
            </a:fld>
            <a:endParaRPr lang="de-DE" alt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5911104" cy="396044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156176" y="493135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084168" y="414908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≠, ‹, ›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6084168" y="3573016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≠, ‹, › , -, ((+))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084168" y="303005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=, ≠, ‹, › , -, +,*, /</a:t>
            </a:r>
          </a:p>
        </p:txBody>
      </p:sp>
    </p:spTree>
    <p:extLst>
      <p:ext uri="{BB962C8B-B14F-4D97-AF65-F5344CB8AC3E}">
        <p14:creationId xmlns:p14="http://schemas.microsoft.com/office/powerpoint/2010/main" val="92172101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1180</Words>
  <Application>Microsoft Office PowerPoint</Application>
  <PresentationFormat>On-screen Show (4:3)</PresentationFormat>
  <Paragraphs>213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</vt:lpstr>
      <vt:lpstr>Wingdings</vt:lpstr>
      <vt:lpstr>Wingdings 3</vt:lpstr>
      <vt:lpstr>Standarddesign</vt:lpstr>
      <vt:lpstr>DM &amp; ML Input: Instances, attributes</vt:lpstr>
      <vt:lpstr>Contents</vt:lpstr>
      <vt:lpstr>What’s in an instance?</vt:lpstr>
      <vt:lpstr>What’s in an attribute?</vt:lpstr>
      <vt:lpstr>Nominal quantities</vt:lpstr>
      <vt:lpstr>Ordinal quantities</vt:lpstr>
      <vt:lpstr>Interval quantities</vt:lpstr>
      <vt:lpstr>Ratio quantities</vt:lpstr>
      <vt:lpstr>PowerPoint Presentation</vt:lpstr>
      <vt:lpstr>Attribute type conversions</vt:lpstr>
      <vt:lpstr>Inaccurate values</vt:lpstr>
      <vt:lpstr>Missing values</vt:lpstr>
      <vt:lpstr>Preparing the input: Generating a flat file</vt:lpstr>
      <vt:lpstr>Preparing the input</vt:lpstr>
      <vt:lpstr>(Data Warehouse)</vt:lpstr>
      <vt:lpstr>Getting to know the data</vt:lpstr>
      <vt:lpstr>Getting to know the data  2</vt:lpstr>
      <vt:lpstr>Getting to know the data 3</vt:lpstr>
      <vt:lpstr>(Weka: ARFF (Attribute-Relation File Format))</vt:lpstr>
      <vt:lpstr>(Attribute types)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Architektúra</dc:title>
  <dc:creator>disy</dc:creator>
  <cp:lastModifiedBy>Lukács Gergely István</cp:lastModifiedBy>
  <cp:revision>263</cp:revision>
  <dcterms:created xsi:type="dcterms:W3CDTF">2011-04-29T11:29:24Z</dcterms:created>
  <dcterms:modified xsi:type="dcterms:W3CDTF">2021-09-14T07:47:42Z</dcterms:modified>
</cp:coreProperties>
</file>