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0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1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14345E1-94B7-48BE-9C60-EF79A6BF4B7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FCA99F2-12E1-4091-970D-0AD66098A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2EFA-9BEB-CCC3-06E1-7F50723B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D622DE-9464-140A-F1B9-80A40B744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881" y="3869634"/>
            <a:ext cx="8767860" cy="138816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800" dirty="0"/>
              <a:t>Доклад подготовили</a:t>
            </a:r>
            <a:r>
              <a:rPr lang="en-US" sz="2800" dirty="0"/>
              <a:t>:</a:t>
            </a:r>
            <a:endParaRPr lang="ru-RU" sz="2800" dirty="0"/>
          </a:p>
          <a:p>
            <a:pPr algn="r"/>
            <a:r>
              <a:rPr lang="ru-RU" sz="2800" dirty="0"/>
              <a:t>Лукьянова Евгения</a:t>
            </a:r>
          </a:p>
          <a:p>
            <a:pPr algn="r"/>
            <a:r>
              <a:rPr lang="ru-RU" sz="2800" dirty="0" err="1"/>
              <a:t>Саськов</a:t>
            </a:r>
            <a:r>
              <a:rPr lang="ru-RU" sz="2800" dirty="0"/>
              <a:t> Лев</a:t>
            </a:r>
          </a:p>
        </p:txBody>
      </p:sp>
    </p:spTree>
    <p:extLst>
      <p:ext uri="{BB962C8B-B14F-4D97-AF65-F5344CB8AC3E}">
        <p14:creationId xmlns:p14="http://schemas.microsoft.com/office/powerpoint/2010/main" val="255161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8840-40C4-E9B0-A25C-1BD052EA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02" y="83820"/>
            <a:ext cx="11119920" cy="1356360"/>
          </a:xfrm>
        </p:spPr>
        <p:txBody>
          <a:bodyPr/>
          <a:lstStyle/>
          <a:p>
            <a:r>
              <a:rPr lang="ru-RU" dirty="0"/>
              <a:t>Подсчитаем разность средних значений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9" name="Объект 8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062F64C1-7C09-77B0-DB06-C50B68D9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9" y="1440180"/>
            <a:ext cx="11119921" cy="4471434"/>
          </a:xfrm>
        </p:spPr>
      </p:pic>
    </p:spTree>
    <p:extLst>
      <p:ext uri="{BB962C8B-B14F-4D97-AF65-F5344CB8AC3E}">
        <p14:creationId xmlns:p14="http://schemas.microsoft.com/office/powerpoint/2010/main" val="373343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8840-40C4-E9B0-A25C-1BD052EA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8" y="83820"/>
            <a:ext cx="10687121" cy="1356360"/>
          </a:xfrm>
        </p:spPr>
        <p:txBody>
          <a:bodyPr/>
          <a:lstStyle/>
          <a:p>
            <a:r>
              <a:rPr lang="en-US" dirty="0"/>
              <a:t>(1-</a:t>
            </a:r>
            <a:r>
              <a:rPr lang="el-GR" dirty="0"/>
              <a:t>α</a:t>
            </a:r>
            <a:r>
              <a:rPr lang="ru-RU" dirty="0"/>
              <a:t>)*</a:t>
            </a:r>
            <a:r>
              <a:rPr lang="en-US" dirty="0" err="1"/>
              <a:t>N</a:t>
            </a:r>
            <a:r>
              <a:rPr lang="en-US" sz="3600" dirty="0" err="1"/>
              <a:t>bootsrap</a:t>
            </a:r>
            <a:r>
              <a:rPr lang="en-US" dirty="0"/>
              <a:t> </a:t>
            </a:r>
            <a:r>
              <a:rPr lang="ru-RU" dirty="0"/>
              <a:t>точек внутри интервала</a:t>
            </a:r>
          </a:p>
        </p:txBody>
      </p:sp>
      <p:pic>
        <p:nvPicPr>
          <p:cNvPr id="7" name="Объект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FD5E974-430E-7D67-8A9D-364E566D8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9" y="1440180"/>
            <a:ext cx="10687121" cy="4784157"/>
          </a:xfrm>
        </p:spPr>
      </p:pic>
    </p:spTree>
    <p:extLst>
      <p:ext uri="{BB962C8B-B14F-4D97-AF65-F5344CB8AC3E}">
        <p14:creationId xmlns:p14="http://schemas.microsoft.com/office/powerpoint/2010/main" val="156205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2EFA-9BEB-CCC3-06E1-7F50723B9BD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2043" y="1966118"/>
            <a:ext cx="9967913" cy="29257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Продемонстрируем пример на реальных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015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CDB5-C750-F653-B38C-231A56FA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4" y="320842"/>
            <a:ext cx="9875520" cy="1356360"/>
          </a:xfrm>
        </p:spPr>
        <p:txBody>
          <a:bodyPr/>
          <a:lstStyle/>
          <a:p>
            <a:r>
              <a:rPr lang="ru-RU" dirty="0"/>
              <a:t>А/А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DDE99-0690-9A1A-D8E2-A7DE3D40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1677202"/>
            <a:ext cx="5819274" cy="4547134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Считаем что действия разных пользователей независимыми</a:t>
            </a:r>
          </a:p>
          <a:p>
            <a:r>
              <a:rPr lang="ru-RU" sz="2800" dirty="0"/>
              <a:t>Измеряем процент прокрасившихся тестов, то есть процент случаев, в которых статистический тест ошибался, утверждая о статистически значимом превосходстве одного варианта над другим</a:t>
            </a:r>
          </a:p>
          <a:p>
            <a:r>
              <a:rPr lang="ru-RU" sz="2800" dirty="0"/>
              <a:t>Измеренный процент ошибок статистического теста сравнивался с заданным теоретическим значением</a:t>
            </a:r>
            <a:r>
              <a:rPr lang="en-US" sz="2800" dirty="0"/>
              <a:t> (</a:t>
            </a:r>
            <a:r>
              <a:rPr lang="ru-RU" sz="2800" dirty="0">
                <a:solidFill>
                  <a:srgbClr val="002060"/>
                </a:solidFill>
              </a:rPr>
              <a:t>а именно с уровнем значимости</a:t>
            </a:r>
            <a:r>
              <a:rPr lang="en-US" sz="2800" dirty="0"/>
              <a:t>) 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36BC9-DEE1-BBE3-A2D4-F9ADBE64CFCA}"/>
              </a:ext>
            </a:extLst>
          </p:cNvPr>
          <p:cNvSpPr txBox="1"/>
          <p:nvPr/>
        </p:nvSpPr>
        <p:spPr>
          <a:xfrm>
            <a:off x="8485069" y="2644170"/>
            <a:ext cx="129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</a:rPr>
              <a:t>A</a:t>
            </a:r>
            <a:endParaRPr lang="ru-RU" sz="9600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B757F-9076-048F-7EF2-C706D4C4E8B8}"/>
              </a:ext>
            </a:extLst>
          </p:cNvPr>
          <p:cNvSpPr txBox="1"/>
          <p:nvPr/>
        </p:nvSpPr>
        <p:spPr>
          <a:xfrm>
            <a:off x="6648850" y="1398961"/>
            <a:ext cx="1652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</a:t>
            </a:r>
            <a:endParaRPr kumimoji="0" lang="ru-RU" sz="9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29829-16A8-E69B-F4E7-6F244C4A7040}"/>
              </a:ext>
            </a:extLst>
          </p:cNvPr>
          <p:cNvSpPr txBox="1"/>
          <p:nvPr/>
        </p:nvSpPr>
        <p:spPr>
          <a:xfrm>
            <a:off x="6656268" y="4146142"/>
            <a:ext cx="11951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</a:t>
            </a:r>
            <a:endParaRPr kumimoji="0" lang="ru-RU" sz="9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536F9-2F09-6DDC-79A7-E4EA438B345A}"/>
              </a:ext>
            </a:extLst>
          </p:cNvPr>
          <p:cNvSpPr txBox="1"/>
          <p:nvPr/>
        </p:nvSpPr>
        <p:spPr>
          <a:xfrm>
            <a:off x="10232856" y="1308168"/>
            <a:ext cx="760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</a:t>
            </a:r>
            <a:endParaRPr kumimoji="0" lang="ru-RU" sz="9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8F034-0FF7-A01D-5D66-5D41B772C1CF}"/>
              </a:ext>
            </a:extLst>
          </p:cNvPr>
          <p:cNvSpPr txBox="1"/>
          <p:nvPr/>
        </p:nvSpPr>
        <p:spPr>
          <a:xfrm>
            <a:off x="10232856" y="4146142"/>
            <a:ext cx="9785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</a:t>
            </a:r>
            <a:endParaRPr kumimoji="0" lang="ru-RU" sz="9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78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2DB3D-EE92-52D8-B493-94957637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156"/>
            <a:ext cx="9875520" cy="135636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845DE63-1E8C-2831-D743-9271A8E00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75" y="1307742"/>
            <a:ext cx="8851450" cy="4693113"/>
          </a:xfrm>
        </p:spPr>
      </p:pic>
    </p:spTree>
    <p:extLst>
      <p:ext uri="{BB962C8B-B14F-4D97-AF65-F5344CB8AC3E}">
        <p14:creationId xmlns:p14="http://schemas.microsoft.com/office/powerpoint/2010/main" val="34553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403E7-1B8C-1AC3-0CDB-CB478C8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82" y="250789"/>
            <a:ext cx="9875520" cy="1356360"/>
          </a:xfrm>
        </p:spPr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Объект 6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9D883869-02BA-9258-7753-58C9768CC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76" y="729448"/>
            <a:ext cx="6591677" cy="539910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CE74D6-4E33-3E89-402A-AB54DE120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06" t="52950" r="19528" b="41791"/>
          <a:stretch/>
        </p:blipFill>
        <p:spPr>
          <a:xfrm>
            <a:off x="690282" y="2917800"/>
            <a:ext cx="3721297" cy="10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1F5A6-4B7F-B64A-9B7D-C744D696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33138"/>
            <a:ext cx="11049000" cy="930442"/>
          </a:xfrm>
        </p:spPr>
        <p:txBody>
          <a:bodyPr>
            <a:normAutofit fontScale="90000"/>
          </a:bodyPr>
          <a:lstStyle/>
          <a:p>
            <a:r>
              <a:rPr lang="ru-RU" dirty="0"/>
              <a:t>Доверительный интервал и уровень значимости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F6C46-E4FA-0D88-5DCA-176964A7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44054"/>
            <a:ext cx="1083042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b="1" dirty="0"/>
              <a:t>Доверительный интервал </a:t>
            </a:r>
            <a:r>
              <a:rPr lang="ru-RU" sz="2800" dirty="0"/>
              <a:t>- интервал в котором, «скорее всего», лежит истинное значение. </a:t>
            </a:r>
          </a:p>
          <a:p>
            <a:pPr marL="45720" indent="0">
              <a:buNone/>
            </a:pPr>
            <a:r>
              <a:rPr lang="ru-RU" sz="2800" b="1" dirty="0"/>
              <a:t>Уровень значимости </a:t>
            </a:r>
            <a:r>
              <a:rPr lang="ru-RU" sz="2800" dirty="0"/>
              <a:t>- отражает степень нашей уверенности, что истинное значение находится внутри данного доверительного интервала.</a:t>
            </a:r>
          </a:p>
          <a:p>
            <a:pPr marL="45720" indent="0">
              <a:buNone/>
            </a:pPr>
            <a:r>
              <a:rPr lang="ru-RU" sz="2800" b="1" dirty="0"/>
              <a:t>А/А тестирование </a:t>
            </a:r>
            <a:r>
              <a:rPr lang="ru-RU" sz="2800" dirty="0"/>
              <a:t>можно использовать для проверки системы, процент прокрасившихся тестов можно сравнивать с заданным теоретическим значением уровня значимости.</a:t>
            </a:r>
          </a:p>
        </p:txBody>
      </p:sp>
    </p:spTree>
    <p:extLst>
      <p:ext uri="{BB962C8B-B14F-4D97-AF65-F5344CB8AC3E}">
        <p14:creationId xmlns:p14="http://schemas.microsoft.com/office/powerpoint/2010/main" val="12694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6A4BE-B1B0-F5EB-36F3-43A8843F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83820"/>
            <a:ext cx="9875520" cy="1356360"/>
          </a:xfrm>
        </p:spPr>
        <p:txBody>
          <a:bodyPr/>
          <a:lstStyle/>
          <a:p>
            <a:r>
              <a:rPr lang="ru-RU" dirty="0"/>
              <a:t>Как определить, что тест пройден?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D6629-0D31-A612-FFFC-9034E50D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44" y="1440180"/>
            <a:ext cx="10120935" cy="3966009"/>
          </a:xfrm>
        </p:spPr>
        <p:txBody>
          <a:bodyPr>
            <a:normAutofit/>
          </a:bodyPr>
          <a:lstStyle/>
          <a:p>
            <a:r>
              <a:rPr lang="ru-RU" sz="2800" dirty="0"/>
              <a:t>Если обе границы доверительного интервала больше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/>
              <a:t>, значит, выиграл вариант B.</a:t>
            </a:r>
          </a:p>
          <a:p>
            <a:r>
              <a:rPr lang="ru-RU" sz="2800" dirty="0">
                <a:solidFill>
                  <a:srgbClr val="FF0000"/>
                </a:solidFill>
              </a:rPr>
              <a:t>Если 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>
                <a:solidFill>
                  <a:srgbClr val="FF0000"/>
                </a:solidFill>
              </a:rPr>
              <a:t> внутри интервала, значит, ничья — ни один из вариантов не выиграл.</a:t>
            </a:r>
          </a:p>
          <a:p>
            <a:r>
              <a:rPr lang="ru-RU" sz="2800" dirty="0"/>
              <a:t>Если обе границы меньше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/>
              <a:t>, значит, выиграл вариант A.</a:t>
            </a:r>
            <a:endParaRPr lang="en-US" sz="2800" dirty="0"/>
          </a:p>
          <a:p>
            <a:pPr marL="45720" indent="0">
              <a:buNone/>
            </a:pPr>
            <a:r>
              <a:rPr lang="ru-RU" sz="2800" dirty="0"/>
              <a:t>Вернёмся к примеру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77DA0-33C1-A5A0-3652-FFBC491A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95" t="30368" r="7500" b="66357"/>
          <a:stretch/>
        </p:blipFill>
        <p:spPr>
          <a:xfrm>
            <a:off x="845187" y="4705799"/>
            <a:ext cx="2459470" cy="983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5179A8-DAF0-9726-F895-A3A23EFCC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4" t="35223" r="5721" b="59195"/>
          <a:stretch/>
        </p:blipFill>
        <p:spPr>
          <a:xfrm>
            <a:off x="5708811" y="4630903"/>
            <a:ext cx="5273531" cy="113357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5056CC6-9754-1531-E42A-2C7E6C3C4790}"/>
              </a:ext>
            </a:extLst>
          </p:cNvPr>
          <p:cNvCxnSpPr/>
          <p:nvPr/>
        </p:nvCxnSpPr>
        <p:spPr>
          <a:xfrm>
            <a:off x="3753853" y="5197691"/>
            <a:ext cx="12512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F1A6B59-CA61-FC9B-3F1D-5575BF0584E6}"/>
              </a:ext>
            </a:extLst>
          </p:cNvPr>
          <p:cNvCxnSpPr/>
          <p:nvPr/>
        </p:nvCxnSpPr>
        <p:spPr>
          <a:xfrm rot="16200000" flipV="1">
            <a:off x="8916280" y="3141666"/>
            <a:ext cx="1951871" cy="983595"/>
          </a:xfrm>
          <a:prstGeom prst="curvedConnector3">
            <a:avLst>
              <a:gd name="adj1" fmla="val 10013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4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1247-FAA0-B51B-2A83-6907F165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37" y="71551"/>
            <a:ext cx="9875520" cy="1356360"/>
          </a:xfrm>
        </p:spPr>
        <p:txBody>
          <a:bodyPr/>
          <a:lstStyle/>
          <a:p>
            <a:r>
              <a:rPr lang="ru-RU" dirty="0"/>
              <a:t>Аналитический подход</a:t>
            </a:r>
          </a:p>
        </p:txBody>
      </p:sp>
      <p:pic>
        <p:nvPicPr>
          <p:cNvPr id="7" name="Объект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FD7B8F3-AD70-C31F-915F-B812DD08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2" y="1299208"/>
            <a:ext cx="6259065" cy="466033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7C9F95-CA99-BB50-4540-E15A4C569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0" t="55686" r="15353" b="36842"/>
          <a:stretch/>
        </p:blipFill>
        <p:spPr>
          <a:xfrm>
            <a:off x="561473" y="1411869"/>
            <a:ext cx="2878559" cy="12541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EB2DC7-96FC-B6A6-E196-B47C1863A8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835" t="43899" r="15859" b="51492"/>
          <a:stretch/>
        </p:blipFill>
        <p:spPr>
          <a:xfrm>
            <a:off x="726337" y="3490868"/>
            <a:ext cx="4038168" cy="926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79CDE-9821-524B-9C77-8B95DC6E85C6}"/>
              </a:ext>
            </a:extLst>
          </p:cNvPr>
          <p:cNvSpPr txBox="1"/>
          <p:nvPr/>
        </p:nvSpPr>
        <p:spPr>
          <a:xfrm>
            <a:off x="561473" y="2655150"/>
            <a:ext cx="60960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6B727"/>
              </a:buClr>
              <a:buSzPct val="80000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Доверительный интервал для нормального распределения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A6B727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627B70-52B3-800C-7D5E-3C54E341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027" t="45037" r="21628" b="52936"/>
          <a:stretch/>
        </p:blipFill>
        <p:spPr>
          <a:xfrm>
            <a:off x="726337" y="4673808"/>
            <a:ext cx="449180" cy="380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F148C7-3FFD-0A51-DFA3-66DB4D4649C5}"/>
              </a:ext>
            </a:extLst>
          </p:cNvPr>
          <p:cNvSpPr txBox="1"/>
          <p:nvPr/>
        </p:nvSpPr>
        <p:spPr>
          <a:xfrm>
            <a:off x="1175517" y="4604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A6B727"/>
                </a:solidFill>
                <a:latin typeface="Corbel" panose="020B0503020204020204"/>
              </a:rPr>
              <a:t>- квантиль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нормального распределения уровня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D6497F6-087D-3A22-D23C-9B91B831C0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95" t="33843" r="25789" b="62377"/>
          <a:stretch/>
        </p:blipFill>
        <p:spPr>
          <a:xfrm>
            <a:off x="3816203" y="5498636"/>
            <a:ext cx="1342700" cy="7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8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0B4A0-3A11-C944-FA29-F54BC2DD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3820"/>
            <a:ext cx="9875520" cy="1356360"/>
          </a:xfrm>
        </p:spPr>
        <p:txBody>
          <a:bodyPr/>
          <a:lstStyle/>
          <a:p>
            <a:r>
              <a:rPr lang="en-US" dirty="0"/>
              <a:t>Bootstrap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51BDE75-4B7E-3D63-BABC-4010AE5A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3356"/>
            <a:ext cx="10680031" cy="39942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F1B29-5E55-4E3C-CBA8-E911C8167DB5}"/>
              </a:ext>
            </a:extLst>
          </p:cNvPr>
          <p:cNvSpPr txBox="1"/>
          <p:nvPr/>
        </p:nvSpPr>
        <p:spPr>
          <a:xfrm>
            <a:off x="838199" y="5113836"/>
            <a:ext cx="102950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accent1"/>
                </a:solidFill>
                <a:effectLst/>
                <a:latin typeface="-apple-system"/>
              </a:rPr>
              <a:t>- это один из методов непараметрической оценки доверительных интервалов, в котором не делается никаких предположений о независимости случайных величин.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9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8840-40C4-E9B0-A25C-1BD052EA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83820"/>
            <a:ext cx="9875520" cy="1356360"/>
          </a:xfrm>
        </p:spPr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bootstrap?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D9F4DB-5D2C-D9CC-DFC5-861122D4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68" y="1171543"/>
            <a:ext cx="10311063" cy="4966203"/>
          </a:xfrm>
        </p:spPr>
      </p:pic>
    </p:spTree>
    <p:extLst>
      <p:ext uri="{BB962C8B-B14F-4D97-AF65-F5344CB8AC3E}">
        <p14:creationId xmlns:p14="http://schemas.microsoft.com/office/powerpoint/2010/main" val="14678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8840-40C4-E9B0-A25C-1BD052EA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83820"/>
            <a:ext cx="9875520" cy="1356360"/>
          </a:xfrm>
        </p:spPr>
        <p:txBody>
          <a:bodyPr/>
          <a:lstStyle/>
          <a:p>
            <a:r>
              <a:rPr lang="ru-RU" dirty="0"/>
              <a:t>Выбор случайных </a:t>
            </a:r>
            <a:r>
              <a:rPr lang="ru-RU" dirty="0" err="1"/>
              <a:t>подвыборок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FF6BAB-5205-139D-116B-06161A3B5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33" y="1162450"/>
            <a:ext cx="10066220" cy="51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917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913EE7FE7CC714BB3FFD0C607F89851" ma:contentTypeVersion="11" ma:contentTypeDescription="Создание документа." ma:contentTypeScope="" ma:versionID="6d96bee8e983218f9f01ed95524036e7">
  <xsd:schema xmlns:xsd="http://www.w3.org/2001/XMLSchema" xmlns:xs="http://www.w3.org/2001/XMLSchema" xmlns:p="http://schemas.microsoft.com/office/2006/metadata/properties" xmlns:ns3="c9f0dd67-c362-4ba8-a9fe-8d1caa826bee" xmlns:ns4="91303778-5d96-43f8-9e67-c2ed9e8ffec4" targetNamespace="http://schemas.microsoft.com/office/2006/metadata/properties" ma:root="true" ma:fieldsID="6967ef740bdf2a0394d41585c147f9fa" ns3:_="" ns4:_="">
    <xsd:import namespace="c9f0dd67-c362-4ba8-a9fe-8d1caa826bee"/>
    <xsd:import namespace="91303778-5d96-43f8-9e67-c2ed9e8ff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0dd67-c362-4ba8-a9fe-8d1caa826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03778-5d96-43f8-9e67-c2ed9e8ff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ECD69F-0036-4A25-97A0-FA966EC79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f0dd67-c362-4ba8-a9fe-8d1caa826bee"/>
    <ds:schemaRef ds:uri="91303778-5d96-43f8-9e67-c2ed9e8ff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CF0AE-6016-4B4B-A474-A55B23FEE4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0B163B-C20A-4847-BA4E-E979AA1EBC32}">
  <ds:schemaRefs>
    <ds:schemaRef ds:uri="91303778-5d96-43f8-9e67-c2ed9e8ffec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c9f0dd67-c362-4ba8-a9fe-8d1caa826bee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184</TotalTime>
  <Words>244</Words>
  <Application>Microsoft Office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-apple-system</vt:lpstr>
      <vt:lpstr>Corbel</vt:lpstr>
      <vt:lpstr>Times New Roman</vt:lpstr>
      <vt:lpstr>Базис</vt:lpstr>
      <vt:lpstr>A/B testing</vt:lpstr>
      <vt:lpstr>Введение</vt:lpstr>
      <vt:lpstr>Пример:</vt:lpstr>
      <vt:lpstr>Доверительный интервал и уровень значимости</vt:lpstr>
      <vt:lpstr>Как определить, что тест пройден?</vt:lpstr>
      <vt:lpstr>Аналитический подход</vt:lpstr>
      <vt:lpstr>Bootstrap</vt:lpstr>
      <vt:lpstr>Как работает bootstrap?</vt:lpstr>
      <vt:lpstr>Выбор случайных подвыборок:</vt:lpstr>
      <vt:lpstr>Подсчитаем разность средних значений:</vt:lpstr>
      <vt:lpstr>(1-α)*Nbootsrap точек внутри интервала</vt:lpstr>
      <vt:lpstr>Продемонстрируем пример на реальных данных</vt:lpstr>
      <vt:lpstr>А/А 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</dc:title>
  <dc:creator>Лукьянова Евгения Сергеевна</dc:creator>
  <cp:lastModifiedBy>Лукьянова Евгения Сергеевна</cp:lastModifiedBy>
  <cp:revision>2</cp:revision>
  <dcterms:created xsi:type="dcterms:W3CDTF">2023-03-27T17:17:59Z</dcterms:created>
  <dcterms:modified xsi:type="dcterms:W3CDTF">2023-03-27T20:22:46Z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0x0101000913EE7FE7CC714BB3FFD0C607F89851</vt:lpwstr>
  </property>
</Properties>
</file>