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7"/>
  </p:notesMasterIdLst>
  <p:sldIdLst>
    <p:sldId id="532" r:id="rId2"/>
    <p:sldId id="294" r:id="rId3"/>
    <p:sldId id="323" r:id="rId4"/>
    <p:sldId id="466" r:id="rId5"/>
    <p:sldId id="467" r:id="rId6"/>
    <p:sldId id="472" r:id="rId7"/>
    <p:sldId id="273" r:id="rId8"/>
    <p:sldId id="368" r:id="rId9"/>
    <p:sldId id="490" r:id="rId10"/>
    <p:sldId id="534" r:id="rId11"/>
    <p:sldId id="553" r:id="rId12"/>
    <p:sldId id="535" r:id="rId13"/>
    <p:sldId id="533" r:id="rId14"/>
    <p:sldId id="537" r:id="rId15"/>
    <p:sldId id="539" r:id="rId16"/>
    <p:sldId id="540" r:id="rId17"/>
    <p:sldId id="541" r:id="rId18"/>
    <p:sldId id="543" r:id="rId19"/>
    <p:sldId id="547" r:id="rId20"/>
    <p:sldId id="548" r:id="rId21"/>
    <p:sldId id="542" r:id="rId22"/>
    <p:sldId id="549" r:id="rId23"/>
    <p:sldId id="550" r:id="rId24"/>
    <p:sldId id="545" r:id="rId25"/>
    <p:sldId id="546" r:id="rId26"/>
    <p:sldId id="544" r:id="rId27"/>
    <p:sldId id="552" r:id="rId28"/>
    <p:sldId id="536" r:id="rId29"/>
    <p:sldId id="589" r:id="rId30"/>
    <p:sldId id="303" r:id="rId31"/>
    <p:sldId id="302" r:id="rId32"/>
    <p:sldId id="382" r:id="rId33"/>
    <p:sldId id="383" r:id="rId34"/>
    <p:sldId id="384" r:id="rId35"/>
    <p:sldId id="379" r:id="rId36"/>
    <p:sldId id="385" r:id="rId37"/>
    <p:sldId id="304" r:id="rId38"/>
    <p:sldId id="386" r:id="rId39"/>
    <p:sldId id="390" r:id="rId40"/>
    <p:sldId id="387" r:id="rId41"/>
    <p:sldId id="391" r:id="rId42"/>
    <p:sldId id="388" r:id="rId43"/>
    <p:sldId id="392" r:id="rId44"/>
    <p:sldId id="389" r:id="rId45"/>
    <p:sldId id="393" r:id="rId46"/>
    <p:sldId id="396" r:id="rId47"/>
    <p:sldId id="397" r:id="rId48"/>
    <p:sldId id="557" r:id="rId49"/>
    <p:sldId id="555" r:id="rId50"/>
    <p:sldId id="556" r:id="rId51"/>
    <p:sldId id="481" r:id="rId52"/>
    <p:sldId id="558" r:id="rId53"/>
    <p:sldId id="473" r:id="rId54"/>
    <p:sldId id="474" r:id="rId55"/>
    <p:sldId id="345" r:id="rId56"/>
    <p:sldId id="344" r:id="rId57"/>
    <p:sldId id="363" r:id="rId58"/>
    <p:sldId id="475" r:id="rId59"/>
    <p:sldId id="485" r:id="rId60"/>
    <p:sldId id="554" r:id="rId61"/>
    <p:sldId id="487" r:id="rId62"/>
    <p:sldId id="331" r:id="rId63"/>
    <p:sldId id="559" r:id="rId64"/>
    <p:sldId id="562" r:id="rId65"/>
    <p:sldId id="563" r:id="rId66"/>
    <p:sldId id="361" r:id="rId67"/>
    <p:sldId id="560" r:id="rId68"/>
    <p:sldId id="358" r:id="rId69"/>
    <p:sldId id="564" r:id="rId70"/>
    <p:sldId id="565" r:id="rId71"/>
    <p:sldId id="333" r:id="rId72"/>
    <p:sldId id="369" r:id="rId73"/>
    <p:sldId id="298" r:id="rId74"/>
    <p:sldId id="567" r:id="rId75"/>
    <p:sldId id="568" r:id="rId76"/>
    <p:sldId id="569" r:id="rId77"/>
    <p:sldId id="570" r:id="rId78"/>
    <p:sldId id="577" r:id="rId79"/>
    <p:sldId id="590" r:id="rId80"/>
    <p:sldId id="578" r:id="rId81"/>
    <p:sldId id="579" r:id="rId82"/>
    <p:sldId id="571" r:id="rId83"/>
    <p:sldId id="257" r:id="rId84"/>
    <p:sldId id="270" r:id="rId85"/>
    <p:sldId id="309" r:id="rId86"/>
    <p:sldId id="311" r:id="rId87"/>
    <p:sldId id="269" r:id="rId88"/>
    <p:sldId id="267" r:id="rId89"/>
    <p:sldId id="315" r:id="rId90"/>
    <p:sldId id="362" r:id="rId91"/>
    <p:sldId id="502" r:id="rId92"/>
    <p:sldId id="530" r:id="rId93"/>
    <p:sldId id="531" r:id="rId94"/>
    <p:sldId id="572" r:id="rId95"/>
    <p:sldId id="573" r:id="rId96"/>
    <p:sldId id="583" r:id="rId97"/>
    <p:sldId id="576" r:id="rId98"/>
    <p:sldId id="582" r:id="rId99"/>
    <p:sldId id="584" r:id="rId100"/>
    <p:sldId id="585" r:id="rId101"/>
    <p:sldId id="588" r:id="rId102"/>
    <p:sldId id="586" r:id="rId103"/>
    <p:sldId id="581" r:id="rId104"/>
    <p:sldId id="587" r:id="rId105"/>
    <p:sldId id="580" r:id="rId10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140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notesMaster" Target="notesMasters/notes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68008C-F80C-4222-804A-8BFAED516482}" type="datetimeFigureOut">
              <a:rPr lang="en-US" smtClean="0"/>
              <a:t>12/4/2018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227E76-6709-4DAB-BBE6-3F97A50BE1FE}" type="slidenum">
              <a:rPr lang="en-US" smtClean="0"/>
              <a:t>‹#›</a:t>
            </a:fld>
            <a:endParaRPr lang="en-US"/>
          </a:p>
        </p:txBody>
      </p:sp>
    </p:spTree>
    <p:extLst>
      <p:ext uri="{BB962C8B-B14F-4D97-AF65-F5344CB8AC3E}">
        <p14:creationId xmlns:p14="http://schemas.microsoft.com/office/powerpoint/2010/main" val="3035482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39199D2-90E7-40AF-AE02-FF071C8EF0F9}" type="slidenum">
              <a:rPr lang="en-GB" smtClean="0"/>
              <a:t>33</a:t>
            </a:fld>
            <a:endParaRPr lang="en-GB"/>
          </a:p>
        </p:txBody>
      </p:sp>
    </p:spTree>
    <p:extLst>
      <p:ext uri="{BB962C8B-B14F-4D97-AF65-F5344CB8AC3E}">
        <p14:creationId xmlns:p14="http://schemas.microsoft.com/office/powerpoint/2010/main" val="176788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AD4A1-1C67-4A29-A7FD-3DD6D6B428E3}"/>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9A0B46CF-2660-435B-842E-3D88BDAF614B}"/>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ABBA3CCE-F69D-4A92-8D89-DAA5412A6E41}"/>
              </a:ext>
            </a:extLst>
          </p:cNvPr>
          <p:cNvSpPr>
            <a:spLocks noGrp="1"/>
          </p:cNvSpPr>
          <p:nvPr>
            <p:ph type="dt" sz="half" idx="10"/>
          </p:nvPr>
        </p:nvSpPr>
        <p:spPr/>
        <p:txBody>
          <a:bodyPr/>
          <a:lstStyle/>
          <a:p>
            <a:fld id="{E625CA0F-E7F1-4EDB-9ABA-073D4442CB6D}" type="datetimeFigureOut">
              <a:rPr lang="en-US" smtClean="0"/>
              <a:t>12/4/2018</a:t>
            </a:fld>
            <a:endParaRPr lang="en-US"/>
          </a:p>
        </p:txBody>
      </p:sp>
      <p:sp>
        <p:nvSpPr>
          <p:cNvPr id="5" name="Footer Placeholder 4">
            <a:extLst>
              <a:ext uri="{FF2B5EF4-FFF2-40B4-BE49-F238E27FC236}">
                <a16:creationId xmlns:a16="http://schemas.microsoft.com/office/drawing/2014/main" id="{A2C35D62-A993-45A7-AB78-ECEF53570F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A84FE0-A90B-4056-95CC-92D96E28C5D8}"/>
              </a:ext>
            </a:extLst>
          </p:cNvPr>
          <p:cNvSpPr>
            <a:spLocks noGrp="1"/>
          </p:cNvSpPr>
          <p:nvPr>
            <p:ph type="sldNum" sz="quarter" idx="12"/>
          </p:nvPr>
        </p:nvSpPr>
        <p:spPr/>
        <p:txBody>
          <a:bodyPr/>
          <a:lstStyle/>
          <a:p>
            <a:fld id="{52055F03-E1EC-47AB-A391-127366601F22}" type="slidenum">
              <a:rPr lang="en-US" smtClean="0"/>
              <a:t>‹#›</a:t>
            </a:fld>
            <a:endParaRPr lang="en-US"/>
          </a:p>
        </p:txBody>
      </p:sp>
    </p:spTree>
    <p:extLst>
      <p:ext uri="{BB962C8B-B14F-4D97-AF65-F5344CB8AC3E}">
        <p14:creationId xmlns:p14="http://schemas.microsoft.com/office/powerpoint/2010/main" val="2447104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E18E1-AC67-4098-8DDD-81A8AA8564C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857076-76E3-4A46-AA3C-B0BB7870C5D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9EC500-91CD-4E1E-B0A4-298FEE4573F2}"/>
              </a:ext>
            </a:extLst>
          </p:cNvPr>
          <p:cNvSpPr>
            <a:spLocks noGrp="1"/>
          </p:cNvSpPr>
          <p:nvPr>
            <p:ph type="dt" sz="half" idx="10"/>
          </p:nvPr>
        </p:nvSpPr>
        <p:spPr/>
        <p:txBody>
          <a:bodyPr/>
          <a:lstStyle/>
          <a:p>
            <a:fld id="{E625CA0F-E7F1-4EDB-9ABA-073D4442CB6D}" type="datetimeFigureOut">
              <a:rPr lang="en-US" smtClean="0"/>
              <a:t>12/4/2018</a:t>
            </a:fld>
            <a:endParaRPr lang="en-US"/>
          </a:p>
        </p:txBody>
      </p:sp>
      <p:sp>
        <p:nvSpPr>
          <p:cNvPr id="5" name="Footer Placeholder 4">
            <a:extLst>
              <a:ext uri="{FF2B5EF4-FFF2-40B4-BE49-F238E27FC236}">
                <a16:creationId xmlns:a16="http://schemas.microsoft.com/office/drawing/2014/main" id="{8D81A2CC-4B3C-4598-B84F-C2A38FA3E7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42B69E-4DBD-44C4-A14D-994CEAC28FAC}"/>
              </a:ext>
            </a:extLst>
          </p:cNvPr>
          <p:cNvSpPr>
            <a:spLocks noGrp="1"/>
          </p:cNvSpPr>
          <p:nvPr>
            <p:ph type="sldNum" sz="quarter" idx="12"/>
          </p:nvPr>
        </p:nvSpPr>
        <p:spPr/>
        <p:txBody>
          <a:bodyPr/>
          <a:lstStyle/>
          <a:p>
            <a:fld id="{52055F03-E1EC-47AB-A391-127366601F22}" type="slidenum">
              <a:rPr lang="en-US" smtClean="0"/>
              <a:t>‹#›</a:t>
            </a:fld>
            <a:endParaRPr lang="en-US"/>
          </a:p>
        </p:txBody>
      </p:sp>
    </p:spTree>
    <p:extLst>
      <p:ext uri="{BB962C8B-B14F-4D97-AF65-F5344CB8AC3E}">
        <p14:creationId xmlns:p14="http://schemas.microsoft.com/office/powerpoint/2010/main" val="3346731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4D4628-7686-4D97-ADF3-A1BD9DCCA651}"/>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90458BB-397C-475C-A77B-8BF48E28FB0C}"/>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2E5B97-16F3-4161-B3EA-38AF3D298E19}"/>
              </a:ext>
            </a:extLst>
          </p:cNvPr>
          <p:cNvSpPr>
            <a:spLocks noGrp="1"/>
          </p:cNvSpPr>
          <p:nvPr>
            <p:ph type="dt" sz="half" idx="10"/>
          </p:nvPr>
        </p:nvSpPr>
        <p:spPr/>
        <p:txBody>
          <a:bodyPr/>
          <a:lstStyle/>
          <a:p>
            <a:fld id="{E625CA0F-E7F1-4EDB-9ABA-073D4442CB6D}" type="datetimeFigureOut">
              <a:rPr lang="en-US" smtClean="0"/>
              <a:t>12/4/2018</a:t>
            </a:fld>
            <a:endParaRPr lang="en-US"/>
          </a:p>
        </p:txBody>
      </p:sp>
      <p:sp>
        <p:nvSpPr>
          <p:cNvPr id="5" name="Footer Placeholder 4">
            <a:extLst>
              <a:ext uri="{FF2B5EF4-FFF2-40B4-BE49-F238E27FC236}">
                <a16:creationId xmlns:a16="http://schemas.microsoft.com/office/drawing/2014/main" id="{E5964B19-B3E4-46D8-A548-916BE9122B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41C575-80EC-4546-94AA-FFBC2D11F0FF}"/>
              </a:ext>
            </a:extLst>
          </p:cNvPr>
          <p:cNvSpPr>
            <a:spLocks noGrp="1"/>
          </p:cNvSpPr>
          <p:nvPr>
            <p:ph type="sldNum" sz="quarter" idx="12"/>
          </p:nvPr>
        </p:nvSpPr>
        <p:spPr/>
        <p:txBody>
          <a:bodyPr/>
          <a:lstStyle/>
          <a:p>
            <a:fld id="{52055F03-E1EC-47AB-A391-127366601F22}" type="slidenum">
              <a:rPr lang="en-US" smtClean="0"/>
              <a:t>‹#›</a:t>
            </a:fld>
            <a:endParaRPr lang="en-US"/>
          </a:p>
        </p:txBody>
      </p:sp>
    </p:spTree>
    <p:extLst>
      <p:ext uri="{BB962C8B-B14F-4D97-AF65-F5344CB8AC3E}">
        <p14:creationId xmlns:p14="http://schemas.microsoft.com/office/powerpoint/2010/main" val="179289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66795-C718-4780-AE39-04A2A55C8C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333247-43DC-4A35-B858-6675C6ADEEA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9022C2-F384-4C9E-B446-C88C950F7298}"/>
              </a:ext>
            </a:extLst>
          </p:cNvPr>
          <p:cNvSpPr>
            <a:spLocks noGrp="1"/>
          </p:cNvSpPr>
          <p:nvPr>
            <p:ph type="dt" sz="half" idx="10"/>
          </p:nvPr>
        </p:nvSpPr>
        <p:spPr/>
        <p:txBody>
          <a:bodyPr/>
          <a:lstStyle/>
          <a:p>
            <a:fld id="{E625CA0F-E7F1-4EDB-9ABA-073D4442CB6D}" type="datetimeFigureOut">
              <a:rPr lang="en-US" smtClean="0"/>
              <a:t>12/4/2018</a:t>
            </a:fld>
            <a:endParaRPr lang="en-US"/>
          </a:p>
        </p:txBody>
      </p:sp>
      <p:sp>
        <p:nvSpPr>
          <p:cNvPr id="5" name="Footer Placeholder 4">
            <a:extLst>
              <a:ext uri="{FF2B5EF4-FFF2-40B4-BE49-F238E27FC236}">
                <a16:creationId xmlns:a16="http://schemas.microsoft.com/office/drawing/2014/main" id="{9F10A321-6CF2-4C81-8A19-1523EA1698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20EC35-5C5B-4CBF-A464-1942464DAAA6}"/>
              </a:ext>
            </a:extLst>
          </p:cNvPr>
          <p:cNvSpPr>
            <a:spLocks noGrp="1"/>
          </p:cNvSpPr>
          <p:nvPr>
            <p:ph type="sldNum" sz="quarter" idx="12"/>
          </p:nvPr>
        </p:nvSpPr>
        <p:spPr/>
        <p:txBody>
          <a:bodyPr/>
          <a:lstStyle/>
          <a:p>
            <a:fld id="{52055F03-E1EC-47AB-A391-127366601F22}" type="slidenum">
              <a:rPr lang="en-US" smtClean="0"/>
              <a:t>‹#›</a:t>
            </a:fld>
            <a:endParaRPr lang="en-US"/>
          </a:p>
        </p:txBody>
      </p:sp>
    </p:spTree>
    <p:extLst>
      <p:ext uri="{BB962C8B-B14F-4D97-AF65-F5344CB8AC3E}">
        <p14:creationId xmlns:p14="http://schemas.microsoft.com/office/powerpoint/2010/main" val="2901249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164C3-3FE7-46D7-BD8E-F42CA0A8EB96}"/>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B05D08C0-4153-4F0B-B8C1-3097E68147B9}"/>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E429D7D-81A0-4988-90FE-FFEE37860F36}"/>
              </a:ext>
            </a:extLst>
          </p:cNvPr>
          <p:cNvSpPr>
            <a:spLocks noGrp="1"/>
          </p:cNvSpPr>
          <p:nvPr>
            <p:ph type="dt" sz="half" idx="10"/>
          </p:nvPr>
        </p:nvSpPr>
        <p:spPr/>
        <p:txBody>
          <a:bodyPr/>
          <a:lstStyle/>
          <a:p>
            <a:fld id="{E625CA0F-E7F1-4EDB-9ABA-073D4442CB6D}" type="datetimeFigureOut">
              <a:rPr lang="en-US" smtClean="0"/>
              <a:t>12/4/2018</a:t>
            </a:fld>
            <a:endParaRPr lang="en-US"/>
          </a:p>
        </p:txBody>
      </p:sp>
      <p:sp>
        <p:nvSpPr>
          <p:cNvPr id="5" name="Footer Placeholder 4">
            <a:extLst>
              <a:ext uri="{FF2B5EF4-FFF2-40B4-BE49-F238E27FC236}">
                <a16:creationId xmlns:a16="http://schemas.microsoft.com/office/drawing/2014/main" id="{EAD90C1C-CBAF-48BC-BD62-61027F4FF0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CC39A8-963E-490B-835D-6F7F5E90A0FC}"/>
              </a:ext>
            </a:extLst>
          </p:cNvPr>
          <p:cNvSpPr>
            <a:spLocks noGrp="1"/>
          </p:cNvSpPr>
          <p:nvPr>
            <p:ph type="sldNum" sz="quarter" idx="12"/>
          </p:nvPr>
        </p:nvSpPr>
        <p:spPr/>
        <p:txBody>
          <a:bodyPr/>
          <a:lstStyle/>
          <a:p>
            <a:fld id="{52055F03-E1EC-47AB-A391-127366601F22}" type="slidenum">
              <a:rPr lang="en-US" smtClean="0"/>
              <a:t>‹#›</a:t>
            </a:fld>
            <a:endParaRPr lang="en-US"/>
          </a:p>
        </p:txBody>
      </p:sp>
    </p:spTree>
    <p:extLst>
      <p:ext uri="{BB962C8B-B14F-4D97-AF65-F5344CB8AC3E}">
        <p14:creationId xmlns:p14="http://schemas.microsoft.com/office/powerpoint/2010/main" val="3538852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1CC8F-9A1C-4F75-A385-0B13165C3E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80EFE2-C355-445B-AC9B-41FB26F0AAFA}"/>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30A8610-72FB-47B8-8018-F2D7E36FAF83}"/>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BC88D0-2E17-4A19-B28A-92592789B617}"/>
              </a:ext>
            </a:extLst>
          </p:cNvPr>
          <p:cNvSpPr>
            <a:spLocks noGrp="1"/>
          </p:cNvSpPr>
          <p:nvPr>
            <p:ph type="dt" sz="half" idx="10"/>
          </p:nvPr>
        </p:nvSpPr>
        <p:spPr/>
        <p:txBody>
          <a:bodyPr/>
          <a:lstStyle/>
          <a:p>
            <a:fld id="{E625CA0F-E7F1-4EDB-9ABA-073D4442CB6D}" type="datetimeFigureOut">
              <a:rPr lang="en-US" smtClean="0"/>
              <a:t>12/4/2018</a:t>
            </a:fld>
            <a:endParaRPr lang="en-US"/>
          </a:p>
        </p:txBody>
      </p:sp>
      <p:sp>
        <p:nvSpPr>
          <p:cNvPr id="6" name="Footer Placeholder 5">
            <a:extLst>
              <a:ext uri="{FF2B5EF4-FFF2-40B4-BE49-F238E27FC236}">
                <a16:creationId xmlns:a16="http://schemas.microsoft.com/office/drawing/2014/main" id="{85191C09-F6E8-4C20-902D-202B888090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555C51-8CE8-4E6E-81BE-F1E05F88F545}"/>
              </a:ext>
            </a:extLst>
          </p:cNvPr>
          <p:cNvSpPr>
            <a:spLocks noGrp="1"/>
          </p:cNvSpPr>
          <p:nvPr>
            <p:ph type="sldNum" sz="quarter" idx="12"/>
          </p:nvPr>
        </p:nvSpPr>
        <p:spPr/>
        <p:txBody>
          <a:bodyPr/>
          <a:lstStyle/>
          <a:p>
            <a:fld id="{52055F03-E1EC-47AB-A391-127366601F22}" type="slidenum">
              <a:rPr lang="en-US" smtClean="0"/>
              <a:t>‹#›</a:t>
            </a:fld>
            <a:endParaRPr lang="en-US"/>
          </a:p>
        </p:txBody>
      </p:sp>
    </p:spTree>
    <p:extLst>
      <p:ext uri="{BB962C8B-B14F-4D97-AF65-F5344CB8AC3E}">
        <p14:creationId xmlns:p14="http://schemas.microsoft.com/office/powerpoint/2010/main" val="2189992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B4326-A644-44F2-A964-BC3C19CABE1E}"/>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D75F301-AEDD-4960-9749-87412BD15CD1}"/>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542B054D-3356-474C-A3A6-114B2B3AD090}"/>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48C4669-812E-4BA8-8D91-D01BBE61A11A}"/>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9B3061FD-E75F-4BC2-9DB4-1F53BE3A8EFD}"/>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CAF7626-E69A-4421-87B7-D1B17373A4C7}"/>
              </a:ext>
            </a:extLst>
          </p:cNvPr>
          <p:cNvSpPr>
            <a:spLocks noGrp="1"/>
          </p:cNvSpPr>
          <p:nvPr>
            <p:ph type="dt" sz="half" idx="10"/>
          </p:nvPr>
        </p:nvSpPr>
        <p:spPr/>
        <p:txBody>
          <a:bodyPr/>
          <a:lstStyle/>
          <a:p>
            <a:fld id="{E625CA0F-E7F1-4EDB-9ABA-073D4442CB6D}" type="datetimeFigureOut">
              <a:rPr lang="en-US" smtClean="0"/>
              <a:t>12/4/2018</a:t>
            </a:fld>
            <a:endParaRPr lang="en-US"/>
          </a:p>
        </p:txBody>
      </p:sp>
      <p:sp>
        <p:nvSpPr>
          <p:cNvPr id="8" name="Footer Placeholder 7">
            <a:extLst>
              <a:ext uri="{FF2B5EF4-FFF2-40B4-BE49-F238E27FC236}">
                <a16:creationId xmlns:a16="http://schemas.microsoft.com/office/drawing/2014/main" id="{3EBE1320-CE2E-4986-B517-4BF55295A76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BE52401-CC6A-4A2E-B07D-1458D6A2B38F}"/>
              </a:ext>
            </a:extLst>
          </p:cNvPr>
          <p:cNvSpPr>
            <a:spLocks noGrp="1"/>
          </p:cNvSpPr>
          <p:nvPr>
            <p:ph type="sldNum" sz="quarter" idx="12"/>
          </p:nvPr>
        </p:nvSpPr>
        <p:spPr/>
        <p:txBody>
          <a:bodyPr/>
          <a:lstStyle/>
          <a:p>
            <a:fld id="{52055F03-E1EC-47AB-A391-127366601F22}" type="slidenum">
              <a:rPr lang="en-US" smtClean="0"/>
              <a:t>‹#›</a:t>
            </a:fld>
            <a:endParaRPr lang="en-US"/>
          </a:p>
        </p:txBody>
      </p:sp>
    </p:spTree>
    <p:extLst>
      <p:ext uri="{BB962C8B-B14F-4D97-AF65-F5344CB8AC3E}">
        <p14:creationId xmlns:p14="http://schemas.microsoft.com/office/powerpoint/2010/main" val="2673384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88781-A834-4C63-B2E0-A7B2CFD56D9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0C5A2D3-1D37-4E79-93E3-FD3E8B996A28}"/>
              </a:ext>
            </a:extLst>
          </p:cNvPr>
          <p:cNvSpPr>
            <a:spLocks noGrp="1"/>
          </p:cNvSpPr>
          <p:nvPr>
            <p:ph type="dt" sz="half" idx="10"/>
          </p:nvPr>
        </p:nvSpPr>
        <p:spPr/>
        <p:txBody>
          <a:bodyPr/>
          <a:lstStyle/>
          <a:p>
            <a:fld id="{E625CA0F-E7F1-4EDB-9ABA-073D4442CB6D}" type="datetimeFigureOut">
              <a:rPr lang="en-US" smtClean="0"/>
              <a:t>12/4/2018</a:t>
            </a:fld>
            <a:endParaRPr lang="en-US"/>
          </a:p>
        </p:txBody>
      </p:sp>
      <p:sp>
        <p:nvSpPr>
          <p:cNvPr id="4" name="Footer Placeholder 3">
            <a:extLst>
              <a:ext uri="{FF2B5EF4-FFF2-40B4-BE49-F238E27FC236}">
                <a16:creationId xmlns:a16="http://schemas.microsoft.com/office/drawing/2014/main" id="{FC9008B2-6FC4-4E25-9D3C-442BD497558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041B8E-8F3C-4F4D-AA71-9603281996A6}"/>
              </a:ext>
            </a:extLst>
          </p:cNvPr>
          <p:cNvSpPr>
            <a:spLocks noGrp="1"/>
          </p:cNvSpPr>
          <p:nvPr>
            <p:ph type="sldNum" sz="quarter" idx="12"/>
          </p:nvPr>
        </p:nvSpPr>
        <p:spPr/>
        <p:txBody>
          <a:bodyPr/>
          <a:lstStyle/>
          <a:p>
            <a:fld id="{52055F03-E1EC-47AB-A391-127366601F22}" type="slidenum">
              <a:rPr lang="en-US" smtClean="0"/>
              <a:t>‹#›</a:t>
            </a:fld>
            <a:endParaRPr lang="en-US"/>
          </a:p>
        </p:txBody>
      </p:sp>
    </p:spTree>
    <p:extLst>
      <p:ext uri="{BB962C8B-B14F-4D97-AF65-F5344CB8AC3E}">
        <p14:creationId xmlns:p14="http://schemas.microsoft.com/office/powerpoint/2010/main" val="1965038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6DBDA3-5307-4FCC-8359-5A1E21B152E7}"/>
              </a:ext>
            </a:extLst>
          </p:cNvPr>
          <p:cNvSpPr>
            <a:spLocks noGrp="1"/>
          </p:cNvSpPr>
          <p:nvPr>
            <p:ph type="dt" sz="half" idx="10"/>
          </p:nvPr>
        </p:nvSpPr>
        <p:spPr/>
        <p:txBody>
          <a:bodyPr/>
          <a:lstStyle/>
          <a:p>
            <a:fld id="{E625CA0F-E7F1-4EDB-9ABA-073D4442CB6D}" type="datetimeFigureOut">
              <a:rPr lang="en-US" smtClean="0"/>
              <a:t>12/4/2018</a:t>
            </a:fld>
            <a:endParaRPr lang="en-US"/>
          </a:p>
        </p:txBody>
      </p:sp>
      <p:sp>
        <p:nvSpPr>
          <p:cNvPr id="3" name="Footer Placeholder 2">
            <a:extLst>
              <a:ext uri="{FF2B5EF4-FFF2-40B4-BE49-F238E27FC236}">
                <a16:creationId xmlns:a16="http://schemas.microsoft.com/office/drawing/2014/main" id="{40F58356-EA1E-42CA-8979-83E210B34A0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DF103C7-CB5E-4626-8414-94315C6652AE}"/>
              </a:ext>
            </a:extLst>
          </p:cNvPr>
          <p:cNvSpPr>
            <a:spLocks noGrp="1"/>
          </p:cNvSpPr>
          <p:nvPr>
            <p:ph type="sldNum" sz="quarter" idx="12"/>
          </p:nvPr>
        </p:nvSpPr>
        <p:spPr/>
        <p:txBody>
          <a:bodyPr/>
          <a:lstStyle/>
          <a:p>
            <a:fld id="{52055F03-E1EC-47AB-A391-127366601F22}" type="slidenum">
              <a:rPr lang="en-US" smtClean="0"/>
              <a:t>‹#›</a:t>
            </a:fld>
            <a:endParaRPr lang="en-US"/>
          </a:p>
        </p:txBody>
      </p:sp>
    </p:spTree>
    <p:extLst>
      <p:ext uri="{BB962C8B-B14F-4D97-AF65-F5344CB8AC3E}">
        <p14:creationId xmlns:p14="http://schemas.microsoft.com/office/powerpoint/2010/main" val="3245930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DACB6-2C3B-4AF3-B7D0-F6375A46DF06}"/>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D0D42A92-629A-446B-86F9-657CE1159DA4}"/>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47C9D00-96C2-4F88-A3BF-932E42857303}"/>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93ED2235-3544-43D8-9F21-A318CBF5F2FC}"/>
              </a:ext>
            </a:extLst>
          </p:cNvPr>
          <p:cNvSpPr>
            <a:spLocks noGrp="1"/>
          </p:cNvSpPr>
          <p:nvPr>
            <p:ph type="dt" sz="half" idx="10"/>
          </p:nvPr>
        </p:nvSpPr>
        <p:spPr/>
        <p:txBody>
          <a:bodyPr/>
          <a:lstStyle/>
          <a:p>
            <a:fld id="{E625CA0F-E7F1-4EDB-9ABA-073D4442CB6D}" type="datetimeFigureOut">
              <a:rPr lang="en-US" smtClean="0"/>
              <a:t>12/4/2018</a:t>
            </a:fld>
            <a:endParaRPr lang="en-US"/>
          </a:p>
        </p:txBody>
      </p:sp>
      <p:sp>
        <p:nvSpPr>
          <p:cNvPr id="6" name="Footer Placeholder 5">
            <a:extLst>
              <a:ext uri="{FF2B5EF4-FFF2-40B4-BE49-F238E27FC236}">
                <a16:creationId xmlns:a16="http://schemas.microsoft.com/office/drawing/2014/main" id="{C174DA9C-C671-4262-B331-DB67C8084E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32A153-6507-419E-B8EE-42F1763B25EA}"/>
              </a:ext>
            </a:extLst>
          </p:cNvPr>
          <p:cNvSpPr>
            <a:spLocks noGrp="1"/>
          </p:cNvSpPr>
          <p:nvPr>
            <p:ph type="sldNum" sz="quarter" idx="12"/>
          </p:nvPr>
        </p:nvSpPr>
        <p:spPr/>
        <p:txBody>
          <a:bodyPr/>
          <a:lstStyle/>
          <a:p>
            <a:fld id="{52055F03-E1EC-47AB-A391-127366601F22}" type="slidenum">
              <a:rPr lang="en-US" smtClean="0"/>
              <a:t>‹#›</a:t>
            </a:fld>
            <a:endParaRPr lang="en-US"/>
          </a:p>
        </p:txBody>
      </p:sp>
    </p:spTree>
    <p:extLst>
      <p:ext uri="{BB962C8B-B14F-4D97-AF65-F5344CB8AC3E}">
        <p14:creationId xmlns:p14="http://schemas.microsoft.com/office/powerpoint/2010/main" val="1566553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E5403-958E-43B2-92BB-A93B78E6C578}"/>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54465004-46F5-4B4F-B07C-770843BEDB8C}"/>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E7ACD17F-565E-4ABA-ACFC-E6CD2B5DCCC6}"/>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DA94C277-4F70-4C06-B757-492DD5FB24F5}"/>
              </a:ext>
            </a:extLst>
          </p:cNvPr>
          <p:cNvSpPr>
            <a:spLocks noGrp="1"/>
          </p:cNvSpPr>
          <p:nvPr>
            <p:ph type="dt" sz="half" idx="10"/>
          </p:nvPr>
        </p:nvSpPr>
        <p:spPr/>
        <p:txBody>
          <a:bodyPr/>
          <a:lstStyle/>
          <a:p>
            <a:fld id="{E625CA0F-E7F1-4EDB-9ABA-073D4442CB6D}" type="datetimeFigureOut">
              <a:rPr lang="en-US" smtClean="0"/>
              <a:t>12/4/2018</a:t>
            </a:fld>
            <a:endParaRPr lang="en-US"/>
          </a:p>
        </p:txBody>
      </p:sp>
      <p:sp>
        <p:nvSpPr>
          <p:cNvPr id="6" name="Footer Placeholder 5">
            <a:extLst>
              <a:ext uri="{FF2B5EF4-FFF2-40B4-BE49-F238E27FC236}">
                <a16:creationId xmlns:a16="http://schemas.microsoft.com/office/drawing/2014/main" id="{A54F2E8A-571E-43D0-B16D-CCE1A0AE83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1ABD1F-9DB3-4627-B439-DA28CA4DA223}"/>
              </a:ext>
            </a:extLst>
          </p:cNvPr>
          <p:cNvSpPr>
            <a:spLocks noGrp="1"/>
          </p:cNvSpPr>
          <p:nvPr>
            <p:ph type="sldNum" sz="quarter" idx="12"/>
          </p:nvPr>
        </p:nvSpPr>
        <p:spPr/>
        <p:txBody>
          <a:bodyPr/>
          <a:lstStyle/>
          <a:p>
            <a:fld id="{52055F03-E1EC-47AB-A391-127366601F22}" type="slidenum">
              <a:rPr lang="en-US" smtClean="0"/>
              <a:t>‹#›</a:t>
            </a:fld>
            <a:endParaRPr lang="en-US"/>
          </a:p>
        </p:txBody>
      </p:sp>
    </p:spTree>
    <p:extLst>
      <p:ext uri="{BB962C8B-B14F-4D97-AF65-F5344CB8AC3E}">
        <p14:creationId xmlns:p14="http://schemas.microsoft.com/office/powerpoint/2010/main" val="3713486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5E08AE-2802-473B-8BD3-9F4C8951BF82}"/>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6DED845-9BA4-4A35-9204-6CFCF9DECB9D}"/>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81B89E-EFA2-4B39-A4D3-A8E74CB70681}"/>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625CA0F-E7F1-4EDB-9ABA-073D4442CB6D}" type="datetimeFigureOut">
              <a:rPr lang="en-US" smtClean="0"/>
              <a:t>12/4/2018</a:t>
            </a:fld>
            <a:endParaRPr lang="en-US"/>
          </a:p>
        </p:txBody>
      </p:sp>
      <p:sp>
        <p:nvSpPr>
          <p:cNvPr id="5" name="Footer Placeholder 4">
            <a:extLst>
              <a:ext uri="{FF2B5EF4-FFF2-40B4-BE49-F238E27FC236}">
                <a16:creationId xmlns:a16="http://schemas.microsoft.com/office/drawing/2014/main" id="{40F76885-A6BD-4B9D-BDD8-7A3805211B64}"/>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770582E-98E9-490C-B2C0-9F755F44F4C1}"/>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2055F03-E1EC-47AB-A391-127366601F22}" type="slidenum">
              <a:rPr lang="en-US" smtClean="0"/>
              <a:t>‹#›</a:t>
            </a:fld>
            <a:endParaRPr lang="en-US"/>
          </a:p>
        </p:txBody>
      </p:sp>
    </p:spTree>
    <p:extLst>
      <p:ext uri="{BB962C8B-B14F-4D97-AF65-F5344CB8AC3E}">
        <p14:creationId xmlns:p14="http://schemas.microsoft.com/office/powerpoint/2010/main" val="4028800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image" Target="../media/image43.emf"/><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hyperlink" Target="https://doi.org/10.5334/gjgl.294/"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hyperlink" Target="http://steadystrength.com/8-exercises-that-will-help-you-survive-the-zombie-apocalypse/" TargetMode="External"/><Relationship Id="rId2" Type="http://schemas.openxmlformats.org/officeDocument/2006/relationships/hyperlink" Target="https://www.amazon.co.uk/Z-Day-UK-surviving-Apocalypse-Britain/dp/1490389873" TargetMode="Externa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D1621-1010-4722-ADC7-3ADA085A6DCD}"/>
              </a:ext>
            </a:extLst>
          </p:cNvPr>
          <p:cNvSpPr>
            <a:spLocks noGrp="1"/>
          </p:cNvSpPr>
          <p:nvPr>
            <p:ph type="ctrTitle"/>
          </p:nvPr>
        </p:nvSpPr>
        <p:spPr/>
        <p:txBody>
          <a:bodyPr/>
          <a:lstStyle/>
          <a:p>
            <a:r>
              <a:rPr lang="en-US" dirty="0">
                <a:solidFill>
                  <a:srgbClr val="0000FF"/>
                </a:solidFill>
              </a:rPr>
              <a:t>Introduction to Bayesian Statistics</a:t>
            </a:r>
          </a:p>
        </p:txBody>
      </p:sp>
      <p:sp>
        <p:nvSpPr>
          <p:cNvPr id="3" name="Subtitle 2">
            <a:extLst>
              <a:ext uri="{FF2B5EF4-FFF2-40B4-BE49-F238E27FC236}">
                <a16:creationId xmlns:a16="http://schemas.microsoft.com/office/drawing/2014/main" id="{F37AF4F6-6E11-4EDB-9EEE-DF47648C2514}"/>
              </a:ext>
            </a:extLst>
          </p:cNvPr>
          <p:cNvSpPr>
            <a:spLocks noGrp="1"/>
          </p:cNvSpPr>
          <p:nvPr>
            <p:ph type="subTitle" idx="1"/>
          </p:nvPr>
        </p:nvSpPr>
        <p:spPr/>
        <p:txBody>
          <a:bodyPr>
            <a:normAutofit/>
          </a:bodyPr>
          <a:lstStyle/>
          <a:p>
            <a:endParaRPr lang="en-US" sz="2600" dirty="0"/>
          </a:p>
          <a:p>
            <a:r>
              <a:rPr lang="en-US" sz="2600" dirty="0"/>
              <a:t>Natalia Levshina©</a:t>
            </a:r>
          </a:p>
          <a:p>
            <a:r>
              <a:rPr lang="en-US" sz="2600" dirty="0"/>
              <a:t>Leipzig University</a:t>
            </a:r>
          </a:p>
        </p:txBody>
      </p:sp>
      <p:sp>
        <p:nvSpPr>
          <p:cNvPr id="4" name="TextBox 3">
            <a:extLst>
              <a:ext uri="{FF2B5EF4-FFF2-40B4-BE49-F238E27FC236}">
                <a16:creationId xmlns:a16="http://schemas.microsoft.com/office/drawing/2014/main" id="{940CC3AE-BC34-4573-AC2B-9ACC51C88BEA}"/>
              </a:ext>
            </a:extLst>
          </p:cNvPr>
          <p:cNvSpPr txBox="1"/>
          <p:nvPr/>
        </p:nvSpPr>
        <p:spPr>
          <a:xfrm>
            <a:off x="2895600" y="6035040"/>
            <a:ext cx="3190240" cy="369332"/>
          </a:xfrm>
          <a:prstGeom prst="rect">
            <a:avLst/>
          </a:prstGeom>
          <a:noFill/>
        </p:spPr>
        <p:txBody>
          <a:bodyPr wrap="square" rtlCol="0">
            <a:spAutoFit/>
          </a:bodyPr>
          <a:lstStyle/>
          <a:p>
            <a:pPr algn="ctr"/>
            <a:r>
              <a:rPr lang="en-US" dirty="0"/>
              <a:t>December 4 2018, Ghent</a:t>
            </a:r>
          </a:p>
        </p:txBody>
      </p:sp>
      <p:pic>
        <p:nvPicPr>
          <p:cNvPr id="5" name="Picture 4">
            <a:extLst>
              <a:ext uri="{FF2B5EF4-FFF2-40B4-BE49-F238E27FC236}">
                <a16:creationId xmlns:a16="http://schemas.microsoft.com/office/drawing/2014/main" id="{5F9DA96A-B01B-4982-BA80-99B8A42E45CA}"/>
              </a:ext>
            </a:extLst>
          </p:cNvPr>
          <p:cNvPicPr>
            <a:picLocks noChangeAspect="1"/>
          </p:cNvPicPr>
          <p:nvPr/>
        </p:nvPicPr>
        <p:blipFill>
          <a:blip r:embed="rId2"/>
          <a:stretch>
            <a:fillRect/>
          </a:stretch>
        </p:blipFill>
        <p:spPr>
          <a:xfrm>
            <a:off x="1117601" y="454980"/>
            <a:ext cx="2692400" cy="428023"/>
          </a:xfrm>
          <a:prstGeom prst="rect">
            <a:avLst/>
          </a:prstGeom>
        </p:spPr>
      </p:pic>
      <p:pic>
        <p:nvPicPr>
          <p:cNvPr id="6" name="Picture 5">
            <a:extLst>
              <a:ext uri="{FF2B5EF4-FFF2-40B4-BE49-F238E27FC236}">
                <a16:creationId xmlns:a16="http://schemas.microsoft.com/office/drawing/2014/main" id="{D2C555DE-8538-45C4-939B-E924893C225C}"/>
              </a:ext>
            </a:extLst>
          </p:cNvPr>
          <p:cNvPicPr>
            <a:picLocks noChangeAspect="1"/>
          </p:cNvPicPr>
          <p:nvPr/>
        </p:nvPicPr>
        <p:blipFill>
          <a:blip r:embed="rId3"/>
          <a:stretch>
            <a:fillRect/>
          </a:stretch>
        </p:blipFill>
        <p:spPr>
          <a:xfrm>
            <a:off x="6078857" y="82869"/>
            <a:ext cx="2028825" cy="1114425"/>
          </a:xfrm>
          <a:prstGeom prst="rect">
            <a:avLst/>
          </a:prstGeom>
        </p:spPr>
      </p:pic>
    </p:spTree>
    <p:extLst>
      <p:ext uri="{BB962C8B-B14F-4D97-AF65-F5344CB8AC3E}">
        <p14:creationId xmlns:p14="http://schemas.microsoft.com/office/powerpoint/2010/main" val="268540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39463-3C8F-4013-BA7D-5AF4713D76D7}"/>
              </a:ext>
            </a:extLst>
          </p:cNvPr>
          <p:cNvSpPr>
            <a:spLocks noGrp="1"/>
          </p:cNvSpPr>
          <p:nvPr>
            <p:ph type="title"/>
          </p:nvPr>
        </p:nvSpPr>
        <p:spPr/>
        <p:txBody>
          <a:bodyPr/>
          <a:lstStyle/>
          <a:p>
            <a:r>
              <a:rPr lang="en-US" dirty="0">
                <a:solidFill>
                  <a:srgbClr val="0000FF"/>
                </a:solidFill>
              </a:rPr>
              <a:t>Probability distributions</a:t>
            </a:r>
          </a:p>
        </p:txBody>
      </p:sp>
      <p:sp>
        <p:nvSpPr>
          <p:cNvPr id="3" name="Content Placeholder 2">
            <a:extLst>
              <a:ext uri="{FF2B5EF4-FFF2-40B4-BE49-F238E27FC236}">
                <a16:creationId xmlns:a16="http://schemas.microsoft.com/office/drawing/2014/main" id="{2E224C04-2978-44A2-A04C-B8D49DC55A39}"/>
              </a:ext>
            </a:extLst>
          </p:cNvPr>
          <p:cNvSpPr>
            <a:spLocks noGrp="1"/>
          </p:cNvSpPr>
          <p:nvPr>
            <p:ph idx="1"/>
          </p:nvPr>
        </p:nvSpPr>
        <p:spPr/>
        <p:txBody>
          <a:bodyPr/>
          <a:lstStyle/>
          <a:p>
            <a:r>
              <a:rPr lang="en-US" dirty="0"/>
              <a:t>What are your prior beliefs about a 10 cent coin? Is it fair?</a:t>
            </a:r>
          </a:p>
          <a:p>
            <a:r>
              <a:rPr lang="en-US" dirty="0"/>
              <a:t>What are your prior beliefs about the heights of Belgian men?</a:t>
            </a:r>
          </a:p>
          <a:p>
            <a:r>
              <a:rPr lang="en-US" dirty="0"/>
              <a:t>About the IQ of the world’s population?</a:t>
            </a:r>
          </a:p>
          <a:p>
            <a:r>
              <a:rPr lang="en-US" dirty="0"/>
              <a:t>About word frequencies in a corpus?</a:t>
            </a:r>
          </a:p>
          <a:p>
            <a:r>
              <a:rPr lang="en-US" dirty="0"/>
              <a:t>About the probabilities (from 0 to 1) generated by a random probabilities generator for internet poker?</a:t>
            </a:r>
          </a:p>
        </p:txBody>
      </p:sp>
    </p:spTree>
    <p:extLst>
      <p:ext uri="{BB962C8B-B14F-4D97-AF65-F5344CB8AC3E}">
        <p14:creationId xmlns:p14="http://schemas.microsoft.com/office/powerpoint/2010/main" val="221630703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2B3F2-95A1-4E4F-A43A-FA7E777662A0}"/>
              </a:ext>
            </a:extLst>
          </p:cNvPr>
          <p:cNvSpPr>
            <a:spLocks noGrp="1"/>
          </p:cNvSpPr>
          <p:nvPr>
            <p:ph type="title"/>
          </p:nvPr>
        </p:nvSpPr>
        <p:spPr/>
        <p:txBody>
          <a:bodyPr/>
          <a:lstStyle/>
          <a:p>
            <a:r>
              <a:rPr lang="en-US" dirty="0">
                <a:solidFill>
                  <a:srgbClr val="0000FF"/>
                </a:solidFill>
              </a:rPr>
              <a:t>Formality (average word length in a text)</a:t>
            </a:r>
          </a:p>
        </p:txBody>
      </p:sp>
      <p:sp>
        <p:nvSpPr>
          <p:cNvPr id="3" name="Content Placeholder 2">
            <a:extLst>
              <a:ext uri="{FF2B5EF4-FFF2-40B4-BE49-F238E27FC236}">
                <a16:creationId xmlns:a16="http://schemas.microsoft.com/office/drawing/2014/main" id="{D1709CFD-2AC6-495B-9C8C-4D9CFC58D009}"/>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0E8AD817-3BCB-49AB-AC06-DBD5C478891C}"/>
              </a:ext>
            </a:extLst>
          </p:cNvPr>
          <p:cNvPicPr>
            <a:picLocks noChangeAspect="1"/>
          </p:cNvPicPr>
          <p:nvPr/>
        </p:nvPicPr>
        <p:blipFill rotWithShape="1">
          <a:blip r:embed="rId2"/>
          <a:srcRect l="19986" t="8507" r="11704"/>
          <a:stretch/>
        </p:blipFill>
        <p:spPr>
          <a:xfrm>
            <a:off x="1534160" y="1981200"/>
            <a:ext cx="6167120" cy="2981501"/>
          </a:xfrm>
          <a:prstGeom prst="rect">
            <a:avLst/>
          </a:prstGeom>
        </p:spPr>
      </p:pic>
      <p:sp>
        <p:nvSpPr>
          <p:cNvPr id="5" name="TextBox 4">
            <a:extLst>
              <a:ext uri="{FF2B5EF4-FFF2-40B4-BE49-F238E27FC236}">
                <a16:creationId xmlns:a16="http://schemas.microsoft.com/office/drawing/2014/main" id="{DB858DF7-02FA-4127-84A1-A7465FCA817B}"/>
              </a:ext>
            </a:extLst>
          </p:cNvPr>
          <p:cNvSpPr txBox="1"/>
          <p:nvPr/>
        </p:nvSpPr>
        <p:spPr>
          <a:xfrm>
            <a:off x="1097139" y="5844539"/>
            <a:ext cx="7488061" cy="646331"/>
          </a:xfrm>
          <a:prstGeom prst="rect">
            <a:avLst/>
          </a:prstGeom>
          <a:noFill/>
        </p:spPr>
        <p:txBody>
          <a:bodyPr wrap="square" rtlCol="0">
            <a:spAutoFit/>
          </a:bodyPr>
          <a:lstStyle/>
          <a:p>
            <a:pPr algn="ctr"/>
            <a:r>
              <a:rPr lang="en-US" dirty="0"/>
              <a:t>Note: positive estimates mean the higher likelihood for the to-infinitive, negative estimates mean the higher likelihood of the bare infinitive.</a:t>
            </a:r>
          </a:p>
        </p:txBody>
      </p:sp>
    </p:spTree>
    <p:extLst>
      <p:ext uri="{BB962C8B-B14F-4D97-AF65-F5344CB8AC3E}">
        <p14:creationId xmlns:p14="http://schemas.microsoft.com/office/powerpoint/2010/main" val="250184325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75435-C0F8-4F91-9562-E70CBA8A84CB}"/>
              </a:ext>
            </a:extLst>
          </p:cNvPr>
          <p:cNvSpPr>
            <a:spLocks noGrp="1"/>
          </p:cNvSpPr>
          <p:nvPr>
            <p:ph type="title"/>
          </p:nvPr>
        </p:nvSpPr>
        <p:spPr/>
        <p:txBody>
          <a:bodyPr/>
          <a:lstStyle/>
          <a:p>
            <a:r>
              <a:rPr lang="en-US" dirty="0">
                <a:solidFill>
                  <a:srgbClr val="0000FF"/>
                </a:solidFill>
              </a:rPr>
              <a:t>Informativity effects in language</a:t>
            </a:r>
          </a:p>
        </p:txBody>
      </p:sp>
      <p:sp>
        <p:nvSpPr>
          <p:cNvPr id="3" name="Content Placeholder 2">
            <a:extLst>
              <a:ext uri="{FF2B5EF4-FFF2-40B4-BE49-F238E27FC236}">
                <a16:creationId xmlns:a16="http://schemas.microsoft.com/office/drawing/2014/main" id="{006D81F9-5D63-406D-9167-E86CC2C737D6}"/>
              </a:ext>
            </a:extLst>
          </p:cNvPr>
          <p:cNvSpPr>
            <a:spLocks noGrp="1"/>
          </p:cNvSpPr>
          <p:nvPr>
            <p:ph idx="1"/>
          </p:nvPr>
        </p:nvSpPr>
        <p:spPr/>
        <p:txBody>
          <a:bodyPr/>
          <a:lstStyle/>
          <a:p>
            <a:r>
              <a:rPr lang="en-US" dirty="0"/>
              <a:t>There is ample evidence that more predictable elements are reduced in language production. </a:t>
            </a:r>
          </a:p>
          <a:p>
            <a:endParaRPr lang="en-US" dirty="0"/>
          </a:p>
          <a:p>
            <a:r>
              <a:rPr lang="en-US" dirty="0"/>
              <a:t>E.g. Jaeger (2010): if a complement clause is predictable given the verb, the complementizer </a:t>
            </a:r>
            <a:r>
              <a:rPr lang="en-US" i="1" dirty="0"/>
              <a:t>that</a:t>
            </a:r>
            <a:r>
              <a:rPr lang="en-US" dirty="0"/>
              <a:t> is more likely to be omitted.</a:t>
            </a:r>
          </a:p>
          <a:p>
            <a:pPr marL="0" indent="0">
              <a:buNone/>
            </a:pPr>
            <a:endParaRPr lang="en-US" sz="2200" dirty="0"/>
          </a:p>
          <a:p>
            <a:pPr lvl="1"/>
            <a:r>
              <a:rPr lang="en-US" sz="2200" dirty="0"/>
              <a:t>I think you’re right.</a:t>
            </a:r>
          </a:p>
          <a:p>
            <a:pPr lvl="1"/>
            <a:r>
              <a:rPr lang="en-US" sz="2200" dirty="0"/>
              <a:t>I show that alternatives exist.</a:t>
            </a:r>
          </a:p>
          <a:p>
            <a:pPr marL="0" indent="0">
              <a:buNone/>
            </a:pPr>
            <a:endParaRPr lang="en-US" sz="2200" dirty="0"/>
          </a:p>
          <a:p>
            <a:endParaRPr lang="en-US" dirty="0"/>
          </a:p>
        </p:txBody>
      </p:sp>
      <p:sp>
        <p:nvSpPr>
          <p:cNvPr id="5" name="Rectangle 4">
            <a:extLst>
              <a:ext uri="{FF2B5EF4-FFF2-40B4-BE49-F238E27FC236}">
                <a16:creationId xmlns:a16="http://schemas.microsoft.com/office/drawing/2014/main" id="{620B58E7-71B7-4574-965F-16BC30E09F62}"/>
              </a:ext>
            </a:extLst>
          </p:cNvPr>
          <p:cNvSpPr/>
          <p:nvPr/>
        </p:nvSpPr>
        <p:spPr>
          <a:xfrm>
            <a:off x="4309216" y="6176963"/>
            <a:ext cx="4081567" cy="369332"/>
          </a:xfrm>
          <a:prstGeom prst="rect">
            <a:avLst/>
          </a:prstGeom>
        </p:spPr>
        <p:txBody>
          <a:bodyPr wrap="none">
            <a:spAutoFit/>
          </a:bodyPr>
          <a:lstStyle/>
          <a:p>
            <a:r>
              <a:rPr lang="en-US" dirty="0"/>
              <a:t>https://doi.org/10.5281/zenodo.1542857</a:t>
            </a:r>
          </a:p>
        </p:txBody>
      </p:sp>
    </p:spTree>
    <p:extLst>
      <p:ext uri="{BB962C8B-B14F-4D97-AF65-F5344CB8AC3E}">
        <p14:creationId xmlns:p14="http://schemas.microsoft.com/office/powerpoint/2010/main" val="420845253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0B790-4C35-4FDA-80AE-3C5C809073D8}"/>
              </a:ext>
            </a:extLst>
          </p:cNvPr>
          <p:cNvSpPr>
            <a:spLocks noGrp="1"/>
          </p:cNvSpPr>
          <p:nvPr>
            <p:ph type="title"/>
          </p:nvPr>
        </p:nvSpPr>
        <p:spPr/>
        <p:txBody>
          <a:bodyPr/>
          <a:lstStyle/>
          <a:p>
            <a:r>
              <a:rPr lang="en-US" dirty="0">
                <a:solidFill>
                  <a:srgbClr val="0000FF"/>
                </a:solidFill>
              </a:rPr>
              <a:t>Slot-filler predictability</a:t>
            </a:r>
          </a:p>
        </p:txBody>
      </p:sp>
      <p:sp>
        <p:nvSpPr>
          <p:cNvPr id="3" name="Content Placeholder 2">
            <a:extLst>
              <a:ext uri="{FF2B5EF4-FFF2-40B4-BE49-F238E27FC236}">
                <a16:creationId xmlns:a16="http://schemas.microsoft.com/office/drawing/2014/main" id="{476E5B7B-F70D-48D0-92D4-1CDEF461F29C}"/>
              </a:ext>
            </a:extLst>
          </p:cNvPr>
          <p:cNvSpPr>
            <a:spLocks noGrp="1"/>
          </p:cNvSpPr>
          <p:nvPr>
            <p:ph idx="1"/>
          </p:nvPr>
        </p:nvSpPr>
        <p:spPr/>
        <p:txBody>
          <a:bodyPr/>
          <a:lstStyle/>
          <a:p>
            <a:r>
              <a:rPr lang="en-US" dirty="0" err="1"/>
              <a:t>InfoVerb</a:t>
            </a:r>
            <a:r>
              <a:rPr lang="en-US" dirty="0"/>
              <a:t>:  -log predictability of the verb given HELP</a:t>
            </a:r>
          </a:p>
          <a:p>
            <a:pPr marL="0" indent="0">
              <a:buNone/>
            </a:pPr>
            <a:endParaRPr lang="en-US" dirty="0"/>
          </a:p>
          <a:p>
            <a:pPr marL="0" indent="0">
              <a:buNone/>
            </a:pPr>
            <a:endParaRPr lang="en-US" dirty="0"/>
          </a:p>
          <a:p>
            <a:r>
              <a:rPr lang="en-US" dirty="0" err="1"/>
              <a:t>InfoHelp</a:t>
            </a:r>
            <a:r>
              <a:rPr lang="en-US" dirty="0"/>
              <a:t>: -log predictability of HELP given the verb</a:t>
            </a:r>
          </a:p>
        </p:txBody>
      </p:sp>
    </p:spTree>
    <p:extLst>
      <p:ext uri="{BB962C8B-B14F-4D97-AF65-F5344CB8AC3E}">
        <p14:creationId xmlns:p14="http://schemas.microsoft.com/office/powerpoint/2010/main" val="325339447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3DB6E-9B9F-46E3-9F75-ADE1D4C1E518}"/>
              </a:ext>
            </a:extLst>
          </p:cNvPr>
          <p:cNvSpPr>
            <a:spLocks noGrp="1"/>
          </p:cNvSpPr>
          <p:nvPr>
            <p:ph type="title"/>
          </p:nvPr>
        </p:nvSpPr>
        <p:spPr/>
        <p:txBody>
          <a:bodyPr/>
          <a:lstStyle/>
          <a:p>
            <a:r>
              <a:rPr lang="en-US" dirty="0">
                <a:solidFill>
                  <a:srgbClr val="0000FF"/>
                </a:solidFill>
              </a:rPr>
              <a:t>Slot-filler predictability</a:t>
            </a:r>
          </a:p>
        </p:txBody>
      </p:sp>
      <p:sp>
        <p:nvSpPr>
          <p:cNvPr id="6" name="Content Placeholder 5">
            <a:extLst>
              <a:ext uri="{FF2B5EF4-FFF2-40B4-BE49-F238E27FC236}">
                <a16:creationId xmlns:a16="http://schemas.microsoft.com/office/drawing/2014/main" id="{3A9C6C4C-865B-4403-9A16-0A46ED628ECF}"/>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37AF9542-0864-4062-A6C5-0F622E491E0F}"/>
              </a:ext>
            </a:extLst>
          </p:cNvPr>
          <p:cNvPicPr>
            <a:picLocks noChangeAspect="1"/>
          </p:cNvPicPr>
          <p:nvPr/>
        </p:nvPicPr>
        <p:blipFill>
          <a:blip r:embed="rId2"/>
          <a:stretch>
            <a:fillRect/>
          </a:stretch>
        </p:blipFill>
        <p:spPr>
          <a:xfrm>
            <a:off x="515540" y="2066577"/>
            <a:ext cx="3927000" cy="3869433"/>
          </a:xfrm>
          <a:prstGeom prst="rect">
            <a:avLst/>
          </a:prstGeom>
        </p:spPr>
      </p:pic>
      <p:pic>
        <p:nvPicPr>
          <p:cNvPr id="8" name="Picture 7">
            <a:extLst>
              <a:ext uri="{FF2B5EF4-FFF2-40B4-BE49-F238E27FC236}">
                <a16:creationId xmlns:a16="http://schemas.microsoft.com/office/drawing/2014/main" id="{71760AE7-7A3E-4AFF-9D6C-43362C7E50A8}"/>
              </a:ext>
            </a:extLst>
          </p:cNvPr>
          <p:cNvPicPr>
            <a:picLocks noChangeAspect="1"/>
          </p:cNvPicPr>
          <p:nvPr/>
        </p:nvPicPr>
        <p:blipFill>
          <a:blip r:embed="rId3"/>
          <a:stretch>
            <a:fillRect/>
          </a:stretch>
        </p:blipFill>
        <p:spPr>
          <a:xfrm>
            <a:off x="4512160" y="2138346"/>
            <a:ext cx="3696000" cy="3759867"/>
          </a:xfrm>
          <a:prstGeom prst="rect">
            <a:avLst/>
          </a:prstGeom>
        </p:spPr>
      </p:pic>
    </p:spTree>
    <p:extLst>
      <p:ext uri="{BB962C8B-B14F-4D97-AF65-F5344CB8AC3E}">
        <p14:creationId xmlns:p14="http://schemas.microsoft.com/office/powerpoint/2010/main" val="333648817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D8E74-516F-4C2E-BF22-C71FE8CDF918}"/>
              </a:ext>
            </a:extLst>
          </p:cNvPr>
          <p:cNvSpPr>
            <a:spLocks noGrp="1"/>
          </p:cNvSpPr>
          <p:nvPr>
            <p:ph type="title"/>
          </p:nvPr>
        </p:nvSpPr>
        <p:spPr/>
        <p:txBody>
          <a:bodyPr/>
          <a:lstStyle/>
          <a:p>
            <a:r>
              <a:rPr lang="en-US" dirty="0">
                <a:solidFill>
                  <a:srgbClr val="0000FF"/>
                </a:solidFill>
              </a:rPr>
              <a:t>Interpretation</a:t>
            </a:r>
          </a:p>
        </p:txBody>
      </p:sp>
      <p:sp>
        <p:nvSpPr>
          <p:cNvPr id="3" name="Content Placeholder 2">
            <a:extLst>
              <a:ext uri="{FF2B5EF4-FFF2-40B4-BE49-F238E27FC236}">
                <a16:creationId xmlns:a16="http://schemas.microsoft.com/office/drawing/2014/main" id="{8FF7CFE2-5293-4295-A376-23821B520A0E}"/>
              </a:ext>
            </a:extLst>
          </p:cNvPr>
          <p:cNvSpPr>
            <a:spLocks noGrp="1"/>
          </p:cNvSpPr>
          <p:nvPr>
            <p:ph idx="1"/>
          </p:nvPr>
        </p:nvSpPr>
        <p:spPr/>
        <p:txBody>
          <a:bodyPr/>
          <a:lstStyle/>
          <a:p>
            <a:r>
              <a:rPr lang="en-US" dirty="0"/>
              <a:t>Remarkably, all varieties show some kind of effects of using to when the predictability of HELP given the verb is low.</a:t>
            </a:r>
          </a:p>
          <a:p>
            <a:r>
              <a:rPr lang="en-US" dirty="0"/>
              <a:t>This is the case of high-frequency verbs, e.g. </a:t>
            </a:r>
          </a:p>
          <a:p>
            <a:endParaRPr lang="en-US" dirty="0"/>
          </a:p>
          <a:p>
            <a:pPr lvl="1"/>
            <a:r>
              <a:rPr lang="en-US" i="1" dirty="0"/>
              <a:t>Oh Lord, help me to be pure, but not yet. </a:t>
            </a:r>
            <a:r>
              <a:rPr lang="en-US" dirty="0"/>
              <a:t>(St. Augustine)</a:t>
            </a:r>
          </a:p>
        </p:txBody>
      </p:sp>
    </p:spTree>
    <p:extLst>
      <p:ext uri="{BB962C8B-B14F-4D97-AF65-F5344CB8AC3E}">
        <p14:creationId xmlns:p14="http://schemas.microsoft.com/office/powerpoint/2010/main" val="393424914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A9229-4D54-4E63-B087-4AA1D7F234A7}"/>
              </a:ext>
            </a:extLst>
          </p:cNvPr>
          <p:cNvSpPr>
            <a:spLocks noGrp="1"/>
          </p:cNvSpPr>
          <p:nvPr>
            <p:ph type="title"/>
          </p:nvPr>
        </p:nvSpPr>
        <p:spPr/>
        <p:txBody>
          <a:bodyPr/>
          <a:lstStyle/>
          <a:p>
            <a:r>
              <a:rPr lang="en-US" dirty="0">
                <a:solidFill>
                  <a:srgbClr val="0000FF"/>
                </a:solidFill>
              </a:rPr>
              <a:t>More details</a:t>
            </a:r>
          </a:p>
        </p:txBody>
      </p:sp>
      <p:sp>
        <p:nvSpPr>
          <p:cNvPr id="3" name="Content Placeholder 2">
            <a:extLst>
              <a:ext uri="{FF2B5EF4-FFF2-40B4-BE49-F238E27FC236}">
                <a16:creationId xmlns:a16="http://schemas.microsoft.com/office/drawing/2014/main" id="{3FC948ED-5AA6-4DED-8B21-2DB11EF30F4B}"/>
              </a:ext>
            </a:extLst>
          </p:cNvPr>
          <p:cNvSpPr>
            <a:spLocks noGrp="1"/>
          </p:cNvSpPr>
          <p:nvPr>
            <p:ph idx="1"/>
          </p:nvPr>
        </p:nvSpPr>
        <p:spPr/>
        <p:txBody>
          <a:bodyPr/>
          <a:lstStyle/>
          <a:p>
            <a:pPr marL="0" indent="0">
              <a:buNone/>
            </a:pPr>
            <a:r>
              <a:rPr lang="en-GB" b="1" dirty="0"/>
              <a:t>Levshina, Natalia</a:t>
            </a:r>
            <a:r>
              <a:rPr lang="en-GB" dirty="0"/>
              <a:t>. 2018. Probabilistic grammar and constructional predictability: Bayesian generalized additive models of </a:t>
            </a:r>
            <a:r>
              <a:rPr lang="en-GB" i="1" dirty="0"/>
              <a:t>help</a:t>
            </a:r>
            <a:r>
              <a:rPr lang="en-GB" dirty="0"/>
              <a:t> + (to) Infinitive in varieties of web-based English. </a:t>
            </a:r>
            <a:r>
              <a:rPr lang="en-GB" i="1" dirty="0"/>
              <a:t>Glossa </a:t>
            </a:r>
            <a:r>
              <a:rPr lang="en-GB" dirty="0"/>
              <a:t>3(1). 55.1-22. DOI: </a:t>
            </a:r>
            <a:r>
              <a:rPr lang="en-GB" dirty="0">
                <a:hlinkClick r:id="rId2"/>
              </a:rPr>
              <a:t>10.5334/gjgl.294/</a:t>
            </a:r>
            <a:endParaRPr lang="en-US" dirty="0"/>
          </a:p>
        </p:txBody>
      </p:sp>
    </p:spTree>
    <p:extLst>
      <p:ext uri="{BB962C8B-B14F-4D97-AF65-F5344CB8AC3E}">
        <p14:creationId xmlns:p14="http://schemas.microsoft.com/office/powerpoint/2010/main" val="1199670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DABFD-0B06-4145-8FFB-6C6CB622CFE3}"/>
              </a:ext>
            </a:extLst>
          </p:cNvPr>
          <p:cNvSpPr>
            <a:spLocks noGrp="1"/>
          </p:cNvSpPr>
          <p:nvPr>
            <p:ph type="title"/>
          </p:nvPr>
        </p:nvSpPr>
        <p:spPr/>
        <p:txBody>
          <a:bodyPr/>
          <a:lstStyle/>
          <a:p>
            <a:r>
              <a:rPr lang="en-US" dirty="0">
                <a:solidFill>
                  <a:srgbClr val="0000FF"/>
                </a:solidFill>
              </a:rPr>
              <a:t>Posterior probabilities</a:t>
            </a:r>
          </a:p>
        </p:txBody>
      </p:sp>
      <p:sp>
        <p:nvSpPr>
          <p:cNvPr id="3" name="Content Placeholder 2">
            <a:extLst>
              <a:ext uri="{FF2B5EF4-FFF2-40B4-BE49-F238E27FC236}">
                <a16:creationId xmlns:a16="http://schemas.microsoft.com/office/drawing/2014/main" id="{DEF9E1BC-FB01-4644-AE7D-23042D13B1EF}"/>
              </a:ext>
            </a:extLst>
          </p:cNvPr>
          <p:cNvSpPr>
            <a:spLocks noGrp="1"/>
          </p:cNvSpPr>
          <p:nvPr>
            <p:ph idx="1"/>
          </p:nvPr>
        </p:nvSpPr>
        <p:spPr/>
        <p:txBody>
          <a:bodyPr/>
          <a:lstStyle/>
          <a:p>
            <a:r>
              <a:rPr lang="en-US" dirty="0"/>
              <a:t>Posteriors are the conditional probabilities of a parameter (or model) after the relevant evidence (data) has been taken into account.</a:t>
            </a:r>
          </a:p>
          <a:p>
            <a:endParaRPr lang="en-US" dirty="0"/>
          </a:p>
          <a:p>
            <a:r>
              <a:rPr lang="en-US" dirty="0"/>
              <a:t>Posteriors are probability distributions, too.</a:t>
            </a:r>
          </a:p>
          <a:p>
            <a:endParaRPr lang="en-US" dirty="0"/>
          </a:p>
          <a:p>
            <a:r>
              <a:rPr lang="en-US" dirty="0"/>
              <a:t>One can use 95% Highest Density Intervals / Credible Intervals for inference, where 95% of the posterior distribution lies. Do not confuse them with confidence intervals in frequentist statistics!</a:t>
            </a:r>
          </a:p>
        </p:txBody>
      </p:sp>
    </p:spTree>
    <p:extLst>
      <p:ext uri="{BB962C8B-B14F-4D97-AF65-F5344CB8AC3E}">
        <p14:creationId xmlns:p14="http://schemas.microsoft.com/office/powerpoint/2010/main" val="4087826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849BC-CD7C-40C9-A9BB-398260A76E11}"/>
              </a:ext>
            </a:extLst>
          </p:cNvPr>
          <p:cNvSpPr>
            <a:spLocks noGrp="1"/>
          </p:cNvSpPr>
          <p:nvPr>
            <p:ph type="title"/>
          </p:nvPr>
        </p:nvSpPr>
        <p:spPr/>
        <p:txBody>
          <a:bodyPr>
            <a:normAutofit/>
          </a:bodyPr>
          <a:lstStyle/>
          <a:p>
            <a:r>
              <a:rPr lang="en-US" sz="3600" dirty="0">
                <a:solidFill>
                  <a:srgbClr val="0000FF"/>
                </a:solidFill>
              </a:rPr>
              <a:t>Course outline</a:t>
            </a:r>
          </a:p>
        </p:txBody>
      </p:sp>
      <p:sp>
        <p:nvSpPr>
          <p:cNvPr id="3" name="Content Placeholder 2">
            <a:extLst>
              <a:ext uri="{FF2B5EF4-FFF2-40B4-BE49-F238E27FC236}">
                <a16:creationId xmlns:a16="http://schemas.microsoft.com/office/drawing/2014/main" id="{542E6B98-D68B-4954-978C-D965E9DD7C7A}"/>
              </a:ext>
            </a:extLst>
          </p:cNvPr>
          <p:cNvSpPr>
            <a:spLocks noGrp="1"/>
          </p:cNvSpPr>
          <p:nvPr>
            <p:ph idx="1"/>
          </p:nvPr>
        </p:nvSpPr>
        <p:spPr/>
        <p:txBody>
          <a:bodyPr>
            <a:normAutofit/>
          </a:bodyPr>
          <a:lstStyle/>
          <a:p>
            <a:pPr marL="0" indent="0">
              <a:buNone/>
            </a:pPr>
            <a:r>
              <a:rPr lang="en-US" sz="2200" dirty="0"/>
              <a:t>1. Basic concepts of Bayesian statistics</a:t>
            </a:r>
          </a:p>
          <a:p>
            <a:pPr marL="0" indent="0">
              <a:buNone/>
            </a:pPr>
            <a:endParaRPr lang="en-US" sz="2200" dirty="0"/>
          </a:p>
          <a:p>
            <a:pPr marL="0" indent="0">
              <a:buNone/>
            </a:pPr>
            <a:r>
              <a:rPr lang="en-US" sz="2200" dirty="0">
                <a:solidFill>
                  <a:srgbClr val="0000FF"/>
                </a:solidFill>
              </a:rPr>
              <a:t>2. A simple illustration: Binomial proportions and online dating</a:t>
            </a:r>
          </a:p>
          <a:p>
            <a:pPr marL="0" indent="0">
              <a:buNone/>
            </a:pPr>
            <a:endParaRPr lang="en-US" sz="2200" dirty="0"/>
          </a:p>
          <a:p>
            <a:pPr marL="0" indent="0">
              <a:buNone/>
            </a:pPr>
            <a:r>
              <a:rPr lang="en-US" sz="2200" dirty="0"/>
              <a:t>3. Bayesian regression with brms</a:t>
            </a:r>
          </a:p>
          <a:p>
            <a:pPr marL="0" indent="0">
              <a:buNone/>
            </a:pPr>
            <a:endParaRPr lang="en-US" sz="2200" dirty="0"/>
          </a:p>
          <a:p>
            <a:pPr marL="0" indent="0">
              <a:buNone/>
            </a:pPr>
            <a:r>
              <a:rPr lang="en-US" sz="2200" dirty="0"/>
              <a:t>4. A linguistic illustration: help + (to) Infinitive</a:t>
            </a:r>
          </a:p>
        </p:txBody>
      </p:sp>
    </p:spTree>
    <p:extLst>
      <p:ext uri="{BB962C8B-B14F-4D97-AF65-F5344CB8AC3E}">
        <p14:creationId xmlns:p14="http://schemas.microsoft.com/office/powerpoint/2010/main" val="1733001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BE11E-757D-46FF-B350-866DBFFBEB8D}"/>
              </a:ext>
            </a:extLst>
          </p:cNvPr>
          <p:cNvSpPr>
            <a:spLocks noGrp="1"/>
          </p:cNvSpPr>
          <p:nvPr>
            <p:ph type="title"/>
          </p:nvPr>
        </p:nvSpPr>
        <p:spPr/>
        <p:txBody>
          <a:bodyPr/>
          <a:lstStyle/>
          <a:p>
            <a:r>
              <a:rPr lang="en-US" dirty="0">
                <a:solidFill>
                  <a:srgbClr val="0000FF"/>
                </a:solidFill>
              </a:rPr>
              <a:t>Success or failure?</a:t>
            </a:r>
          </a:p>
        </p:txBody>
      </p:sp>
      <p:sp>
        <p:nvSpPr>
          <p:cNvPr id="3" name="Content Placeholder 2">
            <a:extLst>
              <a:ext uri="{FF2B5EF4-FFF2-40B4-BE49-F238E27FC236}">
                <a16:creationId xmlns:a16="http://schemas.microsoft.com/office/drawing/2014/main" id="{39C8A49C-8497-4C1D-BC78-1BB8F4EF00F4}"/>
              </a:ext>
            </a:extLst>
          </p:cNvPr>
          <p:cNvSpPr>
            <a:spLocks noGrp="1"/>
          </p:cNvSpPr>
          <p:nvPr>
            <p:ph idx="1"/>
          </p:nvPr>
        </p:nvSpPr>
        <p:spPr/>
        <p:txBody>
          <a:bodyPr/>
          <a:lstStyle/>
          <a:p>
            <a:r>
              <a:rPr lang="en-US" sz="2400" dirty="0"/>
              <a:t>Imagine a user of an online dating app. The user sends invitations to the persons he or she is interested in. They may reply (‘success’) or not reply (‘failure’).</a:t>
            </a:r>
          </a:p>
          <a:p>
            <a:r>
              <a:rPr lang="en-US" sz="2400" dirty="0"/>
              <a:t>This represents a binomial distribution with a certain number of trials, a number of successes and a number of failures (similar to a toss of a coin). For example, there are 10 trials, 6 successes and 4 failures.</a:t>
            </a:r>
          </a:p>
          <a:p>
            <a:r>
              <a:rPr lang="en-US" sz="2400" dirty="0"/>
              <a:t>Everybody has some prior expectations about his or her attraction powers, based on their previous romantic experience.</a:t>
            </a:r>
          </a:p>
          <a:p>
            <a:r>
              <a:rPr lang="en-US" sz="2400" dirty="0"/>
              <a:t>But the real world experience may change them -&gt; posterior beliefs.</a:t>
            </a:r>
          </a:p>
          <a:p>
            <a:endParaRPr lang="en-US" dirty="0"/>
          </a:p>
        </p:txBody>
      </p:sp>
    </p:spTree>
    <p:extLst>
      <p:ext uri="{BB962C8B-B14F-4D97-AF65-F5344CB8AC3E}">
        <p14:creationId xmlns:p14="http://schemas.microsoft.com/office/powerpoint/2010/main" val="3491112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E3DD1-8CF9-4D76-87F6-32EB47DB41D0}"/>
              </a:ext>
            </a:extLst>
          </p:cNvPr>
          <p:cNvSpPr>
            <a:spLocks noGrp="1"/>
          </p:cNvSpPr>
          <p:nvPr>
            <p:ph type="title"/>
          </p:nvPr>
        </p:nvSpPr>
        <p:spPr/>
        <p:txBody>
          <a:bodyPr/>
          <a:lstStyle/>
          <a:p>
            <a:r>
              <a:rPr lang="en-US" dirty="0">
                <a:solidFill>
                  <a:srgbClr val="0000FF"/>
                </a:solidFill>
              </a:rPr>
              <a:t>Prior beliefs: uniform</a:t>
            </a:r>
          </a:p>
        </p:txBody>
      </p:sp>
      <p:sp>
        <p:nvSpPr>
          <p:cNvPr id="3" name="Content Placeholder 2">
            <a:extLst>
              <a:ext uri="{FF2B5EF4-FFF2-40B4-BE49-F238E27FC236}">
                <a16:creationId xmlns:a16="http://schemas.microsoft.com/office/drawing/2014/main" id="{EDE61755-52D9-4F35-9CC9-8735F43A50E5}"/>
              </a:ext>
            </a:extLst>
          </p:cNvPr>
          <p:cNvSpPr>
            <a:spLocks noGrp="1"/>
          </p:cNvSpPr>
          <p:nvPr>
            <p:ph idx="1"/>
          </p:nvPr>
        </p:nvSpPr>
        <p:spPr>
          <a:xfrm>
            <a:off x="628650" y="1825625"/>
            <a:ext cx="7886700" cy="4351338"/>
          </a:xfrm>
        </p:spPr>
        <p:txBody>
          <a:bodyPr/>
          <a:lstStyle/>
          <a:p>
            <a:endParaRPr lang="en-US" dirty="0"/>
          </a:p>
        </p:txBody>
      </p:sp>
      <p:pic>
        <p:nvPicPr>
          <p:cNvPr id="4" name="Content Placeholder 4">
            <a:extLst>
              <a:ext uri="{FF2B5EF4-FFF2-40B4-BE49-F238E27FC236}">
                <a16:creationId xmlns:a16="http://schemas.microsoft.com/office/drawing/2014/main" id="{28AAEBDF-E6E2-48C9-BC3E-1814C90303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5075" y="2096294"/>
            <a:ext cx="4133850" cy="3810000"/>
          </a:xfrm>
          <a:prstGeom prst="rect">
            <a:avLst/>
          </a:prstGeom>
        </p:spPr>
      </p:pic>
      <p:sp>
        <p:nvSpPr>
          <p:cNvPr id="5" name="TextBox 4">
            <a:extLst>
              <a:ext uri="{FF2B5EF4-FFF2-40B4-BE49-F238E27FC236}">
                <a16:creationId xmlns:a16="http://schemas.microsoft.com/office/drawing/2014/main" id="{B53F3B07-1300-4AB0-9507-7E5D4673C486}"/>
              </a:ext>
            </a:extLst>
          </p:cNvPr>
          <p:cNvSpPr txBox="1"/>
          <p:nvPr/>
        </p:nvSpPr>
        <p:spPr>
          <a:xfrm>
            <a:off x="2580640" y="5882640"/>
            <a:ext cx="4470400" cy="369332"/>
          </a:xfrm>
          <a:prstGeom prst="rect">
            <a:avLst/>
          </a:prstGeom>
          <a:noFill/>
        </p:spPr>
        <p:txBody>
          <a:bodyPr wrap="square" rtlCol="0">
            <a:spAutoFit/>
          </a:bodyPr>
          <a:lstStyle/>
          <a:p>
            <a:pPr algn="ctr"/>
            <a:r>
              <a:rPr lang="en-US" dirty="0"/>
              <a:t>I have no clue how attractive I am.</a:t>
            </a:r>
          </a:p>
        </p:txBody>
      </p:sp>
    </p:spTree>
    <p:extLst>
      <p:ext uri="{BB962C8B-B14F-4D97-AF65-F5344CB8AC3E}">
        <p14:creationId xmlns:p14="http://schemas.microsoft.com/office/powerpoint/2010/main" val="25480419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F1883-6EFC-4875-9C9C-846514FF4AA4}"/>
              </a:ext>
            </a:extLst>
          </p:cNvPr>
          <p:cNvSpPr>
            <a:spLocks noGrp="1"/>
          </p:cNvSpPr>
          <p:nvPr>
            <p:ph type="title"/>
          </p:nvPr>
        </p:nvSpPr>
        <p:spPr/>
        <p:txBody>
          <a:bodyPr/>
          <a:lstStyle/>
          <a:p>
            <a:r>
              <a:rPr lang="en-US" dirty="0">
                <a:solidFill>
                  <a:srgbClr val="0000FF"/>
                </a:solidFill>
              </a:rPr>
              <a:t>Prior beliefs: cautiously optimistic</a:t>
            </a:r>
          </a:p>
        </p:txBody>
      </p:sp>
      <p:pic>
        <p:nvPicPr>
          <p:cNvPr id="5" name="Content Placeholder 4">
            <a:extLst>
              <a:ext uri="{FF2B5EF4-FFF2-40B4-BE49-F238E27FC236}">
                <a16:creationId xmlns:a16="http://schemas.microsoft.com/office/drawing/2014/main" id="{AB3FB7C9-5E2B-44A5-8982-5EC0C2DDAA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05075" y="2096294"/>
            <a:ext cx="4133850" cy="3810000"/>
          </a:xfrm>
        </p:spPr>
      </p:pic>
      <p:sp>
        <p:nvSpPr>
          <p:cNvPr id="6" name="TextBox 5">
            <a:extLst>
              <a:ext uri="{FF2B5EF4-FFF2-40B4-BE49-F238E27FC236}">
                <a16:creationId xmlns:a16="http://schemas.microsoft.com/office/drawing/2014/main" id="{22ADFD7F-53C6-4945-A148-CBDB0A9F7CFB}"/>
              </a:ext>
            </a:extLst>
          </p:cNvPr>
          <p:cNvSpPr txBox="1"/>
          <p:nvPr/>
        </p:nvSpPr>
        <p:spPr>
          <a:xfrm>
            <a:off x="2580640" y="5882640"/>
            <a:ext cx="4470400" cy="369332"/>
          </a:xfrm>
          <a:prstGeom prst="rect">
            <a:avLst/>
          </a:prstGeom>
          <a:noFill/>
        </p:spPr>
        <p:txBody>
          <a:bodyPr wrap="square" rtlCol="0">
            <a:spAutoFit/>
          </a:bodyPr>
          <a:lstStyle/>
          <a:p>
            <a:pPr algn="ctr"/>
            <a:r>
              <a:rPr lang="en-US" dirty="0"/>
              <a:t>I think I’m rather attractive…</a:t>
            </a:r>
          </a:p>
        </p:txBody>
      </p:sp>
    </p:spTree>
    <p:extLst>
      <p:ext uri="{BB962C8B-B14F-4D97-AF65-F5344CB8AC3E}">
        <p14:creationId xmlns:p14="http://schemas.microsoft.com/office/powerpoint/2010/main" val="26014820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C6D16-6E74-4D72-A4F5-E1A6EEB3E1FF}"/>
              </a:ext>
            </a:extLst>
          </p:cNvPr>
          <p:cNvSpPr>
            <a:spLocks noGrp="1"/>
          </p:cNvSpPr>
          <p:nvPr>
            <p:ph type="title"/>
          </p:nvPr>
        </p:nvSpPr>
        <p:spPr/>
        <p:txBody>
          <a:bodyPr/>
          <a:lstStyle/>
          <a:p>
            <a:r>
              <a:rPr lang="en-US" dirty="0">
                <a:solidFill>
                  <a:srgbClr val="0000FF"/>
                </a:solidFill>
              </a:rPr>
              <a:t>Prior beliefs: experienced optimistic user</a:t>
            </a:r>
          </a:p>
        </p:txBody>
      </p:sp>
      <p:pic>
        <p:nvPicPr>
          <p:cNvPr id="6" name="Content Placeholder 5">
            <a:extLst>
              <a:ext uri="{FF2B5EF4-FFF2-40B4-BE49-F238E27FC236}">
                <a16:creationId xmlns:a16="http://schemas.microsoft.com/office/drawing/2014/main" id="{1CD4DC55-34C3-461B-B662-06F53FA2FA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05075" y="2096294"/>
            <a:ext cx="4133850" cy="3810000"/>
          </a:xfrm>
        </p:spPr>
      </p:pic>
      <p:sp>
        <p:nvSpPr>
          <p:cNvPr id="7" name="TextBox 6">
            <a:extLst>
              <a:ext uri="{FF2B5EF4-FFF2-40B4-BE49-F238E27FC236}">
                <a16:creationId xmlns:a16="http://schemas.microsoft.com/office/drawing/2014/main" id="{146D482D-679C-482A-B66F-B3F4030A6198}"/>
              </a:ext>
            </a:extLst>
          </p:cNvPr>
          <p:cNvSpPr txBox="1"/>
          <p:nvPr/>
        </p:nvSpPr>
        <p:spPr>
          <a:xfrm>
            <a:off x="2275840" y="6167120"/>
            <a:ext cx="5191760" cy="369332"/>
          </a:xfrm>
          <a:prstGeom prst="rect">
            <a:avLst/>
          </a:prstGeom>
          <a:noFill/>
        </p:spPr>
        <p:txBody>
          <a:bodyPr wrap="square" rtlCol="0">
            <a:spAutoFit/>
          </a:bodyPr>
          <a:lstStyle/>
          <a:p>
            <a:pPr algn="ctr"/>
            <a:r>
              <a:rPr lang="en-US" dirty="0"/>
              <a:t>I know my chances very well.</a:t>
            </a:r>
          </a:p>
        </p:txBody>
      </p:sp>
    </p:spTree>
    <p:extLst>
      <p:ext uri="{BB962C8B-B14F-4D97-AF65-F5344CB8AC3E}">
        <p14:creationId xmlns:p14="http://schemas.microsoft.com/office/powerpoint/2010/main" val="22990560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0EFA9-1C19-43CC-96E1-C9C57C045557}"/>
              </a:ext>
            </a:extLst>
          </p:cNvPr>
          <p:cNvSpPr>
            <a:spLocks noGrp="1"/>
          </p:cNvSpPr>
          <p:nvPr>
            <p:ph type="title"/>
          </p:nvPr>
        </p:nvSpPr>
        <p:spPr/>
        <p:txBody>
          <a:bodyPr/>
          <a:lstStyle/>
          <a:p>
            <a:r>
              <a:rPr lang="en-US" dirty="0">
                <a:solidFill>
                  <a:srgbClr val="0000FF"/>
                </a:solidFill>
              </a:rPr>
              <a:t>Prior beliefs: pessimistic user</a:t>
            </a:r>
          </a:p>
        </p:txBody>
      </p:sp>
      <p:pic>
        <p:nvPicPr>
          <p:cNvPr id="6" name="Content Placeholder 5">
            <a:extLst>
              <a:ext uri="{FF2B5EF4-FFF2-40B4-BE49-F238E27FC236}">
                <a16:creationId xmlns:a16="http://schemas.microsoft.com/office/drawing/2014/main" id="{3F690047-DEB1-4530-ADD1-FE4258C150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05075" y="2096294"/>
            <a:ext cx="4133850" cy="3810000"/>
          </a:xfrm>
        </p:spPr>
      </p:pic>
      <p:sp>
        <p:nvSpPr>
          <p:cNvPr id="4" name="TextBox 3">
            <a:extLst>
              <a:ext uri="{FF2B5EF4-FFF2-40B4-BE49-F238E27FC236}">
                <a16:creationId xmlns:a16="http://schemas.microsoft.com/office/drawing/2014/main" id="{DE66B7F1-F550-4520-802D-051A4431BDA2}"/>
              </a:ext>
            </a:extLst>
          </p:cNvPr>
          <p:cNvSpPr txBox="1"/>
          <p:nvPr/>
        </p:nvSpPr>
        <p:spPr>
          <a:xfrm>
            <a:off x="2997200" y="6176963"/>
            <a:ext cx="3403600" cy="369332"/>
          </a:xfrm>
          <a:prstGeom prst="rect">
            <a:avLst/>
          </a:prstGeom>
          <a:noFill/>
        </p:spPr>
        <p:txBody>
          <a:bodyPr wrap="square" rtlCol="0">
            <a:spAutoFit/>
          </a:bodyPr>
          <a:lstStyle/>
          <a:p>
            <a:pPr algn="ctr"/>
            <a:r>
              <a:rPr lang="en-US" dirty="0"/>
              <a:t>I don’t expect much…</a:t>
            </a:r>
          </a:p>
        </p:txBody>
      </p:sp>
    </p:spTree>
    <p:extLst>
      <p:ext uri="{BB962C8B-B14F-4D97-AF65-F5344CB8AC3E}">
        <p14:creationId xmlns:p14="http://schemas.microsoft.com/office/powerpoint/2010/main" val="6179863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3FDAE-98BF-4C0D-BD6B-7A111DB04D66}"/>
              </a:ext>
            </a:extLst>
          </p:cNvPr>
          <p:cNvSpPr>
            <a:spLocks noGrp="1"/>
          </p:cNvSpPr>
          <p:nvPr>
            <p:ph type="title"/>
          </p:nvPr>
        </p:nvSpPr>
        <p:spPr/>
        <p:txBody>
          <a:bodyPr/>
          <a:lstStyle/>
          <a:p>
            <a:r>
              <a:rPr lang="en-US" dirty="0">
                <a:solidFill>
                  <a:srgbClr val="0000FF"/>
                </a:solidFill>
              </a:rPr>
              <a:t>Beta distributions</a:t>
            </a:r>
          </a:p>
        </p:txBody>
      </p:sp>
      <p:sp>
        <p:nvSpPr>
          <p:cNvPr id="3" name="Content Placeholder 2">
            <a:extLst>
              <a:ext uri="{FF2B5EF4-FFF2-40B4-BE49-F238E27FC236}">
                <a16:creationId xmlns:a16="http://schemas.microsoft.com/office/drawing/2014/main" id="{D0B0207F-C518-4193-A325-0C94AE2D6B5B}"/>
              </a:ext>
            </a:extLst>
          </p:cNvPr>
          <p:cNvSpPr>
            <a:spLocks noGrp="1"/>
          </p:cNvSpPr>
          <p:nvPr>
            <p:ph idx="1"/>
          </p:nvPr>
        </p:nvSpPr>
        <p:spPr/>
        <p:txBody>
          <a:bodyPr/>
          <a:lstStyle/>
          <a:p>
            <a:endParaRPr lang="en-US" dirty="0"/>
          </a:p>
        </p:txBody>
      </p:sp>
      <p:pic>
        <p:nvPicPr>
          <p:cNvPr id="4" name="Content Placeholder 4">
            <a:extLst>
              <a:ext uri="{FF2B5EF4-FFF2-40B4-BE49-F238E27FC236}">
                <a16:creationId xmlns:a16="http://schemas.microsoft.com/office/drawing/2014/main" id="{05871852-7613-4CED-A8C7-3BCFD1542D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1825625"/>
            <a:ext cx="1984248" cy="1828800"/>
          </a:xfrm>
          <a:prstGeom prst="rect">
            <a:avLst/>
          </a:prstGeom>
        </p:spPr>
      </p:pic>
      <p:pic>
        <p:nvPicPr>
          <p:cNvPr id="5" name="Content Placeholder 4">
            <a:extLst>
              <a:ext uri="{FF2B5EF4-FFF2-40B4-BE49-F238E27FC236}">
                <a16:creationId xmlns:a16="http://schemas.microsoft.com/office/drawing/2014/main" id="{5102ACDB-6E6E-4CC4-B48D-47E797FE50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50" y="4348163"/>
            <a:ext cx="1984248" cy="1828800"/>
          </a:xfrm>
          <a:prstGeom prst="rect">
            <a:avLst/>
          </a:prstGeom>
        </p:spPr>
      </p:pic>
      <p:pic>
        <p:nvPicPr>
          <p:cNvPr id="6" name="Content Placeholder 5">
            <a:extLst>
              <a:ext uri="{FF2B5EF4-FFF2-40B4-BE49-F238E27FC236}">
                <a16:creationId xmlns:a16="http://schemas.microsoft.com/office/drawing/2014/main" id="{F47A5D4E-168B-4AED-BD98-7A363E3DE2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54195" y="1825625"/>
            <a:ext cx="1984248" cy="1828800"/>
          </a:xfrm>
          <a:prstGeom prst="rect">
            <a:avLst/>
          </a:prstGeom>
        </p:spPr>
      </p:pic>
      <p:pic>
        <p:nvPicPr>
          <p:cNvPr id="7" name="Content Placeholder 5">
            <a:extLst>
              <a:ext uri="{FF2B5EF4-FFF2-40B4-BE49-F238E27FC236}">
                <a16:creationId xmlns:a16="http://schemas.microsoft.com/office/drawing/2014/main" id="{785FC88F-8BA3-4A0F-9069-6D27C127476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54195" y="4348163"/>
            <a:ext cx="1984248" cy="1828800"/>
          </a:xfrm>
          <a:prstGeom prst="rect">
            <a:avLst/>
          </a:prstGeom>
        </p:spPr>
      </p:pic>
      <p:sp>
        <p:nvSpPr>
          <p:cNvPr id="8" name="TextBox 7">
            <a:extLst>
              <a:ext uri="{FF2B5EF4-FFF2-40B4-BE49-F238E27FC236}">
                <a16:creationId xmlns:a16="http://schemas.microsoft.com/office/drawing/2014/main" id="{DF7214EA-7C26-4CE1-B415-EB312DF234E4}"/>
              </a:ext>
            </a:extLst>
          </p:cNvPr>
          <p:cNvSpPr txBox="1"/>
          <p:nvPr/>
        </p:nvSpPr>
        <p:spPr>
          <a:xfrm>
            <a:off x="2612898" y="2509837"/>
            <a:ext cx="1984248" cy="461665"/>
          </a:xfrm>
          <a:prstGeom prst="rect">
            <a:avLst/>
          </a:prstGeom>
          <a:noFill/>
        </p:spPr>
        <p:txBody>
          <a:bodyPr wrap="square" rtlCol="0">
            <a:spAutoFit/>
          </a:bodyPr>
          <a:lstStyle/>
          <a:p>
            <a:r>
              <a:rPr lang="en-US" sz="2400" dirty="0"/>
              <a:t>a = 1, b = 1</a:t>
            </a:r>
          </a:p>
        </p:txBody>
      </p:sp>
      <p:sp>
        <p:nvSpPr>
          <p:cNvPr id="9" name="TextBox 8">
            <a:extLst>
              <a:ext uri="{FF2B5EF4-FFF2-40B4-BE49-F238E27FC236}">
                <a16:creationId xmlns:a16="http://schemas.microsoft.com/office/drawing/2014/main" id="{83CF4AE9-740D-4714-BAB5-165F38BA696B}"/>
              </a:ext>
            </a:extLst>
          </p:cNvPr>
          <p:cNvSpPr txBox="1"/>
          <p:nvPr/>
        </p:nvSpPr>
        <p:spPr>
          <a:xfrm>
            <a:off x="2653538" y="4958397"/>
            <a:ext cx="1984248" cy="461665"/>
          </a:xfrm>
          <a:prstGeom prst="rect">
            <a:avLst/>
          </a:prstGeom>
          <a:noFill/>
        </p:spPr>
        <p:txBody>
          <a:bodyPr wrap="square" rtlCol="0">
            <a:spAutoFit/>
          </a:bodyPr>
          <a:lstStyle/>
          <a:p>
            <a:r>
              <a:rPr lang="en-US" sz="2400" dirty="0"/>
              <a:t>a = 5, b = 3</a:t>
            </a:r>
          </a:p>
        </p:txBody>
      </p:sp>
      <p:sp>
        <p:nvSpPr>
          <p:cNvPr id="10" name="TextBox 9">
            <a:extLst>
              <a:ext uri="{FF2B5EF4-FFF2-40B4-BE49-F238E27FC236}">
                <a16:creationId xmlns:a16="http://schemas.microsoft.com/office/drawing/2014/main" id="{7929EE53-E498-4E69-8FB0-B39DB5A12BD3}"/>
              </a:ext>
            </a:extLst>
          </p:cNvPr>
          <p:cNvSpPr txBox="1"/>
          <p:nvPr/>
        </p:nvSpPr>
        <p:spPr>
          <a:xfrm>
            <a:off x="6409627" y="2496502"/>
            <a:ext cx="1984248" cy="461665"/>
          </a:xfrm>
          <a:prstGeom prst="rect">
            <a:avLst/>
          </a:prstGeom>
          <a:noFill/>
        </p:spPr>
        <p:txBody>
          <a:bodyPr wrap="square" rtlCol="0">
            <a:spAutoFit/>
          </a:bodyPr>
          <a:lstStyle/>
          <a:p>
            <a:r>
              <a:rPr lang="en-US" sz="2400" dirty="0"/>
              <a:t>a = 50, b = 30</a:t>
            </a:r>
          </a:p>
        </p:txBody>
      </p:sp>
      <p:sp>
        <p:nvSpPr>
          <p:cNvPr id="11" name="TextBox 10">
            <a:extLst>
              <a:ext uri="{FF2B5EF4-FFF2-40B4-BE49-F238E27FC236}">
                <a16:creationId xmlns:a16="http://schemas.microsoft.com/office/drawing/2014/main" id="{1AF70221-0984-4701-91E6-DB370B328E49}"/>
              </a:ext>
            </a:extLst>
          </p:cNvPr>
          <p:cNvSpPr txBox="1"/>
          <p:nvPr/>
        </p:nvSpPr>
        <p:spPr>
          <a:xfrm>
            <a:off x="6534658" y="4958397"/>
            <a:ext cx="1984248" cy="461665"/>
          </a:xfrm>
          <a:prstGeom prst="rect">
            <a:avLst/>
          </a:prstGeom>
          <a:noFill/>
        </p:spPr>
        <p:txBody>
          <a:bodyPr wrap="square" rtlCol="0">
            <a:spAutoFit/>
          </a:bodyPr>
          <a:lstStyle/>
          <a:p>
            <a:r>
              <a:rPr lang="en-US" sz="2400" dirty="0"/>
              <a:t>a = 4, b = 10</a:t>
            </a:r>
          </a:p>
        </p:txBody>
      </p:sp>
    </p:spTree>
    <p:extLst>
      <p:ext uri="{BB962C8B-B14F-4D97-AF65-F5344CB8AC3E}">
        <p14:creationId xmlns:p14="http://schemas.microsoft.com/office/powerpoint/2010/main" val="23073312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DC580-B4DE-4B74-AC4B-06F42456C7C6}"/>
              </a:ext>
            </a:extLst>
          </p:cNvPr>
          <p:cNvSpPr>
            <a:spLocks noGrp="1"/>
          </p:cNvSpPr>
          <p:nvPr>
            <p:ph type="title"/>
          </p:nvPr>
        </p:nvSpPr>
        <p:spPr/>
        <p:txBody>
          <a:bodyPr/>
          <a:lstStyle/>
          <a:p>
            <a:r>
              <a:rPr lang="en-US" dirty="0">
                <a:solidFill>
                  <a:srgbClr val="0000FF"/>
                </a:solidFill>
              </a:rPr>
              <a:t>Beta distributions in R</a:t>
            </a:r>
          </a:p>
        </p:txBody>
      </p:sp>
      <p:sp>
        <p:nvSpPr>
          <p:cNvPr id="3" name="Content Placeholder 2">
            <a:extLst>
              <a:ext uri="{FF2B5EF4-FFF2-40B4-BE49-F238E27FC236}">
                <a16:creationId xmlns:a16="http://schemas.microsoft.com/office/drawing/2014/main" id="{8290796B-5342-4BF3-BAD9-C030EEBABFD9}"/>
              </a:ext>
            </a:extLst>
          </p:cNvPr>
          <p:cNvSpPr>
            <a:spLocks noGrp="1"/>
          </p:cNvSpPr>
          <p:nvPr>
            <p:ph idx="1"/>
          </p:nvPr>
        </p:nvSpPr>
        <p:spPr/>
        <p:txBody>
          <a:bodyPr/>
          <a:lstStyle/>
          <a:p>
            <a:r>
              <a:rPr lang="en-US" dirty="0"/>
              <a:t>E.g. for the uniform prior:</a:t>
            </a:r>
          </a:p>
          <a:p>
            <a:endParaRPr lang="en-US" dirty="0"/>
          </a:p>
          <a:p>
            <a:pPr marL="0" indent="0">
              <a:buNone/>
            </a:pPr>
            <a:r>
              <a:rPr lang="en-US" sz="2200" b="1" dirty="0">
                <a:latin typeface="Courier New" panose="02070309020205020404" pitchFamily="49" charset="0"/>
                <a:cs typeface="Courier New" panose="02070309020205020404" pitchFamily="49" charset="0"/>
              </a:rPr>
              <a:t>a &lt;- 1</a:t>
            </a:r>
          </a:p>
          <a:p>
            <a:pPr marL="0" indent="0">
              <a:buNone/>
            </a:pPr>
            <a:r>
              <a:rPr lang="en-US" sz="2200" b="1" dirty="0">
                <a:latin typeface="Courier New" panose="02070309020205020404" pitchFamily="49" charset="0"/>
                <a:cs typeface="Courier New" panose="02070309020205020404" pitchFamily="49" charset="0"/>
              </a:rPr>
              <a:t>b &lt;- 1</a:t>
            </a:r>
          </a:p>
          <a:p>
            <a:pPr marL="0" indent="0">
              <a:buNone/>
            </a:pPr>
            <a:endParaRPr lang="en-US" sz="2200" b="1" dirty="0">
              <a:latin typeface="Courier New" panose="02070309020205020404" pitchFamily="49" charset="0"/>
              <a:cs typeface="Courier New" panose="02070309020205020404" pitchFamily="49" charset="0"/>
            </a:endParaRPr>
          </a:p>
          <a:p>
            <a:pPr marL="0" indent="0">
              <a:buNone/>
            </a:pPr>
            <a:r>
              <a:rPr lang="en-GB" sz="2200" b="1" dirty="0">
                <a:latin typeface="Courier New" panose="02070309020205020404" pitchFamily="49" charset="0"/>
                <a:cs typeface="Courier New" panose="02070309020205020404" pitchFamily="49" charset="0"/>
              </a:rPr>
              <a:t>Theta &lt;- </a:t>
            </a:r>
            <a:r>
              <a:rPr lang="en-GB" sz="2200" b="1" dirty="0" err="1">
                <a:latin typeface="Courier New" panose="02070309020205020404" pitchFamily="49" charset="0"/>
                <a:cs typeface="Courier New" panose="02070309020205020404" pitchFamily="49" charset="0"/>
              </a:rPr>
              <a:t>seq</a:t>
            </a:r>
            <a:r>
              <a:rPr lang="en-GB" sz="2200" b="1" dirty="0">
                <a:latin typeface="Courier New" panose="02070309020205020404" pitchFamily="49" charset="0"/>
                <a:cs typeface="Courier New" panose="02070309020205020404" pitchFamily="49" charset="0"/>
              </a:rPr>
              <a:t>(from = 0, to = 1, by = 0.0001)</a:t>
            </a:r>
          </a:p>
          <a:p>
            <a:pPr marL="0" indent="0">
              <a:buNone/>
            </a:pPr>
            <a:endParaRPr lang="en-GB" sz="2200" b="1" dirty="0">
              <a:latin typeface="Courier New" panose="02070309020205020404" pitchFamily="49" charset="0"/>
              <a:cs typeface="Courier New" panose="02070309020205020404" pitchFamily="49" charset="0"/>
            </a:endParaRPr>
          </a:p>
          <a:p>
            <a:pPr marL="0" indent="0">
              <a:buNone/>
            </a:pPr>
            <a:r>
              <a:rPr lang="en-GB" sz="2200" b="1" dirty="0" err="1">
                <a:latin typeface="Courier New" panose="02070309020205020404" pitchFamily="49" charset="0"/>
                <a:cs typeface="Courier New" panose="02070309020205020404" pitchFamily="49" charset="0"/>
              </a:rPr>
              <a:t>P_Theta</a:t>
            </a:r>
            <a:r>
              <a:rPr lang="en-GB" sz="2200" b="1" dirty="0">
                <a:latin typeface="Courier New" panose="02070309020205020404" pitchFamily="49" charset="0"/>
                <a:cs typeface="Courier New" panose="02070309020205020404" pitchFamily="49" charset="0"/>
              </a:rPr>
              <a:t> &lt;- </a:t>
            </a:r>
            <a:r>
              <a:rPr lang="en-GB" sz="2200" b="1" dirty="0" err="1">
                <a:latin typeface="Courier New" panose="02070309020205020404" pitchFamily="49" charset="0"/>
                <a:cs typeface="Courier New" panose="02070309020205020404" pitchFamily="49" charset="0"/>
              </a:rPr>
              <a:t>dbeta</a:t>
            </a:r>
            <a:r>
              <a:rPr lang="en-GB" sz="2200" b="1" dirty="0">
                <a:latin typeface="Courier New" panose="02070309020205020404" pitchFamily="49" charset="0"/>
                <a:cs typeface="Courier New" panose="02070309020205020404" pitchFamily="49" charset="0"/>
              </a:rPr>
              <a:t>(Theta, a, b)</a:t>
            </a:r>
          </a:p>
          <a:p>
            <a:pPr marL="0" indent="0">
              <a:buNone/>
            </a:pPr>
            <a:endParaRPr lang="en-GB" sz="2200" b="1" dirty="0">
              <a:latin typeface="Courier New" panose="02070309020205020404" pitchFamily="49" charset="0"/>
              <a:cs typeface="Courier New" panose="02070309020205020404" pitchFamily="49" charset="0"/>
            </a:endParaRPr>
          </a:p>
          <a:p>
            <a:pPr marL="0" indent="0">
              <a:buNone/>
            </a:pPr>
            <a:r>
              <a:rPr lang="en-GB" sz="2200" b="1" dirty="0">
                <a:latin typeface="Courier New" panose="02070309020205020404" pitchFamily="49" charset="0"/>
                <a:cs typeface="Courier New" panose="02070309020205020404" pitchFamily="49" charset="0"/>
              </a:rPr>
              <a:t>plot(Theta, </a:t>
            </a:r>
            <a:r>
              <a:rPr lang="en-GB" sz="2200" b="1" dirty="0" err="1">
                <a:latin typeface="Courier New" panose="02070309020205020404" pitchFamily="49" charset="0"/>
                <a:cs typeface="Courier New" panose="02070309020205020404" pitchFamily="49" charset="0"/>
              </a:rPr>
              <a:t>P_Theta</a:t>
            </a:r>
            <a:r>
              <a:rPr lang="en-GB" sz="2200" b="1" dirty="0">
                <a:latin typeface="Courier New" panose="02070309020205020404" pitchFamily="49" charset="0"/>
                <a:cs typeface="Courier New" panose="02070309020205020404" pitchFamily="49" charset="0"/>
              </a:rPr>
              <a:t>, main = "Prior", col = "blue")</a:t>
            </a:r>
          </a:p>
          <a:p>
            <a:pPr marL="0" indent="0">
              <a:buNone/>
            </a:pP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46253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849BC-CD7C-40C9-A9BB-398260A76E11}"/>
              </a:ext>
            </a:extLst>
          </p:cNvPr>
          <p:cNvSpPr>
            <a:spLocks noGrp="1"/>
          </p:cNvSpPr>
          <p:nvPr>
            <p:ph type="title"/>
          </p:nvPr>
        </p:nvSpPr>
        <p:spPr/>
        <p:txBody>
          <a:bodyPr>
            <a:normAutofit/>
          </a:bodyPr>
          <a:lstStyle/>
          <a:p>
            <a:r>
              <a:rPr lang="en-US" sz="3600" dirty="0">
                <a:solidFill>
                  <a:srgbClr val="0000FF"/>
                </a:solidFill>
              </a:rPr>
              <a:t>Course outline</a:t>
            </a:r>
          </a:p>
        </p:txBody>
      </p:sp>
      <p:sp>
        <p:nvSpPr>
          <p:cNvPr id="3" name="Content Placeholder 2">
            <a:extLst>
              <a:ext uri="{FF2B5EF4-FFF2-40B4-BE49-F238E27FC236}">
                <a16:creationId xmlns:a16="http://schemas.microsoft.com/office/drawing/2014/main" id="{542E6B98-D68B-4954-978C-D965E9DD7C7A}"/>
              </a:ext>
            </a:extLst>
          </p:cNvPr>
          <p:cNvSpPr>
            <a:spLocks noGrp="1"/>
          </p:cNvSpPr>
          <p:nvPr>
            <p:ph idx="1"/>
          </p:nvPr>
        </p:nvSpPr>
        <p:spPr/>
        <p:txBody>
          <a:bodyPr>
            <a:normAutofit/>
          </a:bodyPr>
          <a:lstStyle/>
          <a:p>
            <a:pPr marL="0" indent="0">
              <a:buNone/>
            </a:pPr>
            <a:r>
              <a:rPr lang="en-US" sz="2200" dirty="0"/>
              <a:t>1. Basic concepts of Bayesian statistics</a:t>
            </a:r>
          </a:p>
          <a:p>
            <a:pPr marL="0" indent="0">
              <a:buNone/>
            </a:pPr>
            <a:endParaRPr lang="en-US" sz="2200" dirty="0"/>
          </a:p>
          <a:p>
            <a:pPr marL="0" indent="0">
              <a:buNone/>
            </a:pPr>
            <a:r>
              <a:rPr lang="en-US" sz="2200" dirty="0"/>
              <a:t>2. A simple illustration: Binomial proportions and online dating</a:t>
            </a:r>
          </a:p>
          <a:p>
            <a:pPr marL="0" indent="0">
              <a:buNone/>
            </a:pPr>
            <a:endParaRPr lang="en-US" sz="2200" dirty="0"/>
          </a:p>
          <a:p>
            <a:pPr marL="0" indent="0">
              <a:buNone/>
            </a:pPr>
            <a:r>
              <a:rPr lang="en-US" sz="2200" dirty="0"/>
              <a:t>3. Bayesian regression with brms</a:t>
            </a:r>
          </a:p>
          <a:p>
            <a:pPr marL="0" indent="0">
              <a:buNone/>
            </a:pPr>
            <a:endParaRPr lang="en-US" sz="2200" dirty="0"/>
          </a:p>
          <a:p>
            <a:pPr marL="0" indent="0">
              <a:buNone/>
            </a:pPr>
            <a:r>
              <a:rPr lang="en-US" sz="2200" dirty="0"/>
              <a:t>4. A linguistic illustration: help + (to) Infinitive</a:t>
            </a:r>
          </a:p>
        </p:txBody>
      </p:sp>
    </p:spTree>
    <p:extLst>
      <p:ext uri="{BB962C8B-B14F-4D97-AF65-F5344CB8AC3E}">
        <p14:creationId xmlns:p14="http://schemas.microsoft.com/office/powerpoint/2010/main" val="20614997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5AE61-9E87-43EF-A584-91D62E575866}"/>
              </a:ext>
            </a:extLst>
          </p:cNvPr>
          <p:cNvSpPr>
            <a:spLocks noGrp="1"/>
          </p:cNvSpPr>
          <p:nvPr>
            <p:ph type="title"/>
          </p:nvPr>
        </p:nvSpPr>
        <p:spPr/>
        <p:txBody>
          <a:bodyPr/>
          <a:lstStyle/>
          <a:p>
            <a:r>
              <a:rPr lang="en-US" dirty="0">
                <a:solidFill>
                  <a:srgbClr val="0000FF"/>
                </a:solidFill>
              </a:rPr>
              <a:t>Exercise</a:t>
            </a:r>
          </a:p>
        </p:txBody>
      </p:sp>
      <p:sp>
        <p:nvSpPr>
          <p:cNvPr id="3" name="Content Placeholder 2">
            <a:extLst>
              <a:ext uri="{FF2B5EF4-FFF2-40B4-BE49-F238E27FC236}">
                <a16:creationId xmlns:a16="http://schemas.microsoft.com/office/drawing/2014/main" id="{4C800D0A-023F-4924-953E-3D9AE3DAA96B}"/>
              </a:ext>
            </a:extLst>
          </p:cNvPr>
          <p:cNvSpPr>
            <a:spLocks noGrp="1"/>
          </p:cNvSpPr>
          <p:nvPr>
            <p:ph idx="1"/>
          </p:nvPr>
        </p:nvSpPr>
        <p:spPr/>
        <p:txBody>
          <a:bodyPr/>
          <a:lstStyle/>
          <a:p>
            <a:r>
              <a:rPr lang="en-US" sz="2400" dirty="0"/>
              <a:t>Create a beta distribution that would reflect your prior beliefs whether or not you would understand Bayesian statistics</a:t>
            </a:r>
            <a:r>
              <a:rPr lang="en-US" dirty="0"/>
              <a:t>.</a:t>
            </a:r>
          </a:p>
          <a:p>
            <a:endParaRPr lang="en-US" dirty="0"/>
          </a:p>
          <a:p>
            <a:pPr marL="0" indent="0" algn="ctr">
              <a:buNone/>
            </a:pPr>
            <a:r>
              <a:rPr lang="en-US" dirty="0"/>
              <a:t>OR</a:t>
            </a:r>
          </a:p>
          <a:p>
            <a:endParaRPr lang="en-US" dirty="0"/>
          </a:p>
          <a:p>
            <a:r>
              <a:rPr lang="en-US" sz="2400" dirty="0"/>
              <a:t>Create a beta distribution that would reflect your prior beliefs whether or not it will rain on Christmas eve.</a:t>
            </a:r>
          </a:p>
        </p:txBody>
      </p:sp>
    </p:spTree>
    <p:extLst>
      <p:ext uri="{BB962C8B-B14F-4D97-AF65-F5344CB8AC3E}">
        <p14:creationId xmlns:p14="http://schemas.microsoft.com/office/powerpoint/2010/main" val="40253841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96C7B-E7F8-4B38-A570-B85FFFBED241}"/>
              </a:ext>
            </a:extLst>
          </p:cNvPr>
          <p:cNvSpPr>
            <a:spLocks noGrp="1"/>
          </p:cNvSpPr>
          <p:nvPr>
            <p:ph type="title"/>
          </p:nvPr>
        </p:nvSpPr>
        <p:spPr/>
        <p:txBody>
          <a:bodyPr/>
          <a:lstStyle/>
          <a:p>
            <a:r>
              <a:rPr lang="en-US" dirty="0">
                <a:solidFill>
                  <a:srgbClr val="0000FF"/>
                </a:solidFill>
              </a:rPr>
              <a:t>Data: first experience with the dating app</a:t>
            </a:r>
          </a:p>
        </p:txBody>
      </p:sp>
      <p:sp>
        <p:nvSpPr>
          <p:cNvPr id="3" name="Content Placeholder 2">
            <a:extLst>
              <a:ext uri="{FF2B5EF4-FFF2-40B4-BE49-F238E27FC236}">
                <a16:creationId xmlns:a16="http://schemas.microsoft.com/office/drawing/2014/main" id="{F10A54B6-1F32-422F-8B96-872130AA7E3A}"/>
              </a:ext>
            </a:extLst>
          </p:cNvPr>
          <p:cNvSpPr>
            <a:spLocks noGrp="1"/>
          </p:cNvSpPr>
          <p:nvPr>
            <p:ph idx="1"/>
          </p:nvPr>
        </p:nvSpPr>
        <p:spPr/>
        <p:txBody>
          <a:bodyPr>
            <a:normAutofit/>
          </a:bodyPr>
          <a:lstStyle/>
          <a:p>
            <a:r>
              <a:rPr lang="en-US" sz="2400" dirty="0"/>
              <a:t>The user sent 5 invitations and received 4 replies. One person did not reply.</a:t>
            </a:r>
          </a:p>
          <a:p>
            <a:endParaRPr lang="en-US" sz="2400" dirty="0"/>
          </a:p>
          <a:p>
            <a:pPr marL="0" indent="0">
              <a:buNone/>
            </a:pPr>
            <a:r>
              <a:rPr lang="en-US" sz="2400" b="1" dirty="0">
                <a:latin typeface="Courier New" panose="02070309020205020404" pitchFamily="49" charset="0"/>
                <a:cs typeface="Courier New" panose="02070309020205020404" pitchFamily="49" charset="0"/>
              </a:rPr>
              <a:t>Success &lt;- 4</a:t>
            </a:r>
          </a:p>
          <a:p>
            <a:pPr marL="0" indent="0">
              <a:buNone/>
            </a:pPr>
            <a:r>
              <a:rPr lang="en-US" sz="2400" b="1" dirty="0">
                <a:latin typeface="Courier New" panose="02070309020205020404" pitchFamily="49" charset="0"/>
                <a:cs typeface="Courier New" panose="02070309020205020404" pitchFamily="49" charset="0"/>
              </a:rPr>
              <a:t>Failure &lt;- 1</a:t>
            </a:r>
          </a:p>
          <a:p>
            <a:pPr marL="0" indent="0">
              <a:buNone/>
            </a:pPr>
            <a:r>
              <a:rPr lang="en-US" sz="2400" b="1" dirty="0" err="1">
                <a:latin typeface="Courier New" panose="02070309020205020404" pitchFamily="49" charset="0"/>
                <a:cs typeface="Courier New" panose="02070309020205020404" pitchFamily="49" charset="0"/>
              </a:rPr>
              <a:t>Total_N</a:t>
            </a:r>
            <a:r>
              <a:rPr lang="en-US" sz="2400" b="1" dirty="0">
                <a:latin typeface="Courier New" panose="02070309020205020404" pitchFamily="49" charset="0"/>
                <a:cs typeface="Courier New" panose="02070309020205020404" pitchFamily="49" charset="0"/>
              </a:rPr>
              <a:t> &lt;- Success + Failure</a:t>
            </a:r>
          </a:p>
          <a:p>
            <a:endParaRPr lang="en-US" sz="2400" dirty="0"/>
          </a:p>
        </p:txBody>
      </p:sp>
    </p:spTree>
    <p:extLst>
      <p:ext uri="{BB962C8B-B14F-4D97-AF65-F5344CB8AC3E}">
        <p14:creationId xmlns:p14="http://schemas.microsoft.com/office/powerpoint/2010/main" val="41285348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21285-E118-4E2C-B247-3B1DDC31C3E7}"/>
              </a:ext>
            </a:extLst>
          </p:cNvPr>
          <p:cNvSpPr>
            <a:spLocks noGrp="1"/>
          </p:cNvSpPr>
          <p:nvPr>
            <p:ph type="title"/>
          </p:nvPr>
        </p:nvSpPr>
        <p:spPr/>
        <p:txBody>
          <a:bodyPr/>
          <a:lstStyle/>
          <a:p>
            <a:r>
              <a:rPr lang="en-US" dirty="0">
                <a:solidFill>
                  <a:srgbClr val="0000FF"/>
                </a:solidFill>
              </a:rPr>
              <a:t>How to compute the posteriors</a:t>
            </a:r>
          </a:p>
        </p:txBody>
      </p:sp>
      <p:sp>
        <p:nvSpPr>
          <p:cNvPr id="3" name="Content Placeholder 2">
            <a:extLst>
              <a:ext uri="{FF2B5EF4-FFF2-40B4-BE49-F238E27FC236}">
                <a16:creationId xmlns:a16="http://schemas.microsoft.com/office/drawing/2014/main" id="{FE364CF8-96C6-4D5B-9AA1-8BB9BB18070A}"/>
              </a:ext>
            </a:extLst>
          </p:cNvPr>
          <p:cNvSpPr>
            <a:spLocks noGrp="1"/>
          </p:cNvSpPr>
          <p:nvPr>
            <p:ph idx="1"/>
          </p:nvPr>
        </p:nvSpPr>
        <p:spPr/>
        <p:txBody>
          <a:bodyPr>
            <a:normAutofit fontScale="92500"/>
          </a:bodyPr>
          <a:lstStyle/>
          <a:p>
            <a:r>
              <a:rPr lang="en-US" dirty="0"/>
              <a:t>The posteriors are influences both by the priors and the data.</a:t>
            </a:r>
          </a:p>
          <a:p>
            <a:endParaRPr lang="en-US" dirty="0"/>
          </a:p>
          <a:p>
            <a:r>
              <a:rPr lang="en-US" dirty="0"/>
              <a:t>If the priors were of the type “pessimistic user”, i.e.</a:t>
            </a:r>
          </a:p>
          <a:p>
            <a:pPr marL="0" indent="0">
              <a:buNone/>
            </a:pPr>
            <a:r>
              <a:rPr lang="en-US" b="1" dirty="0">
                <a:latin typeface="Courier New" panose="02070309020205020404" pitchFamily="49" charset="0"/>
                <a:cs typeface="Courier New" panose="02070309020205020404" pitchFamily="49" charset="0"/>
              </a:rPr>
              <a:t>a &lt;- 4</a:t>
            </a:r>
          </a:p>
          <a:p>
            <a:pPr marL="0" indent="0">
              <a:buNone/>
            </a:pPr>
            <a:r>
              <a:rPr lang="en-US" b="1" dirty="0">
                <a:latin typeface="Courier New" panose="02070309020205020404" pitchFamily="49" charset="0"/>
                <a:cs typeface="Courier New" panose="02070309020205020404" pitchFamily="49" charset="0"/>
              </a:rPr>
              <a:t>b &lt;- 10</a:t>
            </a:r>
          </a:p>
          <a:p>
            <a:endParaRPr lang="en-US" dirty="0"/>
          </a:p>
          <a:p>
            <a:r>
              <a:rPr lang="en-US" dirty="0"/>
              <a:t>… then the probabilities of theta given the data are computed as follows:</a:t>
            </a:r>
          </a:p>
          <a:p>
            <a:endParaRPr lang="en-US" dirty="0"/>
          </a:p>
          <a:p>
            <a:pPr marL="0" indent="0">
              <a:buNone/>
            </a:pPr>
            <a:r>
              <a:rPr lang="en-GB" sz="2200" b="1" dirty="0" err="1">
                <a:latin typeface="Courier New" panose="02070309020205020404" pitchFamily="49" charset="0"/>
                <a:cs typeface="Courier New" panose="02070309020205020404" pitchFamily="49" charset="0"/>
              </a:rPr>
              <a:t>P_Theta_Given_Data</a:t>
            </a:r>
            <a:r>
              <a:rPr lang="en-GB" sz="2200" b="1" dirty="0">
                <a:latin typeface="Courier New" panose="02070309020205020404" pitchFamily="49" charset="0"/>
                <a:cs typeface="Courier New" panose="02070309020205020404" pitchFamily="49" charset="0"/>
              </a:rPr>
              <a:t> &lt;- </a:t>
            </a:r>
            <a:r>
              <a:rPr lang="en-GB" sz="2200" b="1" dirty="0" err="1">
                <a:latin typeface="Courier New" panose="02070309020205020404" pitchFamily="49" charset="0"/>
                <a:cs typeface="Courier New" panose="02070309020205020404" pitchFamily="49" charset="0"/>
              </a:rPr>
              <a:t>dbeta</a:t>
            </a:r>
            <a:r>
              <a:rPr lang="en-GB" sz="2200" b="1" dirty="0">
                <a:latin typeface="Courier New" panose="02070309020205020404" pitchFamily="49" charset="0"/>
                <a:cs typeface="Courier New" panose="02070309020205020404" pitchFamily="49" charset="0"/>
              </a:rPr>
              <a:t>(Theta, a + Success, b + Failure)</a:t>
            </a:r>
          </a:p>
          <a:p>
            <a:pPr marL="0" indent="0">
              <a:buNone/>
            </a:pPr>
            <a:r>
              <a:rPr lang="en-GB" sz="2200" b="1" dirty="0">
                <a:latin typeface="Courier New" panose="02070309020205020404" pitchFamily="49" charset="0"/>
                <a:cs typeface="Courier New" panose="02070309020205020404" pitchFamily="49" charset="0"/>
              </a:rPr>
              <a:t>plot(Theta, </a:t>
            </a:r>
            <a:r>
              <a:rPr lang="en-GB" sz="2200" b="1" dirty="0" err="1">
                <a:latin typeface="Courier New" panose="02070309020205020404" pitchFamily="49" charset="0"/>
                <a:cs typeface="Courier New" panose="02070309020205020404" pitchFamily="49" charset="0"/>
              </a:rPr>
              <a:t>P_Theta_Given_Data</a:t>
            </a:r>
            <a:r>
              <a:rPr lang="en-GB" sz="2200" b="1" dirty="0">
                <a:latin typeface="Courier New" panose="02070309020205020404" pitchFamily="49" charset="0"/>
                <a:cs typeface="Courier New" panose="02070309020205020404" pitchFamily="49" charset="0"/>
              </a:rPr>
              <a:t>, main = "Posterior", col = "blue")</a:t>
            </a:r>
            <a:endParaRPr lang="en-US" sz="2200" b="1" dirty="0">
              <a:latin typeface="Courier New" panose="02070309020205020404" pitchFamily="49" charset="0"/>
              <a:cs typeface="Courier New" panose="02070309020205020404" pitchFamily="49" charset="0"/>
            </a:endParaRP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6924309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32980-93AF-41D8-B0EF-A47DE2F79B00}"/>
              </a:ext>
            </a:extLst>
          </p:cNvPr>
          <p:cNvSpPr>
            <a:spLocks noGrp="1"/>
          </p:cNvSpPr>
          <p:nvPr>
            <p:ph type="title"/>
          </p:nvPr>
        </p:nvSpPr>
        <p:spPr/>
        <p:txBody>
          <a:bodyPr/>
          <a:lstStyle/>
          <a:p>
            <a:r>
              <a:rPr lang="en-US" dirty="0">
                <a:solidFill>
                  <a:srgbClr val="0000FF"/>
                </a:solidFill>
              </a:rPr>
              <a:t>Posteriors: first encouraging experience…</a:t>
            </a:r>
          </a:p>
        </p:txBody>
      </p:sp>
      <p:pic>
        <p:nvPicPr>
          <p:cNvPr id="5" name="Content Placeholder 4">
            <a:extLst>
              <a:ext uri="{FF2B5EF4-FFF2-40B4-BE49-F238E27FC236}">
                <a16:creationId xmlns:a16="http://schemas.microsoft.com/office/drawing/2014/main" id="{C2BE2330-001E-412C-A2F9-197B4926A8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05075" y="2096294"/>
            <a:ext cx="4133850" cy="3810000"/>
          </a:xfrm>
        </p:spPr>
      </p:pic>
    </p:spTree>
    <p:extLst>
      <p:ext uri="{BB962C8B-B14F-4D97-AF65-F5344CB8AC3E}">
        <p14:creationId xmlns:p14="http://schemas.microsoft.com/office/powerpoint/2010/main" val="35921714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05010-2858-4DF1-A06B-1AA0964AE5AB}"/>
              </a:ext>
            </a:extLst>
          </p:cNvPr>
          <p:cNvSpPr>
            <a:spLocks noGrp="1"/>
          </p:cNvSpPr>
          <p:nvPr>
            <p:ph type="title"/>
          </p:nvPr>
        </p:nvSpPr>
        <p:spPr/>
        <p:txBody>
          <a:bodyPr/>
          <a:lstStyle/>
          <a:p>
            <a:r>
              <a:rPr lang="en-US" dirty="0">
                <a:solidFill>
                  <a:srgbClr val="0000FF"/>
                </a:solidFill>
              </a:rPr>
              <a:t>Data: more experience, the same ratio</a:t>
            </a:r>
          </a:p>
        </p:txBody>
      </p:sp>
      <p:sp>
        <p:nvSpPr>
          <p:cNvPr id="3" name="Content Placeholder 2">
            <a:extLst>
              <a:ext uri="{FF2B5EF4-FFF2-40B4-BE49-F238E27FC236}">
                <a16:creationId xmlns:a16="http://schemas.microsoft.com/office/drawing/2014/main" id="{C4CFB77E-D78E-48E0-AEF8-F7A7AE1079C0}"/>
              </a:ext>
            </a:extLst>
          </p:cNvPr>
          <p:cNvSpPr>
            <a:spLocks noGrp="1"/>
          </p:cNvSpPr>
          <p:nvPr>
            <p:ph idx="1"/>
          </p:nvPr>
        </p:nvSpPr>
        <p:spPr/>
        <p:txBody>
          <a:bodyPr>
            <a:normAutofit/>
          </a:bodyPr>
          <a:lstStyle/>
          <a:p>
            <a:pPr marL="0" indent="0">
              <a:buNone/>
            </a:pPr>
            <a:r>
              <a:rPr lang="en-US" sz="2200" b="1" dirty="0">
                <a:latin typeface="Courier New" panose="02070309020205020404" pitchFamily="49" charset="0"/>
                <a:cs typeface="Courier New" panose="02070309020205020404" pitchFamily="49" charset="0"/>
              </a:rPr>
              <a:t>Success &lt;- 100</a:t>
            </a:r>
          </a:p>
          <a:p>
            <a:pPr marL="0" indent="0">
              <a:buNone/>
            </a:pPr>
            <a:r>
              <a:rPr lang="en-US" sz="2200" b="1" dirty="0">
                <a:latin typeface="Courier New" panose="02070309020205020404" pitchFamily="49" charset="0"/>
                <a:cs typeface="Courier New" panose="02070309020205020404" pitchFamily="49" charset="0"/>
              </a:rPr>
              <a:t>Failure &lt;- 25</a:t>
            </a:r>
          </a:p>
        </p:txBody>
      </p:sp>
      <p:sp>
        <p:nvSpPr>
          <p:cNvPr id="4" name="TextBox 3">
            <a:extLst>
              <a:ext uri="{FF2B5EF4-FFF2-40B4-BE49-F238E27FC236}">
                <a16:creationId xmlns:a16="http://schemas.microsoft.com/office/drawing/2014/main" id="{10CAB833-5956-41E8-A231-92EC353537BF}"/>
              </a:ext>
            </a:extLst>
          </p:cNvPr>
          <p:cNvSpPr txBox="1"/>
          <p:nvPr/>
        </p:nvSpPr>
        <p:spPr>
          <a:xfrm>
            <a:off x="-345440" y="3684070"/>
            <a:ext cx="3921760" cy="369332"/>
          </a:xfrm>
          <a:prstGeom prst="rect">
            <a:avLst/>
          </a:prstGeom>
          <a:noFill/>
        </p:spPr>
        <p:txBody>
          <a:bodyPr wrap="square" rtlCol="0">
            <a:spAutoFit/>
          </a:bodyPr>
          <a:lstStyle/>
          <a:p>
            <a:pPr algn="ctr"/>
            <a:r>
              <a:rPr lang="en-US" dirty="0"/>
              <a:t>What a change!</a:t>
            </a:r>
          </a:p>
        </p:txBody>
      </p:sp>
      <p:pic>
        <p:nvPicPr>
          <p:cNvPr id="6" name="Picture 5">
            <a:extLst>
              <a:ext uri="{FF2B5EF4-FFF2-40B4-BE49-F238E27FC236}">
                <a16:creationId xmlns:a16="http://schemas.microsoft.com/office/drawing/2014/main" id="{79506CD2-4C56-4532-AA8F-1E175C6503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2915" y="2156776"/>
            <a:ext cx="4133850" cy="3810000"/>
          </a:xfrm>
          <a:prstGeom prst="rect">
            <a:avLst/>
          </a:prstGeom>
        </p:spPr>
      </p:pic>
    </p:spTree>
    <p:extLst>
      <p:ext uri="{BB962C8B-B14F-4D97-AF65-F5344CB8AC3E}">
        <p14:creationId xmlns:p14="http://schemas.microsoft.com/office/powerpoint/2010/main" val="22024261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062FE-5C44-464C-8EEA-49AF45954D94}"/>
              </a:ext>
            </a:extLst>
          </p:cNvPr>
          <p:cNvSpPr>
            <a:spLocks noGrp="1"/>
          </p:cNvSpPr>
          <p:nvPr>
            <p:ph type="title"/>
          </p:nvPr>
        </p:nvSpPr>
        <p:spPr/>
        <p:txBody>
          <a:bodyPr/>
          <a:lstStyle/>
          <a:p>
            <a:r>
              <a:rPr lang="en-US" dirty="0">
                <a:solidFill>
                  <a:srgbClr val="0000FF"/>
                </a:solidFill>
              </a:rPr>
              <a:t>Compare with the uniform prior</a:t>
            </a:r>
          </a:p>
        </p:txBody>
      </p:sp>
      <p:sp>
        <p:nvSpPr>
          <p:cNvPr id="3" name="Content Placeholder 2">
            <a:extLst>
              <a:ext uri="{FF2B5EF4-FFF2-40B4-BE49-F238E27FC236}">
                <a16:creationId xmlns:a16="http://schemas.microsoft.com/office/drawing/2014/main" id="{B583ABDD-5275-43DE-B7C0-7C79C8DF8570}"/>
              </a:ext>
            </a:extLst>
          </p:cNvPr>
          <p:cNvSpPr>
            <a:spLocks noGrp="1"/>
          </p:cNvSpPr>
          <p:nvPr>
            <p:ph idx="1"/>
          </p:nvPr>
        </p:nvSpPr>
        <p:spPr/>
        <p:txBody>
          <a:bodyPr/>
          <a:lstStyle/>
          <a:p>
            <a:pPr marL="0" indent="0">
              <a:buNone/>
            </a:pPr>
            <a:r>
              <a:rPr lang="en-US" sz="2200" b="1" dirty="0">
                <a:latin typeface="Courier New" panose="02070309020205020404" pitchFamily="49" charset="0"/>
                <a:cs typeface="Courier New" panose="02070309020205020404" pitchFamily="49" charset="0"/>
              </a:rPr>
              <a:t>a &lt;- 1</a:t>
            </a:r>
          </a:p>
          <a:p>
            <a:pPr marL="0" indent="0">
              <a:buNone/>
            </a:pPr>
            <a:r>
              <a:rPr lang="en-US" sz="2200" b="1" dirty="0">
                <a:latin typeface="Courier New" panose="02070309020205020404" pitchFamily="49" charset="0"/>
                <a:cs typeface="Courier New" panose="02070309020205020404" pitchFamily="49" charset="0"/>
              </a:rPr>
              <a:t>b &lt;- 1</a:t>
            </a:r>
          </a:p>
          <a:p>
            <a:pPr marL="0" indent="0">
              <a:buNone/>
            </a:pPr>
            <a:endParaRPr lang="en-US" dirty="0"/>
          </a:p>
        </p:txBody>
      </p:sp>
      <p:pic>
        <p:nvPicPr>
          <p:cNvPr id="5" name="Picture 4">
            <a:extLst>
              <a:ext uri="{FF2B5EF4-FFF2-40B4-BE49-F238E27FC236}">
                <a16:creationId xmlns:a16="http://schemas.microsoft.com/office/drawing/2014/main" id="{8B0CDCA7-BC23-4545-8777-50F6C7721A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2915" y="2150745"/>
            <a:ext cx="4133850" cy="3810000"/>
          </a:xfrm>
          <a:prstGeom prst="rect">
            <a:avLst/>
          </a:prstGeom>
        </p:spPr>
      </p:pic>
      <p:sp>
        <p:nvSpPr>
          <p:cNvPr id="6" name="TextBox 5">
            <a:extLst>
              <a:ext uri="{FF2B5EF4-FFF2-40B4-BE49-F238E27FC236}">
                <a16:creationId xmlns:a16="http://schemas.microsoft.com/office/drawing/2014/main" id="{7B5A260A-BD54-4ACC-8EB9-2C698AACF6C3}"/>
              </a:ext>
            </a:extLst>
          </p:cNvPr>
          <p:cNvSpPr txBox="1"/>
          <p:nvPr/>
        </p:nvSpPr>
        <p:spPr>
          <a:xfrm>
            <a:off x="518160" y="3322320"/>
            <a:ext cx="3646170" cy="1200329"/>
          </a:xfrm>
          <a:prstGeom prst="rect">
            <a:avLst/>
          </a:prstGeom>
          <a:noFill/>
        </p:spPr>
        <p:txBody>
          <a:bodyPr wrap="square" rtlCol="0">
            <a:spAutoFit/>
          </a:bodyPr>
          <a:lstStyle/>
          <a:p>
            <a:pPr algn="ctr"/>
            <a:r>
              <a:rPr lang="en-US" sz="2400" dirty="0"/>
              <a:t>Important: with uniform priors, only the data influence the posteriors!</a:t>
            </a:r>
          </a:p>
        </p:txBody>
      </p:sp>
    </p:spTree>
    <p:extLst>
      <p:ext uri="{BB962C8B-B14F-4D97-AF65-F5344CB8AC3E}">
        <p14:creationId xmlns:p14="http://schemas.microsoft.com/office/powerpoint/2010/main" val="2966275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06C97-7C4E-4D36-9C14-9389BBC551C7}"/>
              </a:ext>
            </a:extLst>
          </p:cNvPr>
          <p:cNvSpPr>
            <a:spLocks noGrp="1"/>
          </p:cNvSpPr>
          <p:nvPr>
            <p:ph type="title"/>
          </p:nvPr>
        </p:nvSpPr>
        <p:spPr/>
        <p:txBody>
          <a:bodyPr/>
          <a:lstStyle/>
          <a:p>
            <a:r>
              <a:rPr lang="en-US" dirty="0">
                <a:solidFill>
                  <a:srgbClr val="0000FF"/>
                </a:solidFill>
              </a:rPr>
              <a:t>Exercise</a:t>
            </a:r>
          </a:p>
        </p:txBody>
      </p:sp>
      <p:sp>
        <p:nvSpPr>
          <p:cNvPr id="3" name="Content Placeholder 2">
            <a:extLst>
              <a:ext uri="{FF2B5EF4-FFF2-40B4-BE49-F238E27FC236}">
                <a16:creationId xmlns:a16="http://schemas.microsoft.com/office/drawing/2014/main" id="{6D45161A-4DA2-4E15-A309-EB33A02E2594}"/>
              </a:ext>
            </a:extLst>
          </p:cNvPr>
          <p:cNvSpPr>
            <a:spLocks noGrp="1"/>
          </p:cNvSpPr>
          <p:nvPr>
            <p:ph idx="1"/>
          </p:nvPr>
        </p:nvSpPr>
        <p:spPr/>
        <p:txBody>
          <a:bodyPr>
            <a:normAutofit/>
          </a:bodyPr>
          <a:lstStyle/>
          <a:p>
            <a:r>
              <a:rPr lang="en-US" sz="2400" dirty="0"/>
              <a:t>Try some more combinations of the priors and the data and see how the posteriors change. What are your conclusions…</a:t>
            </a:r>
          </a:p>
          <a:p>
            <a:endParaRPr lang="en-US" sz="2400" dirty="0"/>
          </a:p>
          <a:p>
            <a:pPr lvl="1"/>
            <a:r>
              <a:rPr lang="en-US" sz="2400" dirty="0"/>
              <a:t>about the influence of data size?</a:t>
            </a:r>
          </a:p>
          <a:p>
            <a:pPr lvl="1"/>
            <a:r>
              <a:rPr lang="en-US" sz="2400" dirty="0"/>
              <a:t>about the influence of different types of priors?</a:t>
            </a:r>
          </a:p>
        </p:txBody>
      </p:sp>
    </p:spTree>
    <p:extLst>
      <p:ext uri="{BB962C8B-B14F-4D97-AF65-F5344CB8AC3E}">
        <p14:creationId xmlns:p14="http://schemas.microsoft.com/office/powerpoint/2010/main" val="40239380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3126A-9FE6-4E61-B540-D9ACA7686AA1}"/>
              </a:ext>
            </a:extLst>
          </p:cNvPr>
          <p:cNvSpPr>
            <a:spLocks noGrp="1"/>
          </p:cNvSpPr>
          <p:nvPr>
            <p:ph type="title"/>
          </p:nvPr>
        </p:nvSpPr>
        <p:spPr/>
        <p:txBody>
          <a:bodyPr/>
          <a:lstStyle/>
          <a:p>
            <a:r>
              <a:rPr lang="en-US" dirty="0">
                <a:solidFill>
                  <a:srgbClr val="0000FF"/>
                </a:solidFill>
              </a:rPr>
              <a:t>95% credible intervals</a:t>
            </a:r>
          </a:p>
        </p:txBody>
      </p:sp>
      <p:sp>
        <p:nvSpPr>
          <p:cNvPr id="3" name="Content Placeholder 2">
            <a:extLst>
              <a:ext uri="{FF2B5EF4-FFF2-40B4-BE49-F238E27FC236}">
                <a16:creationId xmlns:a16="http://schemas.microsoft.com/office/drawing/2014/main" id="{ED8F7A2B-6BF4-484F-AFB1-C6DA21E36835}"/>
              </a:ext>
            </a:extLst>
          </p:cNvPr>
          <p:cNvSpPr>
            <a:spLocks noGrp="1"/>
          </p:cNvSpPr>
          <p:nvPr>
            <p:ph idx="1"/>
          </p:nvPr>
        </p:nvSpPr>
        <p:spPr/>
        <p:txBody>
          <a:bodyPr/>
          <a:lstStyle/>
          <a:p>
            <a:pPr marL="0" indent="0">
              <a:buNone/>
            </a:pPr>
            <a:r>
              <a:rPr lang="en-US" sz="2200" b="1" dirty="0" err="1">
                <a:latin typeface="Courier New" panose="02070309020205020404" pitchFamily="49" charset="0"/>
                <a:cs typeface="Courier New" panose="02070309020205020404" pitchFamily="49" charset="0"/>
              </a:rPr>
              <a:t>abline</a:t>
            </a:r>
            <a:r>
              <a:rPr lang="en-US" sz="2200" b="1" dirty="0">
                <a:latin typeface="Courier New" panose="02070309020205020404" pitchFamily="49" charset="0"/>
                <a:cs typeface="Courier New" panose="02070309020205020404" pitchFamily="49" charset="0"/>
              </a:rPr>
              <a:t>(v = </a:t>
            </a:r>
            <a:r>
              <a:rPr lang="en-US" sz="2200" b="1" dirty="0" err="1">
                <a:latin typeface="Courier New" panose="02070309020205020404" pitchFamily="49" charset="0"/>
                <a:cs typeface="Courier New" panose="02070309020205020404" pitchFamily="49" charset="0"/>
              </a:rPr>
              <a:t>qbeta</a:t>
            </a:r>
            <a:r>
              <a:rPr lang="en-US" sz="2200" b="1" dirty="0">
                <a:latin typeface="Courier New" panose="02070309020205020404" pitchFamily="49" charset="0"/>
                <a:cs typeface="Courier New" panose="02070309020205020404" pitchFamily="49" charset="0"/>
              </a:rPr>
              <a:t>(0.975, a + Success, b + Failure), col = "red")</a:t>
            </a:r>
          </a:p>
          <a:p>
            <a:pPr marL="0" indent="0">
              <a:buNone/>
            </a:pPr>
            <a:r>
              <a:rPr lang="en-US" sz="2200" b="1" dirty="0" err="1">
                <a:latin typeface="Courier New" panose="02070309020205020404" pitchFamily="49" charset="0"/>
                <a:cs typeface="Courier New" panose="02070309020205020404" pitchFamily="49" charset="0"/>
              </a:rPr>
              <a:t>abline</a:t>
            </a:r>
            <a:r>
              <a:rPr lang="en-US" sz="2200" b="1" dirty="0">
                <a:latin typeface="Courier New" panose="02070309020205020404" pitchFamily="49" charset="0"/>
                <a:cs typeface="Courier New" panose="02070309020205020404" pitchFamily="49" charset="0"/>
              </a:rPr>
              <a:t>(v = </a:t>
            </a:r>
            <a:r>
              <a:rPr lang="en-US" sz="2200" b="1" dirty="0" err="1">
                <a:latin typeface="Courier New" panose="02070309020205020404" pitchFamily="49" charset="0"/>
                <a:cs typeface="Courier New" panose="02070309020205020404" pitchFamily="49" charset="0"/>
              </a:rPr>
              <a:t>qbeta</a:t>
            </a:r>
            <a:r>
              <a:rPr lang="en-US" sz="2200" b="1" dirty="0">
                <a:latin typeface="Courier New" panose="02070309020205020404" pitchFamily="49" charset="0"/>
                <a:cs typeface="Courier New" panose="02070309020205020404" pitchFamily="49" charset="0"/>
              </a:rPr>
              <a:t>(0.025, a + Success, b + Failure), col = "red")</a:t>
            </a:r>
          </a:p>
          <a:p>
            <a:pPr marL="0" indent="0">
              <a:buNone/>
            </a:pPr>
            <a:endParaRPr lang="en-US" dirty="0"/>
          </a:p>
        </p:txBody>
      </p:sp>
      <p:pic>
        <p:nvPicPr>
          <p:cNvPr id="4" name="Picture 3">
            <a:extLst>
              <a:ext uri="{FF2B5EF4-FFF2-40B4-BE49-F238E27FC236}">
                <a16:creationId xmlns:a16="http://schemas.microsoft.com/office/drawing/2014/main" id="{0E796AAC-AF65-4C0B-AE7F-A7629B996F3D}"/>
              </a:ext>
            </a:extLst>
          </p:cNvPr>
          <p:cNvPicPr>
            <a:picLocks noChangeAspect="1"/>
          </p:cNvPicPr>
          <p:nvPr/>
        </p:nvPicPr>
        <p:blipFill>
          <a:blip r:embed="rId2"/>
          <a:stretch>
            <a:fillRect/>
          </a:stretch>
        </p:blipFill>
        <p:spPr>
          <a:xfrm>
            <a:off x="2403475" y="3323654"/>
            <a:ext cx="3834765" cy="3534346"/>
          </a:xfrm>
          <a:prstGeom prst="rect">
            <a:avLst/>
          </a:prstGeom>
        </p:spPr>
      </p:pic>
    </p:spTree>
    <p:extLst>
      <p:ext uri="{BB962C8B-B14F-4D97-AF65-F5344CB8AC3E}">
        <p14:creationId xmlns:p14="http://schemas.microsoft.com/office/powerpoint/2010/main" val="32009029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849BC-CD7C-40C9-A9BB-398260A76E11}"/>
              </a:ext>
            </a:extLst>
          </p:cNvPr>
          <p:cNvSpPr>
            <a:spLocks noGrp="1"/>
          </p:cNvSpPr>
          <p:nvPr>
            <p:ph type="title"/>
          </p:nvPr>
        </p:nvSpPr>
        <p:spPr/>
        <p:txBody>
          <a:bodyPr>
            <a:normAutofit/>
          </a:bodyPr>
          <a:lstStyle/>
          <a:p>
            <a:r>
              <a:rPr lang="en-US" sz="3600" dirty="0">
                <a:solidFill>
                  <a:srgbClr val="0000FF"/>
                </a:solidFill>
              </a:rPr>
              <a:t>Course outline</a:t>
            </a:r>
          </a:p>
        </p:txBody>
      </p:sp>
      <p:sp>
        <p:nvSpPr>
          <p:cNvPr id="3" name="Content Placeholder 2">
            <a:extLst>
              <a:ext uri="{FF2B5EF4-FFF2-40B4-BE49-F238E27FC236}">
                <a16:creationId xmlns:a16="http://schemas.microsoft.com/office/drawing/2014/main" id="{542E6B98-D68B-4954-978C-D965E9DD7C7A}"/>
              </a:ext>
            </a:extLst>
          </p:cNvPr>
          <p:cNvSpPr>
            <a:spLocks noGrp="1"/>
          </p:cNvSpPr>
          <p:nvPr>
            <p:ph idx="1"/>
          </p:nvPr>
        </p:nvSpPr>
        <p:spPr/>
        <p:txBody>
          <a:bodyPr>
            <a:normAutofit/>
          </a:bodyPr>
          <a:lstStyle/>
          <a:p>
            <a:pPr marL="0" indent="0">
              <a:buNone/>
            </a:pPr>
            <a:r>
              <a:rPr lang="en-US" sz="2200" dirty="0"/>
              <a:t>1. Basic concepts of Bayesian statistics</a:t>
            </a:r>
          </a:p>
          <a:p>
            <a:pPr marL="0" indent="0">
              <a:buNone/>
            </a:pPr>
            <a:endParaRPr lang="en-US" sz="2200" dirty="0"/>
          </a:p>
          <a:p>
            <a:pPr marL="0" indent="0">
              <a:buNone/>
            </a:pPr>
            <a:r>
              <a:rPr lang="en-US" sz="2200" dirty="0"/>
              <a:t>2. A simple illustration: Binomial proportions and online dating</a:t>
            </a:r>
          </a:p>
          <a:p>
            <a:pPr marL="0" indent="0">
              <a:buNone/>
            </a:pPr>
            <a:endParaRPr lang="en-US" sz="2200" dirty="0"/>
          </a:p>
          <a:p>
            <a:pPr marL="0" indent="0">
              <a:buNone/>
            </a:pPr>
            <a:r>
              <a:rPr lang="en-US" sz="2200" dirty="0">
                <a:solidFill>
                  <a:srgbClr val="0000FF"/>
                </a:solidFill>
              </a:rPr>
              <a:t>3. Bayesian regression with brms</a:t>
            </a:r>
          </a:p>
          <a:p>
            <a:pPr marL="0" indent="0">
              <a:buNone/>
            </a:pPr>
            <a:endParaRPr lang="en-US" sz="2200" dirty="0"/>
          </a:p>
          <a:p>
            <a:pPr marL="0" indent="0">
              <a:buNone/>
            </a:pPr>
            <a:r>
              <a:rPr lang="en-US" sz="2200" dirty="0"/>
              <a:t>4. A linguistic illustration: help + (to) Infinitive</a:t>
            </a:r>
          </a:p>
        </p:txBody>
      </p:sp>
    </p:spTree>
    <p:extLst>
      <p:ext uri="{BB962C8B-B14F-4D97-AF65-F5344CB8AC3E}">
        <p14:creationId xmlns:p14="http://schemas.microsoft.com/office/powerpoint/2010/main" val="1751747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68F03-B728-4050-B086-6D2000006811}"/>
              </a:ext>
            </a:extLst>
          </p:cNvPr>
          <p:cNvSpPr>
            <a:spLocks noGrp="1"/>
          </p:cNvSpPr>
          <p:nvPr>
            <p:ph type="title"/>
          </p:nvPr>
        </p:nvSpPr>
        <p:spPr/>
        <p:txBody>
          <a:bodyPr/>
          <a:lstStyle/>
          <a:p>
            <a:r>
              <a:rPr lang="en-US" dirty="0"/>
              <a:t>Before we start…</a:t>
            </a:r>
          </a:p>
        </p:txBody>
      </p:sp>
      <p:sp>
        <p:nvSpPr>
          <p:cNvPr id="3" name="Content Placeholder 2">
            <a:extLst>
              <a:ext uri="{FF2B5EF4-FFF2-40B4-BE49-F238E27FC236}">
                <a16:creationId xmlns:a16="http://schemas.microsoft.com/office/drawing/2014/main" id="{FA1527E2-154F-40EF-901A-2686E02025FD}"/>
              </a:ext>
            </a:extLst>
          </p:cNvPr>
          <p:cNvSpPr>
            <a:spLocks noGrp="1"/>
          </p:cNvSpPr>
          <p:nvPr>
            <p:ph idx="1"/>
          </p:nvPr>
        </p:nvSpPr>
        <p:spPr/>
        <p:txBody>
          <a:bodyPr>
            <a:normAutofit/>
          </a:bodyPr>
          <a:lstStyle/>
          <a:p>
            <a:r>
              <a:rPr lang="en-US" sz="2400" dirty="0"/>
              <a:t>Think about the following question:  What is the effect of eating cookies on one’s weight? In other words, what will happen to your weight if you eat more cookies per day? Fewer cookies?</a:t>
            </a:r>
          </a:p>
          <a:p>
            <a:endParaRPr lang="en-US" sz="2400" dirty="0"/>
          </a:p>
          <a:p>
            <a:r>
              <a:rPr lang="en-US" sz="2400" dirty="0"/>
              <a:t>Write down your hypothesis: The more cookies one eats, …</a:t>
            </a:r>
          </a:p>
        </p:txBody>
      </p:sp>
    </p:spTree>
    <p:extLst>
      <p:ext uri="{BB962C8B-B14F-4D97-AF65-F5344CB8AC3E}">
        <p14:creationId xmlns:p14="http://schemas.microsoft.com/office/powerpoint/2010/main" val="3999831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0000FF"/>
                </a:solidFill>
              </a:rPr>
              <a:t>Why Bayesian?</a:t>
            </a:r>
          </a:p>
        </p:txBody>
      </p:sp>
      <p:sp>
        <p:nvSpPr>
          <p:cNvPr id="3" name="Content Placeholder 2"/>
          <p:cNvSpPr>
            <a:spLocks noGrp="1"/>
          </p:cNvSpPr>
          <p:nvPr>
            <p:ph idx="1"/>
          </p:nvPr>
        </p:nvSpPr>
        <p:spPr/>
        <p:txBody>
          <a:bodyPr>
            <a:normAutofit/>
          </a:bodyPr>
          <a:lstStyle/>
          <a:p>
            <a:r>
              <a:rPr lang="en-GB" sz="2400" dirty="0"/>
              <a:t>You can the research hypothesis directly, instead of trying to reject the null hypothesis. </a:t>
            </a:r>
          </a:p>
          <a:p>
            <a:pPr lvl="1"/>
            <a:r>
              <a:rPr lang="en-GB" dirty="0"/>
              <a:t>e.g. How confident can I be that eating too many sweets will lead to diabetes?</a:t>
            </a:r>
          </a:p>
          <a:p>
            <a:pPr lvl="1"/>
            <a:r>
              <a:rPr lang="en-GB" dirty="0"/>
              <a:t>Compare with the frequentist approach: can I reject the null hypothesis that eating too many sweets will not lead to diabetes?</a:t>
            </a:r>
          </a:p>
          <a:p>
            <a:r>
              <a:rPr lang="en-GB" sz="2400" dirty="0"/>
              <a:t>No </a:t>
            </a:r>
            <a:r>
              <a:rPr lang="en-GB" sz="2400" i="1" dirty="0"/>
              <a:t>p</a:t>
            </a:r>
            <a:r>
              <a:rPr lang="en-GB" sz="2400" dirty="0"/>
              <a:t>-values and hence no </a:t>
            </a:r>
            <a:r>
              <a:rPr lang="en-GB" sz="2400" i="1" dirty="0"/>
              <a:t>p</a:t>
            </a:r>
            <a:r>
              <a:rPr lang="en-GB" sz="2400" dirty="0"/>
              <a:t>-value hacking!</a:t>
            </a:r>
          </a:p>
          <a:p>
            <a:r>
              <a:rPr lang="en-GB" sz="2400" dirty="0"/>
              <a:t>Every result is interpretable and useful, not only the ‘significant’ ones. Good for scientific progress.</a:t>
            </a:r>
          </a:p>
          <a:p>
            <a:endParaRPr lang="en-GB" dirty="0"/>
          </a:p>
        </p:txBody>
      </p:sp>
    </p:spTree>
    <p:extLst>
      <p:ext uri="{BB962C8B-B14F-4D97-AF65-F5344CB8AC3E}">
        <p14:creationId xmlns:p14="http://schemas.microsoft.com/office/powerpoint/2010/main" val="11701873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E444F-6571-4E23-AD9A-47F93EDA1381}"/>
              </a:ext>
            </a:extLst>
          </p:cNvPr>
          <p:cNvSpPr>
            <a:spLocks noGrp="1"/>
          </p:cNvSpPr>
          <p:nvPr>
            <p:ph type="title"/>
          </p:nvPr>
        </p:nvSpPr>
        <p:spPr/>
        <p:txBody>
          <a:bodyPr/>
          <a:lstStyle/>
          <a:p>
            <a:r>
              <a:rPr lang="en-GB" dirty="0">
                <a:solidFill>
                  <a:srgbClr val="0000FF"/>
                </a:solidFill>
              </a:rPr>
              <a:t>A cookie diet</a:t>
            </a:r>
          </a:p>
        </p:txBody>
      </p:sp>
      <p:sp>
        <p:nvSpPr>
          <p:cNvPr id="3" name="Content Placeholder 2">
            <a:extLst>
              <a:ext uri="{FF2B5EF4-FFF2-40B4-BE49-F238E27FC236}">
                <a16:creationId xmlns:a16="http://schemas.microsoft.com/office/drawing/2014/main" id="{F1BD5A73-C111-4820-B2B2-0345B27D89F0}"/>
              </a:ext>
            </a:extLst>
          </p:cNvPr>
          <p:cNvSpPr>
            <a:spLocks noGrp="1"/>
          </p:cNvSpPr>
          <p:nvPr>
            <p:ph idx="1"/>
          </p:nvPr>
        </p:nvSpPr>
        <p:spPr/>
        <p:txBody>
          <a:bodyPr>
            <a:normAutofit/>
          </a:bodyPr>
          <a:lstStyle/>
          <a:p>
            <a:pPr marL="0" indent="0">
              <a:buNone/>
            </a:pPr>
            <a:r>
              <a:rPr lang="en-GB" sz="2000" dirty="0"/>
              <a:t> </a:t>
            </a:r>
          </a:p>
        </p:txBody>
      </p:sp>
      <p:graphicFrame>
        <p:nvGraphicFramePr>
          <p:cNvPr id="5" name="Table 4">
            <a:extLst>
              <a:ext uri="{FF2B5EF4-FFF2-40B4-BE49-F238E27FC236}">
                <a16:creationId xmlns:a16="http://schemas.microsoft.com/office/drawing/2014/main" id="{AB57DAE0-679E-48AC-B3E4-2553CB28E8D0}"/>
              </a:ext>
            </a:extLst>
          </p:cNvPr>
          <p:cNvGraphicFramePr>
            <a:graphicFrameLocks noGrp="1"/>
          </p:cNvGraphicFramePr>
          <p:nvPr>
            <p:extLst/>
          </p:nvPr>
        </p:nvGraphicFramePr>
        <p:xfrm>
          <a:off x="700657" y="1556792"/>
          <a:ext cx="7903791" cy="5194761"/>
        </p:xfrm>
        <a:graphic>
          <a:graphicData uri="http://schemas.openxmlformats.org/drawingml/2006/table">
            <a:tbl>
              <a:tblPr firstRow="1" bandRow="1">
                <a:tableStyleId>{7DF18680-E054-41AD-8BC1-D1AEF772440D}</a:tableStyleId>
              </a:tblPr>
              <a:tblGrid>
                <a:gridCol w="2634597">
                  <a:extLst>
                    <a:ext uri="{9D8B030D-6E8A-4147-A177-3AD203B41FA5}">
                      <a16:colId xmlns:a16="http://schemas.microsoft.com/office/drawing/2014/main" val="1678414045"/>
                    </a:ext>
                  </a:extLst>
                </a:gridCol>
                <a:gridCol w="2634597">
                  <a:extLst>
                    <a:ext uri="{9D8B030D-6E8A-4147-A177-3AD203B41FA5}">
                      <a16:colId xmlns:a16="http://schemas.microsoft.com/office/drawing/2014/main" val="2762966148"/>
                    </a:ext>
                  </a:extLst>
                </a:gridCol>
                <a:gridCol w="2634597">
                  <a:extLst>
                    <a:ext uri="{9D8B030D-6E8A-4147-A177-3AD203B41FA5}">
                      <a16:colId xmlns:a16="http://schemas.microsoft.com/office/drawing/2014/main" val="4232885157"/>
                    </a:ext>
                  </a:extLst>
                </a:gridCol>
              </a:tblGrid>
              <a:tr h="472251">
                <a:tc>
                  <a:txBody>
                    <a:bodyPr/>
                    <a:lstStyle/>
                    <a:p>
                      <a:pPr algn="ctr"/>
                      <a:r>
                        <a:rPr lang="en-GB" sz="2000" dirty="0"/>
                        <a:t>Name</a:t>
                      </a:r>
                    </a:p>
                  </a:txBody>
                  <a:tcPr/>
                </a:tc>
                <a:tc>
                  <a:txBody>
                    <a:bodyPr/>
                    <a:lstStyle/>
                    <a:p>
                      <a:pPr algn="ctr"/>
                      <a:r>
                        <a:rPr lang="en-GB" sz="2000" dirty="0"/>
                        <a:t>Cookies eaten per day</a:t>
                      </a:r>
                    </a:p>
                  </a:txBody>
                  <a:tcPr/>
                </a:tc>
                <a:tc>
                  <a:txBody>
                    <a:bodyPr/>
                    <a:lstStyle/>
                    <a:p>
                      <a:pPr algn="ctr"/>
                      <a:r>
                        <a:rPr lang="en-GB" sz="2000" dirty="0"/>
                        <a:t>Kilos gained</a:t>
                      </a:r>
                    </a:p>
                  </a:txBody>
                  <a:tcPr/>
                </a:tc>
                <a:extLst>
                  <a:ext uri="{0D108BD9-81ED-4DB2-BD59-A6C34878D82A}">
                    <a16:rowId xmlns:a16="http://schemas.microsoft.com/office/drawing/2014/main" val="3934293059"/>
                  </a:ext>
                </a:extLst>
              </a:tr>
              <a:tr h="472251">
                <a:tc>
                  <a:txBody>
                    <a:bodyPr/>
                    <a:lstStyle/>
                    <a:p>
                      <a:pPr algn="ctr"/>
                      <a:r>
                        <a:rPr lang="en-GB" sz="2000" dirty="0"/>
                        <a:t>John</a:t>
                      </a:r>
                    </a:p>
                  </a:txBody>
                  <a:tcPr/>
                </a:tc>
                <a:tc>
                  <a:txBody>
                    <a:bodyPr/>
                    <a:lstStyle/>
                    <a:p>
                      <a:pPr algn="ctr"/>
                      <a:r>
                        <a:rPr lang="en-GB" sz="2000" dirty="0"/>
                        <a:t>0</a:t>
                      </a:r>
                    </a:p>
                  </a:txBody>
                  <a:tcPr/>
                </a:tc>
                <a:tc>
                  <a:txBody>
                    <a:bodyPr/>
                    <a:lstStyle/>
                    <a:p>
                      <a:pPr algn="ctr"/>
                      <a:r>
                        <a:rPr lang="en-GB" sz="2000" dirty="0"/>
                        <a:t>-0.1</a:t>
                      </a:r>
                    </a:p>
                  </a:txBody>
                  <a:tcPr/>
                </a:tc>
                <a:extLst>
                  <a:ext uri="{0D108BD9-81ED-4DB2-BD59-A6C34878D82A}">
                    <a16:rowId xmlns:a16="http://schemas.microsoft.com/office/drawing/2014/main" val="1277536990"/>
                  </a:ext>
                </a:extLst>
              </a:tr>
              <a:tr h="472251">
                <a:tc>
                  <a:txBody>
                    <a:bodyPr/>
                    <a:lstStyle/>
                    <a:p>
                      <a:pPr algn="ctr"/>
                      <a:r>
                        <a:rPr lang="en-GB" sz="2000" dirty="0"/>
                        <a:t>Mary</a:t>
                      </a:r>
                    </a:p>
                  </a:txBody>
                  <a:tcPr/>
                </a:tc>
                <a:tc>
                  <a:txBody>
                    <a:bodyPr/>
                    <a:lstStyle/>
                    <a:p>
                      <a:pPr algn="ctr"/>
                      <a:r>
                        <a:rPr lang="en-GB" sz="2000" dirty="0"/>
                        <a:t>3</a:t>
                      </a:r>
                    </a:p>
                  </a:txBody>
                  <a:tcPr/>
                </a:tc>
                <a:tc>
                  <a:txBody>
                    <a:bodyPr/>
                    <a:lstStyle/>
                    <a:p>
                      <a:pPr algn="ctr"/>
                      <a:r>
                        <a:rPr lang="en-GB" sz="2000" dirty="0"/>
                        <a:t>0.4</a:t>
                      </a:r>
                    </a:p>
                  </a:txBody>
                  <a:tcPr/>
                </a:tc>
                <a:extLst>
                  <a:ext uri="{0D108BD9-81ED-4DB2-BD59-A6C34878D82A}">
                    <a16:rowId xmlns:a16="http://schemas.microsoft.com/office/drawing/2014/main" val="3492660959"/>
                  </a:ext>
                </a:extLst>
              </a:tr>
              <a:tr h="472251">
                <a:tc>
                  <a:txBody>
                    <a:bodyPr/>
                    <a:lstStyle/>
                    <a:p>
                      <a:pPr algn="ctr"/>
                      <a:r>
                        <a:rPr lang="en-GB" sz="2000" dirty="0"/>
                        <a:t>Bill</a:t>
                      </a:r>
                    </a:p>
                  </a:txBody>
                  <a:tcPr/>
                </a:tc>
                <a:tc>
                  <a:txBody>
                    <a:bodyPr/>
                    <a:lstStyle/>
                    <a:p>
                      <a:pPr algn="ctr"/>
                      <a:r>
                        <a:rPr lang="en-GB" sz="2000" dirty="0"/>
                        <a:t>5</a:t>
                      </a:r>
                    </a:p>
                  </a:txBody>
                  <a:tcPr/>
                </a:tc>
                <a:tc>
                  <a:txBody>
                    <a:bodyPr/>
                    <a:lstStyle/>
                    <a:p>
                      <a:pPr algn="ctr"/>
                      <a:r>
                        <a:rPr lang="en-GB" sz="2000" dirty="0"/>
                        <a:t>-0.7</a:t>
                      </a:r>
                    </a:p>
                  </a:txBody>
                  <a:tcPr/>
                </a:tc>
                <a:extLst>
                  <a:ext uri="{0D108BD9-81ED-4DB2-BD59-A6C34878D82A}">
                    <a16:rowId xmlns:a16="http://schemas.microsoft.com/office/drawing/2014/main" val="1441759874"/>
                  </a:ext>
                </a:extLst>
              </a:tr>
              <a:tr h="472251">
                <a:tc>
                  <a:txBody>
                    <a:bodyPr/>
                    <a:lstStyle/>
                    <a:p>
                      <a:pPr algn="ctr"/>
                      <a:r>
                        <a:rPr lang="en-GB" sz="2000" dirty="0"/>
                        <a:t>Jane</a:t>
                      </a:r>
                    </a:p>
                  </a:txBody>
                  <a:tcPr/>
                </a:tc>
                <a:tc>
                  <a:txBody>
                    <a:bodyPr/>
                    <a:lstStyle/>
                    <a:p>
                      <a:pPr algn="ctr"/>
                      <a:r>
                        <a:rPr lang="en-GB" sz="2000" dirty="0"/>
                        <a:t>7</a:t>
                      </a:r>
                    </a:p>
                  </a:txBody>
                  <a:tcPr/>
                </a:tc>
                <a:tc>
                  <a:txBody>
                    <a:bodyPr/>
                    <a:lstStyle/>
                    <a:p>
                      <a:pPr algn="ctr"/>
                      <a:r>
                        <a:rPr lang="en-GB" sz="2000" dirty="0"/>
                        <a:t>1.7</a:t>
                      </a:r>
                    </a:p>
                  </a:txBody>
                  <a:tcPr/>
                </a:tc>
                <a:extLst>
                  <a:ext uri="{0D108BD9-81ED-4DB2-BD59-A6C34878D82A}">
                    <a16:rowId xmlns:a16="http://schemas.microsoft.com/office/drawing/2014/main" val="3047896291"/>
                  </a:ext>
                </a:extLst>
              </a:tr>
              <a:tr h="472251">
                <a:tc>
                  <a:txBody>
                    <a:bodyPr/>
                    <a:lstStyle/>
                    <a:p>
                      <a:pPr algn="ctr"/>
                      <a:r>
                        <a:rPr lang="en-GB" sz="2000" dirty="0"/>
                        <a:t>Laura</a:t>
                      </a:r>
                    </a:p>
                  </a:txBody>
                  <a:tcPr/>
                </a:tc>
                <a:tc>
                  <a:txBody>
                    <a:bodyPr/>
                    <a:lstStyle/>
                    <a:p>
                      <a:pPr algn="ctr"/>
                      <a:r>
                        <a:rPr lang="en-GB" sz="2000" dirty="0"/>
                        <a:t>9</a:t>
                      </a:r>
                    </a:p>
                  </a:txBody>
                  <a:tcPr/>
                </a:tc>
                <a:tc>
                  <a:txBody>
                    <a:bodyPr/>
                    <a:lstStyle/>
                    <a:p>
                      <a:pPr algn="ctr"/>
                      <a:r>
                        <a:rPr lang="en-GB" sz="2000" dirty="0"/>
                        <a:t>1.3</a:t>
                      </a:r>
                    </a:p>
                  </a:txBody>
                  <a:tcPr/>
                </a:tc>
                <a:extLst>
                  <a:ext uri="{0D108BD9-81ED-4DB2-BD59-A6C34878D82A}">
                    <a16:rowId xmlns:a16="http://schemas.microsoft.com/office/drawing/2014/main" val="3093735860"/>
                  </a:ext>
                </a:extLst>
              </a:tr>
              <a:tr h="472251">
                <a:tc>
                  <a:txBody>
                    <a:bodyPr/>
                    <a:lstStyle/>
                    <a:p>
                      <a:pPr algn="ctr"/>
                      <a:r>
                        <a:rPr lang="en-GB" sz="2000" dirty="0"/>
                        <a:t>Ann</a:t>
                      </a:r>
                    </a:p>
                  </a:txBody>
                  <a:tcPr/>
                </a:tc>
                <a:tc>
                  <a:txBody>
                    <a:bodyPr/>
                    <a:lstStyle/>
                    <a:p>
                      <a:pPr algn="ctr"/>
                      <a:r>
                        <a:rPr lang="en-GB" sz="2000" dirty="0"/>
                        <a:t>10</a:t>
                      </a:r>
                    </a:p>
                  </a:txBody>
                  <a:tcPr/>
                </a:tc>
                <a:tc>
                  <a:txBody>
                    <a:bodyPr/>
                    <a:lstStyle/>
                    <a:p>
                      <a:pPr algn="ctr"/>
                      <a:r>
                        <a:rPr lang="en-GB" sz="2000" dirty="0"/>
                        <a:t>0.2</a:t>
                      </a:r>
                    </a:p>
                  </a:txBody>
                  <a:tcPr/>
                </a:tc>
                <a:extLst>
                  <a:ext uri="{0D108BD9-81ED-4DB2-BD59-A6C34878D82A}">
                    <a16:rowId xmlns:a16="http://schemas.microsoft.com/office/drawing/2014/main" val="1939394789"/>
                  </a:ext>
                </a:extLst>
              </a:tr>
              <a:tr h="472251">
                <a:tc>
                  <a:txBody>
                    <a:bodyPr/>
                    <a:lstStyle/>
                    <a:p>
                      <a:pPr algn="ctr"/>
                      <a:r>
                        <a:rPr lang="en-GB" sz="2000" dirty="0"/>
                        <a:t>Chris</a:t>
                      </a:r>
                    </a:p>
                  </a:txBody>
                  <a:tcPr/>
                </a:tc>
                <a:tc>
                  <a:txBody>
                    <a:bodyPr/>
                    <a:lstStyle/>
                    <a:p>
                      <a:pPr algn="ctr"/>
                      <a:r>
                        <a:rPr lang="en-GB" sz="2000" dirty="0"/>
                        <a:t>13</a:t>
                      </a:r>
                    </a:p>
                  </a:txBody>
                  <a:tcPr/>
                </a:tc>
                <a:tc>
                  <a:txBody>
                    <a:bodyPr/>
                    <a:lstStyle/>
                    <a:p>
                      <a:pPr algn="ctr"/>
                      <a:r>
                        <a:rPr lang="en-GB" sz="2000" dirty="0"/>
                        <a:t>0.8</a:t>
                      </a:r>
                    </a:p>
                  </a:txBody>
                  <a:tcPr/>
                </a:tc>
                <a:extLst>
                  <a:ext uri="{0D108BD9-81ED-4DB2-BD59-A6C34878D82A}">
                    <a16:rowId xmlns:a16="http://schemas.microsoft.com/office/drawing/2014/main" val="2797548734"/>
                  </a:ext>
                </a:extLst>
              </a:tr>
              <a:tr h="472251">
                <a:tc>
                  <a:txBody>
                    <a:bodyPr/>
                    <a:lstStyle/>
                    <a:p>
                      <a:pPr algn="ctr"/>
                      <a:r>
                        <a:rPr lang="en-GB" sz="2000" dirty="0"/>
                        <a:t>Eve</a:t>
                      </a:r>
                    </a:p>
                  </a:txBody>
                  <a:tcPr/>
                </a:tc>
                <a:tc>
                  <a:txBody>
                    <a:bodyPr/>
                    <a:lstStyle/>
                    <a:p>
                      <a:pPr algn="ctr"/>
                      <a:r>
                        <a:rPr lang="en-GB" sz="2000" dirty="0"/>
                        <a:t>16</a:t>
                      </a:r>
                    </a:p>
                  </a:txBody>
                  <a:tcPr/>
                </a:tc>
                <a:tc>
                  <a:txBody>
                    <a:bodyPr/>
                    <a:lstStyle/>
                    <a:p>
                      <a:pPr algn="ctr"/>
                      <a:r>
                        <a:rPr lang="en-GB" sz="2000" dirty="0"/>
                        <a:t>2.5</a:t>
                      </a:r>
                    </a:p>
                  </a:txBody>
                  <a:tcPr/>
                </a:tc>
                <a:extLst>
                  <a:ext uri="{0D108BD9-81ED-4DB2-BD59-A6C34878D82A}">
                    <a16:rowId xmlns:a16="http://schemas.microsoft.com/office/drawing/2014/main" val="2154313296"/>
                  </a:ext>
                </a:extLst>
              </a:tr>
              <a:tr h="472251">
                <a:tc>
                  <a:txBody>
                    <a:bodyPr/>
                    <a:lstStyle/>
                    <a:p>
                      <a:pPr algn="ctr"/>
                      <a:r>
                        <a:rPr lang="en-GB" sz="2000" dirty="0"/>
                        <a:t>Peter</a:t>
                      </a:r>
                    </a:p>
                  </a:txBody>
                  <a:tcPr/>
                </a:tc>
                <a:tc>
                  <a:txBody>
                    <a:bodyPr/>
                    <a:lstStyle/>
                    <a:p>
                      <a:pPr algn="ctr"/>
                      <a:r>
                        <a:rPr lang="en-GB" sz="2000" dirty="0"/>
                        <a:t>18</a:t>
                      </a:r>
                    </a:p>
                  </a:txBody>
                  <a:tcPr/>
                </a:tc>
                <a:tc>
                  <a:txBody>
                    <a:bodyPr/>
                    <a:lstStyle/>
                    <a:p>
                      <a:pPr algn="ctr"/>
                      <a:r>
                        <a:rPr lang="en-GB" sz="2000" dirty="0"/>
                        <a:t>1.0</a:t>
                      </a:r>
                    </a:p>
                  </a:txBody>
                  <a:tcPr/>
                </a:tc>
                <a:extLst>
                  <a:ext uri="{0D108BD9-81ED-4DB2-BD59-A6C34878D82A}">
                    <a16:rowId xmlns:a16="http://schemas.microsoft.com/office/drawing/2014/main" val="2795690098"/>
                  </a:ext>
                </a:extLst>
              </a:tr>
              <a:tr h="472251">
                <a:tc>
                  <a:txBody>
                    <a:bodyPr/>
                    <a:lstStyle/>
                    <a:p>
                      <a:pPr algn="ctr"/>
                      <a:r>
                        <a:rPr lang="en-GB" sz="2000" dirty="0"/>
                        <a:t>Steve</a:t>
                      </a:r>
                    </a:p>
                  </a:txBody>
                  <a:tcPr/>
                </a:tc>
                <a:tc>
                  <a:txBody>
                    <a:bodyPr/>
                    <a:lstStyle/>
                    <a:p>
                      <a:pPr algn="ctr"/>
                      <a:r>
                        <a:rPr lang="en-GB" sz="2000" dirty="0"/>
                        <a:t>20</a:t>
                      </a:r>
                    </a:p>
                  </a:txBody>
                  <a:tcPr/>
                </a:tc>
                <a:tc>
                  <a:txBody>
                    <a:bodyPr/>
                    <a:lstStyle/>
                    <a:p>
                      <a:pPr algn="ctr"/>
                      <a:r>
                        <a:rPr lang="en-GB" sz="2000" dirty="0"/>
                        <a:t>2.8</a:t>
                      </a:r>
                    </a:p>
                  </a:txBody>
                  <a:tcPr/>
                </a:tc>
                <a:extLst>
                  <a:ext uri="{0D108BD9-81ED-4DB2-BD59-A6C34878D82A}">
                    <a16:rowId xmlns:a16="http://schemas.microsoft.com/office/drawing/2014/main" val="2448568793"/>
                  </a:ext>
                </a:extLst>
              </a:tr>
            </a:tbl>
          </a:graphicData>
        </a:graphic>
      </p:graphicFrame>
    </p:spTree>
    <p:extLst>
      <p:ext uri="{BB962C8B-B14F-4D97-AF65-F5344CB8AC3E}">
        <p14:creationId xmlns:p14="http://schemas.microsoft.com/office/powerpoint/2010/main" val="5673727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FF4FC-61AC-4DC8-9B1D-D126BFABB8CB}"/>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2548379E-F84C-4723-9ECF-E18207ADA327}"/>
              </a:ext>
            </a:extLst>
          </p:cNvPr>
          <p:cNvSpPr>
            <a:spLocks noGrp="1"/>
          </p:cNvSpPr>
          <p:nvPr>
            <p:ph idx="1"/>
          </p:nvPr>
        </p:nvSpPr>
        <p:spPr/>
        <p:txBody>
          <a:bodyPr/>
          <a:lstStyle/>
          <a:p>
            <a:endParaRPr lang="en-GB"/>
          </a:p>
        </p:txBody>
      </p:sp>
      <p:pic>
        <p:nvPicPr>
          <p:cNvPr id="4" name="Picture 3">
            <a:extLst>
              <a:ext uri="{FF2B5EF4-FFF2-40B4-BE49-F238E27FC236}">
                <a16:creationId xmlns:a16="http://schemas.microsoft.com/office/drawing/2014/main" id="{AF12AC1E-AF36-46A2-AECB-189A68281699}"/>
              </a:ext>
            </a:extLst>
          </p:cNvPr>
          <p:cNvPicPr>
            <a:picLocks noChangeAspect="1"/>
          </p:cNvPicPr>
          <p:nvPr/>
        </p:nvPicPr>
        <p:blipFill>
          <a:blip r:embed="rId2"/>
          <a:stretch>
            <a:fillRect/>
          </a:stretch>
        </p:blipFill>
        <p:spPr>
          <a:xfrm>
            <a:off x="1187624" y="853166"/>
            <a:ext cx="6505117" cy="5040000"/>
          </a:xfrm>
          <a:prstGeom prst="rect">
            <a:avLst/>
          </a:prstGeom>
        </p:spPr>
      </p:pic>
    </p:spTree>
    <p:extLst>
      <p:ext uri="{BB962C8B-B14F-4D97-AF65-F5344CB8AC3E}">
        <p14:creationId xmlns:p14="http://schemas.microsoft.com/office/powerpoint/2010/main" val="5833548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15CDD-4582-4409-A850-F6A4AB8AF4ED}"/>
              </a:ext>
            </a:extLst>
          </p:cNvPr>
          <p:cNvSpPr>
            <a:spLocks noGrp="1"/>
          </p:cNvSpPr>
          <p:nvPr>
            <p:ph type="title"/>
          </p:nvPr>
        </p:nvSpPr>
        <p:spPr/>
        <p:txBody>
          <a:bodyPr/>
          <a:lstStyle/>
          <a:p>
            <a:r>
              <a:rPr lang="en-GB" dirty="0">
                <a:solidFill>
                  <a:srgbClr val="0000FF"/>
                </a:solidFill>
              </a:rPr>
              <a:t>Fundamental concepts of regression</a:t>
            </a:r>
          </a:p>
        </p:txBody>
      </p:sp>
      <p:sp>
        <p:nvSpPr>
          <p:cNvPr id="3" name="Content Placeholder 2">
            <a:extLst>
              <a:ext uri="{FF2B5EF4-FFF2-40B4-BE49-F238E27FC236}">
                <a16:creationId xmlns:a16="http://schemas.microsoft.com/office/drawing/2014/main" id="{DB891229-0AC7-4AA2-A4DD-F3AC48058462}"/>
              </a:ext>
            </a:extLst>
          </p:cNvPr>
          <p:cNvSpPr>
            <a:spLocks noGrp="1"/>
          </p:cNvSpPr>
          <p:nvPr>
            <p:ph idx="1"/>
          </p:nvPr>
        </p:nvSpPr>
        <p:spPr/>
        <p:txBody>
          <a:bodyPr>
            <a:normAutofit/>
          </a:bodyPr>
          <a:lstStyle/>
          <a:p>
            <a:r>
              <a:rPr lang="en-GB" dirty="0">
                <a:solidFill>
                  <a:srgbClr val="FF0000"/>
                </a:solidFill>
              </a:rPr>
              <a:t>Dependent variable (response): weight gain</a:t>
            </a:r>
          </a:p>
          <a:p>
            <a:r>
              <a:rPr lang="en-GB" dirty="0">
                <a:solidFill>
                  <a:schemeClr val="bg1"/>
                </a:solidFill>
              </a:rPr>
              <a:t>Independent variable (predictor): cookies</a:t>
            </a:r>
          </a:p>
          <a:p>
            <a:r>
              <a:rPr lang="en-GB" dirty="0">
                <a:solidFill>
                  <a:schemeClr val="bg1"/>
                </a:solidFill>
              </a:rPr>
              <a:t>Regression line: line that can be drawn through the cloud of points such as the distances between the line and all points are as small as possible</a:t>
            </a:r>
          </a:p>
          <a:p>
            <a:r>
              <a:rPr lang="en-GB" dirty="0">
                <a:solidFill>
                  <a:schemeClr val="bg1"/>
                </a:solidFill>
              </a:rPr>
              <a:t>Intercept: value of y where the line crosses the y-axis</a:t>
            </a:r>
          </a:p>
          <a:p>
            <a:r>
              <a:rPr lang="en-GB" dirty="0">
                <a:solidFill>
                  <a:schemeClr val="bg1"/>
                </a:solidFill>
              </a:rPr>
              <a:t>Slope: increase of y per unit of x</a:t>
            </a:r>
          </a:p>
          <a:p>
            <a:r>
              <a:rPr lang="en-GB" dirty="0">
                <a:solidFill>
                  <a:schemeClr val="bg1"/>
                </a:solidFill>
              </a:rPr>
              <a:t>Fitted values: the y-coordinates of the projections of the points on the line</a:t>
            </a:r>
          </a:p>
          <a:p>
            <a:r>
              <a:rPr lang="en-GB" dirty="0">
                <a:solidFill>
                  <a:schemeClr val="bg1"/>
                </a:solidFill>
              </a:rPr>
              <a:t>Residuals: the differences between the observed and fitted response values (the distances between the points and their projections on the line)</a:t>
            </a:r>
          </a:p>
          <a:p>
            <a:endParaRPr lang="en-GB" dirty="0"/>
          </a:p>
          <a:p>
            <a:endParaRPr lang="en-GB" dirty="0"/>
          </a:p>
        </p:txBody>
      </p:sp>
    </p:spTree>
    <p:extLst>
      <p:ext uri="{BB962C8B-B14F-4D97-AF65-F5344CB8AC3E}">
        <p14:creationId xmlns:p14="http://schemas.microsoft.com/office/powerpoint/2010/main" val="1609441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FF4FC-61AC-4DC8-9B1D-D126BFABB8CB}"/>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2548379E-F84C-4723-9ECF-E18207ADA327}"/>
              </a:ext>
            </a:extLst>
          </p:cNvPr>
          <p:cNvSpPr>
            <a:spLocks noGrp="1"/>
          </p:cNvSpPr>
          <p:nvPr>
            <p:ph idx="1"/>
          </p:nvPr>
        </p:nvSpPr>
        <p:spPr/>
        <p:txBody>
          <a:bodyPr/>
          <a:lstStyle/>
          <a:p>
            <a:endParaRPr lang="en-GB" dirty="0"/>
          </a:p>
        </p:txBody>
      </p:sp>
      <p:pic>
        <p:nvPicPr>
          <p:cNvPr id="4" name="Picture 3">
            <a:extLst>
              <a:ext uri="{FF2B5EF4-FFF2-40B4-BE49-F238E27FC236}">
                <a16:creationId xmlns:a16="http://schemas.microsoft.com/office/drawing/2014/main" id="{AF12AC1E-AF36-46A2-AECB-189A68281699}"/>
              </a:ext>
            </a:extLst>
          </p:cNvPr>
          <p:cNvPicPr>
            <a:picLocks noChangeAspect="1"/>
          </p:cNvPicPr>
          <p:nvPr/>
        </p:nvPicPr>
        <p:blipFill>
          <a:blip r:embed="rId3"/>
          <a:stretch>
            <a:fillRect/>
          </a:stretch>
        </p:blipFill>
        <p:spPr>
          <a:xfrm>
            <a:off x="1187624" y="853166"/>
            <a:ext cx="6505117" cy="5040000"/>
          </a:xfrm>
          <a:prstGeom prst="rect">
            <a:avLst/>
          </a:prstGeom>
        </p:spPr>
      </p:pic>
      <p:sp>
        <p:nvSpPr>
          <p:cNvPr id="5" name="Oval 4">
            <a:extLst>
              <a:ext uri="{FF2B5EF4-FFF2-40B4-BE49-F238E27FC236}">
                <a16:creationId xmlns:a16="http://schemas.microsoft.com/office/drawing/2014/main" id="{DA422647-5430-457D-BD4A-AA97990C2CFB}"/>
              </a:ext>
            </a:extLst>
          </p:cNvPr>
          <p:cNvSpPr/>
          <p:nvPr/>
        </p:nvSpPr>
        <p:spPr>
          <a:xfrm rot="16200000">
            <a:off x="367758" y="2897167"/>
            <a:ext cx="2016224" cy="63161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1494001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15CDD-4582-4409-A850-F6A4AB8AF4ED}"/>
              </a:ext>
            </a:extLst>
          </p:cNvPr>
          <p:cNvSpPr>
            <a:spLocks noGrp="1"/>
          </p:cNvSpPr>
          <p:nvPr>
            <p:ph type="title"/>
          </p:nvPr>
        </p:nvSpPr>
        <p:spPr/>
        <p:txBody>
          <a:bodyPr/>
          <a:lstStyle/>
          <a:p>
            <a:r>
              <a:rPr lang="en-GB" dirty="0">
                <a:solidFill>
                  <a:srgbClr val="0000FF"/>
                </a:solidFill>
              </a:rPr>
              <a:t>Fundamental concepts of regression</a:t>
            </a:r>
          </a:p>
        </p:txBody>
      </p:sp>
      <p:sp>
        <p:nvSpPr>
          <p:cNvPr id="3" name="Content Placeholder 2">
            <a:extLst>
              <a:ext uri="{FF2B5EF4-FFF2-40B4-BE49-F238E27FC236}">
                <a16:creationId xmlns:a16="http://schemas.microsoft.com/office/drawing/2014/main" id="{DB891229-0AC7-4AA2-A4DD-F3AC48058462}"/>
              </a:ext>
            </a:extLst>
          </p:cNvPr>
          <p:cNvSpPr>
            <a:spLocks noGrp="1"/>
          </p:cNvSpPr>
          <p:nvPr>
            <p:ph idx="1"/>
          </p:nvPr>
        </p:nvSpPr>
        <p:spPr/>
        <p:txBody>
          <a:bodyPr>
            <a:normAutofit/>
          </a:bodyPr>
          <a:lstStyle/>
          <a:p>
            <a:r>
              <a:rPr lang="en-GB" dirty="0"/>
              <a:t>Dependent variable (response): weight gain</a:t>
            </a:r>
          </a:p>
          <a:p>
            <a:r>
              <a:rPr lang="en-GB" dirty="0">
                <a:solidFill>
                  <a:srgbClr val="FF0000"/>
                </a:solidFill>
              </a:rPr>
              <a:t>Independent variable (predictor): cookies</a:t>
            </a:r>
          </a:p>
          <a:p>
            <a:r>
              <a:rPr lang="en-GB" dirty="0">
                <a:solidFill>
                  <a:schemeClr val="bg1"/>
                </a:solidFill>
              </a:rPr>
              <a:t>Regression line: line that can be drawn through the cloud of points such as the distances between the line and all points are as small as possible</a:t>
            </a:r>
          </a:p>
          <a:p>
            <a:r>
              <a:rPr lang="en-GB" dirty="0">
                <a:solidFill>
                  <a:schemeClr val="bg1"/>
                </a:solidFill>
              </a:rPr>
              <a:t>Intercept: value of y where the line crosses the y-axis</a:t>
            </a:r>
          </a:p>
          <a:p>
            <a:r>
              <a:rPr lang="en-GB" dirty="0">
                <a:solidFill>
                  <a:schemeClr val="bg1"/>
                </a:solidFill>
              </a:rPr>
              <a:t>Slope: increase of y per unit of x</a:t>
            </a:r>
          </a:p>
          <a:p>
            <a:r>
              <a:rPr lang="en-GB" dirty="0">
                <a:solidFill>
                  <a:schemeClr val="bg1"/>
                </a:solidFill>
              </a:rPr>
              <a:t>Fitted values: the y-coordinates of the projections of the points on the line</a:t>
            </a:r>
          </a:p>
          <a:p>
            <a:r>
              <a:rPr lang="en-GB" dirty="0">
                <a:solidFill>
                  <a:schemeClr val="bg1"/>
                </a:solidFill>
              </a:rPr>
              <a:t>Residuals: the differences between the observed and fitted response values (the distances between the points and their projections on the line)</a:t>
            </a:r>
          </a:p>
          <a:p>
            <a:endParaRPr lang="en-GB" dirty="0">
              <a:solidFill>
                <a:schemeClr val="bg1"/>
              </a:solidFill>
            </a:endParaRPr>
          </a:p>
          <a:p>
            <a:endParaRPr lang="en-GB" dirty="0">
              <a:solidFill>
                <a:schemeClr val="bg1"/>
              </a:solidFill>
            </a:endParaRPr>
          </a:p>
        </p:txBody>
      </p:sp>
    </p:spTree>
    <p:extLst>
      <p:ext uri="{BB962C8B-B14F-4D97-AF65-F5344CB8AC3E}">
        <p14:creationId xmlns:p14="http://schemas.microsoft.com/office/powerpoint/2010/main" val="38469209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FF4FC-61AC-4DC8-9B1D-D126BFABB8CB}"/>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2548379E-F84C-4723-9ECF-E18207ADA327}"/>
              </a:ext>
            </a:extLst>
          </p:cNvPr>
          <p:cNvSpPr>
            <a:spLocks noGrp="1"/>
          </p:cNvSpPr>
          <p:nvPr>
            <p:ph idx="1"/>
          </p:nvPr>
        </p:nvSpPr>
        <p:spPr/>
        <p:txBody>
          <a:bodyPr/>
          <a:lstStyle/>
          <a:p>
            <a:endParaRPr lang="en-GB" dirty="0"/>
          </a:p>
        </p:txBody>
      </p:sp>
      <p:pic>
        <p:nvPicPr>
          <p:cNvPr id="4" name="Picture 3">
            <a:extLst>
              <a:ext uri="{FF2B5EF4-FFF2-40B4-BE49-F238E27FC236}">
                <a16:creationId xmlns:a16="http://schemas.microsoft.com/office/drawing/2014/main" id="{AF12AC1E-AF36-46A2-AECB-189A68281699}"/>
              </a:ext>
            </a:extLst>
          </p:cNvPr>
          <p:cNvPicPr>
            <a:picLocks noChangeAspect="1"/>
          </p:cNvPicPr>
          <p:nvPr/>
        </p:nvPicPr>
        <p:blipFill>
          <a:blip r:embed="rId2"/>
          <a:stretch>
            <a:fillRect/>
          </a:stretch>
        </p:blipFill>
        <p:spPr>
          <a:xfrm>
            <a:off x="1187624" y="853166"/>
            <a:ext cx="6505117" cy="5040000"/>
          </a:xfrm>
          <a:prstGeom prst="rect">
            <a:avLst/>
          </a:prstGeom>
        </p:spPr>
      </p:pic>
      <p:sp>
        <p:nvSpPr>
          <p:cNvPr id="5" name="Oval 4">
            <a:extLst>
              <a:ext uri="{FF2B5EF4-FFF2-40B4-BE49-F238E27FC236}">
                <a16:creationId xmlns:a16="http://schemas.microsoft.com/office/drawing/2014/main" id="{DA422647-5430-457D-BD4A-AA97990C2CFB}"/>
              </a:ext>
            </a:extLst>
          </p:cNvPr>
          <p:cNvSpPr/>
          <p:nvPr/>
        </p:nvSpPr>
        <p:spPr>
          <a:xfrm>
            <a:off x="3707904" y="5235450"/>
            <a:ext cx="2016224" cy="63161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323511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15CDD-4582-4409-A850-F6A4AB8AF4ED}"/>
              </a:ext>
            </a:extLst>
          </p:cNvPr>
          <p:cNvSpPr>
            <a:spLocks noGrp="1"/>
          </p:cNvSpPr>
          <p:nvPr>
            <p:ph type="title"/>
          </p:nvPr>
        </p:nvSpPr>
        <p:spPr/>
        <p:txBody>
          <a:bodyPr/>
          <a:lstStyle/>
          <a:p>
            <a:r>
              <a:rPr lang="en-GB" dirty="0">
                <a:solidFill>
                  <a:srgbClr val="0000FF"/>
                </a:solidFill>
              </a:rPr>
              <a:t>Fundamental concepts of regression</a:t>
            </a:r>
          </a:p>
        </p:txBody>
      </p:sp>
      <p:sp>
        <p:nvSpPr>
          <p:cNvPr id="3" name="Content Placeholder 2">
            <a:extLst>
              <a:ext uri="{FF2B5EF4-FFF2-40B4-BE49-F238E27FC236}">
                <a16:creationId xmlns:a16="http://schemas.microsoft.com/office/drawing/2014/main" id="{DB891229-0AC7-4AA2-A4DD-F3AC48058462}"/>
              </a:ext>
            </a:extLst>
          </p:cNvPr>
          <p:cNvSpPr>
            <a:spLocks noGrp="1"/>
          </p:cNvSpPr>
          <p:nvPr>
            <p:ph idx="1"/>
          </p:nvPr>
        </p:nvSpPr>
        <p:spPr/>
        <p:txBody>
          <a:bodyPr>
            <a:normAutofit/>
          </a:bodyPr>
          <a:lstStyle/>
          <a:p>
            <a:r>
              <a:rPr lang="en-GB" dirty="0"/>
              <a:t>Dependent variable (response): weight gain</a:t>
            </a:r>
          </a:p>
          <a:p>
            <a:r>
              <a:rPr lang="en-GB" dirty="0"/>
              <a:t>Independent variable (predictor): cookies</a:t>
            </a:r>
            <a:endParaRPr lang="en-GB" dirty="0">
              <a:solidFill>
                <a:srgbClr val="FF0000"/>
              </a:solidFill>
            </a:endParaRPr>
          </a:p>
          <a:p>
            <a:r>
              <a:rPr lang="en-GB" dirty="0">
                <a:solidFill>
                  <a:srgbClr val="FF0000"/>
                </a:solidFill>
              </a:rPr>
              <a:t>Regression line: line that can be drawn through the cloud of points such as the distances between the line and all points are as small as possible</a:t>
            </a:r>
          </a:p>
          <a:p>
            <a:r>
              <a:rPr lang="en-GB" dirty="0">
                <a:solidFill>
                  <a:schemeClr val="bg1"/>
                </a:solidFill>
              </a:rPr>
              <a:t>Intercept: value of y where the line crosses the y-axis</a:t>
            </a:r>
          </a:p>
          <a:p>
            <a:r>
              <a:rPr lang="en-GB" dirty="0">
                <a:solidFill>
                  <a:schemeClr val="bg1"/>
                </a:solidFill>
              </a:rPr>
              <a:t>Slope: increase of y per unit of x</a:t>
            </a:r>
          </a:p>
          <a:p>
            <a:r>
              <a:rPr lang="en-GB" dirty="0">
                <a:solidFill>
                  <a:schemeClr val="bg1"/>
                </a:solidFill>
              </a:rPr>
              <a:t>Fitted values: the y-coordinates of the projections of the points on the line</a:t>
            </a:r>
          </a:p>
          <a:p>
            <a:r>
              <a:rPr lang="en-GB" dirty="0">
                <a:solidFill>
                  <a:schemeClr val="bg1"/>
                </a:solidFill>
              </a:rPr>
              <a:t>Residuals: the differences between the observed and fitted response values (the distances between the points and their projections on the line)</a:t>
            </a:r>
          </a:p>
          <a:p>
            <a:endParaRPr lang="en-GB" dirty="0"/>
          </a:p>
          <a:p>
            <a:endParaRPr lang="en-GB" dirty="0"/>
          </a:p>
        </p:txBody>
      </p:sp>
    </p:spTree>
    <p:extLst>
      <p:ext uri="{BB962C8B-B14F-4D97-AF65-F5344CB8AC3E}">
        <p14:creationId xmlns:p14="http://schemas.microsoft.com/office/powerpoint/2010/main" val="27333292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FC17E-BFA3-481B-874B-BEAA6CBDC087}"/>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58E13BBC-62FE-4354-B524-B6FBF40F83BE}"/>
              </a:ext>
            </a:extLst>
          </p:cNvPr>
          <p:cNvSpPr>
            <a:spLocks noGrp="1"/>
          </p:cNvSpPr>
          <p:nvPr>
            <p:ph idx="1"/>
          </p:nvPr>
        </p:nvSpPr>
        <p:spPr/>
        <p:txBody>
          <a:bodyPr/>
          <a:lstStyle/>
          <a:p>
            <a:endParaRPr lang="en-GB"/>
          </a:p>
        </p:txBody>
      </p:sp>
      <p:pic>
        <p:nvPicPr>
          <p:cNvPr id="4" name="Picture 3">
            <a:extLst>
              <a:ext uri="{FF2B5EF4-FFF2-40B4-BE49-F238E27FC236}">
                <a16:creationId xmlns:a16="http://schemas.microsoft.com/office/drawing/2014/main" id="{C2D6457D-FD9F-46DF-AABF-6A803E363397}"/>
              </a:ext>
            </a:extLst>
          </p:cNvPr>
          <p:cNvPicPr>
            <a:picLocks noChangeAspect="1"/>
          </p:cNvPicPr>
          <p:nvPr/>
        </p:nvPicPr>
        <p:blipFill>
          <a:blip r:embed="rId2"/>
          <a:stretch>
            <a:fillRect/>
          </a:stretch>
        </p:blipFill>
        <p:spPr>
          <a:xfrm>
            <a:off x="1319441" y="1093420"/>
            <a:ext cx="6505117" cy="5040000"/>
          </a:xfrm>
          <a:prstGeom prst="rect">
            <a:avLst/>
          </a:prstGeom>
        </p:spPr>
      </p:pic>
    </p:spTree>
    <p:extLst>
      <p:ext uri="{BB962C8B-B14F-4D97-AF65-F5344CB8AC3E}">
        <p14:creationId xmlns:p14="http://schemas.microsoft.com/office/powerpoint/2010/main" val="22614175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15CDD-4582-4409-A850-F6A4AB8AF4ED}"/>
              </a:ext>
            </a:extLst>
          </p:cNvPr>
          <p:cNvSpPr>
            <a:spLocks noGrp="1"/>
          </p:cNvSpPr>
          <p:nvPr>
            <p:ph type="title"/>
          </p:nvPr>
        </p:nvSpPr>
        <p:spPr/>
        <p:txBody>
          <a:bodyPr/>
          <a:lstStyle/>
          <a:p>
            <a:r>
              <a:rPr lang="en-GB" dirty="0">
                <a:solidFill>
                  <a:srgbClr val="0000FF"/>
                </a:solidFill>
              </a:rPr>
              <a:t>Fundamental concepts of regression</a:t>
            </a:r>
          </a:p>
        </p:txBody>
      </p:sp>
      <p:sp>
        <p:nvSpPr>
          <p:cNvPr id="3" name="Content Placeholder 2">
            <a:extLst>
              <a:ext uri="{FF2B5EF4-FFF2-40B4-BE49-F238E27FC236}">
                <a16:creationId xmlns:a16="http://schemas.microsoft.com/office/drawing/2014/main" id="{DB891229-0AC7-4AA2-A4DD-F3AC48058462}"/>
              </a:ext>
            </a:extLst>
          </p:cNvPr>
          <p:cNvSpPr>
            <a:spLocks noGrp="1"/>
          </p:cNvSpPr>
          <p:nvPr>
            <p:ph idx="1"/>
          </p:nvPr>
        </p:nvSpPr>
        <p:spPr/>
        <p:txBody>
          <a:bodyPr>
            <a:normAutofit/>
          </a:bodyPr>
          <a:lstStyle/>
          <a:p>
            <a:r>
              <a:rPr lang="en-GB" dirty="0"/>
              <a:t>Dependent variable (response): weight gain</a:t>
            </a:r>
          </a:p>
          <a:p>
            <a:r>
              <a:rPr lang="en-GB" dirty="0"/>
              <a:t>Independent variable (predictor): cookies</a:t>
            </a:r>
          </a:p>
          <a:p>
            <a:r>
              <a:rPr lang="en-GB" dirty="0"/>
              <a:t>Regression line: line that can be drawn through the cloud of points such as the distances between the line and all points are as small as possible</a:t>
            </a:r>
          </a:p>
          <a:p>
            <a:r>
              <a:rPr lang="en-GB" dirty="0">
                <a:solidFill>
                  <a:srgbClr val="FF0000"/>
                </a:solidFill>
              </a:rPr>
              <a:t>Intercept: value of y where the line crosses the y-axis</a:t>
            </a:r>
          </a:p>
          <a:p>
            <a:r>
              <a:rPr lang="en-GB" dirty="0">
                <a:solidFill>
                  <a:schemeClr val="bg1"/>
                </a:solidFill>
              </a:rPr>
              <a:t>Slope: increase of y per unit of x</a:t>
            </a:r>
          </a:p>
          <a:p>
            <a:r>
              <a:rPr lang="en-GB" dirty="0">
                <a:solidFill>
                  <a:schemeClr val="bg1"/>
                </a:solidFill>
              </a:rPr>
              <a:t>Fitted values: the y-coordinates of the projections of the points on the line</a:t>
            </a:r>
          </a:p>
          <a:p>
            <a:r>
              <a:rPr lang="en-GB" dirty="0">
                <a:solidFill>
                  <a:schemeClr val="bg1"/>
                </a:solidFill>
              </a:rPr>
              <a:t>Residuals: the differences between the observed and fitted response values (the distances between the points and their projections on the line)</a:t>
            </a:r>
          </a:p>
          <a:p>
            <a:endParaRPr lang="en-GB" dirty="0">
              <a:solidFill>
                <a:schemeClr val="bg1"/>
              </a:solidFill>
            </a:endParaRPr>
          </a:p>
          <a:p>
            <a:endParaRPr lang="en-GB" dirty="0">
              <a:solidFill>
                <a:schemeClr val="bg1"/>
              </a:solidFill>
            </a:endParaRPr>
          </a:p>
        </p:txBody>
      </p:sp>
    </p:spTree>
    <p:extLst>
      <p:ext uri="{BB962C8B-B14F-4D97-AF65-F5344CB8AC3E}">
        <p14:creationId xmlns:p14="http://schemas.microsoft.com/office/powerpoint/2010/main" val="16868554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FC17E-BFA3-481B-874B-BEAA6CBDC087}"/>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58E13BBC-62FE-4354-B524-B6FBF40F83BE}"/>
              </a:ext>
            </a:extLst>
          </p:cNvPr>
          <p:cNvSpPr>
            <a:spLocks noGrp="1"/>
          </p:cNvSpPr>
          <p:nvPr>
            <p:ph idx="1"/>
          </p:nvPr>
        </p:nvSpPr>
        <p:spPr/>
        <p:txBody>
          <a:bodyPr/>
          <a:lstStyle/>
          <a:p>
            <a:endParaRPr lang="en-GB"/>
          </a:p>
        </p:txBody>
      </p:sp>
      <p:pic>
        <p:nvPicPr>
          <p:cNvPr id="4" name="Picture 3">
            <a:extLst>
              <a:ext uri="{FF2B5EF4-FFF2-40B4-BE49-F238E27FC236}">
                <a16:creationId xmlns:a16="http://schemas.microsoft.com/office/drawing/2014/main" id="{C2D6457D-FD9F-46DF-AABF-6A803E363397}"/>
              </a:ext>
            </a:extLst>
          </p:cNvPr>
          <p:cNvPicPr>
            <a:picLocks noChangeAspect="1"/>
          </p:cNvPicPr>
          <p:nvPr/>
        </p:nvPicPr>
        <p:blipFill>
          <a:blip r:embed="rId2"/>
          <a:stretch>
            <a:fillRect/>
          </a:stretch>
        </p:blipFill>
        <p:spPr>
          <a:xfrm>
            <a:off x="1319441" y="1093420"/>
            <a:ext cx="6505117" cy="5040000"/>
          </a:xfrm>
          <a:prstGeom prst="rect">
            <a:avLst/>
          </a:prstGeom>
        </p:spPr>
      </p:pic>
      <p:sp>
        <p:nvSpPr>
          <p:cNvPr id="5" name="Arrow: Right 4">
            <a:extLst>
              <a:ext uri="{FF2B5EF4-FFF2-40B4-BE49-F238E27FC236}">
                <a16:creationId xmlns:a16="http://schemas.microsoft.com/office/drawing/2014/main" id="{B7040A02-7097-4AB6-9D59-DEEE03D82F15}"/>
              </a:ext>
            </a:extLst>
          </p:cNvPr>
          <p:cNvSpPr/>
          <p:nvPr/>
        </p:nvSpPr>
        <p:spPr>
          <a:xfrm>
            <a:off x="1835696" y="4365104"/>
            <a:ext cx="360040"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066369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0000FF"/>
                </a:solidFill>
              </a:rPr>
              <a:t>Types of probabilities</a:t>
            </a:r>
          </a:p>
        </p:txBody>
      </p:sp>
      <p:sp>
        <p:nvSpPr>
          <p:cNvPr id="3" name="Content Placeholder 2"/>
          <p:cNvSpPr>
            <a:spLocks noGrp="1"/>
          </p:cNvSpPr>
          <p:nvPr>
            <p:ph idx="1"/>
          </p:nvPr>
        </p:nvSpPr>
        <p:spPr/>
        <p:txBody>
          <a:bodyPr>
            <a:normAutofit/>
          </a:bodyPr>
          <a:lstStyle/>
          <a:p>
            <a:r>
              <a:rPr lang="en-GB" dirty="0"/>
              <a:t>p(x) is the probability of event x</a:t>
            </a:r>
          </a:p>
          <a:p>
            <a:pPr lvl="1"/>
            <a:r>
              <a:rPr lang="en-GB" dirty="0"/>
              <a:t>The probability of getting the bullet when playing Russian roulette</a:t>
            </a:r>
          </a:p>
          <a:p>
            <a:pPr lvl="1"/>
            <a:r>
              <a:rPr lang="en-GB" dirty="0"/>
              <a:t>The probability of a random person in this room being a linguist, liking beer, crime series, etc.</a:t>
            </a:r>
          </a:p>
          <a:p>
            <a:r>
              <a:rPr lang="en-GB" dirty="0"/>
              <a:t>p(x, y) is the </a:t>
            </a:r>
            <a:r>
              <a:rPr lang="en-GB" dirty="0">
                <a:solidFill>
                  <a:srgbClr val="FF0000"/>
                </a:solidFill>
              </a:rPr>
              <a:t>joint probability</a:t>
            </a:r>
            <a:r>
              <a:rPr lang="en-GB" dirty="0"/>
              <a:t> that events x and y will happen together</a:t>
            </a:r>
          </a:p>
          <a:p>
            <a:pPr lvl="1"/>
            <a:r>
              <a:rPr lang="en-GB" dirty="0"/>
              <a:t>E.g. the probability that a random person in this room is a linguist and loves ice-cream; the probability that a random person in this room likes beer and crime series.</a:t>
            </a:r>
          </a:p>
          <a:p>
            <a:r>
              <a:rPr lang="en-GB" dirty="0"/>
              <a:t>p(</a:t>
            </a:r>
            <a:r>
              <a:rPr lang="en-GB" dirty="0" err="1"/>
              <a:t>x|y</a:t>
            </a:r>
            <a:r>
              <a:rPr lang="en-GB" dirty="0"/>
              <a:t>) is the </a:t>
            </a:r>
            <a:r>
              <a:rPr lang="en-GB" dirty="0">
                <a:solidFill>
                  <a:srgbClr val="FF0000"/>
                </a:solidFill>
              </a:rPr>
              <a:t>conditional probability</a:t>
            </a:r>
            <a:r>
              <a:rPr lang="en-GB" dirty="0"/>
              <a:t> of event x given event y, i.e. that event x will happen if y happens</a:t>
            </a:r>
          </a:p>
          <a:p>
            <a:pPr lvl="1"/>
            <a:r>
              <a:rPr lang="en-GB" dirty="0"/>
              <a:t>E.g. The probability of finding an ice-cream fan if one picks a linguist; the probability that a person who likes beer also likes crime series.</a:t>
            </a:r>
          </a:p>
          <a:p>
            <a:pPr lvl="1"/>
            <a:r>
              <a:rPr lang="en-GB" dirty="0"/>
              <a:t>Can be computed as p(</a:t>
            </a:r>
            <a:r>
              <a:rPr lang="en-GB" dirty="0" err="1"/>
              <a:t>x|y</a:t>
            </a:r>
            <a:r>
              <a:rPr lang="en-GB" dirty="0"/>
              <a:t>) = p(</a:t>
            </a:r>
            <a:r>
              <a:rPr lang="en-GB" dirty="0" err="1"/>
              <a:t>x,y</a:t>
            </a:r>
            <a:r>
              <a:rPr lang="en-GB" dirty="0"/>
              <a:t>)/p(y) </a:t>
            </a:r>
          </a:p>
        </p:txBody>
      </p:sp>
    </p:spTree>
    <p:extLst>
      <p:ext uri="{BB962C8B-B14F-4D97-AF65-F5344CB8AC3E}">
        <p14:creationId xmlns:p14="http://schemas.microsoft.com/office/powerpoint/2010/main" val="35944898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15CDD-4582-4409-A850-F6A4AB8AF4ED}"/>
              </a:ext>
            </a:extLst>
          </p:cNvPr>
          <p:cNvSpPr>
            <a:spLocks noGrp="1"/>
          </p:cNvSpPr>
          <p:nvPr>
            <p:ph type="title"/>
          </p:nvPr>
        </p:nvSpPr>
        <p:spPr/>
        <p:txBody>
          <a:bodyPr/>
          <a:lstStyle/>
          <a:p>
            <a:r>
              <a:rPr lang="en-GB" dirty="0">
                <a:solidFill>
                  <a:srgbClr val="0000FF"/>
                </a:solidFill>
              </a:rPr>
              <a:t>Fundamental concepts of regression</a:t>
            </a:r>
          </a:p>
        </p:txBody>
      </p:sp>
      <p:sp>
        <p:nvSpPr>
          <p:cNvPr id="3" name="Content Placeholder 2">
            <a:extLst>
              <a:ext uri="{FF2B5EF4-FFF2-40B4-BE49-F238E27FC236}">
                <a16:creationId xmlns:a16="http://schemas.microsoft.com/office/drawing/2014/main" id="{DB891229-0AC7-4AA2-A4DD-F3AC48058462}"/>
              </a:ext>
            </a:extLst>
          </p:cNvPr>
          <p:cNvSpPr>
            <a:spLocks noGrp="1"/>
          </p:cNvSpPr>
          <p:nvPr>
            <p:ph idx="1"/>
          </p:nvPr>
        </p:nvSpPr>
        <p:spPr/>
        <p:txBody>
          <a:bodyPr>
            <a:normAutofit/>
          </a:bodyPr>
          <a:lstStyle/>
          <a:p>
            <a:r>
              <a:rPr lang="en-GB" dirty="0"/>
              <a:t>Dependent variable (response): weight gain</a:t>
            </a:r>
          </a:p>
          <a:p>
            <a:r>
              <a:rPr lang="en-GB" dirty="0"/>
              <a:t>Independent variable (predictor): cookies</a:t>
            </a:r>
          </a:p>
          <a:p>
            <a:r>
              <a:rPr lang="en-GB" dirty="0"/>
              <a:t>Regression line: line that can be drawn through the cloud of points such as the distances between the line and all points are as small as possible</a:t>
            </a:r>
          </a:p>
          <a:p>
            <a:r>
              <a:rPr lang="en-GB" dirty="0"/>
              <a:t>Intercept: value of y where the line crosses the y-axis</a:t>
            </a:r>
          </a:p>
          <a:p>
            <a:r>
              <a:rPr lang="en-GB" dirty="0">
                <a:solidFill>
                  <a:srgbClr val="FF0000"/>
                </a:solidFill>
              </a:rPr>
              <a:t>Slope: increase of y per unit of x on the line</a:t>
            </a:r>
          </a:p>
          <a:p>
            <a:r>
              <a:rPr lang="en-GB" dirty="0">
                <a:solidFill>
                  <a:schemeClr val="bg1"/>
                </a:solidFill>
              </a:rPr>
              <a:t>Fitted values: the y-coordinates of the projections of the points on the line</a:t>
            </a:r>
          </a:p>
          <a:p>
            <a:r>
              <a:rPr lang="en-GB" dirty="0">
                <a:solidFill>
                  <a:schemeClr val="bg1"/>
                </a:solidFill>
              </a:rPr>
              <a:t>Residuals: the differences between the observed and fitted response values (the distances between the points and their projections on the line)</a:t>
            </a:r>
          </a:p>
          <a:p>
            <a:endParaRPr lang="en-GB" dirty="0"/>
          </a:p>
          <a:p>
            <a:endParaRPr lang="en-GB" dirty="0"/>
          </a:p>
        </p:txBody>
      </p:sp>
    </p:spTree>
    <p:extLst>
      <p:ext uri="{BB962C8B-B14F-4D97-AF65-F5344CB8AC3E}">
        <p14:creationId xmlns:p14="http://schemas.microsoft.com/office/powerpoint/2010/main" val="29360053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FC17E-BFA3-481B-874B-BEAA6CBDC087}"/>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58E13BBC-62FE-4354-B524-B6FBF40F83BE}"/>
              </a:ext>
            </a:extLst>
          </p:cNvPr>
          <p:cNvSpPr>
            <a:spLocks noGrp="1"/>
          </p:cNvSpPr>
          <p:nvPr>
            <p:ph idx="1"/>
          </p:nvPr>
        </p:nvSpPr>
        <p:spPr/>
        <p:txBody>
          <a:bodyPr/>
          <a:lstStyle/>
          <a:p>
            <a:endParaRPr lang="en-GB" dirty="0"/>
          </a:p>
        </p:txBody>
      </p:sp>
      <p:pic>
        <p:nvPicPr>
          <p:cNvPr id="4" name="Picture 3">
            <a:extLst>
              <a:ext uri="{FF2B5EF4-FFF2-40B4-BE49-F238E27FC236}">
                <a16:creationId xmlns:a16="http://schemas.microsoft.com/office/drawing/2014/main" id="{C2D6457D-FD9F-46DF-AABF-6A803E363397}"/>
              </a:ext>
            </a:extLst>
          </p:cNvPr>
          <p:cNvPicPr>
            <a:picLocks noChangeAspect="1"/>
          </p:cNvPicPr>
          <p:nvPr/>
        </p:nvPicPr>
        <p:blipFill>
          <a:blip r:embed="rId2"/>
          <a:stretch>
            <a:fillRect/>
          </a:stretch>
        </p:blipFill>
        <p:spPr>
          <a:xfrm>
            <a:off x="1319441" y="1093420"/>
            <a:ext cx="6505117" cy="5040000"/>
          </a:xfrm>
          <a:prstGeom prst="rect">
            <a:avLst/>
          </a:prstGeom>
        </p:spPr>
      </p:pic>
      <p:cxnSp>
        <p:nvCxnSpPr>
          <p:cNvPr id="8" name="Straight Connector 7">
            <a:extLst>
              <a:ext uri="{FF2B5EF4-FFF2-40B4-BE49-F238E27FC236}">
                <a16:creationId xmlns:a16="http://schemas.microsoft.com/office/drawing/2014/main" id="{FE22DA83-BB56-448E-8BED-3B5EF20691E0}"/>
              </a:ext>
            </a:extLst>
          </p:cNvPr>
          <p:cNvCxnSpPr>
            <a:cxnSpLocks/>
          </p:cNvCxnSpPr>
          <p:nvPr/>
        </p:nvCxnSpPr>
        <p:spPr>
          <a:xfrm>
            <a:off x="2411760" y="4509120"/>
            <a:ext cx="0" cy="43204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50275D4-653E-49CD-B215-B52CED07F2B8}"/>
              </a:ext>
            </a:extLst>
          </p:cNvPr>
          <p:cNvCxnSpPr>
            <a:cxnSpLocks/>
          </p:cNvCxnSpPr>
          <p:nvPr/>
        </p:nvCxnSpPr>
        <p:spPr>
          <a:xfrm>
            <a:off x="2627784" y="4437168"/>
            <a:ext cx="0" cy="5040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Arrow: Up-Down 13">
            <a:extLst>
              <a:ext uri="{FF2B5EF4-FFF2-40B4-BE49-F238E27FC236}">
                <a16:creationId xmlns:a16="http://schemas.microsoft.com/office/drawing/2014/main" id="{3BF1DDA1-D732-46EA-9768-2448252ECCE5}"/>
              </a:ext>
            </a:extLst>
          </p:cNvPr>
          <p:cNvSpPr/>
          <p:nvPr/>
        </p:nvSpPr>
        <p:spPr>
          <a:xfrm>
            <a:off x="1619672" y="4293096"/>
            <a:ext cx="144016" cy="288032"/>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5" name="Straight Connector 14">
            <a:extLst>
              <a:ext uri="{FF2B5EF4-FFF2-40B4-BE49-F238E27FC236}">
                <a16:creationId xmlns:a16="http://schemas.microsoft.com/office/drawing/2014/main" id="{13D3F7F3-8961-4AEB-BE44-9BCA115DC013}"/>
              </a:ext>
            </a:extLst>
          </p:cNvPr>
          <p:cNvCxnSpPr>
            <a:cxnSpLocks/>
          </p:cNvCxnSpPr>
          <p:nvPr/>
        </p:nvCxnSpPr>
        <p:spPr>
          <a:xfrm flipH="1">
            <a:off x="1835696" y="4509120"/>
            <a:ext cx="584448"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E0134E8-F6D4-4092-84DC-2A1AA9C3F4A7}"/>
              </a:ext>
            </a:extLst>
          </p:cNvPr>
          <p:cNvCxnSpPr>
            <a:cxnSpLocks/>
          </p:cNvCxnSpPr>
          <p:nvPr/>
        </p:nvCxnSpPr>
        <p:spPr>
          <a:xfrm flipH="1">
            <a:off x="1821384" y="4365104"/>
            <a:ext cx="806400"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3148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15CDD-4582-4409-A850-F6A4AB8AF4ED}"/>
              </a:ext>
            </a:extLst>
          </p:cNvPr>
          <p:cNvSpPr>
            <a:spLocks noGrp="1"/>
          </p:cNvSpPr>
          <p:nvPr>
            <p:ph type="title"/>
          </p:nvPr>
        </p:nvSpPr>
        <p:spPr/>
        <p:txBody>
          <a:bodyPr/>
          <a:lstStyle/>
          <a:p>
            <a:r>
              <a:rPr lang="en-GB" dirty="0">
                <a:solidFill>
                  <a:srgbClr val="0000FF"/>
                </a:solidFill>
              </a:rPr>
              <a:t>Fundamental concepts of regression</a:t>
            </a:r>
          </a:p>
        </p:txBody>
      </p:sp>
      <p:sp>
        <p:nvSpPr>
          <p:cNvPr id="3" name="Content Placeholder 2">
            <a:extLst>
              <a:ext uri="{FF2B5EF4-FFF2-40B4-BE49-F238E27FC236}">
                <a16:creationId xmlns:a16="http://schemas.microsoft.com/office/drawing/2014/main" id="{DB891229-0AC7-4AA2-A4DD-F3AC48058462}"/>
              </a:ext>
            </a:extLst>
          </p:cNvPr>
          <p:cNvSpPr>
            <a:spLocks noGrp="1"/>
          </p:cNvSpPr>
          <p:nvPr>
            <p:ph idx="1"/>
          </p:nvPr>
        </p:nvSpPr>
        <p:spPr/>
        <p:txBody>
          <a:bodyPr>
            <a:normAutofit/>
          </a:bodyPr>
          <a:lstStyle/>
          <a:p>
            <a:r>
              <a:rPr lang="en-GB" dirty="0"/>
              <a:t>Dependent variable (response): weight gain</a:t>
            </a:r>
          </a:p>
          <a:p>
            <a:r>
              <a:rPr lang="en-GB" dirty="0"/>
              <a:t>Independent variable (predictor): cookies</a:t>
            </a:r>
          </a:p>
          <a:p>
            <a:r>
              <a:rPr lang="en-GB" dirty="0"/>
              <a:t>Regression line: line that can be drawn through the cloud of points such as the distances between the line and all points are as small as possible</a:t>
            </a:r>
          </a:p>
          <a:p>
            <a:r>
              <a:rPr lang="en-GB" dirty="0"/>
              <a:t>Intercept: value of y where the line crosses the y-axis</a:t>
            </a:r>
          </a:p>
          <a:p>
            <a:r>
              <a:rPr lang="en-GB" dirty="0"/>
              <a:t>Slope: increase of y per unit of x</a:t>
            </a:r>
          </a:p>
          <a:p>
            <a:r>
              <a:rPr lang="en-GB" dirty="0">
                <a:solidFill>
                  <a:srgbClr val="FF0000"/>
                </a:solidFill>
              </a:rPr>
              <a:t>Fitted values: the y-coordinates of the projections of the points on the line</a:t>
            </a:r>
          </a:p>
          <a:p>
            <a:r>
              <a:rPr lang="en-GB" dirty="0">
                <a:solidFill>
                  <a:schemeClr val="bg1"/>
                </a:solidFill>
              </a:rPr>
              <a:t>Residuals: the differences between the observed and fitted response values (the distances between the points and their projections on the line)</a:t>
            </a:r>
          </a:p>
          <a:p>
            <a:endParaRPr lang="en-GB" dirty="0"/>
          </a:p>
          <a:p>
            <a:endParaRPr lang="en-GB" dirty="0"/>
          </a:p>
        </p:txBody>
      </p:sp>
    </p:spTree>
    <p:extLst>
      <p:ext uri="{BB962C8B-B14F-4D97-AF65-F5344CB8AC3E}">
        <p14:creationId xmlns:p14="http://schemas.microsoft.com/office/powerpoint/2010/main" val="39935526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FC17E-BFA3-481B-874B-BEAA6CBDC087}"/>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58E13BBC-62FE-4354-B524-B6FBF40F83BE}"/>
              </a:ext>
            </a:extLst>
          </p:cNvPr>
          <p:cNvSpPr>
            <a:spLocks noGrp="1"/>
          </p:cNvSpPr>
          <p:nvPr>
            <p:ph idx="1"/>
          </p:nvPr>
        </p:nvSpPr>
        <p:spPr/>
        <p:txBody>
          <a:bodyPr/>
          <a:lstStyle/>
          <a:p>
            <a:endParaRPr lang="en-GB" dirty="0"/>
          </a:p>
        </p:txBody>
      </p:sp>
      <p:pic>
        <p:nvPicPr>
          <p:cNvPr id="4" name="Picture 3">
            <a:extLst>
              <a:ext uri="{FF2B5EF4-FFF2-40B4-BE49-F238E27FC236}">
                <a16:creationId xmlns:a16="http://schemas.microsoft.com/office/drawing/2014/main" id="{C2D6457D-FD9F-46DF-AABF-6A803E363397}"/>
              </a:ext>
            </a:extLst>
          </p:cNvPr>
          <p:cNvPicPr>
            <a:picLocks noChangeAspect="1"/>
          </p:cNvPicPr>
          <p:nvPr/>
        </p:nvPicPr>
        <p:blipFill>
          <a:blip r:embed="rId2"/>
          <a:stretch>
            <a:fillRect/>
          </a:stretch>
        </p:blipFill>
        <p:spPr>
          <a:xfrm>
            <a:off x="1319441" y="1093420"/>
            <a:ext cx="6505117" cy="5040000"/>
          </a:xfrm>
          <a:prstGeom prst="rect">
            <a:avLst/>
          </a:prstGeom>
        </p:spPr>
      </p:pic>
      <p:cxnSp>
        <p:nvCxnSpPr>
          <p:cNvPr id="17" name="Straight Connector 16">
            <a:extLst>
              <a:ext uri="{FF2B5EF4-FFF2-40B4-BE49-F238E27FC236}">
                <a16:creationId xmlns:a16="http://schemas.microsoft.com/office/drawing/2014/main" id="{CE0134E8-F6D4-4092-84DC-2A1AA9C3F4A7}"/>
              </a:ext>
            </a:extLst>
          </p:cNvPr>
          <p:cNvCxnSpPr>
            <a:cxnSpLocks/>
          </p:cNvCxnSpPr>
          <p:nvPr/>
        </p:nvCxnSpPr>
        <p:spPr>
          <a:xfrm flipH="1">
            <a:off x="2267744" y="4149080"/>
            <a:ext cx="1008112"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20358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15CDD-4582-4409-A850-F6A4AB8AF4ED}"/>
              </a:ext>
            </a:extLst>
          </p:cNvPr>
          <p:cNvSpPr>
            <a:spLocks noGrp="1"/>
          </p:cNvSpPr>
          <p:nvPr>
            <p:ph type="title"/>
          </p:nvPr>
        </p:nvSpPr>
        <p:spPr/>
        <p:txBody>
          <a:bodyPr/>
          <a:lstStyle/>
          <a:p>
            <a:r>
              <a:rPr lang="en-GB" dirty="0">
                <a:solidFill>
                  <a:srgbClr val="0000FF"/>
                </a:solidFill>
              </a:rPr>
              <a:t>Fundamental concepts of regression</a:t>
            </a:r>
          </a:p>
        </p:txBody>
      </p:sp>
      <p:sp>
        <p:nvSpPr>
          <p:cNvPr id="3" name="Content Placeholder 2">
            <a:extLst>
              <a:ext uri="{FF2B5EF4-FFF2-40B4-BE49-F238E27FC236}">
                <a16:creationId xmlns:a16="http://schemas.microsoft.com/office/drawing/2014/main" id="{DB891229-0AC7-4AA2-A4DD-F3AC48058462}"/>
              </a:ext>
            </a:extLst>
          </p:cNvPr>
          <p:cNvSpPr>
            <a:spLocks noGrp="1"/>
          </p:cNvSpPr>
          <p:nvPr>
            <p:ph idx="1"/>
          </p:nvPr>
        </p:nvSpPr>
        <p:spPr/>
        <p:txBody>
          <a:bodyPr>
            <a:normAutofit/>
          </a:bodyPr>
          <a:lstStyle/>
          <a:p>
            <a:r>
              <a:rPr lang="en-GB" dirty="0"/>
              <a:t>Dependent variable (response): weight gain</a:t>
            </a:r>
          </a:p>
          <a:p>
            <a:r>
              <a:rPr lang="en-GB" dirty="0"/>
              <a:t>Independent variable (predictor): cookies</a:t>
            </a:r>
          </a:p>
          <a:p>
            <a:r>
              <a:rPr lang="en-GB" dirty="0"/>
              <a:t>Regression line: line that can be drawn through the cloud of points such as the distances between the line and all points are as small as possible</a:t>
            </a:r>
          </a:p>
          <a:p>
            <a:r>
              <a:rPr lang="en-GB" dirty="0"/>
              <a:t>Intercept: value of y where the line crosses the y-axis</a:t>
            </a:r>
          </a:p>
          <a:p>
            <a:r>
              <a:rPr lang="en-GB" dirty="0"/>
              <a:t>Slope: increase of y per unit of x</a:t>
            </a:r>
          </a:p>
          <a:p>
            <a:r>
              <a:rPr lang="en-GB" dirty="0"/>
              <a:t>Fitted values: the y-coordinates of the projections of the points on the line</a:t>
            </a:r>
          </a:p>
          <a:p>
            <a:r>
              <a:rPr lang="en-GB" dirty="0">
                <a:solidFill>
                  <a:srgbClr val="FF0000"/>
                </a:solidFill>
              </a:rPr>
              <a:t>Residuals: the differences between the observed and fitted response values (the distances between the points and their projections on the line)</a:t>
            </a:r>
          </a:p>
          <a:p>
            <a:endParaRPr lang="en-GB" dirty="0"/>
          </a:p>
          <a:p>
            <a:endParaRPr lang="en-GB" dirty="0"/>
          </a:p>
        </p:txBody>
      </p:sp>
    </p:spTree>
    <p:extLst>
      <p:ext uri="{BB962C8B-B14F-4D97-AF65-F5344CB8AC3E}">
        <p14:creationId xmlns:p14="http://schemas.microsoft.com/office/powerpoint/2010/main" val="4126303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FC17E-BFA3-481B-874B-BEAA6CBDC087}"/>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58E13BBC-62FE-4354-B524-B6FBF40F83BE}"/>
              </a:ext>
            </a:extLst>
          </p:cNvPr>
          <p:cNvSpPr>
            <a:spLocks noGrp="1"/>
          </p:cNvSpPr>
          <p:nvPr>
            <p:ph idx="1"/>
          </p:nvPr>
        </p:nvSpPr>
        <p:spPr/>
        <p:txBody>
          <a:bodyPr/>
          <a:lstStyle/>
          <a:p>
            <a:endParaRPr lang="en-GB" dirty="0"/>
          </a:p>
        </p:txBody>
      </p:sp>
      <p:pic>
        <p:nvPicPr>
          <p:cNvPr id="4" name="Picture 3">
            <a:extLst>
              <a:ext uri="{FF2B5EF4-FFF2-40B4-BE49-F238E27FC236}">
                <a16:creationId xmlns:a16="http://schemas.microsoft.com/office/drawing/2014/main" id="{C2D6457D-FD9F-46DF-AABF-6A803E363397}"/>
              </a:ext>
            </a:extLst>
          </p:cNvPr>
          <p:cNvPicPr>
            <a:picLocks noChangeAspect="1"/>
          </p:cNvPicPr>
          <p:nvPr/>
        </p:nvPicPr>
        <p:blipFill>
          <a:blip r:embed="rId2"/>
          <a:stretch>
            <a:fillRect/>
          </a:stretch>
        </p:blipFill>
        <p:spPr>
          <a:xfrm>
            <a:off x="1319441" y="1093420"/>
            <a:ext cx="6505117" cy="5040000"/>
          </a:xfrm>
          <a:prstGeom prst="rect">
            <a:avLst/>
          </a:prstGeom>
        </p:spPr>
      </p:pic>
      <p:cxnSp>
        <p:nvCxnSpPr>
          <p:cNvPr id="17" name="Straight Connector 16">
            <a:extLst>
              <a:ext uri="{FF2B5EF4-FFF2-40B4-BE49-F238E27FC236}">
                <a16:creationId xmlns:a16="http://schemas.microsoft.com/office/drawing/2014/main" id="{CE0134E8-F6D4-4092-84DC-2A1AA9C3F4A7}"/>
              </a:ext>
            </a:extLst>
          </p:cNvPr>
          <p:cNvCxnSpPr>
            <a:cxnSpLocks/>
          </p:cNvCxnSpPr>
          <p:nvPr/>
        </p:nvCxnSpPr>
        <p:spPr>
          <a:xfrm flipV="1">
            <a:off x="4067944" y="3068960"/>
            <a:ext cx="0" cy="792088"/>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73793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9AD07-7C02-4F4C-818B-4D36EF920088}"/>
              </a:ext>
            </a:extLst>
          </p:cNvPr>
          <p:cNvSpPr>
            <a:spLocks noGrp="1"/>
          </p:cNvSpPr>
          <p:nvPr>
            <p:ph type="title"/>
          </p:nvPr>
        </p:nvSpPr>
        <p:spPr/>
        <p:txBody>
          <a:bodyPr/>
          <a:lstStyle/>
          <a:p>
            <a:r>
              <a:rPr lang="en-GB" dirty="0">
                <a:solidFill>
                  <a:srgbClr val="0000FF"/>
                </a:solidFill>
              </a:rPr>
              <a:t>The magic of linear regression</a:t>
            </a:r>
          </a:p>
        </p:txBody>
      </p:sp>
      <p:sp>
        <p:nvSpPr>
          <p:cNvPr id="3" name="Content Placeholder 2">
            <a:extLst>
              <a:ext uri="{FF2B5EF4-FFF2-40B4-BE49-F238E27FC236}">
                <a16:creationId xmlns:a16="http://schemas.microsoft.com/office/drawing/2014/main" id="{96AF7FA9-A5FB-42BD-8882-03578DA5EDAC}"/>
              </a:ext>
            </a:extLst>
          </p:cNvPr>
          <p:cNvSpPr>
            <a:spLocks noGrp="1"/>
          </p:cNvSpPr>
          <p:nvPr>
            <p:ph idx="1"/>
          </p:nvPr>
        </p:nvSpPr>
        <p:spPr/>
        <p:txBody>
          <a:bodyPr>
            <a:normAutofit/>
          </a:bodyPr>
          <a:lstStyle/>
          <a:p>
            <a:pPr marL="0" indent="0" algn="ctr">
              <a:buNone/>
            </a:pPr>
            <a:r>
              <a:rPr lang="en-GB" dirty="0"/>
              <a:t>Observed value of </a:t>
            </a:r>
            <a:r>
              <a:rPr lang="en-GB" b="1" dirty="0">
                <a:solidFill>
                  <a:srgbClr val="FF0000"/>
                </a:solidFill>
              </a:rPr>
              <a:t>y</a:t>
            </a:r>
            <a:r>
              <a:rPr lang="en-GB" dirty="0"/>
              <a:t> = </a:t>
            </a:r>
          </a:p>
          <a:p>
            <a:pPr marL="0" indent="0" algn="ctr">
              <a:buNone/>
            </a:pPr>
            <a:endParaRPr lang="en-GB" dirty="0"/>
          </a:p>
          <a:p>
            <a:pPr marL="0" indent="0" algn="ctr">
              <a:buNone/>
            </a:pPr>
            <a:r>
              <a:rPr lang="en-GB" dirty="0"/>
              <a:t>Intercept </a:t>
            </a:r>
            <a:r>
              <a:rPr lang="el-GR" b="1" dirty="0">
                <a:solidFill>
                  <a:srgbClr val="FF0000"/>
                </a:solidFill>
              </a:rPr>
              <a:t>α</a:t>
            </a:r>
            <a:endParaRPr lang="en-GB" b="1" dirty="0">
              <a:solidFill>
                <a:srgbClr val="FF0000"/>
              </a:solidFill>
            </a:endParaRPr>
          </a:p>
          <a:p>
            <a:pPr marL="0" indent="0" algn="ctr">
              <a:buNone/>
            </a:pPr>
            <a:r>
              <a:rPr lang="en-GB" dirty="0"/>
              <a:t>+</a:t>
            </a:r>
          </a:p>
          <a:p>
            <a:pPr marL="0" indent="0" algn="ctr">
              <a:buNone/>
            </a:pPr>
            <a:r>
              <a:rPr lang="en-GB" dirty="0"/>
              <a:t>Slope </a:t>
            </a:r>
            <a:r>
              <a:rPr lang="el-GR" b="1" dirty="0">
                <a:solidFill>
                  <a:srgbClr val="FF0000"/>
                </a:solidFill>
              </a:rPr>
              <a:t>β</a:t>
            </a:r>
            <a:r>
              <a:rPr lang="en-GB" dirty="0"/>
              <a:t>*value of </a:t>
            </a:r>
            <a:r>
              <a:rPr lang="en-GB" b="1" dirty="0">
                <a:solidFill>
                  <a:srgbClr val="FF0000"/>
                </a:solidFill>
              </a:rPr>
              <a:t>x</a:t>
            </a:r>
            <a:r>
              <a:rPr lang="en-GB" dirty="0"/>
              <a:t> </a:t>
            </a:r>
          </a:p>
          <a:p>
            <a:pPr marL="0" indent="0" algn="ctr">
              <a:buNone/>
            </a:pPr>
            <a:r>
              <a:rPr lang="en-GB" dirty="0"/>
              <a:t>+</a:t>
            </a:r>
          </a:p>
          <a:p>
            <a:pPr marL="0" indent="0" algn="ctr">
              <a:buNone/>
            </a:pPr>
            <a:r>
              <a:rPr lang="en-GB" dirty="0"/>
              <a:t>Residual </a:t>
            </a:r>
            <a:r>
              <a:rPr lang="el-GR" b="1" dirty="0">
                <a:solidFill>
                  <a:srgbClr val="FF0000"/>
                </a:solidFill>
              </a:rPr>
              <a:t>ε</a:t>
            </a:r>
            <a:endParaRPr lang="en-GB" b="1" dirty="0">
              <a:solidFill>
                <a:srgbClr val="FF0000"/>
              </a:solidFill>
            </a:endParaRPr>
          </a:p>
          <a:p>
            <a:pPr marL="0" indent="0" algn="ctr">
              <a:buNone/>
            </a:pPr>
            <a:endParaRPr lang="en-GB" dirty="0"/>
          </a:p>
          <a:p>
            <a:pPr marL="0" indent="0" algn="ctr">
              <a:buNone/>
            </a:pPr>
            <a:r>
              <a:rPr lang="en-GB" dirty="0"/>
              <a:t>y = </a:t>
            </a:r>
            <a:r>
              <a:rPr lang="el-GR" dirty="0"/>
              <a:t>α</a:t>
            </a:r>
            <a:r>
              <a:rPr lang="en-GB" dirty="0"/>
              <a:t> + </a:t>
            </a:r>
            <a:r>
              <a:rPr lang="el-GR" dirty="0"/>
              <a:t>β</a:t>
            </a:r>
            <a:r>
              <a:rPr lang="en-GB" dirty="0"/>
              <a:t>x + </a:t>
            </a:r>
            <a:r>
              <a:rPr lang="el-GR" dirty="0"/>
              <a:t>ε</a:t>
            </a:r>
            <a:r>
              <a:rPr lang="en-GB" dirty="0"/>
              <a:t> = ȳ  + </a:t>
            </a:r>
            <a:r>
              <a:rPr lang="el-GR" dirty="0"/>
              <a:t>ε</a:t>
            </a:r>
            <a:endParaRPr lang="en-GB" dirty="0"/>
          </a:p>
        </p:txBody>
      </p:sp>
      <p:sp>
        <p:nvSpPr>
          <p:cNvPr id="6" name="Right Brace 5">
            <a:extLst>
              <a:ext uri="{FF2B5EF4-FFF2-40B4-BE49-F238E27FC236}">
                <a16:creationId xmlns:a16="http://schemas.microsoft.com/office/drawing/2014/main" id="{E93420D5-3A11-4041-BA79-5DD41DA1438E}"/>
              </a:ext>
            </a:extLst>
          </p:cNvPr>
          <p:cNvSpPr/>
          <p:nvPr/>
        </p:nvSpPr>
        <p:spPr>
          <a:xfrm>
            <a:off x="5872480" y="2773680"/>
            <a:ext cx="487680" cy="1325563"/>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A9054549-B13C-49D1-8075-6868051F2C0A}"/>
              </a:ext>
            </a:extLst>
          </p:cNvPr>
          <p:cNvSpPr txBox="1"/>
          <p:nvPr/>
        </p:nvSpPr>
        <p:spPr>
          <a:xfrm>
            <a:off x="6461760" y="2915920"/>
            <a:ext cx="1708150" cy="1384995"/>
          </a:xfrm>
          <a:prstGeom prst="rect">
            <a:avLst/>
          </a:prstGeom>
          <a:noFill/>
        </p:spPr>
        <p:txBody>
          <a:bodyPr wrap="square" rtlCol="0">
            <a:spAutoFit/>
          </a:bodyPr>
          <a:lstStyle/>
          <a:p>
            <a:pPr algn="ctr"/>
            <a:r>
              <a:rPr lang="en-US" sz="2400" dirty="0"/>
              <a:t>Fitted value</a:t>
            </a:r>
          </a:p>
          <a:p>
            <a:pPr algn="ctr"/>
            <a:r>
              <a:rPr lang="en-GB" sz="2400" b="1" dirty="0">
                <a:solidFill>
                  <a:srgbClr val="FF0000"/>
                </a:solidFill>
              </a:rPr>
              <a:t>ȳ</a:t>
            </a:r>
            <a:endParaRPr lang="en-US" sz="2400" b="1" dirty="0">
              <a:solidFill>
                <a:srgbClr val="FF0000"/>
              </a:solidFill>
            </a:endParaRPr>
          </a:p>
          <a:p>
            <a:endParaRPr lang="en-US" dirty="0"/>
          </a:p>
          <a:p>
            <a:r>
              <a:rPr lang="en-US" dirty="0"/>
              <a:t> </a:t>
            </a:r>
          </a:p>
        </p:txBody>
      </p:sp>
    </p:spTree>
    <p:extLst>
      <p:ext uri="{BB962C8B-B14F-4D97-AF65-F5344CB8AC3E}">
        <p14:creationId xmlns:p14="http://schemas.microsoft.com/office/powerpoint/2010/main" val="23697942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3C473-9ABC-4A1F-94AF-CB010939A6D9}"/>
              </a:ext>
            </a:extLst>
          </p:cNvPr>
          <p:cNvSpPr>
            <a:spLocks noGrp="1"/>
          </p:cNvSpPr>
          <p:nvPr>
            <p:ph type="title"/>
          </p:nvPr>
        </p:nvSpPr>
        <p:spPr/>
        <p:txBody>
          <a:bodyPr/>
          <a:lstStyle/>
          <a:p>
            <a:r>
              <a:rPr lang="en-US" dirty="0">
                <a:solidFill>
                  <a:srgbClr val="0000FF"/>
                </a:solidFill>
              </a:rPr>
              <a:t>Exercise</a:t>
            </a:r>
          </a:p>
        </p:txBody>
      </p:sp>
      <p:sp>
        <p:nvSpPr>
          <p:cNvPr id="3" name="Content Placeholder 2">
            <a:extLst>
              <a:ext uri="{FF2B5EF4-FFF2-40B4-BE49-F238E27FC236}">
                <a16:creationId xmlns:a16="http://schemas.microsoft.com/office/drawing/2014/main" id="{F1CBB2B5-7BBA-480A-9590-45FA0B5AB478}"/>
              </a:ext>
            </a:extLst>
          </p:cNvPr>
          <p:cNvSpPr>
            <a:spLocks noGrp="1"/>
          </p:cNvSpPr>
          <p:nvPr>
            <p:ph idx="1"/>
          </p:nvPr>
        </p:nvSpPr>
        <p:spPr/>
        <p:txBody>
          <a:bodyPr>
            <a:normAutofit/>
          </a:bodyPr>
          <a:lstStyle/>
          <a:p>
            <a:r>
              <a:rPr lang="en-US" dirty="0"/>
              <a:t>Your colleague fitted a regression model which shows that happiness measured on a scale from 0 to 100 depends on Belgian chocolate (in grams).</a:t>
            </a:r>
          </a:p>
          <a:p>
            <a:r>
              <a:rPr lang="en-US" dirty="0"/>
              <a:t>The formula looks as follows:</a:t>
            </a:r>
          </a:p>
          <a:p>
            <a:pPr marL="457200" lvl="1" indent="0" algn="ctr">
              <a:buNone/>
            </a:pPr>
            <a:endParaRPr lang="en-US" dirty="0"/>
          </a:p>
          <a:p>
            <a:pPr marL="457200" lvl="1" indent="0">
              <a:buNone/>
            </a:pPr>
            <a:r>
              <a:rPr lang="en-US" dirty="0"/>
              <a:t>	Happiness = 38 + 0.5*Chocolate  + Error</a:t>
            </a:r>
          </a:p>
          <a:p>
            <a:pPr marL="457200" lvl="1" indent="0">
              <a:buNone/>
            </a:pPr>
            <a:endParaRPr lang="en-US" dirty="0"/>
          </a:p>
          <a:p>
            <a:r>
              <a:rPr lang="en-US" dirty="0"/>
              <a:t>How can you interpret these numbers?</a:t>
            </a:r>
          </a:p>
          <a:p>
            <a:r>
              <a:rPr lang="en-US" dirty="0"/>
              <a:t>How happy will you be if you eat 50 grams, as predicted by the model? If you eat 100 grams?</a:t>
            </a:r>
          </a:p>
          <a:p>
            <a:endParaRPr lang="en-US" dirty="0"/>
          </a:p>
        </p:txBody>
      </p:sp>
    </p:spTree>
    <p:extLst>
      <p:ext uri="{BB962C8B-B14F-4D97-AF65-F5344CB8AC3E}">
        <p14:creationId xmlns:p14="http://schemas.microsoft.com/office/powerpoint/2010/main" val="26187040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2025B-11DF-44BC-94D7-CD95FA6DE9FB}"/>
              </a:ext>
            </a:extLst>
          </p:cNvPr>
          <p:cNvSpPr>
            <a:spLocks noGrp="1"/>
          </p:cNvSpPr>
          <p:nvPr>
            <p:ph type="title"/>
          </p:nvPr>
        </p:nvSpPr>
        <p:spPr/>
        <p:txBody>
          <a:bodyPr/>
          <a:lstStyle/>
          <a:p>
            <a:r>
              <a:rPr lang="en-US" dirty="0">
                <a:solidFill>
                  <a:srgbClr val="0000FF"/>
                </a:solidFill>
              </a:rPr>
              <a:t>Enter the data</a:t>
            </a:r>
          </a:p>
        </p:txBody>
      </p:sp>
      <p:sp>
        <p:nvSpPr>
          <p:cNvPr id="3" name="Content Placeholder 2">
            <a:extLst>
              <a:ext uri="{FF2B5EF4-FFF2-40B4-BE49-F238E27FC236}">
                <a16:creationId xmlns:a16="http://schemas.microsoft.com/office/drawing/2014/main" id="{72396297-C267-4763-B45A-03F9588C89C9}"/>
              </a:ext>
            </a:extLst>
          </p:cNvPr>
          <p:cNvSpPr>
            <a:spLocks noGrp="1"/>
          </p:cNvSpPr>
          <p:nvPr>
            <p:ph idx="1"/>
          </p:nvPr>
        </p:nvSpPr>
        <p:spPr/>
        <p:txBody>
          <a:bodyPr/>
          <a:lstStyle/>
          <a:p>
            <a:pPr marL="0" indent="0">
              <a:buNone/>
            </a:pPr>
            <a:r>
              <a:rPr lang="en-GB" b="1" dirty="0">
                <a:latin typeface="Courier New" panose="02070309020205020404" pitchFamily="49" charset="0"/>
                <a:cs typeface="Courier New" panose="02070309020205020404" pitchFamily="49" charset="0"/>
              </a:rPr>
              <a:t>subjects &lt;- c("John", "Mary", "Bill", "Jane", "Laura", "Ann", "Chris", "Eve", "Peter", "Steve")</a:t>
            </a:r>
          </a:p>
          <a:p>
            <a:pPr marL="0" indent="0">
              <a:buNone/>
            </a:pPr>
            <a:r>
              <a:rPr lang="en-GB" b="1" dirty="0">
                <a:latin typeface="Courier New" panose="02070309020205020404" pitchFamily="49" charset="0"/>
                <a:cs typeface="Courier New" panose="02070309020205020404" pitchFamily="49" charset="0"/>
              </a:rPr>
              <a:t>cookies &lt;- c(0, 3, 5, 7, 9, 10, 13, 16, 18, 20)</a:t>
            </a:r>
          </a:p>
          <a:p>
            <a:pPr marL="0" indent="0">
              <a:buNone/>
            </a:pPr>
            <a:r>
              <a:rPr lang="en-GB" b="1" dirty="0">
                <a:latin typeface="Courier New" panose="02070309020205020404" pitchFamily="49" charset="0"/>
                <a:cs typeface="Courier New" panose="02070309020205020404" pitchFamily="49" charset="0"/>
              </a:rPr>
              <a:t>kilos &lt;- c(-0.1, 0.4, -0.7, 1.7, 1.3, 0.2, 0.8, 2.5, 1, 2.8)</a:t>
            </a:r>
          </a:p>
          <a:p>
            <a:pPr marL="0" indent="0">
              <a:buNone/>
            </a:pPr>
            <a:endParaRPr lang="en-US" dirty="0"/>
          </a:p>
          <a:p>
            <a:pPr marL="0" indent="0">
              <a:buNone/>
            </a:pPr>
            <a:endParaRPr lang="en-US" dirty="0"/>
          </a:p>
          <a:p>
            <a:pPr marL="0" indent="0">
              <a:buNone/>
            </a:pPr>
            <a:r>
              <a:rPr lang="en-US" b="1" dirty="0" err="1">
                <a:latin typeface="Courier New" panose="02070309020205020404" pitchFamily="49" charset="0"/>
                <a:cs typeface="Courier New" panose="02070309020205020404" pitchFamily="49" charset="0"/>
              </a:rPr>
              <a:t>mydata</a:t>
            </a:r>
            <a:r>
              <a:rPr lang="en-US" b="1" dirty="0">
                <a:latin typeface="Courier New" panose="02070309020205020404" pitchFamily="49" charset="0"/>
                <a:cs typeface="Courier New" panose="02070309020205020404" pitchFamily="49" charset="0"/>
              </a:rPr>
              <a:t> &lt;- </a:t>
            </a:r>
            <a:r>
              <a:rPr lang="en-US" b="1" dirty="0" err="1">
                <a:latin typeface="Courier New" panose="02070309020205020404" pitchFamily="49" charset="0"/>
                <a:cs typeface="Courier New" panose="02070309020205020404" pitchFamily="49" charset="0"/>
              </a:rPr>
              <a:t>data.frame</a:t>
            </a:r>
            <a:r>
              <a:rPr lang="en-US" b="1" dirty="0">
                <a:latin typeface="Courier New" panose="02070309020205020404" pitchFamily="49" charset="0"/>
                <a:cs typeface="Courier New" panose="02070309020205020404" pitchFamily="49" charset="0"/>
              </a:rPr>
              <a:t>(kilos, cookies)</a:t>
            </a:r>
          </a:p>
        </p:txBody>
      </p:sp>
    </p:spTree>
    <p:extLst>
      <p:ext uri="{BB962C8B-B14F-4D97-AF65-F5344CB8AC3E}">
        <p14:creationId xmlns:p14="http://schemas.microsoft.com/office/powerpoint/2010/main" val="21163927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6D049-4077-4837-BC6E-C53B792415D6}"/>
              </a:ext>
            </a:extLst>
          </p:cNvPr>
          <p:cNvSpPr>
            <a:spLocks noGrp="1"/>
          </p:cNvSpPr>
          <p:nvPr>
            <p:ph type="title"/>
          </p:nvPr>
        </p:nvSpPr>
        <p:spPr/>
        <p:txBody>
          <a:bodyPr/>
          <a:lstStyle/>
          <a:p>
            <a:r>
              <a:rPr lang="en-US" dirty="0">
                <a:solidFill>
                  <a:srgbClr val="0000FF"/>
                </a:solidFill>
              </a:rPr>
              <a:t>Simple linear regression in R</a:t>
            </a:r>
          </a:p>
        </p:txBody>
      </p:sp>
      <p:sp>
        <p:nvSpPr>
          <p:cNvPr id="3" name="Content Placeholder 2">
            <a:extLst>
              <a:ext uri="{FF2B5EF4-FFF2-40B4-BE49-F238E27FC236}">
                <a16:creationId xmlns:a16="http://schemas.microsoft.com/office/drawing/2014/main" id="{CFD45782-D947-4F76-8666-1A1110302AC3}"/>
              </a:ext>
            </a:extLst>
          </p:cNvPr>
          <p:cNvSpPr>
            <a:spLocks noGrp="1"/>
          </p:cNvSpPr>
          <p:nvPr>
            <p:ph idx="1"/>
          </p:nvPr>
        </p:nvSpPr>
        <p:spPr/>
        <p:txBody>
          <a:bodyPr>
            <a:normAutofit/>
          </a:bodyPr>
          <a:lstStyle/>
          <a:p>
            <a:pPr marL="0" indent="0">
              <a:buNone/>
            </a:pPr>
            <a:r>
              <a:rPr lang="en-US" sz="2200" b="1" dirty="0" err="1">
                <a:latin typeface="Courier New" panose="02070309020205020404" pitchFamily="49" charset="0"/>
                <a:cs typeface="Courier New" panose="02070309020205020404" pitchFamily="49" charset="0"/>
              </a:rPr>
              <a:t>lm</a:t>
            </a:r>
            <a:r>
              <a:rPr lang="en-US" sz="2200" b="1" dirty="0">
                <a:latin typeface="Courier New" panose="02070309020205020404" pitchFamily="49" charset="0"/>
                <a:cs typeface="Courier New" panose="02070309020205020404" pitchFamily="49" charset="0"/>
              </a:rPr>
              <a:t>(kilos ~ cookies)</a:t>
            </a:r>
          </a:p>
          <a:p>
            <a:pPr marL="0" indent="0">
              <a:buNone/>
            </a:pPr>
            <a:endParaRPr lang="en-US" sz="2200" dirty="0">
              <a:latin typeface="Courier New" panose="02070309020205020404" pitchFamily="49" charset="0"/>
              <a:cs typeface="Courier New" panose="02070309020205020404" pitchFamily="49" charset="0"/>
            </a:endParaRPr>
          </a:p>
          <a:p>
            <a:pPr marL="0" indent="0">
              <a:buNone/>
            </a:pPr>
            <a:r>
              <a:rPr lang="en-US" sz="2200" dirty="0">
                <a:latin typeface="Courier New" panose="02070309020205020404" pitchFamily="49" charset="0"/>
                <a:cs typeface="Courier New" panose="02070309020205020404" pitchFamily="49" charset="0"/>
              </a:rPr>
              <a:t>Call:</a:t>
            </a:r>
          </a:p>
          <a:p>
            <a:pPr marL="0" indent="0">
              <a:buNone/>
            </a:pPr>
            <a:r>
              <a:rPr lang="en-US" sz="2200" dirty="0" err="1">
                <a:latin typeface="Courier New" panose="02070309020205020404" pitchFamily="49" charset="0"/>
                <a:cs typeface="Courier New" panose="02070309020205020404" pitchFamily="49" charset="0"/>
              </a:rPr>
              <a:t>lm</a:t>
            </a:r>
            <a:r>
              <a:rPr lang="en-US" sz="2200" dirty="0">
                <a:latin typeface="Courier New" panose="02070309020205020404" pitchFamily="49" charset="0"/>
                <a:cs typeface="Courier New" panose="02070309020205020404" pitchFamily="49" charset="0"/>
              </a:rPr>
              <a:t>(formula = kilos ~ cookies)</a:t>
            </a:r>
          </a:p>
          <a:p>
            <a:pPr marL="0" indent="0">
              <a:buNone/>
            </a:pPr>
            <a:endParaRPr lang="en-US" sz="2200" dirty="0">
              <a:latin typeface="Courier New" panose="02070309020205020404" pitchFamily="49" charset="0"/>
              <a:cs typeface="Courier New" panose="02070309020205020404" pitchFamily="49" charset="0"/>
            </a:endParaRPr>
          </a:p>
          <a:p>
            <a:pPr marL="0" indent="0">
              <a:buNone/>
            </a:pPr>
            <a:r>
              <a:rPr lang="en-US" sz="2200" dirty="0">
                <a:latin typeface="Courier New" panose="02070309020205020404" pitchFamily="49" charset="0"/>
                <a:cs typeface="Courier New" panose="02070309020205020404" pitchFamily="49" charset="0"/>
              </a:rPr>
              <a:t>Coefficients:</a:t>
            </a:r>
          </a:p>
          <a:p>
            <a:pPr marL="0" indent="0">
              <a:buNone/>
            </a:pPr>
            <a:r>
              <a:rPr lang="en-US" sz="2200" dirty="0">
                <a:latin typeface="Courier New" panose="02070309020205020404" pitchFamily="49" charset="0"/>
                <a:cs typeface="Courier New" panose="02070309020205020404" pitchFamily="49" charset="0"/>
              </a:rPr>
              <a:t>(Intercept)      cookies  </a:t>
            </a:r>
          </a:p>
          <a:p>
            <a:pPr marL="0" indent="0">
              <a:buNone/>
            </a:pPr>
            <a:r>
              <a:rPr lang="en-US" sz="2200" dirty="0">
                <a:latin typeface="Courier New" panose="02070309020205020404" pitchFamily="49" charset="0"/>
                <a:cs typeface="Courier New" panose="02070309020205020404" pitchFamily="49" charset="0"/>
              </a:rPr>
              <a:t>    -0.2364       0.1214 </a:t>
            </a:r>
          </a:p>
        </p:txBody>
      </p:sp>
    </p:spTree>
    <p:extLst>
      <p:ext uri="{BB962C8B-B14F-4D97-AF65-F5344CB8AC3E}">
        <p14:creationId xmlns:p14="http://schemas.microsoft.com/office/powerpoint/2010/main" val="69061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0000FF"/>
                </a:solidFill>
              </a:rPr>
              <a:t>Bayes’ rule</a:t>
            </a:r>
          </a:p>
        </p:txBody>
      </p:sp>
      <p:sp>
        <p:nvSpPr>
          <p:cNvPr id="3" name="Content Placeholder 2"/>
          <p:cNvSpPr>
            <a:spLocks noGrp="1"/>
          </p:cNvSpPr>
          <p:nvPr>
            <p:ph idx="1"/>
          </p:nvPr>
        </p:nvSpPr>
        <p:spPr/>
        <p:txBody>
          <a:bodyPr/>
          <a:lstStyle/>
          <a:p>
            <a:endParaRPr lang="en-GB" dirty="0"/>
          </a:p>
        </p:txBody>
      </p:sp>
      <p:pic>
        <p:nvPicPr>
          <p:cNvPr id="6" name="Picture 5"/>
          <p:cNvPicPr>
            <a:picLocks noChangeAspect="1"/>
          </p:cNvPicPr>
          <p:nvPr/>
        </p:nvPicPr>
        <p:blipFill>
          <a:blip r:embed="rId2"/>
          <a:stretch>
            <a:fillRect/>
          </a:stretch>
        </p:blipFill>
        <p:spPr>
          <a:xfrm>
            <a:off x="5915977" y="2293620"/>
            <a:ext cx="2066925" cy="2209800"/>
          </a:xfrm>
          <a:prstGeom prst="rect">
            <a:avLst/>
          </a:prstGeom>
        </p:spPr>
      </p:pic>
      <p:sp>
        <p:nvSpPr>
          <p:cNvPr id="7" name="TextBox 6"/>
          <p:cNvSpPr txBox="1"/>
          <p:nvPr/>
        </p:nvSpPr>
        <p:spPr>
          <a:xfrm>
            <a:off x="5354320" y="4805680"/>
            <a:ext cx="3495040" cy="646331"/>
          </a:xfrm>
          <a:prstGeom prst="rect">
            <a:avLst/>
          </a:prstGeom>
          <a:noFill/>
        </p:spPr>
        <p:txBody>
          <a:bodyPr wrap="square" rtlCol="0">
            <a:spAutoFit/>
          </a:bodyPr>
          <a:lstStyle/>
          <a:p>
            <a:pPr algn="ctr"/>
            <a:r>
              <a:rPr lang="en-GB" dirty="0"/>
              <a:t>The mysterious </a:t>
            </a:r>
          </a:p>
          <a:p>
            <a:pPr algn="ctr"/>
            <a:r>
              <a:rPr lang="en-GB" dirty="0"/>
              <a:t>Thomas Bayes (1702 – 1761)</a:t>
            </a:r>
          </a:p>
        </p:txBody>
      </p:sp>
      <mc:AlternateContent xmlns:mc="http://schemas.openxmlformats.org/markup-compatibility/2006" xmlns:a14="http://schemas.microsoft.com/office/drawing/2010/main">
        <mc:Choice Requires="a14">
          <p:sp>
            <p:nvSpPr>
              <p:cNvPr id="10" name="TextBox 9"/>
              <p:cNvSpPr txBox="1"/>
              <p:nvPr/>
            </p:nvSpPr>
            <p:spPr>
              <a:xfrm>
                <a:off x="355600" y="3222307"/>
                <a:ext cx="5214937" cy="86369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𝑃</m:t>
                      </m:r>
                      <m:r>
                        <a:rPr lang="en-GB" b="0" i="1" smtClean="0">
                          <a:latin typeface="Cambria Math" panose="02040503050406030204" pitchFamily="18" charset="0"/>
                        </a:rPr>
                        <m:t>(</m:t>
                      </m:r>
                      <m:r>
                        <a:rPr lang="en-GB" b="0" i="1" smtClean="0">
                          <a:latin typeface="Cambria Math" panose="02040503050406030204" pitchFamily="18" charset="0"/>
                        </a:rPr>
                        <m:t>𝑦</m:t>
                      </m:r>
                      <m:r>
                        <a:rPr lang="en-GB" b="0" i="1" smtClean="0">
                          <a:latin typeface="Cambria Math" panose="02040503050406030204" pitchFamily="18" charset="0"/>
                        </a:rPr>
                        <m:t>|</m:t>
                      </m:r>
                      <m:r>
                        <a:rPr lang="en-GB" b="0" i="1" smtClean="0">
                          <a:latin typeface="Cambria Math" panose="02040503050406030204" pitchFamily="18" charset="0"/>
                        </a:rPr>
                        <m:t>𝑥</m:t>
                      </m:r>
                      <m:r>
                        <a:rPr lang="en-GB" b="0" i="1" smtClean="0">
                          <a:latin typeface="Cambria Math" panose="02040503050406030204" pitchFamily="18" charset="0"/>
                        </a:rPr>
                        <m:t>)=</m:t>
                      </m:r>
                      <m:f>
                        <m:fPr>
                          <m:ctrlPr>
                            <a:rPr lang="en-GB" i="1" smtClean="0">
                              <a:latin typeface="Cambria Math" panose="02040503050406030204" pitchFamily="18" charset="0"/>
                            </a:rPr>
                          </m:ctrlPr>
                        </m:fPr>
                        <m:num>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𝑥</m:t>
                              </m:r>
                            </m:e>
                            <m:e>
                              <m:r>
                                <a:rPr lang="en-GB" b="0" i="1" smtClean="0">
                                  <a:latin typeface="Cambria Math" panose="02040503050406030204" pitchFamily="18" charset="0"/>
                                </a:rPr>
                                <m:t>𝑦</m:t>
                              </m:r>
                            </m:e>
                          </m:d>
                          <m:r>
                            <a:rPr lang="en-GB" b="0" i="1" smtClean="0">
                              <a:latin typeface="Cambria Math" panose="02040503050406030204" pitchFamily="18" charset="0"/>
                            </a:rPr>
                            <m:t> </m:t>
                          </m:r>
                          <m:r>
                            <a:rPr lang="en-GB" b="0" i="1" smtClean="0">
                              <a:latin typeface="Cambria Math" panose="02040503050406030204" pitchFamily="18" charset="0"/>
                            </a:rPr>
                            <m:t>𝑃</m:t>
                          </m:r>
                          <m:r>
                            <a:rPr lang="en-GB" b="0" i="1" smtClean="0">
                              <a:latin typeface="Cambria Math" panose="02040503050406030204" pitchFamily="18" charset="0"/>
                            </a:rPr>
                            <m:t>(</m:t>
                          </m:r>
                          <m:r>
                            <a:rPr lang="en-GB" b="0" i="1" smtClean="0">
                              <a:latin typeface="Cambria Math" panose="02040503050406030204" pitchFamily="18" charset="0"/>
                            </a:rPr>
                            <m:t>𝑦</m:t>
                          </m:r>
                          <m:r>
                            <a:rPr lang="en-GB" b="0" i="1" smtClean="0">
                              <a:latin typeface="Cambria Math" panose="02040503050406030204" pitchFamily="18" charset="0"/>
                            </a:rPr>
                            <m:t>)</m:t>
                          </m:r>
                        </m:num>
                        <m:den>
                          <m:r>
                            <a:rPr lang="en-GB" b="0" i="1" smtClean="0">
                              <a:latin typeface="Cambria Math" panose="02040503050406030204" pitchFamily="18" charset="0"/>
                            </a:rPr>
                            <m:t>𝑃</m:t>
                          </m:r>
                          <m:r>
                            <a:rPr lang="en-GB" b="0" i="1" smtClean="0">
                              <a:latin typeface="Cambria Math" panose="02040503050406030204" pitchFamily="18" charset="0"/>
                            </a:rPr>
                            <m:t>(</m:t>
                          </m:r>
                          <m:r>
                            <a:rPr lang="en-GB" b="0" i="1" smtClean="0">
                              <a:latin typeface="Cambria Math" panose="02040503050406030204" pitchFamily="18" charset="0"/>
                            </a:rPr>
                            <m:t>𝑥</m:t>
                          </m:r>
                          <m:r>
                            <a:rPr lang="en-GB" b="0" i="1" smtClean="0">
                              <a:latin typeface="Cambria Math" panose="02040503050406030204" pitchFamily="18" charset="0"/>
                            </a:rPr>
                            <m:t>)</m:t>
                          </m:r>
                        </m:den>
                      </m:f>
                    </m:oMath>
                  </m:oMathPara>
                </a14:m>
                <a:endParaRPr lang="en-GB" dirty="0"/>
              </a:p>
              <a:p>
                <a:endParaRPr lang="en-GB" dirty="0"/>
              </a:p>
            </p:txBody>
          </p:sp>
        </mc:Choice>
        <mc:Fallback xmlns="">
          <p:sp>
            <p:nvSpPr>
              <p:cNvPr id="10" name="TextBox 9"/>
              <p:cNvSpPr txBox="1">
                <a:spLocks noRot="1" noChangeAspect="1" noMove="1" noResize="1" noEditPoints="1" noAdjustHandles="1" noChangeArrowheads="1" noChangeShapeType="1" noTextEdit="1"/>
              </p:cNvSpPr>
              <p:nvPr/>
            </p:nvSpPr>
            <p:spPr>
              <a:xfrm>
                <a:off x="355600" y="3222307"/>
                <a:ext cx="5214937" cy="863698"/>
              </a:xfrm>
              <a:prstGeom prst="rect">
                <a:avLst/>
              </a:prstGeom>
              <a:blipFill>
                <a:blip r:embed="rId3"/>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21884012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ACFBC-E16C-4F13-9828-2EDD5D00D83F}"/>
              </a:ext>
            </a:extLst>
          </p:cNvPr>
          <p:cNvSpPr>
            <a:spLocks noGrp="1"/>
          </p:cNvSpPr>
          <p:nvPr>
            <p:ph type="title"/>
          </p:nvPr>
        </p:nvSpPr>
        <p:spPr/>
        <p:txBody>
          <a:bodyPr/>
          <a:lstStyle/>
          <a:p>
            <a:r>
              <a:rPr lang="en-US" dirty="0">
                <a:solidFill>
                  <a:srgbClr val="0000FF"/>
                </a:solidFill>
              </a:rPr>
              <a:t>Simple linear regression in R: Summary</a:t>
            </a:r>
            <a:endParaRPr lang="en-US" dirty="0"/>
          </a:p>
        </p:txBody>
      </p:sp>
      <p:sp>
        <p:nvSpPr>
          <p:cNvPr id="3" name="Content Placeholder 2">
            <a:extLst>
              <a:ext uri="{FF2B5EF4-FFF2-40B4-BE49-F238E27FC236}">
                <a16:creationId xmlns:a16="http://schemas.microsoft.com/office/drawing/2014/main" id="{96C647F1-9A6A-495F-9277-72F59DB4873D}"/>
              </a:ext>
            </a:extLst>
          </p:cNvPr>
          <p:cNvSpPr>
            <a:spLocks noGrp="1"/>
          </p:cNvSpPr>
          <p:nvPr>
            <p:ph idx="1"/>
          </p:nvPr>
        </p:nvSpPr>
        <p:spPr/>
        <p:txBody>
          <a:bodyPr>
            <a:normAutofit fontScale="70000" lnSpcReduction="20000"/>
          </a:bodyPr>
          <a:lstStyle/>
          <a:p>
            <a:pPr marL="0" indent="0">
              <a:buNone/>
            </a:pPr>
            <a:r>
              <a:rPr lang="en-US" b="1" dirty="0">
                <a:latin typeface="Courier New" panose="02070309020205020404" pitchFamily="49" charset="0"/>
                <a:cs typeface="Courier New" panose="02070309020205020404" pitchFamily="49" charset="0"/>
              </a:rPr>
              <a:t>summary(</a:t>
            </a:r>
            <a:r>
              <a:rPr lang="en-US" b="1" dirty="0" err="1">
                <a:latin typeface="Courier New" panose="02070309020205020404" pitchFamily="49" charset="0"/>
                <a:cs typeface="Courier New" panose="02070309020205020404" pitchFamily="49" charset="0"/>
              </a:rPr>
              <a:t>lm</a:t>
            </a:r>
            <a:r>
              <a:rPr lang="en-US" b="1" dirty="0">
                <a:latin typeface="Courier New" panose="02070309020205020404" pitchFamily="49" charset="0"/>
                <a:cs typeface="Courier New" panose="02070309020205020404" pitchFamily="49" charset="0"/>
              </a:rPr>
              <a:t>(kilos ~ cookies))</a:t>
            </a:r>
          </a:p>
          <a:p>
            <a:pPr marL="0" indent="0">
              <a:buNone/>
            </a:pPr>
            <a:r>
              <a:rPr lang="en-US" dirty="0">
                <a:latin typeface="Courier New" panose="02070309020205020404" pitchFamily="49" charset="0"/>
                <a:cs typeface="Courier New" panose="02070309020205020404" pitchFamily="49" charset="0"/>
              </a:rPr>
              <a:t>Call:</a:t>
            </a:r>
          </a:p>
          <a:p>
            <a:pPr marL="0" indent="0">
              <a:buNone/>
            </a:pPr>
            <a:r>
              <a:rPr lang="en-US" dirty="0" err="1">
                <a:latin typeface="Courier New" panose="02070309020205020404" pitchFamily="49" charset="0"/>
                <a:cs typeface="Courier New" panose="02070309020205020404" pitchFamily="49" charset="0"/>
              </a:rPr>
              <a:t>lm</a:t>
            </a:r>
            <a:r>
              <a:rPr lang="en-US" dirty="0">
                <a:latin typeface="Courier New" panose="02070309020205020404" pitchFamily="49" charset="0"/>
                <a:cs typeface="Courier New" panose="02070309020205020404" pitchFamily="49" charset="0"/>
              </a:rPr>
              <a:t>(formula = kilos ~ cookies)</a:t>
            </a:r>
          </a:p>
          <a:p>
            <a:pPr marL="0" indent="0">
              <a:buNone/>
            </a:pPr>
            <a:r>
              <a:rPr lang="en-US" dirty="0">
                <a:latin typeface="Courier New" panose="02070309020205020404" pitchFamily="49" charset="0"/>
                <a:cs typeface="Courier New" panose="02070309020205020404" pitchFamily="49" charset="0"/>
              </a:rPr>
              <a:t>Residuals:</a:t>
            </a:r>
          </a:p>
          <a:p>
            <a:pPr marL="0" indent="0">
              <a:buNone/>
            </a:pPr>
            <a:r>
              <a:rPr lang="en-US" dirty="0">
                <a:latin typeface="Courier New" panose="02070309020205020404" pitchFamily="49" charset="0"/>
                <a:cs typeface="Courier New" panose="02070309020205020404" pitchFamily="49" charset="0"/>
              </a:rPr>
              <a:t>    Min      1Q  Median      3Q     Max </a:t>
            </a:r>
          </a:p>
          <a:p>
            <a:pPr marL="0" indent="0">
              <a:buNone/>
            </a:pPr>
            <a:r>
              <a:rPr lang="en-US" dirty="0">
                <a:latin typeface="Courier New" panose="02070309020205020404" pitchFamily="49" charset="0"/>
                <a:cs typeface="Courier New" panose="02070309020205020404" pitchFamily="49" charset="0"/>
              </a:rPr>
              <a:t>-1.0707 -0.7189  0.2043  0.5668  1.0864 </a:t>
            </a:r>
          </a:p>
          <a:p>
            <a:pPr marL="0" indent="0">
              <a:buNone/>
            </a:pPr>
            <a:r>
              <a:rPr lang="en-US" dirty="0">
                <a:latin typeface="Courier New" panose="02070309020205020404" pitchFamily="49" charset="0"/>
                <a:cs typeface="Courier New" panose="02070309020205020404" pitchFamily="49" charset="0"/>
              </a:rPr>
              <a:t>Coefficients:</a:t>
            </a:r>
          </a:p>
          <a:p>
            <a:pPr marL="0" indent="0">
              <a:buNone/>
            </a:pPr>
            <a:r>
              <a:rPr lang="en-US" dirty="0">
                <a:latin typeface="Courier New" panose="02070309020205020404" pitchFamily="49" charset="0"/>
                <a:cs typeface="Courier New" panose="02070309020205020404" pitchFamily="49" charset="0"/>
              </a:rPr>
              <a:t>            Estimate Std. Error t value </a:t>
            </a:r>
            <a:r>
              <a:rPr lang="en-US" dirty="0" err="1">
                <a:latin typeface="Courier New" panose="02070309020205020404" pitchFamily="49" charset="0"/>
                <a:cs typeface="Courier New" panose="02070309020205020404" pitchFamily="49" charset="0"/>
              </a:rPr>
              <a:t>Pr</a:t>
            </a:r>
            <a:r>
              <a:rPr lang="en-US" dirty="0">
                <a:latin typeface="Courier New" panose="02070309020205020404" pitchFamily="49" charset="0"/>
                <a:cs typeface="Courier New" panose="02070309020205020404" pitchFamily="49" charset="0"/>
              </a:rPr>
              <a:t>(&gt;|t|)  </a:t>
            </a:r>
          </a:p>
          <a:p>
            <a:pPr marL="0" indent="0">
              <a:buNone/>
            </a:pPr>
            <a:r>
              <a:rPr lang="en-US" dirty="0">
                <a:latin typeface="Courier New" panose="02070309020205020404" pitchFamily="49" charset="0"/>
                <a:cs typeface="Courier New" panose="02070309020205020404" pitchFamily="49" charset="0"/>
              </a:rPr>
              <a:t>(Intercept) -0.23645    0.49341  -0.479   0.6446  </a:t>
            </a:r>
          </a:p>
          <a:p>
            <a:pPr marL="0" indent="0">
              <a:buNone/>
            </a:pPr>
            <a:r>
              <a:rPr lang="en-US" dirty="0">
                <a:latin typeface="Courier New" panose="02070309020205020404" pitchFamily="49" charset="0"/>
                <a:cs typeface="Courier New" panose="02070309020205020404" pitchFamily="49" charset="0"/>
              </a:rPr>
              <a:t>cookies      0.12143    0.04151   2.925   0.0191 *</a:t>
            </a:r>
          </a:p>
          <a:p>
            <a:pPr marL="0" indent="0">
              <a:buNone/>
            </a:pPr>
            <a:r>
              <a:rPr lang="en-US" dirty="0">
                <a:latin typeface="Courier New" panose="02070309020205020404" pitchFamily="49" charset="0"/>
                <a:cs typeface="Courier New" panose="02070309020205020404" pitchFamily="49" charset="0"/>
              </a:rPr>
              <a:t>---</a:t>
            </a:r>
          </a:p>
          <a:p>
            <a:pPr marL="0" indent="0">
              <a:buNone/>
            </a:pPr>
            <a:r>
              <a:rPr lang="en-US" dirty="0" err="1">
                <a:latin typeface="Courier New" panose="02070309020205020404" pitchFamily="49" charset="0"/>
                <a:cs typeface="Courier New" panose="02070309020205020404" pitchFamily="49" charset="0"/>
              </a:rPr>
              <a:t>Signif</a:t>
            </a:r>
            <a:r>
              <a:rPr lang="en-US" dirty="0">
                <a:latin typeface="Courier New" panose="02070309020205020404" pitchFamily="49" charset="0"/>
                <a:cs typeface="Courier New" panose="02070309020205020404" pitchFamily="49" charset="0"/>
              </a:rPr>
              <a:t>. codes:  </a:t>
            </a:r>
          </a:p>
          <a:p>
            <a:pPr marL="0" indent="0">
              <a:buNone/>
            </a:pPr>
            <a:r>
              <a:rPr lang="en-US" dirty="0">
                <a:latin typeface="Courier New" panose="02070309020205020404" pitchFamily="49" charset="0"/>
                <a:cs typeface="Courier New" panose="02070309020205020404" pitchFamily="49" charset="0"/>
              </a:rPr>
              <a:t>0 ‘***’ 0.001 ‘**’ 0.01 ‘*’ 0.05 ‘.’ 0.1 ‘ ’ 1</a:t>
            </a:r>
          </a:p>
          <a:p>
            <a:pPr marL="0" indent="0">
              <a:buNone/>
            </a:pPr>
            <a:r>
              <a:rPr lang="en-US" dirty="0">
                <a:latin typeface="Courier New" panose="02070309020205020404" pitchFamily="49" charset="0"/>
                <a:cs typeface="Courier New" panose="02070309020205020404" pitchFamily="49" charset="0"/>
              </a:rPr>
              <a:t>Residual standard error: 0.8228 on 8 degrees of freedom</a:t>
            </a:r>
          </a:p>
          <a:p>
            <a:pPr marL="0" indent="0">
              <a:buNone/>
            </a:pPr>
            <a:r>
              <a:rPr lang="en-US" dirty="0">
                <a:latin typeface="Courier New" panose="02070309020205020404" pitchFamily="49" charset="0"/>
                <a:cs typeface="Courier New" panose="02070309020205020404" pitchFamily="49" charset="0"/>
              </a:rPr>
              <a:t>Multiple R-squared:  0.5169,	Adjusted R-squared:  0.4565 </a:t>
            </a:r>
          </a:p>
          <a:p>
            <a:pPr marL="0" indent="0">
              <a:buNone/>
            </a:pPr>
            <a:r>
              <a:rPr lang="en-US" dirty="0">
                <a:latin typeface="Courier New" panose="02070309020205020404" pitchFamily="49" charset="0"/>
                <a:cs typeface="Courier New" panose="02070309020205020404" pitchFamily="49" charset="0"/>
              </a:rPr>
              <a:t>F-statistic: 8.558 on 1 and 8 DF,  p-value: 0.01913</a:t>
            </a:r>
          </a:p>
        </p:txBody>
      </p:sp>
    </p:spTree>
    <p:extLst>
      <p:ext uri="{BB962C8B-B14F-4D97-AF65-F5344CB8AC3E}">
        <p14:creationId xmlns:p14="http://schemas.microsoft.com/office/powerpoint/2010/main" val="14553083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0000FF"/>
                </a:solidFill>
              </a:rPr>
              <a:t>Bayesian regression in R: some examples</a:t>
            </a:r>
          </a:p>
        </p:txBody>
      </p:sp>
      <p:sp>
        <p:nvSpPr>
          <p:cNvPr id="3" name="Content Placeholder 2"/>
          <p:cNvSpPr>
            <a:spLocks noGrp="1"/>
          </p:cNvSpPr>
          <p:nvPr>
            <p:ph idx="1"/>
          </p:nvPr>
        </p:nvSpPr>
        <p:spPr/>
        <p:txBody>
          <a:bodyPr/>
          <a:lstStyle/>
          <a:p>
            <a:r>
              <a:rPr lang="en-GB" dirty="0" err="1"/>
              <a:t>brms</a:t>
            </a:r>
            <a:r>
              <a:rPr lang="en-GB" dirty="0"/>
              <a:t> (a wrapper for Stan)</a:t>
            </a:r>
          </a:p>
          <a:p>
            <a:r>
              <a:rPr lang="en-GB" dirty="0" err="1"/>
              <a:t>rstan</a:t>
            </a:r>
            <a:r>
              <a:rPr lang="en-GB" dirty="0"/>
              <a:t> (for advanced, requires programming in Stan)</a:t>
            </a:r>
          </a:p>
          <a:p>
            <a:r>
              <a:rPr lang="en-GB" dirty="0" err="1"/>
              <a:t>MCMCglmm</a:t>
            </a:r>
            <a:r>
              <a:rPr lang="en-GB" dirty="0"/>
              <a:t> (logistic regression was a bit tricky, in my experience)</a:t>
            </a:r>
          </a:p>
          <a:p>
            <a:r>
              <a:rPr lang="en-GB" dirty="0"/>
              <a:t>arm</a:t>
            </a:r>
          </a:p>
          <a:p>
            <a:r>
              <a:rPr lang="en-GB" dirty="0" err="1"/>
              <a:t>blme</a:t>
            </a:r>
            <a:endParaRPr lang="en-GB" dirty="0"/>
          </a:p>
          <a:p>
            <a:pPr marL="0" indent="0">
              <a:buNone/>
            </a:pPr>
            <a:endParaRPr lang="en-GB" dirty="0"/>
          </a:p>
        </p:txBody>
      </p:sp>
    </p:spTree>
    <p:extLst>
      <p:ext uri="{BB962C8B-B14F-4D97-AF65-F5344CB8AC3E}">
        <p14:creationId xmlns:p14="http://schemas.microsoft.com/office/powerpoint/2010/main" val="34291737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2E0D8-4569-441C-BE6F-B5A8E2B2A7DB}"/>
              </a:ext>
            </a:extLst>
          </p:cNvPr>
          <p:cNvSpPr>
            <a:spLocks noGrp="1"/>
          </p:cNvSpPr>
          <p:nvPr>
            <p:ph type="title"/>
          </p:nvPr>
        </p:nvSpPr>
        <p:spPr/>
        <p:txBody>
          <a:bodyPr/>
          <a:lstStyle/>
          <a:p>
            <a:r>
              <a:rPr lang="en-US" dirty="0">
                <a:solidFill>
                  <a:srgbClr val="0000FF"/>
                </a:solidFill>
              </a:rPr>
              <a:t>Bayesian linear regression</a:t>
            </a:r>
          </a:p>
        </p:txBody>
      </p:sp>
      <p:sp>
        <p:nvSpPr>
          <p:cNvPr id="3" name="Content Placeholder 2">
            <a:extLst>
              <a:ext uri="{FF2B5EF4-FFF2-40B4-BE49-F238E27FC236}">
                <a16:creationId xmlns:a16="http://schemas.microsoft.com/office/drawing/2014/main" id="{3E8AFC85-E398-4A32-8FAC-13EF2B97AC45}"/>
              </a:ext>
            </a:extLst>
          </p:cNvPr>
          <p:cNvSpPr>
            <a:spLocks noGrp="1"/>
          </p:cNvSpPr>
          <p:nvPr>
            <p:ph idx="1"/>
          </p:nvPr>
        </p:nvSpPr>
        <p:spPr/>
        <p:txBody>
          <a:bodyPr>
            <a:normAutofit fontScale="92500"/>
          </a:bodyPr>
          <a:lstStyle/>
          <a:p>
            <a:pPr marL="0" indent="0">
              <a:buNone/>
            </a:pPr>
            <a:r>
              <a:rPr lang="en-US" b="1" dirty="0">
                <a:latin typeface="Courier New" panose="02070309020205020404" pitchFamily="49" charset="0"/>
                <a:cs typeface="Courier New" panose="02070309020205020404" pitchFamily="49" charset="0"/>
              </a:rPr>
              <a:t>library(brms)</a:t>
            </a:r>
          </a:p>
          <a:p>
            <a:pPr marL="0" indent="0">
              <a:buNone/>
            </a:pPr>
            <a:r>
              <a:rPr lang="en-US" b="1" dirty="0" err="1">
                <a:latin typeface="Courier New" panose="02070309020205020404" pitchFamily="49" charset="0"/>
                <a:cs typeface="Courier New" panose="02070309020205020404" pitchFamily="49" charset="0"/>
              </a:rPr>
              <a:t>mybrm</a:t>
            </a:r>
            <a:r>
              <a:rPr lang="en-US" b="1" dirty="0">
                <a:latin typeface="Courier New" panose="02070309020205020404" pitchFamily="49" charset="0"/>
                <a:cs typeface="Courier New" panose="02070309020205020404" pitchFamily="49" charset="0"/>
              </a:rPr>
              <a:t> &lt;- </a:t>
            </a:r>
            <a:r>
              <a:rPr lang="en-US" b="1" dirty="0" err="1">
                <a:latin typeface="Courier New" panose="02070309020205020404" pitchFamily="49" charset="0"/>
                <a:cs typeface="Courier New" panose="02070309020205020404" pitchFamily="49" charset="0"/>
              </a:rPr>
              <a:t>brm</a:t>
            </a:r>
            <a:r>
              <a:rPr lang="en-US" b="1" dirty="0">
                <a:latin typeface="Courier New" panose="02070309020205020404" pitchFamily="49" charset="0"/>
                <a:cs typeface="Courier New" panose="02070309020205020404" pitchFamily="49" charset="0"/>
              </a:rPr>
              <a:t>(kilos ~ cookies, data = </a:t>
            </a:r>
            <a:r>
              <a:rPr lang="en-US" b="1" dirty="0" err="1">
                <a:latin typeface="Courier New" panose="02070309020205020404" pitchFamily="49" charset="0"/>
                <a:cs typeface="Courier New" panose="02070309020205020404" pitchFamily="49" charset="0"/>
              </a:rPr>
              <a:t>mydata</a:t>
            </a:r>
            <a:r>
              <a:rPr lang="en-US" b="1" dirty="0">
                <a:latin typeface="Courier New" panose="02070309020205020404" pitchFamily="49" charset="0"/>
                <a:cs typeface="Courier New" panose="02070309020205020404" pitchFamily="49" charset="0"/>
              </a:rPr>
              <a:t>)</a:t>
            </a:r>
          </a:p>
          <a:p>
            <a:pPr marL="0" indent="0">
              <a:buNone/>
            </a:pPr>
            <a:endParaRPr lang="en-US" dirty="0"/>
          </a:p>
          <a:p>
            <a:pPr marL="0" indent="0">
              <a:buNone/>
            </a:pPr>
            <a:r>
              <a:rPr lang="en-US" dirty="0">
                <a:solidFill>
                  <a:srgbClr val="FF0000"/>
                </a:solidFill>
                <a:latin typeface="Courier New" panose="02070309020205020404" pitchFamily="49" charset="0"/>
                <a:cs typeface="Courier New" panose="02070309020205020404" pitchFamily="49" charset="0"/>
              </a:rPr>
              <a:t>Compiling the C++ model</a:t>
            </a:r>
          </a:p>
          <a:p>
            <a:pPr marL="0" indent="0">
              <a:buNone/>
            </a:pPr>
            <a:r>
              <a:rPr lang="en-US" dirty="0">
                <a:solidFill>
                  <a:srgbClr val="FF0000"/>
                </a:solidFill>
                <a:latin typeface="Courier New" panose="02070309020205020404" pitchFamily="49" charset="0"/>
                <a:cs typeface="Courier New" panose="02070309020205020404" pitchFamily="49" charset="0"/>
              </a:rPr>
              <a:t>SAMPLING FOR MODEL 'bb9e16ac0c58e0aeba05bd726f2e6628' NOW (CHAIN 1).</a:t>
            </a:r>
          </a:p>
          <a:p>
            <a:pPr marL="0" indent="0">
              <a:buNone/>
            </a:pPr>
            <a:r>
              <a:rPr lang="en-US" dirty="0">
                <a:solidFill>
                  <a:srgbClr val="FF0000"/>
                </a:solidFill>
                <a:latin typeface="Courier New" panose="02070309020205020404" pitchFamily="49" charset="0"/>
                <a:cs typeface="Courier New" panose="02070309020205020404" pitchFamily="49" charset="0"/>
              </a:rPr>
              <a:t>…</a:t>
            </a:r>
          </a:p>
          <a:p>
            <a:pPr marL="0" indent="0">
              <a:buNone/>
            </a:pPr>
            <a:r>
              <a:rPr lang="en-US" dirty="0">
                <a:solidFill>
                  <a:srgbClr val="FF0000"/>
                </a:solidFill>
                <a:latin typeface="Courier New" panose="02070309020205020404" pitchFamily="49" charset="0"/>
                <a:cs typeface="Courier New" panose="02070309020205020404" pitchFamily="49" charset="0"/>
              </a:rPr>
              <a:t>Chain 1: Adjust your expectations accordingly!</a:t>
            </a:r>
          </a:p>
          <a:p>
            <a:pPr marL="0" indent="0">
              <a:buNone/>
            </a:pPr>
            <a:r>
              <a:rPr lang="en-US" dirty="0">
                <a:solidFill>
                  <a:srgbClr val="FF0000"/>
                </a:solidFill>
                <a:latin typeface="Courier New" panose="02070309020205020404" pitchFamily="49" charset="0"/>
                <a:cs typeface="Courier New" panose="02070309020205020404" pitchFamily="49" charset="0"/>
              </a:rPr>
              <a:t>Chain 1: Iteration:    1 / 2000 [  0%]  (Warmup)</a:t>
            </a:r>
          </a:p>
          <a:p>
            <a:pPr marL="0" indent="0">
              <a:buNone/>
            </a:pPr>
            <a:r>
              <a:rPr lang="en-US" dirty="0">
                <a:solidFill>
                  <a:srgbClr val="FF0000"/>
                </a:solidFill>
                <a:latin typeface="Courier New" panose="02070309020205020404" pitchFamily="49" charset="0"/>
                <a:cs typeface="Courier New" panose="02070309020205020404" pitchFamily="49" charset="0"/>
              </a:rPr>
              <a:t>Chain 1: Iteration:  200 / 2000 [ 10%]  (Warmup)</a:t>
            </a:r>
          </a:p>
          <a:p>
            <a:pPr marL="0" indent="0">
              <a:buNone/>
            </a:pPr>
            <a:r>
              <a:rPr lang="en-US" dirty="0">
                <a:solidFill>
                  <a:srgbClr val="FF0000"/>
                </a:solidFill>
                <a:latin typeface="Courier New" panose="02070309020205020404" pitchFamily="49" charset="0"/>
                <a:cs typeface="Courier New" panose="02070309020205020404" pitchFamily="49" charset="0"/>
              </a:rPr>
              <a:t>…</a:t>
            </a:r>
          </a:p>
          <a:p>
            <a:pPr marL="0" indent="0" algn="ctr">
              <a:buNone/>
            </a:pPr>
            <a:r>
              <a:rPr lang="en-US" dirty="0"/>
              <a:t>What is going on?</a:t>
            </a:r>
          </a:p>
        </p:txBody>
      </p:sp>
    </p:spTree>
    <p:extLst>
      <p:ext uri="{BB962C8B-B14F-4D97-AF65-F5344CB8AC3E}">
        <p14:creationId xmlns:p14="http://schemas.microsoft.com/office/powerpoint/2010/main" val="42021460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0000FF"/>
                </a:solidFill>
              </a:rPr>
              <a:t>Markov Chain Monte Carlo</a:t>
            </a:r>
            <a:r>
              <a:rPr lang="en-GB" dirty="0"/>
              <a:t> </a:t>
            </a:r>
          </a:p>
        </p:txBody>
      </p:sp>
      <p:sp>
        <p:nvSpPr>
          <p:cNvPr id="3" name="Content Placeholder 2"/>
          <p:cNvSpPr>
            <a:spLocks noGrp="1"/>
          </p:cNvSpPr>
          <p:nvPr>
            <p:ph idx="1"/>
          </p:nvPr>
        </p:nvSpPr>
        <p:spPr/>
        <p:txBody>
          <a:bodyPr>
            <a:normAutofit/>
          </a:bodyPr>
          <a:lstStyle/>
          <a:p>
            <a:r>
              <a:rPr lang="en-GB" dirty="0"/>
              <a:t>We cannot always derive the posterior distribution mathematically, as was the case with beta distributions (the dating example).</a:t>
            </a:r>
          </a:p>
          <a:p>
            <a:r>
              <a:rPr lang="en-GB" dirty="0"/>
              <a:t>Instead, one can get the posterior distribution by sampling a large number of representative points from the posterior distribution with the help of a Markov Chain Monte Carlo algorithm</a:t>
            </a:r>
          </a:p>
          <a:p>
            <a:pPr lvl="1"/>
            <a:r>
              <a:rPr lang="en-GB" dirty="0"/>
              <a:t>Monte Carlo simulation: any simulation that draws random values from a distribution, e.g.</a:t>
            </a:r>
            <a:r>
              <a:rPr lang="en-GB" sz="2000" dirty="0">
                <a:latin typeface="Courier New" panose="02070309020205020404" pitchFamily="49" charset="0"/>
                <a:cs typeface="Courier New" panose="02070309020205020404" pitchFamily="49" charset="0"/>
              </a:rPr>
              <a:t> </a:t>
            </a:r>
            <a:r>
              <a:rPr lang="en-GB" sz="2000" dirty="0" err="1">
                <a:latin typeface="Courier New" panose="02070309020205020404" pitchFamily="49" charset="0"/>
                <a:cs typeface="Courier New" panose="02070309020205020404" pitchFamily="49" charset="0"/>
              </a:rPr>
              <a:t>rnorm</a:t>
            </a:r>
            <a:r>
              <a:rPr lang="en-GB" sz="2000" dirty="0">
                <a:latin typeface="Courier New" panose="02070309020205020404" pitchFamily="49" charset="0"/>
                <a:cs typeface="Courier New" panose="02070309020205020404" pitchFamily="49" charset="0"/>
              </a:rPr>
              <a:t>(), </a:t>
            </a:r>
            <a:r>
              <a:rPr lang="en-GB" sz="2000" dirty="0" err="1">
                <a:latin typeface="Courier New" panose="02070309020205020404" pitchFamily="49" charset="0"/>
                <a:cs typeface="Courier New" panose="02070309020205020404" pitchFamily="49" charset="0"/>
              </a:rPr>
              <a:t>rt</a:t>
            </a:r>
            <a:r>
              <a:rPr lang="en-GB" sz="2000" dirty="0">
                <a:latin typeface="Courier New" panose="02070309020205020404" pitchFamily="49" charset="0"/>
                <a:cs typeface="Courier New" panose="02070309020205020404" pitchFamily="49" charset="0"/>
              </a:rPr>
              <a:t>() </a:t>
            </a:r>
            <a:r>
              <a:rPr lang="en-GB" dirty="0"/>
              <a:t>in R.</a:t>
            </a:r>
          </a:p>
          <a:p>
            <a:pPr lvl="1"/>
            <a:r>
              <a:rPr lang="en-GB" dirty="0"/>
              <a:t>Markov Chain process: a random walk when the next step does not depend on the steps before the current position.</a:t>
            </a:r>
          </a:p>
        </p:txBody>
      </p:sp>
    </p:spTree>
    <p:extLst>
      <p:ext uri="{BB962C8B-B14F-4D97-AF65-F5344CB8AC3E}">
        <p14:creationId xmlns:p14="http://schemas.microsoft.com/office/powerpoint/2010/main" val="199630561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0000FF"/>
                </a:solidFill>
              </a:rPr>
              <a:t>Metropolis algorithm</a:t>
            </a:r>
          </a:p>
        </p:txBody>
      </p:sp>
      <p:sp>
        <p:nvSpPr>
          <p:cNvPr id="3" name="Content Placeholder 2"/>
          <p:cNvSpPr>
            <a:spLocks noGrp="1"/>
          </p:cNvSpPr>
          <p:nvPr>
            <p:ph idx="1"/>
          </p:nvPr>
        </p:nvSpPr>
        <p:spPr/>
        <p:txBody>
          <a:bodyPr>
            <a:normAutofit/>
          </a:bodyPr>
          <a:lstStyle/>
          <a:p>
            <a:r>
              <a:rPr lang="en-GB" dirty="0"/>
              <a:t>President X of country Y (no names!) wants to sell weapons in order to promote peace in the world.</a:t>
            </a:r>
          </a:p>
          <a:p>
            <a:r>
              <a:rPr lang="en-GB" dirty="0"/>
              <a:t>Goes to a rich country Z to negotiate the deals with several sheikhs.</a:t>
            </a:r>
          </a:p>
          <a:p>
            <a:r>
              <a:rPr lang="en-GB" dirty="0"/>
              <a:t>Some of them have more money, some have less. </a:t>
            </a:r>
          </a:p>
          <a:p>
            <a:r>
              <a:rPr lang="en-GB" dirty="0"/>
              <a:t>Obviously, the more money, the more X should be interested!</a:t>
            </a:r>
          </a:p>
          <a:p>
            <a:r>
              <a:rPr lang="en-GB" dirty="0"/>
              <a:t>But X doesn’t know how much money each has (he doesn’t know much, in general).</a:t>
            </a:r>
          </a:p>
          <a:p>
            <a:endParaRPr lang="en-GB" dirty="0"/>
          </a:p>
        </p:txBody>
      </p:sp>
    </p:spTree>
    <p:extLst>
      <p:ext uri="{BB962C8B-B14F-4D97-AF65-F5344CB8AC3E}">
        <p14:creationId xmlns:p14="http://schemas.microsoft.com/office/powerpoint/2010/main" val="19385634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0000FF"/>
                </a:solidFill>
              </a:rPr>
              <a:t>The </a:t>
            </a:r>
            <a:r>
              <a:rPr lang="en-GB" dirty="0" err="1">
                <a:solidFill>
                  <a:srgbClr val="0000FF"/>
                </a:solidFill>
              </a:rPr>
              <a:t>Sheikhs’palaces</a:t>
            </a:r>
            <a:endParaRPr lang="en-GB" dirty="0">
              <a:solidFill>
                <a:srgbClr val="0000FF"/>
              </a:solidFill>
            </a:endParaRPr>
          </a:p>
        </p:txBody>
      </p:sp>
      <p:sp>
        <p:nvSpPr>
          <p:cNvPr id="12" name="TextBox 11"/>
          <p:cNvSpPr txBox="1"/>
          <p:nvPr/>
        </p:nvSpPr>
        <p:spPr>
          <a:xfrm>
            <a:off x="977900" y="4216400"/>
            <a:ext cx="702726" cy="369332"/>
          </a:xfrm>
          <a:prstGeom prst="rect">
            <a:avLst/>
          </a:prstGeom>
          <a:noFill/>
        </p:spPr>
        <p:txBody>
          <a:bodyPr wrap="square" rtlCol="0">
            <a:spAutoFit/>
          </a:bodyPr>
          <a:lstStyle/>
          <a:p>
            <a:r>
              <a:rPr lang="en-GB" dirty="0"/>
              <a:t>10bn</a:t>
            </a:r>
          </a:p>
        </p:txBody>
      </p:sp>
      <p:sp>
        <p:nvSpPr>
          <p:cNvPr id="13" name="TextBox 12"/>
          <p:cNvSpPr txBox="1"/>
          <p:nvPr/>
        </p:nvSpPr>
        <p:spPr>
          <a:xfrm>
            <a:off x="2295721" y="4200521"/>
            <a:ext cx="736595" cy="369332"/>
          </a:xfrm>
          <a:prstGeom prst="rect">
            <a:avLst/>
          </a:prstGeom>
          <a:noFill/>
        </p:spPr>
        <p:txBody>
          <a:bodyPr wrap="square" rtlCol="0">
            <a:spAutoFit/>
          </a:bodyPr>
          <a:lstStyle/>
          <a:p>
            <a:r>
              <a:rPr lang="en-GB" dirty="0"/>
              <a:t>20bn</a:t>
            </a:r>
          </a:p>
        </p:txBody>
      </p:sp>
      <p:sp>
        <p:nvSpPr>
          <p:cNvPr id="15" name="TextBox 14"/>
          <p:cNvSpPr txBox="1"/>
          <p:nvPr/>
        </p:nvSpPr>
        <p:spPr>
          <a:xfrm>
            <a:off x="3554649" y="4204226"/>
            <a:ext cx="749299" cy="369332"/>
          </a:xfrm>
          <a:prstGeom prst="rect">
            <a:avLst/>
          </a:prstGeom>
          <a:noFill/>
        </p:spPr>
        <p:txBody>
          <a:bodyPr wrap="square" rtlCol="0">
            <a:spAutoFit/>
          </a:bodyPr>
          <a:lstStyle/>
          <a:p>
            <a:r>
              <a:rPr lang="en-GB" dirty="0"/>
              <a:t>30bn</a:t>
            </a:r>
          </a:p>
        </p:txBody>
      </p:sp>
      <p:sp>
        <p:nvSpPr>
          <p:cNvPr id="17" name="TextBox 16"/>
          <p:cNvSpPr txBox="1"/>
          <p:nvPr/>
        </p:nvSpPr>
        <p:spPr>
          <a:xfrm>
            <a:off x="7209379" y="4216399"/>
            <a:ext cx="732353" cy="369332"/>
          </a:xfrm>
          <a:prstGeom prst="rect">
            <a:avLst/>
          </a:prstGeom>
          <a:noFill/>
        </p:spPr>
        <p:txBody>
          <a:bodyPr wrap="square" rtlCol="0">
            <a:spAutoFit/>
          </a:bodyPr>
          <a:lstStyle/>
          <a:p>
            <a:r>
              <a:rPr lang="en-GB" dirty="0"/>
              <a:t>60bn</a:t>
            </a:r>
          </a:p>
        </p:txBody>
      </p:sp>
      <p:sp>
        <p:nvSpPr>
          <p:cNvPr id="18" name="TextBox 17"/>
          <p:cNvSpPr txBox="1"/>
          <p:nvPr/>
        </p:nvSpPr>
        <p:spPr>
          <a:xfrm>
            <a:off x="5998648" y="4207931"/>
            <a:ext cx="656157" cy="369332"/>
          </a:xfrm>
          <a:prstGeom prst="rect">
            <a:avLst/>
          </a:prstGeom>
          <a:noFill/>
        </p:spPr>
        <p:txBody>
          <a:bodyPr wrap="square" rtlCol="0">
            <a:spAutoFit/>
          </a:bodyPr>
          <a:lstStyle/>
          <a:p>
            <a:r>
              <a:rPr lang="en-GB" dirty="0"/>
              <a:t>50bn</a:t>
            </a:r>
          </a:p>
        </p:txBody>
      </p:sp>
      <p:sp>
        <p:nvSpPr>
          <p:cNvPr id="19" name="TextBox 18"/>
          <p:cNvSpPr txBox="1"/>
          <p:nvPr/>
        </p:nvSpPr>
        <p:spPr>
          <a:xfrm>
            <a:off x="4762914" y="4187293"/>
            <a:ext cx="762832" cy="369332"/>
          </a:xfrm>
          <a:prstGeom prst="rect">
            <a:avLst/>
          </a:prstGeom>
          <a:noFill/>
        </p:spPr>
        <p:txBody>
          <a:bodyPr wrap="square" rtlCol="0">
            <a:spAutoFit/>
          </a:bodyPr>
          <a:lstStyle/>
          <a:p>
            <a:r>
              <a:rPr lang="en-GB" dirty="0"/>
              <a:t>40bn</a:t>
            </a:r>
          </a:p>
        </p:txBody>
      </p:sp>
      <p:pic>
        <p:nvPicPr>
          <p:cNvPr id="14338" name="Picture 2" descr="Image result for arabian palace carto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964" y="3694875"/>
            <a:ext cx="540000" cy="54000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Image result for arabian palace cartoo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033355" y="3186546"/>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Image result for arabian palace carto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5826" y="3534007"/>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Image result for arabian palace carto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6560" y="3449335"/>
            <a:ext cx="828000" cy="828000"/>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Image result for arabian palace carto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3430" y="3373134"/>
            <a:ext cx="900000" cy="900000"/>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Image result for arabian palace carto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5694" y="3296933"/>
            <a:ext cx="972000" cy="972000"/>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1078964" y="2065861"/>
            <a:ext cx="6066903" cy="646331"/>
          </a:xfrm>
          <a:prstGeom prst="rect">
            <a:avLst/>
          </a:prstGeom>
          <a:noFill/>
        </p:spPr>
        <p:txBody>
          <a:bodyPr wrap="square" rtlCol="0">
            <a:spAutoFit/>
          </a:bodyPr>
          <a:lstStyle/>
          <a:p>
            <a:r>
              <a:rPr lang="en-GB" dirty="0"/>
              <a:t>This consumption is very conspicuous: the more money, the more splendid the palace.</a:t>
            </a:r>
          </a:p>
        </p:txBody>
      </p:sp>
    </p:spTree>
    <p:extLst>
      <p:ext uri="{BB962C8B-B14F-4D97-AF65-F5344CB8AC3E}">
        <p14:creationId xmlns:p14="http://schemas.microsoft.com/office/powerpoint/2010/main" val="21404277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0000FF"/>
                </a:solidFill>
              </a:rPr>
              <a:t>The random walk</a:t>
            </a:r>
          </a:p>
        </p:txBody>
      </p:sp>
      <p:sp>
        <p:nvSpPr>
          <p:cNvPr id="3" name="Content Placeholder 2"/>
          <p:cNvSpPr>
            <a:spLocks noGrp="1"/>
          </p:cNvSpPr>
          <p:nvPr>
            <p:ph idx="1"/>
          </p:nvPr>
        </p:nvSpPr>
        <p:spPr/>
        <p:txBody>
          <a:bodyPr>
            <a:normAutofit/>
          </a:bodyPr>
          <a:lstStyle/>
          <a:p>
            <a:r>
              <a:rPr lang="en-GB" dirty="0"/>
              <a:t>Imagine the president arrives first in Sheikh 3’s palace. Let’s call him the Current Sheikh (CS). Flips a coin if he should go to the sheikh on the left or to the one on the right. The Sheikh selected in this process is called the Proposed Sheikh (PS).</a:t>
            </a:r>
          </a:p>
          <a:p>
            <a:r>
              <a:rPr lang="en-GB" dirty="0"/>
              <a:t>X doesn’t know how much money each sheikh has, but he is not totally stupid. He can look from the window of the CS’s palace and compare the sizes of the palaces, computing the ratio PS/CS with the help of a top secret supercomputer.</a:t>
            </a:r>
          </a:p>
          <a:p>
            <a:r>
              <a:rPr lang="en-GB" dirty="0"/>
              <a:t>If the PS’s palace is larger and more lavish, PS/CS &gt; 1 and the president goes to the PS. </a:t>
            </a:r>
          </a:p>
          <a:p>
            <a:endParaRPr lang="en-GB" dirty="0"/>
          </a:p>
        </p:txBody>
      </p:sp>
    </p:spTree>
    <p:extLst>
      <p:ext uri="{BB962C8B-B14F-4D97-AF65-F5344CB8AC3E}">
        <p14:creationId xmlns:p14="http://schemas.microsoft.com/office/powerpoint/2010/main" val="250901357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0000FF"/>
                </a:solidFill>
              </a:rPr>
              <a:t>The random walk (continued)</a:t>
            </a:r>
          </a:p>
        </p:txBody>
      </p:sp>
      <p:sp>
        <p:nvSpPr>
          <p:cNvPr id="3" name="Content Placeholder 2"/>
          <p:cNvSpPr>
            <a:spLocks noGrp="1"/>
          </p:cNvSpPr>
          <p:nvPr>
            <p:ph idx="1"/>
          </p:nvPr>
        </p:nvSpPr>
        <p:spPr/>
        <p:txBody>
          <a:bodyPr>
            <a:normAutofit/>
          </a:bodyPr>
          <a:lstStyle/>
          <a:p>
            <a:r>
              <a:rPr lang="en-GB" dirty="0"/>
              <a:t>If the PS’s palace is smaller and more modest, 0 &lt; PS/CS &lt; 1, then X generates randomly the probability from 0 to 1 using a top secret random probability generator.</a:t>
            </a:r>
          </a:p>
          <a:p>
            <a:r>
              <a:rPr lang="en-GB" dirty="0"/>
              <a:t>If the randomly generated probability is less than the PS/CS ratio, then he moves to the PS. If the probability is greater, then he stays, and the steps are repeated again.</a:t>
            </a:r>
          </a:p>
          <a:p>
            <a:r>
              <a:rPr lang="en-GB" dirty="0"/>
              <a:t>An amazing fact: In the long run, the frequency of stays at each palace will approximate the  sheikhs’ relative wealth!</a:t>
            </a:r>
          </a:p>
          <a:p>
            <a:endParaRPr lang="en-GB" dirty="0"/>
          </a:p>
        </p:txBody>
      </p:sp>
    </p:spTree>
    <p:extLst>
      <p:ext uri="{BB962C8B-B14F-4D97-AF65-F5344CB8AC3E}">
        <p14:creationId xmlns:p14="http://schemas.microsoft.com/office/powerpoint/2010/main" val="39377181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0000FF"/>
                </a:solidFill>
              </a:rPr>
              <a:t>Some implications for Bayesians</a:t>
            </a:r>
          </a:p>
        </p:txBody>
      </p:sp>
      <p:sp>
        <p:nvSpPr>
          <p:cNvPr id="3" name="Content Placeholder 2"/>
          <p:cNvSpPr>
            <a:spLocks noGrp="1"/>
          </p:cNvSpPr>
          <p:nvPr>
            <p:ph idx="1"/>
          </p:nvPr>
        </p:nvSpPr>
        <p:spPr/>
        <p:txBody>
          <a:bodyPr/>
          <a:lstStyle/>
          <a:p>
            <a:r>
              <a:rPr lang="en-GB" dirty="0"/>
              <a:t>If some value (e.g. the wealth of the current sheikh) is very large, the algorithm may get stuck at it and not traverse the space quickly enough. One should use diagnostic plots for that purpose.</a:t>
            </a:r>
          </a:p>
          <a:p>
            <a:r>
              <a:rPr lang="en-GB" dirty="0"/>
              <a:t>The results of the first walks are usually excluded (aka burn-in, or warm-up period) because the initial position can introduce substantial bias.</a:t>
            </a:r>
          </a:p>
          <a:p>
            <a:r>
              <a:rPr lang="en-GB" dirty="0"/>
              <a:t>It’s recommended to have several Markov chains and check if they behave similarly.</a:t>
            </a:r>
          </a:p>
        </p:txBody>
      </p:sp>
    </p:spTree>
    <p:extLst>
      <p:ext uri="{BB962C8B-B14F-4D97-AF65-F5344CB8AC3E}">
        <p14:creationId xmlns:p14="http://schemas.microsoft.com/office/powerpoint/2010/main" val="299130530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FF"/>
                </a:solidFill>
              </a:rPr>
              <a:t>How to control Markov chains and warm-up</a:t>
            </a:r>
            <a:endParaRPr lang="en-GB" dirty="0">
              <a:solidFill>
                <a:srgbClr val="0000FF"/>
              </a:solidFill>
            </a:endParaRPr>
          </a:p>
        </p:txBody>
      </p:sp>
      <p:sp>
        <p:nvSpPr>
          <p:cNvPr id="3" name="Content Placeholder 2"/>
          <p:cNvSpPr>
            <a:spLocks noGrp="1"/>
          </p:cNvSpPr>
          <p:nvPr>
            <p:ph idx="1"/>
          </p:nvPr>
        </p:nvSpPr>
        <p:spPr/>
        <p:txBody>
          <a:bodyPr>
            <a:normAutofit/>
          </a:bodyPr>
          <a:lstStyle/>
          <a:p>
            <a:pPr marL="0" indent="0">
              <a:buNone/>
            </a:pPr>
            <a:r>
              <a:rPr lang="en-GB" sz="2200" b="1" dirty="0">
                <a:latin typeface="Courier New" panose="02070309020205020404" pitchFamily="49" charset="0"/>
                <a:cs typeface="Courier New" panose="02070309020205020404" pitchFamily="49" charset="0"/>
              </a:rPr>
              <a:t>chains = 2 </a:t>
            </a:r>
            <a:r>
              <a:rPr lang="en-GB" sz="2200" b="1" dirty="0">
                <a:solidFill>
                  <a:srgbClr val="339966"/>
                </a:solidFill>
                <a:latin typeface="Courier New" panose="02070309020205020404" pitchFamily="49" charset="0"/>
                <a:cs typeface="Courier New" panose="02070309020205020404" pitchFamily="49" charset="0"/>
              </a:rPr>
              <a:t>#to speed up the things a little bit, 4 Markov chains by default</a:t>
            </a:r>
          </a:p>
          <a:p>
            <a:pPr marL="0" indent="0">
              <a:buNone/>
            </a:pPr>
            <a:r>
              <a:rPr lang="en-GB" sz="2200" b="1" dirty="0" err="1">
                <a:latin typeface="Courier New" panose="02070309020205020404" pitchFamily="49" charset="0"/>
                <a:cs typeface="Courier New" panose="02070309020205020404" pitchFamily="49" charset="0"/>
              </a:rPr>
              <a:t>iter</a:t>
            </a:r>
            <a:r>
              <a:rPr lang="en-GB" sz="2200" b="1" dirty="0">
                <a:latin typeface="Courier New" panose="02070309020205020404" pitchFamily="49" charset="0"/>
                <a:cs typeface="Courier New" panose="02070309020205020404" pitchFamily="49" charset="0"/>
              </a:rPr>
              <a:t> = 500 </a:t>
            </a:r>
            <a:r>
              <a:rPr lang="en-GB" sz="2200" b="1" dirty="0">
                <a:solidFill>
                  <a:srgbClr val="339966"/>
                </a:solidFill>
                <a:latin typeface="Courier New" panose="02070309020205020404" pitchFamily="49" charset="0"/>
                <a:cs typeface="Courier New" panose="02070309020205020404" pitchFamily="49" charset="0"/>
              </a:rPr>
              <a:t>#number of iterations in the random walk, 2000 by default. Again, we just want to speed the things up.</a:t>
            </a:r>
          </a:p>
          <a:p>
            <a:pPr marL="0" indent="0">
              <a:buNone/>
            </a:pPr>
            <a:r>
              <a:rPr lang="en-GB" sz="2200" b="1" dirty="0">
                <a:latin typeface="Courier New" panose="02070309020205020404" pitchFamily="49" charset="0"/>
                <a:cs typeface="Courier New" panose="02070309020205020404" pitchFamily="49" charset="0"/>
              </a:rPr>
              <a:t>warmup = 200 </a:t>
            </a:r>
            <a:r>
              <a:rPr lang="en-GB" sz="2200" b="1" dirty="0">
                <a:solidFill>
                  <a:srgbClr val="339966"/>
                </a:solidFill>
                <a:latin typeface="Courier New" panose="02070309020205020404" pitchFamily="49" charset="0"/>
                <a:cs typeface="Courier New" panose="02070309020205020404" pitchFamily="49" charset="0"/>
              </a:rPr>
              <a:t>#default first half, i.e. 250 with 500 iterations</a:t>
            </a:r>
          </a:p>
        </p:txBody>
      </p:sp>
    </p:spTree>
    <p:extLst>
      <p:ext uri="{BB962C8B-B14F-4D97-AF65-F5344CB8AC3E}">
        <p14:creationId xmlns:p14="http://schemas.microsoft.com/office/powerpoint/2010/main" val="1058841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0000FF"/>
                </a:solidFill>
              </a:rPr>
              <a:t>Why would you care?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92500" lnSpcReduction="10000"/>
              </a:bodyPr>
              <a:lstStyle/>
              <a:p>
                <a:pPr marL="0" indent="0" algn="ctr">
                  <a:buNone/>
                </a:pPr>
                <a14:m>
                  <m:oMathPara xmlns:m="http://schemas.openxmlformats.org/officeDocument/2006/math">
                    <m:oMathParaPr>
                      <m:jc m:val="centerGroup"/>
                    </m:oMathParaPr>
                    <m:oMath xmlns:m="http://schemas.openxmlformats.org/officeDocument/2006/math">
                      <m:r>
                        <a:rPr lang="en-US" sz="2600" b="1" i="1" smtClean="0">
                          <a:solidFill>
                            <a:srgbClr val="0000FF"/>
                          </a:solidFill>
                          <a:latin typeface="Cambria Math" panose="02040503050406030204" pitchFamily="18" charset="0"/>
                          <a:ea typeface="Cambria Math" panose="02040503050406030204" pitchFamily="18" charset="0"/>
                        </a:rPr>
                        <m:t>𝒑</m:t>
                      </m:r>
                      <m:r>
                        <a:rPr lang="en-US" sz="2600" b="1" i="0" smtClean="0">
                          <a:solidFill>
                            <a:srgbClr val="0000FF"/>
                          </a:solidFill>
                          <a:latin typeface="Cambria Math" panose="02040503050406030204" pitchFamily="18" charset="0"/>
                          <a:ea typeface="Cambria Math" panose="02040503050406030204" pitchFamily="18" charset="0"/>
                        </a:rPr>
                        <m:t> </m:t>
                      </m:r>
                      <m:d>
                        <m:dPr>
                          <m:endChr m:val="|"/>
                          <m:ctrlPr>
                            <a:rPr lang="en-US" sz="2600" b="1" i="0" smtClean="0">
                              <a:solidFill>
                                <a:srgbClr val="0000FF"/>
                              </a:solidFill>
                              <a:latin typeface="Cambria Math" panose="02040503050406030204" pitchFamily="18" charset="0"/>
                              <a:ea typeface="Cambria Math" panose="02040503050406030204" pitchFamily="18" charset="0"/>
                            </a:rPr>
                          </m:ctrlPr>
                        </m:dPr>
                        <m:e>
                          <m:r>
                            <a:rPr lang="en-US" sz="2600" b="1" i="1" smtClean="0">
                              <a:solidFill>
                                <a:srgbClr val="0000FF"/>
                              </a:solidFill>
                              <a:latin typeface="Cambria Math" panose="02040503050406030204" pitchFamily="18" charset="0"/>
                              <a:ea typeface="Cambria Math" panose="02040503050406030204" pitchFamily="18" charset="0"/>
                            </a:rPr>
                            <m:t>𝒃𝒆𝒍𝒊𝒆𝒇𝒔</m:t>
                          </m:r>
                          <m:r>
                            <a:rPr lang="en-US" sz="2600" b="1" i="0" smtClean="0">
                              <a:solidFill>
                                <a:srgbClr val="0000FF"/>
                              </a:solidFill>
                              <a:latin typeface="Cambria Math" panose="02040503050406030204" pitchFamily="18" charset="0"/>
                              <a:ea typeface="Cambria Math" panose="02040503050406030204" pitchFamily="18" charset="0"/>
                            </a:rPr>
                            <m:t> </m:t>
                          </m:r>
                        </m:e>
                      </m:d>
                      <m:r>
                        <a:rPr lang="en-US" sz="2600" b="1" i="0" smtClean="0">
                          <a:solidFill>
                            <a:srgbClr val="0000FF"/>
                          </a:solidFill>
                          <a:latin typeface="Cambria Math" panose="02040503050406030204" pitchFamily="18" charset="0"/>
                          <a:ea typeface="Cambria Math" panose="02040503050406030204" pitchFamily="18" charset="0"/>
                        </a:rPr>
                        <m:t> </m:t>
                      </m:r>
                      <m:r>
                        <a:rPr lang="en-US" sz="2600" b="1" i="1" smtClean="0">
                          <a:solidFill>
                            <a:srgbClr val="0000FF"/>
                          </a:solidFill>
                          <a:latin typeface="Cambria Math" panose="02040503050406030204" pitchFamily="18" charset="0"/>
                          <a:ea typeface="Cambria Math" panose="02040503050406030204" pitchFamily="18" charset="0"/>
                        </a:rPr>
                        <m:t>𝒅𝒂𝒕𝒂</m:t>
                      </m:r>
                      <m:r>
                        <a:rPr lang="en-US" sz="2600" b="1" i="0" smtClean="0">
                          <a:solidFill>
                            <a:srgbClr val="0000FF"/>
                          </a:solidFill>
                          <a:latin typeface="Cambria Math" panose="02040503050406030204" pitchFamily="18" charset="0"/>
                          <a:ea typeface="Cambria Math" panose="02040503050406030204" pitchFamily="18" charset="0"/>
                        </a:rPr>
                        <m:t>) </m:t>
                      </m:r>
                      <m:r>
                        <a:rPr lang="en-GB" sz="2600" b="1" i="1" smtClean="0">
                          <a:solidFill>
                            <a:srgbClr val="0000FF"/>
                          </a:solidFill>
                          <a:latin typeface="Cambria Math" panose="02040503050406030204" pitchFamily="18" charset="0"/>
                          <a:ea typeface="Cambria Math" panose="02040503050406030204" pitchFamily="18" charset="0"/>
                        </a:rPr>
                        <m:t>=</m:t>
                      </m:r>
                      <m:f>
                        <m:fPr>
                          <m:ctrlPr>
                            <a:rPr lang="en-GB" sz="2600" b="1" i="1" smtClean="0">
                              <a:solidFill>
                                <a:srgbClr val="0000FF"/>
                              </a:solidFill>
                              <a:latin typeface="Cambria Math" panose="02040503050406030204" pitchFamily="18" charset="0"/>
                            </a:rPr>
                          </m:ctrlPr>
                        </m:fPr>
                        <m:num>
                          <m:r>
                            <a:rPr lang="en-US" sz="2600" b="1" i="1" smtClean="0">
                              <a:solidFill>
                                <a:srgbClr val="0000FF"/>
                              </a:solidFill>
                              <a:latin typeface="Cambria Math" panose="02040503050406030204" pitchFamily="18" charset="0"/>
                            </a:rPr>
                            <m:t>𝒑</m:t>
                          </m:r>
                          <m:r>
                            <a:rPr lang="en-US" sz="2600" b="1" i="1" smtClean="0">
                              <a:solidFill>
                                <a:srgbClr val="0000FF"/>
                              </a:solidFill>
                              <a:latin typeface="Cambria Math" panose="02040503050406030204" pitchFamily="18" charset="0"/>
                            </a:rPr>
                            <m:t> </m:t>
                          </m:r>
                          <m:d>
                            <m:dPr>
                              <m:endChr m:val="|"/>
                              <m:ctrlPr>
                                <a:rPr lang="en-US" sz="2600" b="1" i="1" smtClean="0">
                                  <a:solidFill>
                                    <a:srgbClr val="0000FF"/>
                                  </a:solidFill>
                                  <a:latin typeface="Cambria Math" panose="02040503050406030204" pitchFamily="18" charset="0"/>
                                </a:rPr>
                              </m:ctrlPr>
                            </m:dPr>
                            <m:e>
                              <m:r>
                                <a:rPr lang="en-US" sz="2600" b="1" i="1" smtClean="0">
                                  <a:solidFill>
                                    <a:srgbClr val="0000FF"/>
                                  </a:solidFill>
                                  <a:latin typeface="Cambria Math" panose="02040503050406030204" pitchFamily="18" charset="0"/>
                                </a:rPr>
                                <m:t>𝒅𝒂𝒕𝒂</m:t>
                              </m:r>
                              <m:r>
                                <a:rPr lang="en-US" sz="2600" b="1" i="1" smtClean="0">
                                  <a:solidFill>
                                    <a:srgbClr val="0000FF"/>
                                  </a:solidFill>
                                  <a:latin typeface="Cambria Math" panose="02040503050406030204" pitchFamily="18" charset="0"/>
                                </a:rPr>
                                <m:t> </m:t>
                              </m:r>
                            </m:e>
                          </m:d>
                          <m:r>
                            <a:rPr lang="en-US" sz="2600" b="1" i="1" smtClean="0">
                              <a:solidFill>
                                <a:srgbClr val="0000FF"/>
                              </a:solidFill>
                              <a:latin typeface="Cambria Math" panose="02040503050406030204" pitchFamily="18" charset="0"/>
                            </a:rPr>
                            <m:t> </m:t>
                          </m:r>
                          <m:r>
                            <a:rPr lang="en-US" sz="2600" b="1" i="1" smtClean="0">
                              <a:solidFill>
                                <a:srgbClr val="0000FF"/>
                              </a:solidFill>
                              <a:latin typeface="Cambria Math" panose="02040503050406030204" pitchFamily="18" charset="0"/>
                            </a:rPr>
                            <m:t>𝒃𝒆𝒍𝒊𝒆𝒇𝒔</m:t>
                          </m:r>
                          <m:r>
                            <a:rPr lang="en-US" sz="2600" b="1" i="1" smtClean="0">
                              <a:solidFill>
                                <a:srgbClr val="0000FF"/>
                              </a:solidFill>
                              <a:latin typeface="Cambria Math" panose="02040503050406030204" pitchFamily="18" charset="0"/>
                            </a:rPr>
                            <m:t>) </m:t>
                          </m:r>
                          <m:r>
                            <a:rPr lang="en-US" sz="2600" b="1" i="1" smtClean="0">
                              <a:solidFill>
                                <a:srgbClr val="0000FF"/>
                              </a:solidFill>
                              <a:latin typeface="Cambria Math" panose="02040503050406030204" pitchFamily="18" charset="0"/>
                            </a:rPr>
                            <m:t>𝒑</m:t>
                          </m:r>
                          <m:r>
                            <a:rPr lang="en-US" sz="2600" b="1" i="1" smtClean="0">
                              <a:solidFill>
                                <a:srgbClr val="0000FF"/>
                              </a:solidFill>
                              <a:latin typeface="Cambria Math" panose="02040503050406030204" pitchFamily="18" charset="0"/>
                            </a:rPr>
                            <m:t> (</m:t>
                          </m:r>
                          <m:r>
                            <a:rPr lang="en-US" sz="2600" b="1" i="1" smtClean="0">
                              <a:solidFill>
                                <a:srgbClr val="0000FF"/>
                              </a:solidFill>
                              <a:latin typeface="Cambria Math" panose="02040503050406030204" pitchFamily="18" charset="0"/>
                            </a:rPr>
                            <m:t>𝒃𝒆𝒍𝒊𝒆𝒇𝒔</m:t>
                          </m:r>
                          <m:r>
                            <a:rPr lang="en-US" sz="2600" b="1" i="1" smtClean="0">
                              <a:solidFill>
                                <a:srgbClr val="0000FF"/>
                              </a:solidFill>
                              <a:latin typeface="Cambria Math" panose="02040503050406030204" pitchFamily="18" charset="0"/>
                            </a:rPr>
                            <m:t>)</m:t>
                          </m:r>
                        </m:num>
                        <m:den>
                          <m:r>
                            <a:rPr lang="en-US" sz="2600" b="1" i="1" smtClean="0">
                              <a:solidFill>
                                <a:srgbClr val="0000FF"/>
                              </a:solidFill>
                              <a:latin typeface="Cambria Math" panose="02040503050406030204" pitchFamily="18" charset="0"/>
                            </a:rPr>
                            <m:t>𝒑</m:t>
                          </m:r>
                          <m:r>
                            <a:rPr lang="en-US" sz="2600" b="1" i="1" smtClean="0">
                              <a:solidFill>
                                <a:srgbClr val="0000FF"/>
                              </a:solidFill>
                              <a:latin typeface="Cambria Math" panose="02040503050406030204" pitchFamily="18" charset="0"/>
                            </a:rPr>
                            <m:t> (</m:t>
                          </m:r>
                          <m:r>
                            <a:rPr lang="en-US" sz="2600" b="1" i="1" smtClean="0">
                              <a:solidFill>
                                <a:srgbClr val="0000FF"/>
                              </a:solidFill>
                              <a:latin typeface="Cambria Math" panose="02040503050406030204" pitchFamily="18" charset="0"/>
                            </a:rPr>
                            <m:t>𝒅𝒂𝒕𝒂</m:t>
                          </m:r>
                          <m:r>
                            <a:rPr lang="en-US" sz="2600" b="1" i="1" smtClean="0">
                              <a:solidFill>
                                <a:srgbClr val="0000FF"/>
                              </a:solidFill>
                              <a:latin typeface="Cambria Math" panose="02040503050406030204" pitchFamily="18" charset="0"/>
                            </a:rPr>
                            <m:t>)</m:t>
                          </m:r>
                        </m:den>
                      </m:f>
                    </m:oMath>
                  </m:oMathPara>
                </a14:m>
                <a:endParaRPr lang="en-GB" sz="2600" b="1" dirty="0">
                  <a:solidFill>
                    <a:srgbClr val="0000FF"/>
                  </a:solidFill>
                </a:endParaRPr>
              </a:p>
              <a:p>
                <a:pPr lvl="1"/>
                <a:endParaRPr lang="en-GB" sz="2400" dirty="0"/>
              </a:p>
              <a:p>
                <a:pPr lvl="1"/>
                <a:r>
                  <a:rPr lang="en-GB" sz="2400" i="1" dirty="0">
                    <a:latin typeface="Cambria Math" panose="02040503050406030204" pitchFamily="18" charset="0"/>
                    <a:ea typeface="Cambria Math" panose="02040503050406030204" pitchFamily="18" charset="0"/>
                  </a:rPr>
                  <a:t>p </a:t>
                </a:r>
                <a:r>
                  <a:rPr lang="en-GB" sz="2400" dirty="0">
                    <a:latin typeface="Cambria Math" panose="02040503050406030204" pitchFamily="18" charset="0"/>
                    <a:ea typeface="Cambria Math" panose="02040503050406030204" pitchFamily="18" charset="0"/>
                  </a:rPr>
                  <a:t>(</a:t>
                </a:r>
                <a:r>
                  <a:rPr lang="en-GB" sz="2400" i="1" dirty="0">
                    <a:latin typeface="Cambria Math" panose="02040503050406030204" pitchFamily="18" charset="0"/>
                    <a:ea typeface="Cambria Math" panose="02040503050406030204" pitchFamily="18" charset="0"/>
                  </a:rPr>
                  <a:t>beliefs </a:t>
                </a:r>
                <a:r>
                  <a:rPr lang="en-GB" sz="2400" dirty="0">
                    <a:latin typeface="Cambria Math" panose="02040503050406030204" pitchFamily="18" charset="0"/>
                    <a:ea typeface="Cambria Math" panose="02040503050406030204" pitchFamily="18" charset="0"/>
                  </a:rPr>
                  <a:t>)</a:t>
                </a:r>
                <a:r>
                  <a:rPr lang="en-GB" sz="2400" dirty="0"/>
                  <a:t> – prior probability, or just prior</a:t>
                </a:r>
              </a:p>
              <a:p>
                <a:pPr lvl="1"/>
                <a:endParaRPr lang="en-GB" sz="2400" dirty="0"/>
              </a:p>
              <a:p>
                <a:pPr lvl="1"/>
                <a:r>
                  <a:rPr lang="en-GB" sz="2400" i="1" dirty="0">
                    <a:latin typeface="Cambria Math" panose="02040503050406030204" pitchFamily="18" charset="0"/>
                    <a:ea typeface="Cambria Math" panose="02040503050406030204" pitchFamily="18" charset="0"/>
                  </a:rPr>
                  <a:t>p </a:t>
                </a:r>
                <a:r>
                  <a:rPr lang="en-GB" sz="2400" dirty="0">
                    <a:latin typeface="Cambria Math" panose="02040503050406030204" pitchFamily="18" charset="0"/>
                    <a:ea typeface="Cambria Math" panose="02040503050406030204" pitchFamily="18" charset="0"/>
                  </a:rPr>
                  <a:t>(</a:t>
                </a:r>
                <a:r>
                  <a:rPr lang="en-GB" sz="2400" i="1" dirty="0">
                    <a:latin typeface="Cambria Math" panose="02040503050406030204" pitchFamily="18" charset="0"/>
                    <a:ea typeface="Cambria Math" panose="02040503050406030204" pitchFamily="18" charset="0"/>
                  </a:rPr>
                  <a:t>beliefs </a:t>
                </a:r>
                <a:r>
                  <a:rPr lang="en-GB" sz="2400" dirty="0">
                    <a:latin typeface="Cambria Math" panose="02040503050406030204" pitchFamily="18" charset="0"/>
                    <a:ea typeface="Cambria Math" panose="02040503050406030204" pitchFamily="18" charset="0"/>
                  </a:rPr>
                  <a:t>|</a:t>
                </a:r>
                <a:r>
                  <a:rPr lang="en-GB" sz="2400" i="1" dirty="0">
                    <a:latin typeface="Cambria Math" panose="02040503050406030204" pitchFamily="18" charset="0"/>
                    <a:ea typeface="Cambria Math" panose="02040503050406030204" pitchFamily="18" charset="0"/>
                  </a:rPr>
                  <a:t> data </a:t>
                </a:r>
                <a:r>
                  <a:rPr lang="en-GB" sz="2400" dirty="0">
                    <a:latin typeface="Cambria Math" panose="02040503050406030204" pitchFamily="18" charset="0"/>
                    <a:ea typeface="Cambria Math" panose="02040503050406030204" pitchFamily="18" charset="0"/>
                  </a:rPr>
                  <a:t>) </a:t>
                </a:r>
                <a:r>
                  <a:rPr lang="en-GB" sz="2400" dirty="0"/>
                  <a:t>– posterior probability, or posterior</a:t>
                </a:r>
              </a:p>
              <a:p>
                <a:pPr lvl="1"/>
                <a:endParaRPr lang="en-GB" sz="2400" dirty="0"/>
              </a:p>
              <a:p>
                <a:pPr lvl="1"/>
                <a:r>
                  <a:rPr lang="en-GB" sz="2400" i="1" dirty="0">
                    <a:latin typeface="Cambria Math" panose="02040503050406030204" pitchFamily="18" charset="0"/>
                    <a:ea typeface="Cambria Math" panose="02040503050406030204" pitchFamily="18" charset="0"/>
                  </a:rPr>
                  <a:t>p </a:t>
                </a:r>
                <a:r>
                  <a:rPr lang="en-GB" sz="2400" dirty="0">
                    <a:latin typeface="Cambria Math" panose="02040503050406030204" pitchFamily="18" charset="0"/>
                    <a:ea typeface="Cambria Math" panose="02040503050406030204" pitchFamily="18" charset="0"/>
                  </a:rPr>
                  <a:t>(</a:t>
                </a:r>
                <a:r>
                  <a:rPr lang="en-GB" sz="2400" i="1" dirty="0">
                    <a:latin typeface="Cambria Math" panose="02040503050406030204" pitchFamily="18" charset="0"/>
                    <a:ea typeface="Cambria Math" panose="02040503050406030204" pitchFamily="18" charset="0"/>
                  </a:rPr>
                  <a:t>data </a:t>
                </a:r>
                <a:r>
                  <a:rPr lang="en-GB" sz="2400" dirty="0">
                    <a:latin typeface="Cambria Math" panose="02040503050406030204" pitchFamily="18" charset="0"/>
                    <a:ea typeface="Cambria Math" panose="02040503050406030204" pitchFamily="18" charset="0"/>
                  </a:rPr>
                  <a:t>|</a:t>
                </a:r>
                <a:r>
                  <a:rPr lang="en-GB" sz="2400" i="1" dirty="0">
                    <a:latin typeface="Cambria Math" panose="02040503050406030204" pitchFamily="18" charset="0"/>
                    <a:ea typeface="Cambria Math" panose="02040503050406030204" pitchFamily="18" charset="0"/>
                  </a:rPr>
                  <a:t>beliefs</a:t>
                </a:r>
                <a:r>
                  <a:rPr lang="en-GB" sz="2400" dirty="0">
                    <a:latin typeface="Cambria Math" panose="02040503050406030204" pitchFamily="18" charset="0"/>
                    <a:ea typeface="Cambria Math" panose="02040503050406030204" pitchFamily="18" charset="0"/>
                  </a:rPr>
                  <a:t> ) </a:t>
                </a:r>
                <a:r>
                  <a:rPr lang="en-GB" sz="2400" dirty="0"/>
                  <a:t>– likelihood</a:t>
                </a:r>
              </a:p>
              <a:p>
                <a:pPr lvl="1"/>
                <a:endParaRPr lang="en-GB" sz="2400" dirty="0"/>
              </a:p>
              <a:p>
                <a:pPr lvl="1"/>
                <a:r>
                  <a:rPr lang="en-GB" sz="2400" i="1" dirty="0">
                    <a:latin typeface="Cambria Math" panose="02040503050406030204" pitchFamily="18" charset="0"/>
                    <a:ea typeface="Cambria Math" panose="02040503050406030204" pitchFamily="18" charset="0"/>
                  </a:rPr>
                  <a:t>p</a:t>
                </a:r>
                <a:r>
                  <a:rPr lang="en-GB" sz="2400" dirty="0"/>
                  <a:t> (</a:t>
                </a:r>
                <a:r>
                  <a:rPr lang="en-GB" sz="2400" i="1" dirty="0">
                    <a:latin typeface="Cambria Math" panose="02040503050406030204" pitchFamily="18" charset="0"/>
                    <a:ea typeface="Cambria Math" panose="02040503050406030204" pitchFamily="18" charset="0"/>
                  </a:rPr>
                  <a:t>data </a:t>
                </a:r>
                <a:r>
                  <a:rPr lang="en-GB" sz="2400" dirty="0"/>
                  <a:t>) – evidence (or prior predictive, or marginal likelihood)</a:t>
                </a:r>
              </a:p>
              <a:p>
                <a:pPr marL="0" indent="0">
                  <a:buNone/>
                </a:pPr>
                <a:endParaRPr lang="en-GB" dirty="0"/>
              </a:p>
              <a:p>
                <a:pPr marL="0" indent="0" algn="ctr">
                  <a:buNone/>
                </a:pPr>
                <a:r>
                  <a:rPr lang="en-GB" sz="2400" dirty="0">
                    <a:solidFill>
                      <a:srgbClr val="FF0000"/>
                    </a:solidFill>
                  </a:rPr>
                  <a:t>The posteriors express directly the probability of our beliefs given the data!</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r="-386" b="-2101"/>
                </a:stretch>
              </a:blipFill>
            </p:spPr>
            <p:txBody>
              <a:bodyPr/>
              <a:lstStyle/>
              <a:p>
                <a:r>
                  <a:rPr lang="en-US">
                    <a:noFill/>
                  </a:rPr>
                  <a:t> </a:t>
                </a:r>
              </a:p>
            </p:txBody>
          </p:sp>
        </mc:Fallback>
      </mc:AlternateContent>
    </p:spTree>
    <p:extLst>
      <p:ext uri="{BB962C8B-B14F-4D97-AF65-F5344CB8AC3E}">
        <p14:creationId xmlns:p14="http://schemas.microsoft.com/office/powerpoint/2010/main" val="101844891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1D417-916B-4835-82F8-165E6D3E3245}"/>
              </a:ext>
            </a:extLst>
          </p:cNvPr>
          <p:cNvSpPr>
            <a:spLocks noGrp="1"/>
          </p:cNvSpPr>
          <p:nvPr>
            <p:ph type="title"/>
          </p:nvPr>
        </p:nvSpPr>
        <p:spPr/>
        <p:txBody>
          <a:bodyPr/>
          <a:lstStyle/>
          <a:p>
            <a:r>
              <a:rPr lang="en-US" dirty="0">
                <a:solidFill>
                  <a:srgbClr val="0000FF"/>
                </a:solidFill>
              </a:rPr>
              <a:t>Experiment with different settings</a:t>
            </a:r>
          </a:p>
        </p:txBody>
      </p:sp>
      <p:sp>
        <p:nvSpPr>
          <p:cNvPr id="3" name="Content Placeholder 2">
            <a:extLst>
              <a:ext uri="{FF2B5EF4-FFF2-40B4-BE49-F238E27FC236}">
                <a16:creationId xmlns:a16="http://schemas.microsoft.com/office/drawing/2014/main" id="{D5D28DB5-43B6-48C1-9B9D-25100AB17F1E}"/>
              </a:ext>
            </a:extLst>
          </p:cNvPr>
          <p:cNvSpPr>
            <a:spLocks noGrp="1"/>
          </p:cNvSpPr>
          <p:nvPr>
            <p:ph idx="1"/>
          </p:nvPr>
        </p:nvSpPr>
        <p:spPr/>
        <p:txBody>
          <a:bodyPr>
            <a:normAutofit/>
          </a:bodyPr>
          <a:lstStyle/>
          <a:p>
            <a:pPr marL="0" indent="0">
              <a:buNone/>
            </a:pPr>
            <a:r>
              <a:rPr lang="en-US" sz="2200" b="1" dirty="0">
                <a:latin typeface="Courier New" panose="02070309020205020404" pitchFamily="49" charset="0"/>
                <a:cs typeface="Courier New" panose="02070309020205020404" pitchFamily="49" charset="0"/>
              </a:rPr>
              <a:t>mybrm1 &lt;- </a:t>
            </a:r>
            <a:r>
              <a:rPr lang="en-US" sz="2200" b="1" dirty="0" err="1">
                <a:latin typeface="Courier New" panose="02070309020205020404" pitchFamily="49" charset="0"/>
                <a:cs typeface="Courier New" panose="02070309020205020404" pitchFamily="49" charset="0"/>
              </a:rPr>
              <a:t>brm</a:t>
            </a:r>
            <a:r>
              <a:rPr lang="en-US" sz="2200" b="1" dirty="0">
                <a:latin typeface="Courier New" panose="02070309020205020404" pitchFamily="49" charset="0"/>
                <a:cs typeface="Courier New" panose="02070309020205020404" pitchFamily="49" charset="0"/>
              </a:rPr>
              <a:t>(kilos ~ cookies, data = </a:t>
            </a:r>
            <a:r>
              <a:rPr lang="en-US" sz="2200" b="1" dirty="0" err="1">
                <a:latin typeface="Courier New" panose="02070309020205020404" pitchFamily="49" charset="0"/>
                <a:cs typeface="Courier New" panose="02070309020205020404" pitchFamily="49" charset="0"/>
              </a:rPr>
              <a:t>mydata</a:t>
            </a:r>
            <a:r>
              <a:rPr lang="en-US" sz="2200" b="1" dirty="0">
                <a:latin typeface="Courier New" panose="02070309020205020404" pitchFamily="49" charset="0"/>
                <a:cs typeface="Courier New" panose="02070309020205020404" pitchFamily="49" charset="0"/>
              </a:rPr>
              <a:t>,</a:t>
            </a:r>
          </a:p>
          <a:p>
            <a:pPr marL="0" indent="0">
              <a:buNone/>
            </a:pPr>
            <a:r>
              <a:rPr lang="en-GB" sz="2200" b="1" dirty="0">
                <a:solidFill>
                  <a:srgbClr val="FF0000"/>
                </a:solidFill>
                <a:latin typeface="Courier New" panose="02070309020205020404" pitchFamily="49" charset="0"/>
                <a:cs typeface="Courier New" panose="02070309020205020404" pitchFamily="49" charset="0"/>
              </a:rPr>
              <a:t>chains = 2, </a:t>
            </a:r>
            <a:r>
              <a:rPr lang="en-GB" sz="2200" b="1" dirty="0" err="1">
                <a:solidFill>
                  <a:srgbClr val="FF0000"/>
                </a:solidFill>
                <a:latin typeface="Courier New" panose="02070309020205020404" pitchFamily="49" charset="0"/>
                <a:cs typeface="Courier New" panose="02070309020205020404" pitchFamily="49" charset="0"/>
              </a:rPr>
              <a:t>iter</a:t>
            </a:r>
            <a:r>
              <a:rPr lang="en-GB" sz="2200" b="1" dirty="0">
                <a:solidFill>
                  <a:srgbClr val="FF0000"/>
                </a:solidFill>
                <a:latin typeface="Courier New" panose="02070309020205020404" pitchFamily="49" charset="0"/>
                <a:cs typeface="Courier New" panose="02070309020205020404" pitchFamily="49" charset="0"/>
              </a:rPr>
              <a:t> = 500, warmup = 200</a:t>
            </a:r>
            <a:r>
              <a:rPr lang="en-GB" sz="2200" b="1" dirty="0">
                <a:latin typeface="Courier New" panose="02070309020205020404" pitchFamily="49" charset="0"/>
                <a:cs typeface="Courier New" panose="02070309020205020404" pitchFamily="49" charset="0"/>
              </a:rPr>
              <a:t>)</a:t>
            </a:r>
          </a:p>
          <a:p>
            <a:pPr marL="0" indent="0">
              <a:buNone/>
            </a:pPr>
            <a:endParaRPr lang="en-US" sz="2200" dirty="0"/>
          </a:p>
        </p:txBody>
      </p:sp>
    </p:spTree>
    <p:extLst>
      <p:ext uri="{BB962C8B-B14F-4D97-AF65-F5344CB8AC3E}">
        <p14:creationId xmlns:p14="http://schemas.microsoft.com/office/powerpoint/2010/main" val="156522807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0000FF"/>
                </a:solidFill>
              </a:rPr>
              <a:t>Density and trace plots in brms</a:t>
            </a:r>
          </a:p>
        </p:txBody>
      </p:sp>
      <p:sp>
        <p:nvSpPr>
          <p:cNvPr id="3" name="Content Placeholder 2"/>
          <p:cNvSpPr>
            <a:spLocks noGrp="1"/>
          </p:cNvSpPr>
          <p:nvPr>
            <p:ph idx="1"/>
          </p:nvPr>
        </p:nvSpPr>
        <p:spPr>
          <a:xfrm>
            <a:off x="628650" y="1825625"/>
            <a:ext cx="3474137" cy="4351338"/>
          </a:xfrm>
        </p:spPr>
        <p:txBody>
          <a:bodyPr>
            <a:normAutofit/>
          </a:bodyPr>
          <a:lstStyle/>
          <a:p>
            <a:pPr marL="0" indent="0">
              <a:buNone/>
            </a:pPr>
            <a:r>
              <a:rPr lang="en-GB" sz="2400" b="1" dirty="0">
                <a:latin typeface="Courier New" panose="02070309020205020404" pitchFamily="49" charset="0"/>
                <a:cs typeface="Courier New" panose="02070309020205020404" pitchFamily="49" charset="0"/>
              </a:rPr>
              <a:t>plot(mybrm1)</a:t>
            </a:r>
          </a:p>
          <a:p>
            <a:pPr marL="0" indent="0">
              <a:buNone/>
            </a:pPr>
            <a:endParaRPr lang="en-GB" dirty="0"/>
          </a:p>
          <a:p>
            <a:pPr marL="0" indent="0">
              <a:buNone/>
            </a:pPr>
            <a:r>
              <a:rPr lang="en-GB" dirty="0"/>
              <a:t>The density plots should not be bimodal (with two humps).</a:t>
            </a:r>
          </a:p>
          <a:p>
            <a:pPr marL="0" indent="0">
              <a:buNone/>
            </a:pPr>
            <a:endParaRPr lang="en-GB" dirty="0"/>
          </a:p>
          <a:p>
            <a:pPr marL="0" indent="0">
              <a:buNone/>
            </a:pPr>
            <a:r>
              <a:rPr lang="en-GB" dirty="0"/>
              <a:t>The trace plots should look like fat hairy caterpillars, not bending anywhere. </a:t>
            </a:r>
          </a:p>
        </p:txBody>
      </p:sp>
      <p:pic>
        <p:nvPicPr>
          <p:cNvPr id="6" name="Picture 5">
            <a:extLst>
              <a:ext uri="{FF2B5EF4-FFF2-40B4-BE49-F238E27FC236}">
                <a16:creationId xmlns:a16="http://schemas.microsoft.com/office/drawing/2014/main" id="{B61CF2F2-DA65-4379-9A19-F5D3FE1337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8714" y="2198529"/>
            <a:ext cx="4326636" cy="3605530"/>
          </a:xfrm>
          <a:prstGeom prst="rect">
            <a:avLst/>
          </a:prstGeom>
        </p:spPr>
      </p:pic>
    </p:spTree>
    <p:extLst>
      <p:ext uri="{BB962C8B-B14F-4D97-AF65-F5344CB8AC3E}">
        <p14:creationId xmlns:p14="http://schemas.microsoft.com/office/powerpoint/2010/main" val="341559055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0000FF"/>
                </a:solidFill>
              </a:rPr>
              <a:t>Effective sample size and r-hat</a:t>
            </a:r>
          </a:p>
        </p:txBody>
      </p:sp>
      <p:sp>
        <p:nvSpPr>
          <p:cNvPr id="3" name="Content Placeholder 2"/>
          <p:cNvSpPr>
            <a:spLocks noGrp="1"/>
          </p:cNvSpPr>
          <p:nvPr>
            <p:ph idx="1"/>
          </p:nvPr>
        </p:nvSpPr>
        <p:spPr/>
        <p:txBody>
          <a:bodyPr/>
          <a:lstStyle/>
          <a:p>
            <a:r>
              <a:rPr lang="en-GB" dirty="0"/>
              <a:t>Effective sample size: the number of </a:t>
            </a:r>
            <a:r>
              <a:rPr lang="en-GB" dirty="0">
                <a:solidFill>
                  <a:srgbClr val="FF0000"/>
                </a:solidFill>
              </a:rPr>
              <a:t>posteriors</a:t>
            </a:r>
            <a:r>
              <a:rPr lang="en-GB" dirty="0"/>
              <a:t> in Markov chains discounted for autocorrelation between them (when the chain gets stuck). The greater effective sample size, the more reliable the results.</a:t>
            </a:r>
          </a:p>
          <a:p>
            <a:r>
              <a:rPr lang="en-GB" dirty="0"/>
              <a:t>R-hat metric: the ratio of the between-chain and the within-chain variability of posteriors. If the chains have converged, these measures will be similar; otherwise, the between-chain variability will be larger. R-hat should be 1.</a:t>
            </a:r>
          </a:p>
        </p:txBody>
      </p:sp>
    </p:spTree>
    <p:extLst>
      <p:ext uri="{BB962C8B-B14F-4D97-AF65-F5344CB8AC3E}">
        <p14:creationId xmlns:p14="http://schemas.microsoft.com/office/powerpoint/2010/main" val="80687417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2804E-F2F5-4660-AD7F-340FA066D158}"/>
              </a:ext>
            </a:extLst>
          </p:cNvPr>
          <p:cNvSpPr>
            <a:spLocks noGrp="1"/>
          </p:cNvSpPr>
          <p:nvPr>
            <p:ph type="title"/>
          </p:nvPr>
        </p:nvSpPr>
        <p:spPr/>
        <p:txBody>
          <a:bodyPr/>
          <a:lstStyle/>
          <a:p>
            <a:r>
              <a:rPr lang="en-US" dirty="0">
                <a:solidFill>
                  <a:srgbClr val="0000FF"/>
                </a:solidFill>
              </a:rPr>
              <a:t>Effective sample size and </a:t>
            </a:r>
            <a:r>
              <a:rPr lang="en-US" dirty="0" err="1">
                <a:solidFill>
                  <a:srgbClr val="0000FF"/>
                </a:solidFill>
              </a:rPr>
              <a:t>rhat</a:t>
            </a:r>
            <a:r>
              <a:rPr lang="en-US" dirty="0">
                <a:solidFill>
                  <a:srgbClr val="0000FF"/>
                </a:solidFill>
              </a:rPr>
              <a:t> in brms</a:t>
            </a:r>
          </a:p>
        </p:txBody>
      </p:sp>
      <p:sp>
        <p:nvSpPr>
          <p:cNvPr id="3" name="Content Placeholder 2">
            <a:extLst>
              <a:ext uri="{FF2B5EF4-FFF2-40B4-BE49-F238E27FC236}">
                <a16:creationId xmlns:a16="http://schemas.microsoft.com/office/drawing/2014/main" id="{05C41627-2D99-4F1C-AE56-13DC053FC33E}"/>
              </a:ext>
            </a:extLst>
          </p:cNvPr>
          <p:cNvSpPr>
            <a:spLocks noGrp="1"/>
          </p:cNvSpPr>
          <p:nvPr>
            <p:ph idx="1"/>
          </p:nvPr>
        </p:nvSpPr>
        <p:spPr/>
        <p:txBody>
          <a:bodyPr>
            <a:noAutofit/>
          </a:bodyPr>
          <a:lstStyle/>
          <a:p>
            <a:pPr marL="0" indent="0">
              <a:buNone/>
            </a:pPr>
            <a:r>
              <a:rPr lang="en-US" sz="2200" b="1" dirty="0">
                <a:latin typeface="Courier New" panose="02070309020205020404" pitchFamily="49" charset="0"/>
                <a:cs typeface="Courier New" panose="02070309020205020404" pitchFamily="49" charset="0"/>
              </a:rPr>
              <a:t>summary(mybrm1)</a:t>
            </a:r>
          </a:p>
          <a:p>
            <a:pPr marL="0" indent="0">
              <a:buNone/>
            </a:pPr>
            <a:endParaRPr lang="en-US"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Population-Level Effects: </a:t>
            </a:r>
          </a:p>
          <a:p>
            <a:pPr marL="0" indent="0">
              <a:buNone/>
            </a:pPr>
            <a:r>
              <a:rPr lang="en-US" sz="1400" dirty="0">
                <a:latin typeface="Courier New" panose="02070309020205020404" pitchFamily="49" charset="0"/>
                <a:cs typeface="Courier New" panose="02070309020205020404" pitchFamily="49" charset="0"/>
              </a:rPr>
              <a:t>          Estimate </a:t>
            </a:r>
            <a:r>
              <a:rPr lang="en-US" sz="1400" dirty="0" err="1">
                <a:latin typeface="Courier New" panose="02070309020205020404" pitchFamily="49" charset="0"/>
                <a:cs typeface="Courier New" panose="02070309020205020404" pitchFamily="49" charset="0"/>
              </a:rPr>
              <a:t>Est.Error</a:t>
            </a:r>
            <a:r>
              <a:rPr lang="en-US" sz="1400" dirty="0">
                <a:latin typeface="Courier New" panose="02070309020205020404" pitchFamily="49" charset="0"/>
                <a:cs typeface="Courier New" panose="02070309020205020404" pitchFamily="49" charset="0"/>
              </a:rPr>
              <a:t> l-95% CI u-95% CI</a:t>
            </a:r>
          </a:p>
          <a:p>
            <a:pPr marL="0" indent="0">
              <a:buNone/>
            </a:pPr>
            <a:r>
              <a:rPr lang="en-US" sz="1400" dirty="0">
                <a:latin typeface="Courier New" panose="02070309020205020404" pitchFamily="49" charset="0"/>
                <a:cs typeface="Courier New" panose="02070309020205020404" pitchFamily="49" charset="0"/>
              </a:rPr>
              <a:t>Intercept    -0.21      0.58    -1.34     0.86</a:t>
            </a:r>
          </a:p>
          <a:p>
            <a:pPr marL="0" indent="0">
              <a:buNone/>
            </a:pPr>
            <a:r>
              <a:rPr lang="en-US" sz="1400" dirty="0">
                <a:latin typeface="Courier New" panose="02070309020205020404" pitchFamily="49" charset="0"/>
                <a:cs typeface="Courier New" panose="02070309020205020404" pitchFamily="49" charset="0"/>
              </a:rPr>
              <a:t>cookies       0.12      0.05     0.03     0.22</a:t>
            </a:r>
          </a:p>
          <a:p>
            <a:pPr marL="0" indent="0">
              <a:buNone/>
            </a:pPr>
            <a:r>
              <a:rPr lang="en-US" sz="1400" dirty="0">
                <a:latin typeface="Courier New" panose="02070309020205020404" pitchFamily="49" charset="0"/>
                <a:cs typeface="Courier New" panose="02070309020205020404" pitchFamily="49" charset="0"/>
              </a:rPr>
              <a:t>         </a:t>
            </a:r>
            <a:r>
              <a:rPr lang="en-US" sz="1400" dirty="0">
                <a:solidFill>
                  <a:srgbClr val="FF0000"/>
                </a:solidFill>
                <a:latin typeface="Courier New" panose="02070309020205020404" pitchFamily="49" charset="0"/>
                <a:cs typeface="Courier New" panose="02070309020205020404" pitchFamily="49" charset="0"/>
              </a:rPr>
              <a:t> </a:t>
            </a:r>
            <a:r>
              <a:rPr lang="en-US" sz="1400" dirty="0" err="1">
                <a:solidFill>
                  <a:srgbClr val="FF0000"/>
                </a:solidFill>
                <a:latin typeface="Courier New" panose="02070309020205020404" pitchFamily="49" charset="0"/>
                <a:cs typeface="Courier New" panose="02070309020205020404" pitchFamily="49" charset="0"/>
              </a:rPr>
              <a:t>Eff.Sample</a:t>
            </a:r>
            <a:r>
              <a:rPr lang="en-US" sz="1400" dirty="0">
                <a:solidFill>
                  <a:srgbClr val="FF0000"/>
                </a:solidFill>
                <a:latin typeface="Courier New" panose="02070309020205020404" pitchFamily="49" charset="0"/>
                <a:cs typeface="Courier New" panose="02070309020205020404" pitchFamily="49" charset="0"/>
              </a:rPr>
              <a:t> </a:t>
            </a:r>
            <a:r>
              <a:rPr lang="en-US" sz="1400" dirty="0" err="1">
                <a:solidFill>
                  <a:srgbClr val="FF0000"/>
                </a:solidFill>
                <a:latin typeface="Courier New" panose="02070309020205020404" pitchFamily="49" charset="0"/>
                <a:cs typeface="Courier New" panose="02070309020205020404" pitchFamily="49" charset="0"/>
              </a:rPr>
              <a:t>Rhat</a:t>
            </a:r>
            <a:endParaRPr lang="en-US" sz="1400" dirty="0">
              <a:solidFill>
                <a:srgbClr val="FF0000"/>
              </a:solidFill>
              <a:latin typeface="Courier New" panose="02070309020205020404" pitchFamily="49" charset="0"/>
              <a:cs typeface="Courier New" panose="02070309020205020404" pitchFamily="49" charset="0"/>
            </a:endParaRPr>
          </a:p>
          <a:p>
            <a:pPr marL="0" indent="0">
              <a:buNone/>
            </a:pPr>
            <a:r>
              <a:rPr lang="en-US" sz="1400" dirty="0">
                <a:solidFill>
                  <a:srgbClr val="FF0000"/>
                </a:solidFill>
                <a:latin typeface="Courier New" panose="02070309020205020404" pitchFamily="49" charset="0"/>
                <a:cs typeface="Courier New" panose="02070309020205020404" pitchFamily="49" charset="0"/>
              </a:rPr>
              <a:t>Intercept        348 1.01</a:t>
            </a:r>
          </a:p>
          <a:p>
            <a:pPr marL="0" indent="0">
              <a:buNone/>
            </a:pPr>
            <a:r>
              <a:rPr lang="en-US" sz="1400" dirty="0">
                <a:solidFill>
                  <a:srgbClr val="FF0000"/>
                </a:solidFill>
                <a:latin typeface="Courier New" panose="02070309020205020404" pitchFamily="49" charset="0"/>
                <a:cs typeface="Courier New" panose="02070309020205020404" pitchFamily="49" charset="0"/>
              </a:rPr>
              <a:t>cookies          416 1.01</a:t>
            </a:r>
          </a:p>
          <a:p>
            <a:pPr marL="0" indent="0">
              <a:buNone/>
            </a:pPr>
            <a:endParaRPr lang="en-US"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Family Specific Parameters: </a:t>
            </a:r>
          </a:p>
          <a:p>
            <a:pPr marL="0" indent="0">
              <a:buNone/>
            </a:pPr>
            <a:r>
              <a:rPr lang="en-US" sz="1400" dirty="0">
                <a:latin typeface="Courier New" panose="02070309020205020404" pitchFamily="49" charset="0"/>
                <a:cs typeface="Courier New" panose="02070309020205020404" pitchFamily="49" charset="0"/>
              </a:rPr>
              <a:t>      Estimate </a:t>
            </a:r>
            <a:r>
              <a:rPr lang="en-US" sz="1400" dirty="0" err="1">
                <a:latin typeface="Courier New" panose="02070309020205020404" pitchFamily="49" charset="0"/>
                <a:cs typeface="Courier New" panose="02070309020205020404" pitchFamily="49" charset="0"/>
              </a:rPr>
              <a:t>Est.Error</a:t>
            </a:r>
            <a:r>
              <a:rPr lang="en-US" sz="1400" dirty="0">
                <a:latin typeface="Courier New" panose="02070309020205020404" pitchFamily="49" charset="0"/>
                <a:cs typeface="Courier New" panose="02070309020205020404" pitchFamily="49" charset="0"/>
              </a:rPr>
              <a:t> l-95% CI u-95% CI </a:t>
            </a:r>
            <a:r>
              <a:rPr lang="en-US" sz="1400" dirty="0" err="1">
                <a:solidFill>
                  <a:srgbClr val="FF0000"/>
                </a:solidFill>
                <a:latin typeface="Courier New" panose="02070309020205020404" pitchFamily="49" charset="0"/>
                <a:cs typeface="Courier New" panose="02070309020205020404" pitchFamily="49" charset="0"/>
              </a:rPr>
              <a:t>Eff.Sample</a:t>
            </a:r>
            <a:endParaRPr lang="en-US" sz="1400" dirty="0">
              <a:solidFill>
                <a:srgbClr val="FF0000"/>
              </a:solidFill>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sigma     1.00      0.31     0.58     1.79        </a:t>
            </a:r>
            <a:r>
              <a:rPr lang="en-US" sz="1400" dirty="0">
                <a:solidFill>
                  <a:srgbClr val="FF0000"/>
                </a:solidFill>
                <a:latin typeface="Courier New" panose="02070309020205020404" pitchFamily="49" charset="0"/>
                <a:cs typeface="Courier New" panose="02070309020205020404" pitchFamily="49" charset="0"/>
              </a:rPr>
              <a:t>311</a:t>
            </a:r>
          </a:p>
          <a:p>
            <a:pPr marL="0" indent="0">
              <a:buNone/>
            </a:pPr>
            <a:r>
              <a:rPr lang="en-US" sz="1400" dirty="0">
                <a:solidFill>
                  <a:srgbClr val="FF0000"/>
                </a:solidFill>
                <a:latin typeface="Courier New" panose="02070309020205020404" pitchFamily="49" charset="0"/>
                <a:cs typeface="Courier New" panose="02070309020205020404" pitchFamily="49" charset="0"/>
              </a:rPr>
              <a:t>      </a:t>
            </a:r>
            <a:r>
              <a:rPr lang="en-US" sz="1400" dirty="0" err="1">
                <a:solidFill>
                  <a:srgbClr val="FF0000"/>
                </a:solidFill>
                <a:latin typeface="Courier New" panose="02070309020205020404" pitchFamily="49" charset="0"/>
                <a:cs typeface="Courier New" panose="02070309020205020404" pitchFamily="49" charset="0"/>
              </a:rPr>
              <a:t>Rhat</a:t>
            </a:r>
            <a:endParaRPr lang="en-US" sz="1400" dirty="0">
              <a:solidFill>
                <a:srgbClr val="FF0000"/>
              </a:solidFill>
              <a:latin typeface="Courier New" panose="02070309020205020404" pitchFamily="49" charset="0"/>
              <a:cs typeface="Courier New" panose="02070309020205020404" pitchFamily="49" charset="0"/>
            </a:endParaRPr>
          </a:p>
          <a:p>
            <a:pPr marL="0" indent="0">
              <a:buNone/>
            </a:pPr>
            <a:r>
              <a:rPr lang="en-US" sz="1400" dirty="0">
                <a:solidFill>
                  <a:srgbClr val="FF0000"/>
                </a:solidFill>
                <a:latin typeface="Courier New" panose="02070309020205020404" pitchFamily="49" charset="0"/>
                <a:cs typeface="Courier New" panose="02070309020205020404" pitchFamily="49" charset="0"/>
              </a:rPr>
              <a:t>sigma 1.00</a:t>
            </a:r>
          </a:p>
          <a:p>
            <a:pPr marL="0" indent="0">
              <a:buNone/>
            </a:pP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13854567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C03FC-26BC-4784-9A00-29F6D2467EE5}"/>
              </a:ext>
            </a:extLst>
          </p:cNvPr>
          <p:cNvSpPr>
            <a:spLocks noGrp="1"/>
          </p:cNvSpPr>
          <p:nvPr>
            <p:ph type="title"/>
          </p:nvPr>
        </p:nvSpPr>
        <p:spPr/>
        <p:txBody>
          <a:bodyPr/>
          <a:lstStyle/>
          <a:p>
            <a:r>
              <a:rPr lang="en-US" dirty="0">
                <a:solidFill>
                  <a:srgbClr val="0000FF"/>
                </a:solidFill>
              </a:rPr>
              <a:t>Back to the default settings</a:t>
            </a:r>
          </a:p>
        </p:txBody>
      </p:sp>
      <p:sp>
        <p:nvSpPr>
          <p:cNvPr id="3" name="Content Placeholder 2">
            <a:extLst>
              <a:ext uri="{FF2B5EF4-FFF2-40B4-BE49-F238E27FC236}">
                <a16:creationId xmlns:a16="http://schemas.microsoft.com/office/drawing/2014/main" id="{EC1ED097-1760-4F5A-AA75-47CF72617EB3}"/>
              </a:ext>
            </a:extLst>
          </p:cNvPr>
          <p:cNvSpPr>
            <a:spLocks noGrp="1"/>
          </p:cNvSpPr>
          <p:nvPr>
            <p:ph idx="1"/>
          </p:nvPr>
        </p:nvSpPr>
        <p:spPr/>
        <p:txBody>
          <a:bodyPr/>
          <a:lstStyle/>
          <a:p>
            <a:pPr marL="0" indent="0">
              <a:buNone/>
            </a:pPr>
            <a:r>
              <a:rPr lang="en-US" b="1" dirty="0" err="1">
                <a:latin typeface="Courier New" panose="02070309020205020404" pitchFamily="49" charset="0"/>
                <a:cs typeface="Courier New" panose="02070309020205020404" pitchFamily="49" charset="0"/>
              </a:rPr>
              <a:t>mybrm</a:t>
            </a:r>
            <a:r>
              <a:rPr lang="en-US" b="1" dirty="0">
                <a:latin typeface="Courier New" panose="02070309020205020404" pitchFamily="49" charset="0"/>
                <a:cs typeface="Courier New" panose="02070309020205020404" pitchFamily="49" charset="0"/>
              </a:rPr>
              <a:t> &lt;- </a:t>
            </a:r>
            <a:r>
              <a:rPr lang="en-US" b="1" dirty="0" err="1">
                <a:latin typeface="Courier New" panose="02070309020205020404" pitchFamily="49" charset="0"/>
                <a:cs typeface="Courier New" panose="02070309020205020404" pitchFamily="49" charset="0"/>
              </a:rPr>
              <a:t>brm</a:t>
            </a:r>
            <a:r>
              <a:rPr lang="en-US" b="1" dirty="0">
                <a:latin typeface="Courier New" panose="02070309020205020404" pitchFamily="49" charset="0"/>
                <a:cs typeface="Courier New" panose="02070309020205020404" pitchFamily="49" charset="0"/>
              </a:rPr>
              <a:t>(kilos ~ cookies, data = </a:t>
            </a:r>
            <a:r>
              <a:rPr lang="en-US" b="1" dirty="0" err="1">
                <a:latin typeface="Courier New" panose="02070309020205020404" pitchFamily="49" charset="0"/>
                <a:cs typeface="Courier New" panose="02070309020205020404" pitchFamily="49" charset="0"/>
              </a:rPr>
              <a:t>mydata</a:t>
            </a:r>
            <a:r>
              <a:rPr lang="en-US" b="1" dirty="0">
                <a:latin typeface="Courier New" panose="02070309020205020404" pitchFamily="49" charset="0"/>
                <a:cs typeface="Courier New" panose="02070309020205020404" pitchFamily="49" charset="0"/>
              </a:rPr>
              <a:t>)</a:t>
            </a:r>
          </a:p>
          <a:p>
            <a:pPr marL="0" indent="0">
              <a:buNone/>
            </a:pPr>
            <a:r>
              <a:rPr lang="en-US" b="1" dirty="0">
                <a:latin typeface="Courier New" panose="02070309020205020404" pitchFamily="49" charset="0"/>
                <a:cs typeface="Courier New" panose="02070309020205020404" pitchFamily="49" charset="0"/>
              </a:rPr>
              <a:t>plot(</a:t>
            </a:r>
            <a:r>
              <a:rPr lang="en-US" b="1" dirty="0" err="1">
                <a:latin typeface="Courier New" panose="02070309020205020404" pitchFamily="49" charset="0"/>
                <a:cs typeface="Courier New" panose="02070309020205020404" pitchFamily="49" charset="0"/>
              </a:rPr>
              <a:t>mybrm</a:t>
            </a:r>
            <a:r>
              <a:rPr lang="en-US" b="1" dirty="0">
                <a:latin typeface="Courier New" panose="02070309020205020404" pitchFamily="49" charset="0"/>
                <a:cs typeface="Courier New" panose="02070309020205020404" pitchFamily="49" charset="0"/>
              </a:rPr>
              <a:t>)</a:t>
            </a:r>
          </a:p>
        </p:txBody>
      </p:sp>
      <p:pic>
        <p:nvPicPr>
          <p:cNvPr id="6" name="Picture 5">
            <a:extLst>
              <a:ext uri="{FF2B5EF4-FFF2-40B4-BE49-F238E27FC236}">
                <a16:creationId xmlns:a16="http://schemas.microsoft.com/office/drawing/2014/main" id="{E37DE062-BDCE-413A-94A3-CA254E9455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9050" y="2587624"/>
            <a:ext cx="4686300" cy="3905250"/>
          </a:xfrm>
          <a:prstGeom prst="rect">
            <a:avLst/>
          </a:prstGeom>
        </p:spPr>
      </p:pic>
      <p:sp>
        <p:nvSpPr>
          <p:cNvPr id="7" name="TextBox 6">
            <a:extLst>
              <a:ext uri="{FF2B5EF4-FFF2-40B4-BE49-F238E27FC236}">
                <a16:creationId xmlns:a16="http://schemas.microsoft.com/office/drawing/2014/main" id="{3EC31170-F13E-41DE-B31B-364CD08651C6}"/>
              </a:ext>
            </a:extLst>
          </p:cNvPr>
          <p:cNvSpPr txBox="1"/>
          <p:nvPr/>
        </p:nvSpPr>
        <p:spPr>
          <a:xfrm>
            <a:off x="628650" y="3849738"/>
            <a:ext cx="2682240" cy="646331"/>
          </a:xfrm>
          <a:prstGeom prst="rect">
            <a:avLst/>
          </a:prstGeom>
          <a:noFill/>
        </p:spPr>
        <p:txBody>
          <a:bodyPr wrap="square" rtlCol="0">
            <a:spAutoFit/>
          </a:bodyPr>
          <a:lstStyle/>
          <a:p>
            <a:pPr algn="ctr"/>
            <a:r>
              <a:rPr lang="en-US" dirty="0"/>
              <a:t>The </a:t>
            </a:r>
            <a:r>
              <a:rPr lang="en-US" dirty="0" err="1"/>
              <a:t>rhat</a:t>
            </a:r>
            <a:r>
              <a:rPr lang="en-US" dirty="0"/>
              <a:t> indices are also better!</a:t>
            </a:r>
          </a:p>
        </p:txBody>
      </p:sp>
    </p:spTree>
    <p:extLst>
      <p:ext uri="{BB962C8B-B14F-4D97-AF65-F5344CB8AC3E}">
        <p14:creationId xmlns:p14="http://schemas.microsoft.com/office/powerpoint/2010/main" val="295380637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DCBF6-8F03-46B0-A0FD-175C5DD10EA1}"/>
              </a:ext>
            </a:extLst>
          </p:cNvPr>
          <p:cNvSpPr>
            <a:spLocks noGrp="1"/>
          </p:cNvSpPr>
          <p:nvPr>
            <p:ph type="title"/>
          </p:nvPr>
        </p:nvSpPr>
        <p:spPr/>
        <p:txBody>
          <a:bodyPr/>
          <a:lstStyle/>
          <a:p>
            <a:r>
              <a:rPr lang="en-US" dirty="0">
                <a:solidFill>
                  <a:srgbClr val="0000FF"/>
                </a:solidFill>
              </a:rPr>
              <a:t>Table of coefficients in the summary</a:t>
            </a:r>
          </a:p>
        </p:txBody>
      </p:sp>
      <p:sp>
        <p:nvSpPr>
          <p:cNvPr id="3" name="Content Placeholder 2">
            <a:extLst>
              <a:ext uri="{FF2B5EF4-FFF2-40B4-BE49-F238E27FC236}">
                <a16:creationId xmlns:a16="http://schemas.microsoft.com/office/drawing/2014/main" id="{CCE87C39-08D1-4577-B377-06F3E857FEF0}"/>
              </a:ext>
            </a:extLst>
          </p:cNvPr>
          <p:cNvSpPr>
            <a:spLocks noGrp="1"/>
          </p:cNvSpPr>
          <p:nvPr>
            <p:ph idx="1"/>
          </p:nvPr>
        </p:nvSpPr>
        <p:spPr/>
        <p:txBody>
          <a:bodyPr>
            <a:normAutofit/>
          </a:bodyPr>
          <a:lstStyle/>
          <a:p>
            <a:pPr marL="0" indent="0">
              <a:buNone/>
            </a:pPr>
            <a:r>
              <a:rPr lang="en-US" sz="2200" b="1" dirty="0">
                <a:latin typeface="Courier New" panose="02070309020205020404" pitchFamily="49" charset="0"/>
                <a:cs typeface="Courier New" panose="02070309020205020404" pitchFamily="49" charset="0"/>
              </a:rPr>
              <a:t>summary(</a:t>
            </a:r>
            <a:r>
              <a:rPr lang="en-US" sz="2200" b="1" dirty="0" err="1">
                <a:latin typeface="Courier New" panose="02070309020205020404" pitchFamily="49" charset="0"/>
                <a:cs typeface="Courier New" panose="02070309020205020404" pitchFamily="49" charset="0"/>
              </a:rPr>
              <a:t>mybrm</a:t>
            </a:r>
            <a:r>
              <a:rPr lang="en-US" sz="2200" b="1"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Population-Level Effects: </a:t>
            </a:r>
          </a:p>
          <a:p>
            <a:pPr marL="0" indent="0">
              <a:buNone/>
            </a:pPr>
            <a:r>
              <a:rPr lang="en-US" sz="1600" dirty="0">
                <a:latin typeface="Courier New" panose="02070309020205020404" pitchFamily="49" charset="0"/>
                <a:cs typeface="Courier New" panose="02070309020205020404" pitchFamily="49" charset="0"/>
              </a:rPr>
              <a:t>          Estimate </a:t>
            </a:r>
            <a:r>
              <a:rPr lang="en-US" sz="1600" dirty="0" err="1">
                <a:latin typeface="Courier New" panose="02070309020205020404" pitchFamily="49" charset="0"/>
                <a:cs typeface="Courier New" panose="02070309020205020404" pitchFamily="49" charset="0"/>
              </a:rPr>
              <a:t>Est.Error</a:t>
            </a:r>
            <a:r>
              <a:rPr lang="en-US" sz="1600" dirty="0">
                <a:latin typeface="Courier New" panose="02070309020205020404" pitchFamily="49" charset="0"/>
                <a:cs typeface="Courier New" panose="02070309020205020404" pitchFamily="49" charset="0"/>
              </a:rPr>
              <a:t> l-95% CI u-95% CI </a:t>
            </a:r>
            <a:r>
              <a:rPr lang="en-US" sz="1600" dirty="0" err="1">
                <a:latin typeface="Courier New" panose="02070309020205020404" pitchFamily="49" charset="0"/>
                <a:cs typeface="Courier New" panose="02070309020205020404" pitchFamily="49" charset="0"/>
              </a:rPr>
              <a:t>Eff.Sample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Rhat</a:t>
            </a: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Intercept    -0.24      0.62    -1.44     0.98       2318 1.00</a:t>
            </a:r>
          </a:p>
          <a:p>
            <a:pPr marL="0" indent="0">
              <a:buNone/>
            </a:pPr>
            <a:r>
              <a:rPr lang="en-US" sz="1600" dirty="0">
                <a:latin typeface="Courier New" panose="02070309020205020404" pitchFamily="49" charset="0"/>
                <a:cs typeface="Courier New" panose="02070309020205020404" pitchFamily="49" charset="0"/>
              </a:rPr>
              <a:t>cookies       0.12      0.05     0.02     0.22       2479 1.00</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503311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0000FF"/>
                </a:solidFill>
              </a:rPr>
              <a:t>Interpreting the summary output</a:t>
            </a:r>
          </a:p>
        </p:txBody>
      </p:sp>
      <p:sp>
        <p:nvSpPr>
          <p:cNvPr id="3" name="Content Placeholder 2"/>
          <p:cNvSpPr>
            <a:spLocks noGrp="1"/>
          </p:cNvSpPr>
          <p:nvPr>
            <p:ph idx="1"/>
          </p:nvPr>
        </p:nvSpPr>
        <p:spPr/>
        <p:txBody>
          <a:bodyPr/>
          <a:lstStyle/>
          <a:p>
            <a:r>
              <a:rPr lang="en-GB" dirty="0"/>
              <a:t>Estimate: the mean of the posterior distribution</a:t>
            </a:r>
          </a:p>
          <a:p>
            <a:r>
              <a:rPr lang="en-GB" dirty="0" err="1"/>
              <a:t>Est.error</a:t>
            </a:r>
            <a:r>
              <a:rPr lang="en-GB" dirty="0"/>
              <a:t>: standard error of the posterior distribution</a:t>
            </a:r>
          </a:p>
          <a:p>
            <a:r>
              <a:rPr lang="en-GB" dirty="0"/>
              <a:t>l-95% CI: the lower boundary of the 95% credible interval</a:t>
            </a:r>
          </a:p>
          <a:p>
            <a:r>
              <a:rPr lang="en-GB" dirty="0"/>
              <a:t>u-95% CI: the upper boundary of the 95% credible interval</a:t>
            </a:r>
          </a:p>
          <a:p>
            <a:endParaRPr lang="en-GB" dirty="0"/>
          </a:p>
        </p:txBody>
      </p:sp>
    </p:spTree>
    <p:extLst>
      <p:ext uri="{BB962C8B-B14F-4D97-AF65-F5344CB8AC3E}">
        <p14:creationId xmlns:p14="http://schemas.microsoft.com/office/powerpoint/2010/main" val="390720670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0000FF"/>
                </a:solidFill>
              </a:rPr>
              <a:t>Posterior distribution</a:t>
            </a:r>
          </a:p>
        </p:txBody>
      </p:sp>
      <p:sp>
        <p:nvSpPr>
          <p:cNvPr id="3" name="Content Placeholder 2"/>
          <p:cNvSpPr>
            <a:spLocks noGrp="1"/>
          </p:cNvSpPr>
          <p:nvPr>
            <p:ph idx="1"/>
          </p:nvPr>
        </p:nvSpPr>
        <p:spPr/>
        <p:txBody>
          <a:bodyPr>
            <a:normAutofit fontScale="77500" lnSpcReduction="20000"/>
          </a:bodyPr>
          <a:lstStyle/>
          <a:p>
            <a:pPr marL="0" indent="0">
              <a:buNone/>
            </a:pPr>
            <a:r>
              <a:rPr lang="en-GB" sz="3100" b="1" dirty="0" err="1">
                <a:latin typeface="Courier New" panose="02070309020205020404" pitchFamily="49" charset="0"/>
                <a:cs typeface="Courier New" panose="02070309020205020404" pitchFamily="49" charset="0"/>
              </a:rPr>
              <a:t>ps_beta</a:t>
            </a:r>
            <a:r>
              <a:rPr lang="en-GB" sz="3100" b="1" dirty="0">
                <a:latin typeface="Courier New" panose="02070309020205020404" pitchFamily="49" charset="0"/>
                <a:cs typeface="Courier New" panose="02070309020205020404" pitchFamily="49" charset="0"/>
              </a:rPr>
              <a:t> &lt;- </a:t>
            </a:r>
            <a:r>
              <a:rPr lang="en-GB" sz="3100" b="1" dirty="0" err="1">
                <a:latin typeface="Courier New" panose="02070309020205020404" pitchFamily="49" charset="0"/>
                <a:cs typeface="Courier New" panose="02070309020205020404" pitchFamily="49" charset="0"/>
              </a:rPr>
              <a:t>posterior_samples</a:t>
            </a:r>
            <a:r>
              <a:rPr lang="en-GB" sz="3100" b="1" dirty="0">
                <a:latin typeface="Courier New" panose="02070309020205020404" pitchFamily="49" charset="0"/>
                <a:cs typeface="Courier New" panose="02070309020205020404" pitchFamily="49" charset="0"/>
              </a:rPr>
              <a:t>(</a:t>
            </a:r>
            <a:r>
              <a:rPr lang="en-GB" sz="3100" b="1" dirty="0" err="1">
                <a:latin typeface="Courier New" panose="02070309020205020404" pitchFamily="49" charset="0"/>
                <a:cs typeface="Courier New" panose="02070309020205020404" pitchFamily="49" charset="0"/>
              </a:rPr>
              <a:t>mybrm</a:t>
            </a:r>
            <a:r>
              <a:rPr lang="en-GB" sz="3100" b="1" dirty="0">
                <a:latin typeface="Courier New" panose="02070309020205020404" pitchFamily="49" charset="0"/>
                <a:cs typeface="Courier New" panose="02070309020205020404" pitchFamily="49" charset="0"/>
              </a:rPr>
              <a:t>, pars = "cookies")</a:t>
            </a:r>
          </a:p>
          <a:p>
            <a:pPr marL="0" indent="0">
              <a:buNone/>
            </a:pPr>
            <a:endParaRPr lang="en-GB" sz="3100" b="1" dirty="0">
              <a:latin typeface="Courier New" panose="02070309020205020404" pitchFamily="49" charset="0"/>
              <a:cs typeface="Courier New" panose="02070309020205020404" pitchFamily="49" charset="0"/>
            </a:endParaRPr>
          </a:p>
          <a:p>
            <a:pPr marL="0" indent="0">
              <a:buNone/>
            </a:pPr>
            <a:r>
              <a:rPr lang="en-GB" sz="3100" b="1" dirty="0">
                <a:latin typeface="Courier New" panose="02070309020205020404" pitchFamily="49" charset="0"/>
                <a:cs typeface="Courier New" panose="02070309020205020404" pitchFamily="49" charset="0"/>
              </a:rPr>
              <a:t>dim(</a:t>
            </a:r>
            <a:r>
              <a:rPr lang="en-GB" sz="3100" b="1" dirty="0" err="1">
                <a:latin typeface="Courier New" panose="02070309020205020404" pitchFamily="49" charset="0"/>
                <a:cs typeface="Courier New" panose="02070309020205020404" pitchFamily="49" charset="0"/>
              </a:rPr>
              <a:t>ps_beta</a:t>
            </a:r>
            <a:r>
              <a:rPr lang="en-GB" sz="3100" b="1" dirty="0">
                <a:latin typeface="Courier New" panose="02070309020205020404" pitchFamily="49" charset="0"/>
                <a:cs typeface="Courier New" panose="02070309020205020404" pitchFamily="49" charset="0"/>
              </a:rPr>
              <a:t>)</a:t>
            </a:r>
          </a:p>
          <a:p>
            <a:pPr marL="0" indent="0">
              <a:buNone/>
            </a:pPr>
            <a:r>
              <a:rPr lang="en-GB" sz="4000" dirty="0">
                <a:latin typeface="Courier New" panose="02070309020205020404" pitchFamily="49" charset="0"/>
                <a:cs typeface="Courier New" panose="02070309020205020404" pitchFamily="49" charset="0"/>
              </a:rPr>
              <a:t>[1] 4000   1</a:t>
            </a:r>
            <a:endParaRPr lang="en-GB" sz="4000" dirty="0">
              <a:solidFill>
                <a:srgbClr val="0000FF"/>
              </a:solidFill>
              <a:latin typeface="Courier New" panose="02070309020205020404" pitchFamily="49" charset="0"/>
              <a:cs typeface="Courier New" panose="02070309020205020404" pitchFamily="49" charset="0"/>
            </a:endParaRPr>
          </a:p>
          <a:p>
            <a:pPr marL="0" indent="0">
              <a:buNone/>
            </a:pPr>
            <a:r>
              <a:rPr lang="en-GB" sz="3100" b="1" dirty="0">
                <a:latin typeface="Courier New" panose="02070309020205020404" pitchFamily="49" charset="0"/>
                <a:cs typeface="Courier New" panose="02070309020205020404" pitchFamily="49" charset="0"/>
              </a:rPr>
              <a:t>summary(</a:t>
            </a:r>
            <a:r>
              <a:rPr lang="en-GB" sz="3100" b="1" dirty="0" err="1">
                <a:latin typeface="Courier New" panose="02070309020205020404" pitchFamily="49" charset="0"/>
                <a:cs typeface="Courier New" panose="02070309020205020404" pitchFamily="49" charset="0"/>
              </a:rPr>
              <a:t>ps_beta</a:t>
            </a:r>
            <a:r>
              <a:rPr lang="en-GB" sz="3100" b="1" dirty="0">
                <a:latin typeface="Courier New" panose="02070309020205020404" pitchFamily="49" charset="0"/>
                <a:cs typeface="Courier New" panose="02070309020205020404" pitchFamily="49" charset="0"/>
              </a:rPr>
              <a:t>)</a:t>
            </a:r>
          </a:p>
          <a:p>
            <a:pPr marL="0" indent="0">
              <a:buNone/>
            </a:pPr>
            <a:r>
              <a:rPr lang="en-GB" sz="2600" dirty="0">
                <a:latin typeface="Courier New" panose="02070309020205020404" pitchFamily="49" charset="0"/>
                <a:cs typeface="Courier New" panose="02070309020205020404" pitchFamily="49" charset="0"/>
              </a:rPr>
              <a:t> </a:t>
            </a:r>
            <a:r>
              <a:rPr lang="en-GB" sz="2600" dirty="0" err="1">
                <a:latin typeface="Courier New" panose="02070309020205020404" pitchFamily="49" charset="0"/>
                <a:cs typeface="Courier New" panose="02070309020205020404" pitchFamily="49" charset="0"/>
              </a:rPr>
              <a:t>b_cookies</a:t>
            </a:r>
            <a:r>
              <a:rPr lang="en-GB" sz="2600" dirty="0">
                <a:latin typeface="Courier New" panose="02070309020205020404" pitchFamily="49" charset="0"/>
                <a:cs typeface="Courier New" panose="02070309020205020404" pitchFamily="49" charset="0"/>
              </a:rPr>
              <a:t>       </a:t>
            </a:r>
          </a:p>
          <a:p>
            <a:pPr marL="0" indent="0">
              <a:buNone/>
            </a:pPr>
            <a:r>
              <a:rPr lang="en-GB" sz="2600" dirty="0">
                <a:latin typeface="Courier New" panose="02070309020205020404" pitchFamily="49" charset="0"/>
                <a:cs typeface="Courier New" panose="02070309020205020404" pitchFamily="49" charset="0"/>
              </a:rPr>
              <a:t> Min.   :-0.21978  </a:t>
            </a:r>
          </a:p>
          <a:p>
            <a:pPr marL="0" indent="0">
              <a:buNone/>
            </a:pPr>
            <a:r>
              <a:rPr lang="en-GB" sz="2600" dirty="0">
                <a:latin typeface="Courier New" panose="02070309020205020404" pitchFamily="49" charset="0"/>
                <a:cs typeface="Courier New" panose="02070309020205020404" pitchFamily="49" charset="0"/>
              </a:rPr>
              <a:t> 1st Qu.: 0.09086  </a:t>
            </a:r>
          </a:p>
          <a:p>
            <a:pPr marL="0" indent="0">
              <a:buNone/>
            </a:pPr>
            <a:r>
              <a:rPr lang="en-GB" sz="2600" dirty="0">
                <a:latin typeface="Courier New" panose="02070309020205020404" pitchFamily="49" charset="0"/>
                <a:cs typeface="Courier New" panose="02070309020205020404" pitchFamily="49" charset="0"/>
              </a:rPr>
              <a:t> Median : 0.12186  </a:t>
            </a:r>
          </a:p>
          <a:p>
            <a:pPr marL="0" indent="0">
              <a:buNone/>
            </a:pPr>
            <a:r>
              <a:rPr lang="en-GB" sz="2600" dirty="0">
                <a:latin typeface="Courier New" panose="02070309020205020404" pitchFamily="49" charset="0"/>
                <a:cs typeface="Courier New" panose="02070309020205020404" pitchFamily="49" charset="0"/>
              </a:rPr>
              <a:t> Mean   : 0.12142  </a:t>
            </a:r>
          </a:p>
          <a:p>
            <a:pPr marL="0" indent="0">
              <a:buNone/>
            </a:pPr>
            <a:r>
              <a:rPr lang="en-GB" sz="2600" dirty="0">
                <a:latin typeface="Courier New" panose="02070309020205020404" pitchFamily="49" charset="0"/>
                <a:cs typeface="Courier New" panose="02070309020205020404" pitchFamily="49" charset="0"/>
              </a:rPr>
              <a:t> 3rd Qu.: 0.15130  </a:t>
            </a:r>
          </a:p>
          <a:p>
            <a:pPr marL="0" indent="0">
              <a:buNone/>
            </a:pPr>
            <a:r>
              <a:rPr lang="en-GB" sz="2600" dirty="0">
                <a:latin typeface="Courier New" panose="02070309020205020404" pitchFamily="49" charset="0"/>
                <a:cs typeface="Courier New" panose="02070309020205020404" pitchFamily="49" charset="0"/>
              </a:rPr>
              <a:t> Max.   : 0.40287</a:t>
            </a:r>
          </a:p>
        </p:txBody>
      </p:sp>
      <p:sp>
        <p:nvSpPr>
          <p:cNvPr id="5" name="TextBox 4"/>
          <p:cNvSpPr txBox="1"/>
          <p:nvPr/>
        </p:nvSpPr>
        <p:spPr>
          <a:xfrm>
            <a:off x="3994575" y="5127414"/>
            <a:ext cx="2451569" cy="369332"/>
          </a:xfrm>
          <a:prstGeom prst="rect">
            <a:avLst/>
          </a:prstGeom>
          <a:noFill/>
        </p:spPr>
        <p:txBody>
          <a:bodyPr wrap="none" rtlCol="0">
            <a:spAutoFit/>
          </a:bodyPr>
          <a:lstStyle/>
          <a:p>
            <a:r>
              <a:rPr lang="en-GB" dirty="0">
                <a:solidFill>
                  <a:srgbClr val="FF0000"/>
                </a:solidFill>
              </a:rPr>
              <a:t>compare with the table!</a:t>
            </a:r>
          </a:p>
        </p:txBody>
      </p:sp>
    </p:spTree>
    <p:extLst>
      <p:ext uri="{BB962C8B-B14F-4D97-AF65-F5344CB8AC3E}">
        <p14:creationId xmlns:p14="http://schemas.microsoft.com/office/powerpoint/2010/main" val="334032682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0000FF"/>
                </a:solidFill>
              </a:rPr>
              <a:t>Posterior distribution and 95% CI</a:t>
            </a:r>
          </a:p>
        </p:txBody>
      </p:sp>
      <p:sp>
        <p:nvSpPr>
          <p:cNvPr id="3" name="Content Placeholder 2"/>
          <p:cNvSpPr>
            <a:spLocks noGrp="1"/>
          </p:cNvSpPr>
          <p:nvPr>
            <p:ph idx="1"/>
          </p:nvPr>
        </p:nvSpPr>
        <p:spPr/>
        <p:txBody>
          <a:bodyPr>
            <a:normAutofit/>
          </a:bodyPr>
          <a:lstStyle/>
          <a:p>
            <a:pPr marL="0" indent="0">
              <a:buNone/>
            </a:pPr>
            <a:r>
              <a:rPr lang="en-GB" sz="2200" b="1" dirty="0" err="1">
                <a:latin typeface="Courier New" panose="02070309020205020404" pitchFamily="49" charset="0"/>
                <a:cs typeface="Courier New" panose="02070309020205020404" pitchFamily="49" charset="0"/>
              </a:rPr>
              <a:t>hist</a:t>
            </a:r>
            <a:r>
              <a:rPr lang="en-GB" sz="2200" b="1" dirty="0">
                <a:latin typeface="Courier New" panose="02070309020205020404" pitchFamily="49" charset="0"/>
                <a:cs typeface="Courier New" panose="02070309020205020404" pitchFamily="49" charset="0"/>
              </a:rPr>
              <a:t>(</a:t>
            </a:r>
            <a:r>
              <a:rPr lang="en-GB" sz="2200" b="1" dirty="0" err="1">
                <a:latin typeface="Courier New" panose="02070309020205020404" pitchFamily="49" charset="0"/>
                <a:cs typeface="Courier New" panose="02070309020205020404" pitchFamily="49" charset="0"/>
              </a:rPr>
              <a:t>ps_beta</a:t>
            </a:r>
            <a:r>
              <a:rPr lang="en-GB" sz="2200" b="1" dirty="0">
                <a:latin typeface="Courier New" panose="02070309020205020404" pitchFamily="49" charset="0"/>
                <a:cs typeface="Courier New" panose="02070309020205020404" pitchFamily="49" charset="0"/>
              </a:rPr>
              <a:t>[, 1])</a:t>
            </a:r>
          </a:p>
          <a:p>
            <a:pPr marL="0" indent="0">
              <a:buNone/>
            </a:pPr>
            <a:r>
              <a:rPr lang="it-IT" sz="2200" b="1" dirty="0">
                <a:latin typeface="Courier New" panose="02070309020205020404" pitchFamily="49" charset="0"/>
                <a:cs typeface="Courier New" panose="02070309020205020404" pitchFamily="49" charset="0"/>
              </a:rPr>
              <a:t>abline(v = quantile(ps_beta[, 1], 0.025), col = "red")</a:t>
            </a:r>
          </a:p>
          <a:p>
            <a:pPr marL="0" indent="0">
              <a:buNone/>
            </a:pPr>
            <a:r>
              <a:rPr lang="it-IT" sz="2200" b="1" dirty="0">
                <a:latin typeface="Courier New" panose="02070309020205020404" pitchFamily="49" charset="0"/>
                <a:cs typeface="Courier New" panose="02070309020205020404" pitchFamily="49" charset="0"/>
              </a:rPr>
              <a:t>abline(v = quantile(ps_beta[, 1], 0.975), col = "red")</a:t>
            </a:r>
            <a:endParaRPr lang="en-US" sz="2200" b="1" dirty="0">
              <a:latin typeface="Courier New" panose="02070309020205020404" pitchFamily="49" charset="0"/>
              <a:cs typeface="Courier New" panose="02070309020205020404" pitchFamily="49" charset="0"/>
            </a:endParaRPr>
          </a:p>
          <a:p>
            <a:pPr marL="0" indent="0">
              <a:buNone/>
            </a:pPr>
            <a:endParaRPr lang="en-GB" sz="22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2504447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35CFD-9D9F-402F-BE55-1E1F47235C18}"/>
              </a:ext>
            </a:extLst>
          </p:cNvPr>
          <p:cNvSpPr>
            <a:spLocks noGrp="1"/>
          </p:cNvSpPr>
          <p:nvPr>
            <p:ph type="title"/>
          </p:nvPr>
        </p:nvSpPr>
        <p:spPr/>
        <p:txBody>
          <a:bodyPr/>
          <a:lstStyle/>
          <a:p>
            <a:r>
              <a:rPr lang="en-GB" dirty="0">
                <a:solidFill>
                  <a:srgbClr val="0000FF"/>
                </a:solidFill>
              </a:rPr>
              <a:t>Posterior distribution and 95% CI</a:t>
            </a:r>
            <a:endParaRPr lang="en-US" dirty="0">
              <a:solidFill>
                <a:srgbClr val="0000FF"/>
              </a:solidFill>
            </a:endParaRPr>
          </a:p>
        </p:txBody>
      </p:sp>
      <p:pic>
        <p:nvPicPr>
          <p:cNvPr id="6" name="Content Placeholder 5">
            <a:extLst>
              <a:ext uri="{FF2B5EF4-FFF2-40B4-BE49-F238E27FC236}">
                <a16:creationId xmlns:a16="http://schemas.microsoft.com/office/drawing/2014/main" id="{7F53F647-D3DB-4E93-A64B-3600D7A193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00287" y="2096294"/>
            <a:ext cx="4543425" cy="3810000"/>
          </a:xfrm>
        </p:spPr>
      </p:pic>
    </p:spTree>
    <p:extLst>
      <p:ext uri="{BB962C8B-B14F-4D97-AF65-F5344CB8AC3E}">
        <p14:creationId xmlns:p14="http://schemas.microsoft.com/office/powerpoint/2010/main" val="3154025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0000FF"/>
                </a:solidFill>
              </a:rPr>
              <a:t>Beliefs as probabilities</a:t>
            </a:r>
          </a:p>
        </p:txBody>
      </p:sp>
      <p:sp>
        <p:nvSpPr>
          <p:cNvPr id="3" name="Content Placeholder 2"/>
          <p:cNvSpPr>
            <a:spLocks noGrp="1"/>
          </p:cNvSpPr>
          <p:nvPr>
            <p:ph idx="1"/>
          </p:nvPr>
        </p:nvSpPr>
        <p:spPr/>
        <p:txBody>
          <a:bodyPr/>
          <a:lstStyle/>
          <a:p>
            <a:pPr marL="0" indent="0">
              <a:buNone/>
            </a:pPr>
            <a:endParaRPr lang="en-GB" dirty="0"/>
          </a:p>
          <a:p>
            <a:pPr marL="0" indent="0">
              <a:buNone/>
            </a:pPr>
            <a:endParaRPr lang="en-GB" dirty="0"/>
          </a:p>
          <a:p>
            <a:endParaRPr lang="en-GB" dirty="0"/>
          </a:p>
          <a:p>
            <a:endParaRPr lang="en-GB" dirty="0"/>
          </a:p>
        </p:txBody>
      </p:sp>
      <p:pic>
        <p:nvPicPr>
          <p:cNvPr id="5" name="Picture 4"/>
          <p:cNvPicPr>
            <a:picLocks noChangeAspect="1"/>
          </p:cNvPicPr>
          <p:nvPr/>
        </p:nvPicPr>
        <p:blipFill>
          <a:blip r:embed="rId2"/>
          <a:stretch>
            <a:fillRect/>
          </a:stretch>
        </p:blipFill>
        <p:spPr>
          <a:xfrm>
            <a:off x="48681" y="2277524"/>
            <a:ext cx="2499784" cy="2499784"/>
          </a:xfrm>
          <a:prstGeom prst="rect">
            <a:avLst/>
          </a:prstGeom>
        </p:spPr>
      </p:pic>
      <p:pic>
        <p:nvPicPr>
          <p:cNvPr id="6" name="Picture 5"/>
          <p:cNvPicPr>
            <a:picLocks noChangeAspect="1"/>
          </p:cNvPicPr>
          <p:nvPr/>
        </p:nvPicPr>
        <p:blipFill>
          <a:blip r:embed="rId3"/>
          <a:stretch>
            <a:fillRect/>
          </a:stretch>
        </p:blipFill>
        <p:spPr>
          <a:xfrm>
            <a:off x="3367620" y="2260595"/>
            <a:ext cx="2499784" cy="2499784"/>
          </a:xfrm>
          <a:prstGeom prst="rect">
            <a:avLst/>
          </a:prstGeom>
        </p:spPr>
      </p:pic>
      <p:pic>
        <p:nvPicPr>
          <p:cNvPr id="7" name="Picture 6"/>
          <p:cNvPicPr>
            <a:picLocks noChangeAspect="1"/>
          </p:cNvPicPr>
          <p:nvPr/>
        </p:nvPicPr>
        <p:blipFill>
          <a:blip r:embed="rId4"/>
          <a:stretch>
            <a:fillRect/>
          </a:stretch>
        </p:blipFill>
        <p:spPr>
          <a:xfrm>
            <a:off x="6574373" y="2250007"/>
            <a:ext cx="2506136" cy="2506136"/>
          </a:xfrm>
          <a:prstGeom prst="rect">
            <a:avLst/>
          </a:prstGeom>
        </p:spPr>
      </p:pic>
      <p:pic>
        <p:nvPicPr>
          <p:cNvPr id="8" name="Picture 7"/>
          <p:cNvPicPr>
            <a:picLocks noChangeAspect="1"/>
          </p:cNvPicPr>
          <p:nvPr/>
        </p:nvPicPr>
        <p:blipFill>
          <a:blip r:embed="rId5"/>
          <a:stretch>
            <a:fillRect/>
          </a:stretch>
        </p:blipFill>
        <p:spPr>
          <a:xfrm>
            <a:off x="1699681" y="4529668"/>
            <a:ext cx="2338917" cy="2338917"/>
          </a:xfrm>
          <a:prstGeom prst="rect">
            <a:avLst/>
          </a:prstGeom>
        </p:spPr>
      </p:pic>
      <p:pic>
        <p:nvPicPr>
          <p:cNvPr id="9" name="Picture 8"/>
          <p:cNvPicPr>
            <a:picLocks noChangeAspect="1"/>
          </p:cNvPicPr>
          <p:nvPr/>
        </p:nvPicPr>
        <p:blipFill>
          <a:blip r:embed="rId6"/>
          <a:stretch>
            <a:fillRect/>
          </a:stretch>
        </p:blipFill>
        <p:spPr>
          <a:xfrm>
            <a:off x="5120225" y="4521202"/>
            <a:ext cx="2355844" cy="2355844"/>
          </a:xfrm>
          <a:prstGeom prst="rect">
            <a:avLst/>
          </a:prstGeom>
        </p:spPr>
      </p:pic>
    </p:spTree>
    <p:extLst>
      <p:ext uri="{BB962C8B-B14F-4D97-AF65-F5344CB8AC3E}">
        <p14:creationId xmlns:p14="http://schemas.microsoft.com/office/powerpoint/2010/main" val="420680625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FEF44-ED78-4BF9-803C-450F5F25670D}"/>
              </a:ext>
            </a:extLst>
          </p:cNvPr>
          <p:cNvSpPr>
            <a:spLocks noGrp="1"/>
          </p:cNvSpPr>
          <p:nvPr>
            <p:ph type="title"/>
          </p:nvPr>
        </p:nvSpPr>
        <p:spPr/>
        <p:txBody>
          <a:bodyPr/>
          <a:lstStyle/>
          <a:p>
            <a:r>
              <a:rPr lang="en-US" dirty="0">
                <a:solidFill>
                  <a:srgbClr val="0000FF"/>
                </a:solidFill>
              </a:rPr>
              <a:t>Testing the research hypothesis</a:t>
            </a:r>
          </a:p>
        </p:txBody>
      </p:sp>
      <p:sp>
        <p:nvSpPr>
          <p:cNvPr id="3" name="Content Placeholder 2">
            <a:extLst>
              <a:ext uri="{FF2B5EF4-FFF2-40B4-BE49-F238E27FC236}">
                <a16:creationId xmlns:a16="http://schemas.microsoft.com/office/drawing/2014/main" id="{030427EB-CBDD-444D-BD49-EF8A16B763B7}"/>
              </a:ext>
            </a:extLst>
          </p:cNvPr>
          <p:cNvSpPr>
            <a:spLocks noGrp="1"/>
          </p:cNvSpPr>
          <p:nvPr>
            <p:ph idx="1"/>
          </p:nvPr>
        </p:nvSpPr>
        <p:spPr/>
        <p:txBody>
          <a:bodyPr/>
          <a:lstStyle/>
          <a:p>
            <a:pPr marL="0" indent="0">
              <a:buNone/>
            </a:pPr>
            <a:r>
              <a:rPr lang="en-GB" sz="2400" dirty="0">
                <a:cs typeface="Courier New" panose="02070309020205020404" pitchFamily="49" charset="0"/>
              </a:rPr>
              <a:t>Our expectation was that the effect of cookies on weight is positive: the more cookies, the more weight.</a:t>
            </a:r>
          </a:p>
          <a:p>
            <a:pPr marL="0" indent="0">
              <a:buNone/>
            </a:pPr>
            <a:r>
              <a:rPr lang="en-GB" sz="2400" dirty="0">
                <a:cs typeface="Courier New" panose="02070309020205020404" pitchFamily="49" charset="0"/>
              </a:rPr>
              <a:t>Now we can easily compute the proportion of all posterior estimates that are positive:</a:t>
            </a:r>
          </a:p>
          <a:p>
            <a:pPr marL="0" indent="0">
              <a:buNone/>
            </a:pPr>
            <a:endParaRPr lang="en-GB" sz="2200" b="1" dirty="0">
              <a:latin typeface="Courier New" panose="02070309020205020404" pitchFamily="49" charset="0"/>
              <a:cs typeface="Courier New" panose="02070309020205020404" pitchFamily="49" charset="0"/>
            </a:endParaRPr>
          </a:p>
          <a:p>
            <a:pPr marL="0" indent="0">
              <a:buNone/>
            </a:pPr>
            <a:r>
              <a:rPr lang="en-GB" sz="2200" b="1" dirty="0">
                <a:latin typeface="Courier New" panose="02070309020205020404" pitchFamily="49" charset="0"/>
                <a:cs typeface="Courier New" panose="02070309020205020404" pitchFamily="49" charset="0"/>
              </a:rPr>
              <a:t>mean(</a:t>
            </a:r>
            <a:r>
              <a:rPr lang="en-GB" sz="2200" b="1" dirty="0" err="1">
                <a:latin typeface="Courier New" panose="02070309020205020404" pitchFamily="49" charset="0"/>
                <a:cs typeface="Courier New" panose="02070309020205020404" pitchFamily="49" charset="0"/>
              </a:rPr>
              <a:t>ps_beta</a:t>
            </a:r>
            <a:r>
              <a:rPr lang="en-GB" sz="2200" b="1" dirty="0">
                <a:latin typeface="Courier New" panose="02070309020205020404" pitchFamily="49" charset="0"/>
                <a:cs typeface="Courier New" panose="02070309020205020404" pitchFamily="49" charset="0"/>
              </a:rPr>
              <a:t>[, 1] &gt; 0)</a:t>
            </a:r>
          </a:p>
          <a:p>
            <a:pPr marL="0" indent="0">
              <a:buNone/>
            </a:pPr>
            <a:r>
              <a:rPr lang="en-GB" sz="2200" dirty="0">
                <a:latin typeface="Courier New" panose="02070309020205020404" pitchFamily="49" charset="0"/>
                <a:cs typeface="Courier New" panose="02070309020205020404" pitchFamily="49" charset="0"/>
              </a:rPr>
              <a:t>[1] 0.98925</a:t>
            </a:r>
          </a:p>
          <a:p>
            <a:pPr marL="0" indent="0">
              <a:buNone/>
            </a:pPr>
            <a:endParaRPr lang="en-GB" dirty="0"/>
          </a:p>
          <a:p>
            <a:pPr marL="0" indent="0">
              <a:buNone/>
            </a:pPr>
            <a:r>
              <a:rPr lang="en-GB" sz="2400" dirty="0"/>
              <a:t>This means that there is almost a 99% probability that the effect of cookies on weight is positive. This is the probability of our research hypothesis.</a:t>
            </a:r>
            <a:endParaRPr lang="en-US" sz="2400" dirty="0"/>
          </a:p>
        </p:txBody>
      </p:sp>
    </p:spTree>
    <p:extLst>
      <p:ext uri="{BB962C8B-B14F-4D97-AF65-F5344CB8AC3E}">
        <p14:creationId xmlns:p14="http://schemas.microsoft.com/office/powerpoint/2010/main" val="249594883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0000FF"/>
                </a:solidFill>
              </a:rPr>
              <a:t>Popular informative priors</a:t>
            </a:r>
          </a:p>
        </p:txBody>
      </p:sp>
      <p:sp>
        <p:nvSpPr>
          <p:cNvPr id="3" name="Content Placeholder 2"/>
          <p:cNvSpPr>
            <a:spLocks noGrp="1"/>
          </p:cNvSpPr>
          <p:nvPr>
            <p:ph idx="1"/>
          </p:nvPr>
        </p:nvSpPr>
        <p:spPr/>
        <p:txBody>
          <a:bodyPr/>
          <a:lstStyle/>
          <a:p>
            <a:r>
              <a:rPr lang="en-GB" dirty="0">
                <a:latin typeface="Courier New" panose="02070309020205020404" pitchFamily="49" charset="0"/>
                <a:cs typeface="Courier New" panose="02070309020205020404" pitchFamily="49" charset="0"/>
              </a:rPr>
              <a:t>normal(mean, scale)</a:t>
            </a:r>
          </a:p>
          <a:p>
            <a:r>
              <a:rPr lang="en-GB" dirty="0" err="1">
                <a:latin typeface="Courier New" panose="02070309020205020404" pitchFamily="49" charset="0"/>
                <a:cs typeface="Courier New" panose="02070309020205020404" pitchFamily="49" charset="0"/>
              </a:rPr>
              <a:t>student_t</a:t>
            </a:r>
            <a:r>
              <a:rPr lang="en-GB" dirty="0">
                <a:latin typeface="Courier New" panose="02070309020205020404" pitchFamily="49" charset="0"/>
                <a:cs typeface="Courier New" panose="02070309020205020404" pitchFamily="49" charset="0"/>
              </a:rPr>
              <a:t>(</a:t>
            </a:r>
            <a:r>
              <a:rPr lang="en-GB" dirty="0" err="1">
                <a:latin typeface="Courier New" panose="02070309020205020404" pitchFamily="49" charset="0"/>
                <a:cs typeface="Courier New" panose="02070309020205020404" pitchFamily="49" charset="0"/>
              </a:rPr>
              <a:t>df</a:t>
            </a:r>
            <a:r>
              <a:rPr lang="en-GB" dirty="0">
                <a:latin typeface="Courier New" panose="02070309020205020404" pitchFamily="49" charset="0"/>
                <a:cs typeface="Courier New" panose="02070309020205020404" pitchFamily="49" charset="0"/>
              </a:rPr>
              <a:t>, mean, scale)</a:t>
            </a:r>
          </a:p>
          <a:p>
            <a:r>
              <a:rPr lang="en-GB" dirty="0" err="1">
                <a:latin typeface="Courier New" panose="02070309020205020404" pitchFamily="49" charset="0"/>
                <a:cs typeface="Courier New" panose="02070309020205020404" pitchFamily="49" charset="0"/>
              </a:rPr>
              <a:t>cauchy</a:t>
            </a:r>
            <a:r>
              <a:rPr lang="en-GB" dirty="0">
                <a:latin typeface="Courier New" panose="02070309020205020404" pitchFamily="49" charset="0"/>
                <a:cs typeface="Courier New" panose="02070309020205020404" pitchFamily="49" charset="0"/>
              </a:rPr>
              <a:t>(mean, scale)</a:t>
            </a:r>
          </a:p>
          <a:p>
            <a:r>
              <a:rPr lang="en-GB" dirty="0"/>
              <a:t>See examples in </a:t>
            </a:r>
            <a:r>
              <a:rPr lang="en-GB" sz="2200" dirty="0">
                <a:latin typeface="Courier New" panose="02070309020205020404" pitchFamily="49" charset="0"/>
                <a:cs typeface="Courier New" panose="02070309020205020404" pitchFamily="49" charset="0"/>
              </a:rPr>
              <a:t>?</a:t>
            </a:r>
            <a:r>
              <a:rPr lang="en-GB" sz="2200" dirty="0" err="1">
                <a:latin typeface="Courier New" panose="02070309020205020404" pitchFamily="49" charset="0"/>
                <a:cs typeface="Courier New" panose="02070309020205020404" pitchFamily="49" charset="0"/>
              </a:rPr>
              <a:t>set_prior</a:t>
            </a:r>
            <a:r>
              <a:rPr lang="en-GB" sz="2200" dirty="0">
                <a:latin typeface="Courier New" panose="02070309020205020404" pitchFamily="49" charset="0"/>
                <a:cs typeface="Courier New" panose="02070309020205020404" pitchFamily="49" charset="0"/>
              </a:rPr>
              <a:t> </a:t>
            </a:r>
            <a:r>
              <a:rPr lang="en-GB" sz="2400" dirty="0">
                <a:cs typeface="Courier New" panose="02070309020205020404" pitchFamily="49" charset="0"/>
              </a:rPr>
              <a:t>and</a:t>
            </a:r>
            <a:r>
              <a:rPr lang="en-GB" sz="2200" dirty="0">
                <a:latin typeface="Courier New" panose="02070309020205020404" pitchFamily="49" charset="0"/>
                <a:cs typeface="Courier New" panose="02070309020205020404" pitchFamily="49" charset="0"/>
              </a:rPr>
              <a:t> ?</a:t>
            </a:r>
            <a:r>
              <a:rPr lang="en-GB" sz="2200" dirty="0" err="1">
                <a:latin typeface="Courier New" panose="02070309020205020404" pitchFamily="49" charset="0"/>
                <a:cs typeface="Courier New" panose="02070309020205020404" pitchFamily="49" charset="0"/>
              </a:rPr>
              <a:t>brm</a:t>
            </a:r>
            <a:endParaRPr lang="en-GB" sz="2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1404315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0000FF"/>
                </a:solidFill>
              </a:rPr>
              <a:t>Watch the tails</a:t>
            </a:r>
          </a:p>
        </p:txBody>
      </p:sp>
      <p:pic>
        <p:nvPicPr>
          <p:cNvPr id="5" name="Content Placeholder 4"/>
          <p:cNvPicPr>
            <a:picLocks noGrp="1" noChangeAspect="1"/>
          </p:cNvPicPr>
          <p:nvPr>
            <p:ph idx="1"/>
          </p:nvPr>
        </p:nvPicPr>
        <p:blipFill>
          <a:blip r:embed="rId2"/>
          <a:stretch>
            <a:fillRect/>
          </a:stretch>
        </p:blipFill>
        <p:spPr>
          <a:xfrm>
            <a:off x="4394468" y="1981199"/>
            <a:ext cx="3755496" cy="3755496"/>
          </a:xfrm>
          <a:prstGeom prst="rect">
            <a:avLst/>
          </a:prstGeom>
        </p:spPr>
      </p:pic>
      <p:pic>
        <p:nvPicPr>
          <p:cNvPr id="4" name="Picture 3"/>
          <p:cNvPicPr>
            <a:picLocks noChangeAspect="1"/>
          </p:cNvPicPr>
          <p:nvPr/>
        </p:nvPicPr>
        <p:blipFill>
          <a:blip r:embed="rId3"/>
          <a:stretch>
            <a:fillRect/>
          </a:stretch>
        </p:blipFill>
        <p:spPr>
          <a:xfrm>
            <a:off x="446616" y="2006599"/>
            <a:ext cx="3676650" cy="3676650"/>
          </a:xfrm>
          <a:prstGeom prst="rect">
            <a:avLst/>
          </a:prstGeom>
        </p:spPr>
      </p:pic>
      <p:sp>
        <p:nvSpPr>
          <p:cNvPr id="6" name="TextBox 5"/>
          <p:cNvSpPr txBox="1"/>
          <p:nvPr/>
        </p:nvSpPr>
        <p:spPr>
          <a:xfrm>
            <a:off x="1786467" y="5683249"/>
            <a:ext cx="5816600" cy="369332"/>
          </a:xfrm>
          <a:prstGeom prst="rect">
            <a:avLst/>
          </a:prstGeom>
          <a:noFill/>
        </p:spPr>
        <p:txBody>
          <a:bodyPr wrap="square" rtlCol="0">
            <a:spAutoFit/>
          </a:bodyPr>
          <a:lstStyle/>
          <a:p>
            <a:pPr algn="ctr"/>
            <a:r>
              <a:rPr lang="en-GB" dirty="0"/>
              <a:t>Student t-priors allow for outliers.</a:t>
            </a:r>
          </a:p>
        </p:txBody>
      </p:sp>
    </p:spTree>
    <p:extLst>
      <p:ext uri="{BB962C8B-B14F-4D97-AF65-F5344CB8AC3E}">
        <p14:creationId xmlns:p14="http://schemas.microsoft.com/office/powerpoint/2010/main" val="337213104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0000FF"/>
                </a:solidFill>
              </a:rPr>
              <a:t>Specific informative priors</a:t>
            </a:r>
          </a:p>
        </p:txBody>
      </p:sp>
      <p:sp>
        <p:nvSpPr>
          <p:cNvPr id="3" name="Content Placeholder 2"/>
          <p:cNvSpPr>
            <a:spLocks noGrp="1"/>
          </p:cNvSpPr>
          <p:nvPr>
            <p:ph idx="1"/>
          </p:nvPr>
        </p:nvSpPr>
        <p:spPr>
          <a:xfrm>
            <a:off x="628650" y="1825625"/>
            <a:ext cx="7031990" cy="4351338"/>
          </a:xfrm>
        </p:spPr>
        <p:txBody>
          <a:bodyPr>
            <a:normAutofit/>
          </a:bodyPr>
          <a:lstStyle/>
          <a:p>
            <a:r>
              <a:rPr lang="en-GB" dirty="0"/>
              <a:t>Purely hypothetically, imagine that there is some previous research that suggests that the estimate of ‘cookies’ is -2. That is, we expect that eating cookies leads to weight loss.  You are highly confident about this result and expect very little deviation from this effect.</a:t>
            </a:r>
          </a:p>
          <a:p>
            <a:endParaRPr lang="en-GB" dirty="0"/>
          </a:p>
          <a:p>
            <a:r>
              <a:rPr lang="en-GB" dirty="0"/>
              <a:t>You want to use this information as your priors. How to do it?</a:t>
            </a:r>
          </a:p>
          <a:p>
            <a:endParaRPr lang="en-GB" dirty="0"/>
          </a:p>
        </p:txBody>
      </p:sp>
    </p:spTree>
    <p:extLst>
      <p:ext uri="{BB962C8B-B14F-4D97-AF65-F5344CB8AC3E}">
        <p14:creationId xmlns:p14="http://schemas.microsoft.com/office/powerpoint/2010/main" val="251338603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AE636-482C-4E78-A350-A73244CBD801}"/>
              </a:ext>
            </a:extLst>
          </p:cNvPr>
          <p:cNvSpPr>
            <a:spLocks noGrp="1"/>
          </p:cNvSpPr>
          <p:nvPr>
            <p:ph type="title"/>
          </p:nvPr>
        </p:nvSpPr>
        <p:spPr/>
        <p:txBody>
          <a:bodyPr/>
          <a:lstStyle/>
          <a:p>
            <a:r>
              <a:rPr lang="en-US" dirty="0">
                <a:solidFill>
                  <a:srgbClr val="0000FF"/>
                </a:solidFill>
              </a:rPr>
              <a:t>Using specific informative priors</a:t>
            </a:r>
          </a:p>
        </p:txBody>
      </p:sp>
      <p:sp>
        <p:nvSpPr>
          <p:cNvPr id="3" name="Content Placeholder 2">
            <a:extLst>
              <a:ext uri="{FF2B5EF4-FFF2-40B4-BE49-F238E27FC236}">
                <a16:creationId xmlns:a16="http://schemas.microsoft.com/office/drawing/2014/main" id="{7D04C5CA-78C2-43AC-A2F0-93F8AB2CACC8}"/>
              </a:ext>
            </a:extLst>
          </p:cNvPr>
          <p:cNvSpPr>
            <a:spLocks noGrp="1"/>
          </p:cNvSpPr>
          <p:nvPr>
            <p:ph idx="1"/>
          </p:nvPr>
        </p:nvSpPr>
        <p:spPr/>
        <p:txBody>
          <a:bodyPr>
            <a:normAutofit/>
          </a:bodyPr>
          <a:lstStyle/>
          <a:p>
            <a:pPr marL="0" indent="0">
              <a:buNone/>
            </a:pPr>
            <a:r>
              <a:rPr lang="en-US" sz="2200" b="1" dirty="0">
                <a:latin typeface="Courier New" panose="02070309020205020404" pitchFamily="49" charset="0"/>
                <a:cs typeface="Courier New" panose="02070309020205020404" pitchFamily="49" charset="0"/>
              </a:rPr>
              <a:t>mybrm2 &lt;- </a:t>
            </a:r>
            <a:r>
              <a:rPr lang="en-US" sz="2200" b="1" dirty="0" err="1">
                <a:latin typeface="Courier New" panose="02070309020205020404" pitchFamily="49" charset="0"/>
                <a:cs typeface="Courier New" panose="02070309020205020404" pitchFamily="49" charset="0"/>
              </a:rPr>
              <a:t>brm</a:t>
            </a:r>
            <a:r>
              <a:rPr lang="en-US" sz="2200" b="1" dirty="0">
                <a:latin typeface="Courier New" panose="02070309020205020404" pitchFamily="49" charset="0"/>
                <a:cs typeface="Courier New" panose="02070309020205020404" pitchFamily="49" charset="0"/>
              </a:rPr>
              <a:t>(kilos ~ cookies, data = </a:t>
            </a:r>
            <a:r>
              <a:rPr lang="en-US" sz="2200" b="1" dirty="0" err="1">
                <a:latin typeface="Courier New" panose="02070309020205020404" pitchFamily="49" charset="0"/>
                <a:cs typeface="Courier New" panose="02070309020205020404" pitchFamily="49" charset="0"/>
              </a:rPr>
              <a:t>mydata</a:t>
            </a:r>
            <a:r>
              <a:rPr lang="en-US" sz="2200" b="1" dirty="0">
                <a:latin typeface="Courier New" panose="02070309020205020404" pitchFamily="49" charset="0"/>
                <a:cs typeface="Courier New" panose="02070309020205020404" pitchFamily="49" charset="0"/>
              </a:rPr>
              <a:t>, </a:t>
            </a:r>
            <a:r>
              <a:rPr lang="en-US" sz="2200" b="1" dirty="0">
                <a:solidFill>
                  <a:srgbClr val="FF0000"/>
                </a:solidFill>
                <a:latin typeface="Courier New" panose="02070309020205020404" pitchFamily="49" charset="0"/>
                <a:cs typeface="Courier New" panose="02070309020205020404" pitchFamily="49" charset="0"/>
              </a:rPr>
              <a:t>prior = prior(normal(-2, 0.3), class = b)</a:t>
            </a:r>
            <a:r>
              <a:rPr lang="en-US" sz="2200" b="1" dirty="0">
                <a:latin typeface="Courier New" panose="02070309020205020404" pitchFamily="49" charset="0"/>
                <a:cs typeface="Courier New" panose="02070309020205020404" pitchFamily="49" charset="0"/>
              </a:rPr>
              <a:t>)</a:t>
            </a:r>
          </a:p>
          <a:p>
            <a:pPr marL="0" indent="0">
              <a:buNone/>
            </a:pPr>
            <a:endParaRPr lang="en-US" sz="2200" b="1" dirty="0">
              <a:latin typeface="Courier New" panose="02070309020205020404" pitchFamily="49" charset="0"/>
              <a:cs typeface="Courier New" panose="02070309020205020404" pitchFamily="49" charset="0"/>
            </a:endParaRPr>
          </a:p>
          <a:p>
            <a:pPr marL="0" indent="0">
              <a:buNone/>
            </a:pPr>
            <a:r>
              <a:rPr lang="en-US" sz="2200" b="1" dirty="0">
                <a:latin typeface="Courier New" panose="02070309020205020404" pitchFamily="49" charset="0"/>
                <a:cs typeface="Courier New" panose="02070309020205020404" pitchFamily="49" charset="0"/>
              </a:rPr>
              <a:t>ps_beta2 &lt;- </a:t>
            </a:r>
            <a:r>
              <a:rPr lang="en-US" sz="2200" b="1" dirty="0" err="1">
                <a:latin typeface="Courier New" panose="02070309020205020404" pitchFamily="49" charset="0"/>
                <a:cs typeface="Courier New" panose="02070309020205020404" pitchFamily="49" charset="0"/>
              </a:rPr>
              <a:t>posterior_samples</a:t>
            </a:r>
            <a:r>
              <a:rPr lang="en-US" sz="2200" b="1" dirty="0">
                <a:latin typeface="Courier New" panose="02070309020205020404" pitchFamily="49" charset="0"/>
                <a:cs typeface="Courier New" panose="02070309020205020404" pitchFamily="49" charset="0"/>
              </a:rPr>
              <a:t>(mybrm2, "cookies")</a:t>
            </a:r>
          </a:p>
          <a:p>
            <a:pPr marL="0" indent="0">
              <a:buNone/>
            </a:pPr>
            <a:r>
              <a:rPr lang="en-US" sz="2200" b="1" dirty="0">
                <a:latin typeface="Courier New" panose="02070309020205020404" pitchFamily="49" charset="0"/>
                <a:cs typeface="Courier New" panose="02070309020205020404" pitchFamily="49" charset="0"/>
              </a:rPr>
              <a:t>summary(ps_beta2[, 1])</a:t>
            </a:r>
          </a:p>
          <a:p>
            <a:pPr marL="0" indent="0">
              <a:buNone/>
            </a:pPr>
            <a:r>
              <a:rPr lang="en-US" sz="1800" dirty="0">
                <a:latin typeface="Courier New" panose="02070309020205020404" pitchFamily="49" charset="0"/>
                <a:cs typeface="Courier New" panose="02070309020205020404" pitchFamily="49" charset="0"/>
              </a:rPr>
              <a:t>    Min.  1st Qu.   Median     Mean  3rd Qu.     Max. </a:t>
            </a:r>
          </a:p>
          <a:p>
            <a:pPr marL="0" indent="0">
              <a:buNone/>
            </a:pPr>
            <a:r>
              <a:rPr lang="en-US" sz="1800" dirty="0">
                <a:latin typeface="Courier New" panose="02070309020205020404" pitchFamily="49" charset="0"/>
                <a:cs typeface="Courier New" panose="02070309020205020404" pitchFamily="49" charset="0"/>
              </a:rPr>
              <a:t>-2.62506 -1.67767 -1.44587 -1.42823 -1.19162  0.02805</a:t>
            </a:r>
          </a:p>
        </p:txBody>
      </p:sp>
    </p:spTree>
    <p:extLst>
      <p:ext uri="{BB962C8B-B14F-4D97-AF65-F5344CB8AC3E}">
        <p14:creationId xmlns:p14="http://schemas.microsoft.com/office/powerpoint/2010/main" val="178400406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392FC-0544-4FF1-AFD2-BD9953DB2B33}"/>
              </a:ext>
            </a:extLst>
          </p:cNvPr>
          <p:cNvSpPr>
            <a:spLocks noGrp="1"/>
          </p:cNvSpPr>
          <p:nvPr>
            <p:ph type="title"/>
          </p:nvPr>
        </p:nvSpPr>
        <p:spPr/>
        <p:txBody>
          <a:bodyPr/>
          <a:lstStyle/>
          <a:p>
            <a:r>
              <a:rPr lang="en-US" dirty="0">
                <a:solidFill>
                  <a:srgbClr val="0000FF"/>
                </a:solidFill>
              </a:rPr>
              <a:t>How to visualize your priors</a:t>
            </a:r>
          </a:p>
        </p:txBody>
      </p:sp>
      <p:sp>
        <p:nvSpPr>
          <p:cNvPr id="3" name="Content Placeholder 2">
            <a:extLst>
              <a:ext uri="{FF2B5EF4-FFF2-40B4-BE49-F238E27FC236}">
                <a16:creationId xmlns:a16="http://schemas.microsoft.com/office/drawing/2014/main" id="{790365C2-BF10-4B74-9982-71E4931C598E}"/>
              </a:ext>
            </a:extLst>
          </p:cNvPr>
          <p:cNvSpPr>
            <a:spLocks noGrp="1"/>
          </p:cNvSpPr>
          <p:nvPr>
            <p:ph idx="1"/>
          </p:nvPr>
        </p:nvSpPr>
        <p:spPr/>
        <p:txBody>
          <a:bodyPr>
            <a:normAutofit lnSpcReduction="10000"/>
          </a:bodyPr>
          <a:lstStyle/>
          <a:p>
            <a:r>
              <a:rPr lang="en-US" dirty="0"/>
              <a:t>Normal distribution:</a:t>
            </a:r>
          </a:p>
          <a:p>
            <a:pPr marL="0" indent="0">
              <a:buNone/>
            </a:pPr>
            <a:r>
              <a:rPr lang="en-GB" b="1" dirty="0">
                <a:latin typeface="Courier New" panose="02070309020205020404" pitchFamily="49" charset="0"/>
                <a:cs typeface="Courier New" panose="02070309020205020404" pitchFamily="49" charset="0"/>
              </a:rPr>
              <a:t>plot(density(</a:t>
            </a:r>
            <a:r>
              <a:rPr lang="en-GB" b="1" dirty="0" err="1">
                <a:latin typeface="Courier New" panose="02070309020205020404" pitchFamily="49" charset="0"/>
                <a:cs typeface="Courier New" panose="02070309020205020404" pitchFamily="49" charset="0"/>
              </a:rPr>
              <a:t>rnorm</a:t>
            </a:r>
            <a:r>
              <a:rPr lang="en-GB" b="1" dirty="0">
                <a:latin typeface="Courier New" panose="02070309020205020404" pitchFamily="49" charset="0"/>
                <a:cs typeface="Courier New" panose="02070309020205020404" pitchFamily="49" charset="0"/>
              </a:rPr>
              <a:t>(n = 10000, mean = -2, </a:t>
            </a:r>
            <a:r>
              <a:rPr lang="en-GB" b="1" dirty="0" err="1">
                <a:latin typeface="Courier New" panose="02070309020205020404" pitchFamily="49" charset="0"/>
                <a:cs typeface="Courier New" panose="02070309020205020404" pitchFamily="49" charset="0"/>
              </a:rPr>
              <a:t>sd</a:t>
            </a:r>
            <a:r>
              <a:rPr lang="en-GB" b="1" dirty="0">
                <a:latin typeface="Courier New" panose="02070309020205020404" pitchFamily="49" charset="0"/>
                <a:cs typeface="Courier New" panose="02070309020205020404" pitchFamily="49" charset="0"/>
              </a:rPr>
              <a:t> = 0.3)))</a:t>
            </a:r>
          </a:p>
          <a:p>
            <a:pPr marL="0" indent="0">
              <a:buNone/>
            </a:pPr>
            <a:endParaRPr lang="en-GB" dirty="0"/>
          </a:p>
          <a:p>
            <a:pPr marL="0" indent="0">
              <a:buNone/>
            </a:pPr>
            <a:r>
              <a:rPr lang="en-GB" dirty="0"/>
              <a:t>Mean is the expected estimate (the central value), </a:t>
            </a:r>
            <a:r>
              <a:rPr lang="en-GB" dirty="0" err="1"/>
              <a:t>sd</a:t>
            </a:r>
            <a:r>
              <a:rPr lang="en-GB" dirty="0"/>
              <a:t> is standard deviation, which shows how much certainty you have.</a:t>
            </a:r>
          </a:p>
          <a:p>
            <a:pPr marL="0" indent="0">
              <a:buNone/>
            </a:pPr>
            <a:endParaRPr lang="en-GB" dirty="0"/>
          </a:p>
          <a:p>
            <a:r>
              <a:rPr lang="en-GB" dirty="0"/>
              <a:t>Student t-distribution:</a:t>
            </a:r>
          </a:p>
          <a:p>
            <a:endParaRPr lang="en-GB" dirty="0"/>
          </a:p>
          <a:p>
            <a:pPr marL="0" indent="0">
              <a:buNone/>
            </a:pPr>
            <a:r>
              <a:rPr lang="en-GB" b="1" dirty="0">
                <a:latin typeface="Courier New" panose="02070309020205020404" pitchFamily="49" charset="0"/>
                <a:cs typeface="Courier New" panose="02070309020205020404" pitchFamily="49" charset="0"/>
              </a:rPr>
              <a:t>plot(density(rt(n = 10000, df = 3)*0.03 - 2))</a:t>
            </a:r>
          </a:p>
          <a:p>
            <a:pPr marL="0" indent="0">
              <a:buNone/>
            </a:pPr>
            <a:endParaRPr lang="en-US" dirty="0"/>
          </a:p>
          <a:p>
            <a:pPr marL="0" indent="0">
              <a:buNone/>
            </a:pPr>
            <a:r>
              <a:rPr lang="en-US" dirty="0"/>
              <a:t>where -2 is the central value, df = 3 shows the thickness of tails (the lower, the thicker), and 0.03 is scaling parameter (certainty).</a:t>
            </a:r>
          </a:p>
        </p:txBody>
      </p:sp>
    </p:spTree>
    <p:extLst>
      <p:ext uri="{BB962C8B-B14F-4D97-AF65-F5344CB8AC3E}">
        <p14:creationId xmlns:p14="http://schemas.microsoft.com/office/powerpoint/2010/main" val="419681205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408AB-58F4-4BBF-83A4-5E79A251709A}"/>
              </a:ext>
            </a:extLst>
          </p:cNvPr>
          <p:cNvSpPr>
            <a:spLocks noGrp="1"/>
          </p:cNvSpPr>
          <p:nvPr>
            <p:ph type="title"/>
          </p:nvPr>
        </p:nvSpPr>
        <p:spPr/>
        <p:txBody>
          <a:bodyPr/>
          <a:lstStyle/>
          <a:p>
            <a:r>
              <a:rPr lang="en-US" dirty="0">
                <a:solidFill>
                  <a:srgbClr val="0000FF"/>
                </a:solidFill>
              </a:rPr>
              <a:t>Resulting plots</a:t>
            </a:r>
          </a:p>
        </p:txBody>
      </p:sp>
      <p:pic>
        <p:nvPicPr>
          <p:cNvPr id="8" name="Picture 7">
            <a:extLst>
              <a:ext uri="{FF2B5EF4-FFF2-40B4-BE49-F238E27FC236}">
                <a16:creationId xmlns:a16="http://schemas.microsoft.com/office/drawing/2014/main" id="{FB8B1CF0-AC0E-4690-B7DE-F3D9F9B37D71}"/>
              </a:ext>
            </a:extLst>
          </p:cNvPr>
          <p:cNvPicPr>
            <a:picLocks noChangeAspect="1"/>
          </p:cNvPicPr>
          <p:nvPr/>
        </p:nvPicPr>
        <p:blipFill>
          <a:blip r:embed="rId2"/>
          <a:stretch>
            <a:fillRect/>
          </a:stretch>
        </p:blipFill>
        <p:spPr>
          <a:xfrm>
            <a:off x="50033" y="2346236"/>
            <a:ext cx="4318768" cy="2916364"/>
          </a:xfrm>
          <a:prstGeom prst="rect">
            <a:avLst/>
          </a:prstGeom>
        </p:spPr>
      </p:pic>
      <p:sp>
        <p:nvSpPr>
          <p:cNvPr id="10" name="Content Placeholder 9">
            <a:extLst>
              <a:ext uri="{FF2B5EF4-FFF2-40B4-BE49-F238E27FC236}">
                <a16:creationId xmlns:a16="http://schemas.microsoft.com/office/drawing/2014/main" id="{BE6C7837-9900-4512-A53C-AC873E5A38A0}"/>
              </a:ext>
            </a:extLst>
          </p:cNvPr>
          <p:cNvSpPr>
            <a:spLocks noGrp="1"/>
          </p:cNvSpPr>
          <p:nvPr>
            <p:ph idx="1"/>
          </p:nvPr>
        </p:nvSpPr>
        <p:spPr/>
        <p:txBody>
          <a:bodyPr/>
          <a:lstStyle/>
          <a:p>
            <a:endParaRPr lang="en-US" dirty="0"/>
          </a:p>
        </p:txBody>
      </p:sp>
      <p:pic>
        <p:nvPicPr>
          <p:cNvPr id="12" name="Picture 11">
            <a:extLst>
              <a:ext uri="{FF2B5EF4-FFF2-40B4-BE49-F238E27FC236}">
                <a16:creationId xmlns:a16="http://schemas.microsoft.com/office/drawing/2014/main" id="{0DDCAC4C-D97F-4E40-8FF5-6E39EC7001AB}"/>
              </a:ext>
            </a:extLst>
          </p:cNvPr>
          <p:cNvPicPr>
            <a:picLocks noChangeAspect="1"/>
          </p:cNvPicPr>
          <p:nvPr/>
        </p:nvPicPr>
        <p:blipFill>
          <a:blip r:embed="rId3"/>
          <a:stretch>
            <a:fillRect/>
          </a:stretch>
        </p:blipFill>
        <p:spPr>
          <a:xfrm>
            <a:off x="4500113" y="2336031"/>
            <a:ext cx="4440688" cy="2998693"/>
          </a:xfrm>
          <a:prstGeom prst="rect">
            <a:avLst/>
          </a:prstGeom>
        </p:spPr>
      </p:pic>
    </p:spTree>
    <p:extLst>
      <p:ext uri="{BB962C8B-B14F-4D97-AF65-F5344CB8AC3E}">
        <p14:creationId xmlns:p14="http://schemas.microsoft.com/office/powerpoint/2010/main" val="403483463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604D2-E8B2-4B61-9576-CB95AAC78F3F}"/>
              </a:ext>
            </a:extLst>
          </p:cNvPr>
          <p:cNvSpPr>
            <a:spLocks noGrp="1"/>
          </p:cNvSpPr>
          <p:nvPr>
            <p:ph type="title"/>
          </p:nvPr>
        </p:nvSpPr>
        <p:spPr/>
        <p:txBody>
          <a:bodyPr/>
          <a:lstStyle/>
          <a:p>
            <a:r>
              <a:rPr lang="en-US" dirty="0">
                <a:solidFill>
                  <a:srgbClr val="0000FF"/>
                </a:solidFill>
              </a:rPr>
              <a:t>Goodness of fit</a:t>
            </a:r>
          </a:p>
        </p:txBody>
      </p:sp>
      <p:sp>
        <p:nvSpPr>
          <p:cNvPr id="3" name="Content Placeholder 2">
            <a:extLst>
              <a:ext uri="{FF2B5EF4-FFF2-40B4-BE49-F238E27FC236}">
                <a16:creationId xmlns:a16="http://schemas.microsoft.com/office/drawing/2014/main" id="{7A275934-403B-4C67-AA52-73B593EE9DBB}"/>
              </a:ext>
            </a:extLst>
          </p:cNvPr>
          <p:cNvSpPr>
            <a:spLocks noGrp="1"/>
          </p:cNvSpPr>
          <p:nvPr>
            <p:ph idx="1"/>
          </p:nvPr>
        </p:nvSpPr>
        <p:spPr/>
        <p:txBody>
          <a:bodyPr/>
          <a:lstStyle/>
          <a:p>
            <a:r>
              <a:rPr lang="pt-BR" sz="2400" i="1" dirty="0"/>
              <a:t>R</a:t>
            </a:r>
            <a:r>
              <a:rPr lang="pt-BR" sz="2400" i="1" baseline="30000" dirty="0"/>
              <a:t>2</a:t>
            </a:r>
            <a:r>
              <a:rPr lang="pt-BR" sz="2400" dirty="0"/>
              <a:t> is the best known goodness-of-fit measure, which ranges from 0 (useless model) to 1 (perfect fit). Its evaluation depends on the discipline. The brms package provides a Bayesian version of this statistic.</a:t>
            </a:r>
            <a:endParaRPr lang="en-US" sz="2400" dirty="0"/>
          </a:p>
          <a:p>
            <a:pPr marL="0" indent="0">
              <a:buNone/>
            </a:pPr>
            <a:endParaRPr lang="pt-BR" sz="2200" b="1" dirty="0">
              <a:latin typeface="Courier New" panose="02070309020205020404" pitchFamily="49" charset="0"/>
              <a:cs typeface="Courier New" panose="02070309020205020404" pitchFamily="49" charset="0"/>
            </a:endParaRPr>
          </a:p>
          <a:p>
            <a:pPr marL="0" indent="0">
              <a:buNone/>
            </a:pPr>
            <a:r>
              <a:rPr lang="pt-BR" sz="2200" b="1" dirty="0">
                <a:latin typeface="Courier New" panose="02070309020205020404" pitchFamily="49" charset="0"/>
                <a:cs typeface="Courier New" panose="02070309020205020404" pitchFamily="49" charset="0"/>
              </a:rPr>
              <a:t>bayes_R2(mybrm)</a:t>
            </a:r>
          </a:p>
          <a:p>
            <a:pPr marL="0" indent="0">
              <a:buNone/>
            </a:pPr>
            <a:r>
              <a:rPr lang="pt-BR" sz="2200" dirty="0">
                <a:latin typeface="Courier New" panose="02070309020205020404" pitchFamily="49" charset="0"/>
                <a:cs typeface="Courier New" panose="02070309020205020404" pitchFamily="49" charset="0"/>
              </a:rPr>
              <a:t>    Estimate Est.Error       Q2.5     Q97.5</a:t>
            </a:r>
          </a:p>
          <a:p>
            <a:pPr marL="0" indent="0">
              <a:buNone/>
            </a:pPr>
            <a:r>
              <a:rPr lang="pt-BR" sz="2200" dirty="0">
                <a:latin typeface="Courier New" panose="02070309020205020404" pitchFamily="49" charset="0"/>
                <a:cs typeface="Courier New" panose="02070309020205020404" pitchFamily="49" charset="0"/>
              </a:rPr>
              <a:t>R2 0.4646035 0.1813101 0.02738844 0.6722349</a:t>
            </a:r>
          </a:p>
          <a:p>
            <a:pPr marL="0" indent="0">
              <a:buNone/>
            </a:pPr>
            <a:endParaRPr lang="pt-BR" dirty="0"/>
          </a:p>
        </p:txBody>
      </p:sp>
    </p:spTree>
    <p:extLst>
      <p:ext uri="{BB962C8B-B14F-4D97-AF65-F5344CB8AC3E}">
        <p14:creationId xmlns:p14="http://schemas.microsoft.com/office/powerpoint/2010/main" val="197467621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38DA1-DE64-4B11-913F-3F2D2EC62890}"/>
              </a:ext>
            </a:extLst>
          </p:cNvPr>
          <p:cNvSpPr>
            <a:spLocks noGrp="1"/>
          </p:cNvSpPr>
          <p:nvPr>
            <p:ph type="title"/>
          </p:nvPr>
        </p:nvSpPr>
        <p:spPr/>
        <p:txBody>
          <a:bodyPr/>
          <a:lstStyle/>
          <a:p>
            <a:r>
              <a:rPr lang="en-US" dirty="0">
                <a:solidFill>
                  <a:srgbClr val="0000FF"/>
                </a:solidFill>
              </a:rPr>
              <a:t>Exercise</a:t>
            </a:r>
          </a:p>
        </p:txBody>
      </p:sp>
      <p:sp>
        <p:nvSpPr>
          <p:cNvPr id="3" name="Content Placeholder 2">
            <a:extLst>
              <a:ext uri="{FF2B5EF4-FFF2-40B4-BE49-F238E27FC236}">
                <a16:creationId xmlns:a16="http://schemas.microsoft.com/office/drawing/2014/main" id="{CAFE8B4D-BA14-43E6-BBDF-D0839EA6A989}"/>
              </a:ext>
            </a:extLst>
          </p:cNvPr>
          <p:cNvSpPr>
            <a:spLocks noGrp="1"/>
          </p:cNvSpPr>
          <p:nvPr>
            <p:ph idx="1"/>
          </p:nvPr>
        </p:nvSpPr>
        <p:spPr/>
        <p:txBody>
          <a:bodyPr>
            <a:normAutofit/>
          </a:bodyPr>
          <a:lstStyle/>
          <a:p>
            <a:r>
              <a:rPr lang="en-US" sz="2400" dirty="0"/>
              <a:t>Examine the following model. What do you think it shows? Are there any problems? If yes, how would you fix them?</a:t>
            </a:r>
          </a:p>
          <a:p>
            <a:endParaRPr lang="en-US" sz="2400" dirty="0"/>
          </a:p>
          <a:p>
            <a:pPr marL="0" indent="0">
              <a:buNone/>
            </a:pPr>
            <a:r>
              <a:rPr lang="en-US" sz="2400" b="1" dirty="0">
                <a:latin typeface="Courier New" panose="02070309020205020404" pitchFamily="49" charset="0"/>
                <a:cs typeface="Courier New" panose="02070309020205020404" pitchFamily="49" charset="0"/>
              </a:rPr>
              <a:t>beers &lt;- c(1, 1, 1, 2, 2, 3, 3, 4, 4, 5, 5, 6)</a:t>
            </a:r>
          </a:p>
          <a:p>
            <a:pPr marL="0" indent="0">
              <a:buNone/>
            </a:pPr>
            <a:r>
              <a:rPr lang="en-US" sz="2400" b="1" dirty="0" err="1">
                <a:latin typeface="Courier New" panose="02070309020205020404" pitchFamily="49" charset="0"/>
                <a:cs typeface="Courier New" panose="02070309020205020404" pitchFamily="49" charset="0"/>
              </a:rPr>
              <a:t>reaction_times</a:t>
            </a:r>
            <a:r>
              <a:rPr lang="en-US" sz="2400" b="1" dirty="0">
                <a:latin typeface="Courier New" panose="02070309020205020404" pitchFamily="49" charset="0"/>
                <a:cs typeface="Courier New" panose="02070309020205020404" pitchFamily="49" charset="0"/>
              </a:rPr>
              <a:t> &lt;- c(330, 410, 380, 420, 470, 500, 490, 680, 520, 730, 690, 710)</a:t>
            </a:r>
          </a:p>
          <a:p>
            <a:endParaRPr lang="en-US" sz="2400" b="1" dirty="0">
              <a:latin typeface="Courier New" panose="02070309020205020404" pitchFamily="49" charset="0"/>
              <a:cs typeface="Courier New" panose="02070309020205020404" pitchFamily="49" charset="0"/>
            </a:endParaRPr>
          </a:p>
          <a:p>
            <a:pPr marL="0" indent="0">
              <a:buNone/>
            </a:pPr>
            <a:r>
              <a:rPr lang="en-US" sz="2400" b="1" dirty="0" err="1">
                <a:latin typeface="Courier New" panose="02070309020205020404" pitchFamily="49" charset="0"/>
                <a:cs typeface="Courier New" panose="02070309020205020404" pitchFamily="49" charset="0"/>
              </a:rPr>
              <a:t>exper_data</a:t>
            </a:r>
            <a:r>
              <a:rPr lang="en-US" sz="2400" b="1" dirty="0">
                <a:latin typeface="Courier New" panose="02070309020205020404" pitchFamily="49" charset="0"/>
                <a:cs typeface="Courier New" panose="02070309020205020404" pitchFamily="49" charset="0"/>
              </a:rPr>
              <a:t> &lt;- </a:t>
            </a:r>
            <a:r>
              <a:rPr lang="en-US" sz="2400" b="1" dirty="0" err="1">
                <a:latin typeface="Courier New" panose="02070309020205020404" pitchFamily="49" charset="0"/>
                <a:cs typeface="Courier New" panose="02070309020205020404" pitchFamily="49" charset="0"/>
              </a:rPr>
              <a:t>data.frame</a:t>
            </a:r>
            <a:r>
              <a:rPr lang="en-US" sz="2400" b="1" dirty="0">
                <a:latin typeface="Courier New" panose="02070309020205020404" pitchFamily="49" charset="0"/>
                <a:cs typeface="Courier New" panose="02070309020205020404" pitchFamily="49" charset="0"/>
              </a:rPr>
              <a:t>(beers, </a:t>
            </a:r>
            <a:r>
              <a:rPr lang="en-US" sz="2400" b="1" dirty="0" err="1">
                <a:latin typeface="Courier New" panose="02070309020205020404" pitchFamily="49" charset="0"/>
                <a:cs typeface="Courier New" panose="02070309020205020404" pitchFamily="49" charset="0"/>
              </a:rPr>
              <a:t>reaction_times</a:t>
            </a:r>
            <a:r>
              <a:rPr lang="en-US" sz="24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06176117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2813A-D383-4CB4-8AC8-8BED8FD9B6A7}"/>
              </a:ext>
            </a:extLst>
          </p:cNvPr>
          <p:cNvSpPr>
            <a:spLocks noGrp="1"/>
          </p:cNvSpPr>
          <p:nvPr>
            <p:ph type="title"/>
          </p:nvPr>
        </p:nvSpPr>
        <p:spPr/>
        <p:txBody>
          <a:bodyPr/>
          <a:lstStyle/>
          <a:p>
            <a:r>
              <a:rPr lang="en-US" dirty="0">
                <a:solidFill>
                  <a:srgbClr val="0000FF"/>
                </a:solidFill>
              </a:rPr>
              <a:t>Exercise (cont.)</a:t>
            </a:r>
            <a:endParaRPr lang="en-US" dirty="0"/>
          </a:p>
        </p:txBody>
      </p:sp>
      <p:pic>
        <p:nvPicPr>
          <p:cNvPr id="5" name="Content Placeholder 4">
            <a:extLst>
              <a:ext uri="{FF2B5EF4-FFF2-40B4-BE49-F238E27FC236}">
                <a16:creationId xmlns:a16="http://schemas.microsoft.com/office/drawing/2014/main" id="{930C1F07-360B-47C0-955A-C88062B896A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080"/>
          <a:stretch/>
        </p:blipFill>
        <p:spPr>
          <a:xfrm>
            <a:off x="3072447" y="3113276"/>
            <a:ext cx="4884103" cy="3669166"/>
          </a:xfrm>
        </p:spPr>
      </p:pic>
      <p:sp>
        <p:nvSpPr>
          <p:cNvPr id="7" name="Rectangle 6">
            <a:extLst>
              <a:ext uri="{FF2B5EF4-FFF2-40B4-BE49-F238E27FC236}">
                <a16:creationId xmlns:a16="http://schemas.microsoft.com/office/drawing/2014/main" id="{A58953BA-9310-4449-A74F-9311F8EC893A}"/>
              </a:ext>
            </a:extLst>
          </p:cNvPr>
          <p:cNvSpPr/>
          <p:nvPr/>
        </p:nvSpPr>
        <p:spPr>
          <a:xfrm>
            <a:off x="497840" y="2171115"/>
            <a:ext cx="7213600" cy="769441"/>
          </a:xfrm>
          <a:prstGeom prst="rect">
            <a:avLst/>
          </a:prstGeom>
        </p:spPr>
        <p:txBody>
          <a:bodyPr wrap="square">
            <a:spAutoFit/>
          </a:bodyPr>
          <a:lstStyle/>
          <a:p>
            <a:r>
              <a:rPr lang="en-GB" sz="2200" b="1" dirty="0">
                <a:latin typeface="Courier New" panose="02070309020205020404" pitchFamily="49" charset="0"/>
                <a:cs typeface="Courier New" panose="02070309020205020404" pitchFamily="49" charset="0"/>
              </a:rPr>
              <a:t>plot(beers, </a:t>
            </a:r>
            <a:r>
              <a:rPr lang="en-GB" sz="2200" b="1" dirty="0" err="1">
                <a:latin typeface="Courier New" panose="02070309020205020404" pitchFamily="49" charset="0"/>
                <a:cs typeface="Courier New" panose="02070309020205020404" pitchFamily="49" charset="0"/>
              </a:rPr>
              <a:t>reaction_times</a:t>
            </a:r>
            <a:r>
              <a:rPr lang="en-GB" sz="2200" b="1" dirty="0">
                <a:latin typeface="Courier New" panose="02070309020205020404" pitchFamily="49" charset="0"/>
                <a:cs typeface="Courier New" panose="02070309020205020404" pitchFamily="49" charset="0"/>
              </a:rPr>
              <a:t>, </a:t>
            </a:r>
            <a:r>
              <a:rPr lang="en-GB" sz="2200" b="1" dirty="0" err="1">
                <a:latin typeface="Courier New" panose="02070309020205020404" pitchFamily="49" charset="0"/>
                <a:cs typeface="Courier New" panose="02070309020205020404" pitchFamily="49" charset="0"/>
              </a:rPr>
              <a:t>pch</a:t>
            </a:r>
            <a:r>
              <a:rPr lang="en-GB" sz="2200" b="1" dirty="0">
                <a:latin typeface="Courier New" panose="02070309020205020404" pitchFamily="49" charset="0"/>
                <a:cs typeface="Courier New" panose="02070309020205020404" pitchFamily="49" charset="0"/>
              </a:rPr>
              <a:t> = 16, col = "red")</a:t>
            </a:r>
            <a:endParaRPr lang="en-US" sz="22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22326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0000FF"/>
                </a:solidFill>
              </a:rPr>
              <a:t>Types of prior distributions</a:t>
            </a:r>
          </a:p>
        </p:txBody>
      </p:sp>
      <p:sp>
        <p:nvSpPr>
          <p:cNvPr id="3" name="Content Placeholder 2"/>
          <p:cNvSpPr>
            <a:spLocks noGrp="1"/>
          </p:cNvSpPr>
          <p:nvPr>
            <p:ph idx="1"/>
          </p:nvPr>
        </p:nvSpPr>
        <p:spPr/>
        <p:txBody>
          <a:bodyPr>
            <a:normAutofit/>
          </a:bodyPr>
          <a:lstStyle/>
          <a:p>
            <a:r>
              <a:rPr lang="en-GB" sz="2400" dirty="0">
                <a:solidFill>
                  <a:srgbClr val="FF0000"/>
                </a:solidFill>
              </a:rPr>
              <a:t>Flat, or uniform non-informative</a:t>
            </a:r>
            <a:r>
              <a:rPr lang="en-GB" sz="2400" dirty="0"/>
              <a:t> priors have no impact on the posteriors. All values have the same likelihood. The results are nearly identical to the ones obtained with the help of frequentist methods.</a:t>
            </a:r>
          </a:p>
          <a:p>
            <a:r>
              <a:rPr lang="en-GB" sz="2400" dirty="0">
                <a:solidFill>
                  <a:srgbClr val="FF0000"/>
                </a:solidFill>
              </a:rPr>
              <a:t>Informative</a:t>
            </a:r>
            <a:r>
              <a:rPr lang="en-GB" sz="2400" dirty="0"/>
              <a:t> priors have impact on the posteriors:</a:t>
            </a:r>
          </a:p>
          <a:p>
            <a:pPr lvl="1"/>
            <a:r>
              <a:rPr lang="en-GB" sz="2000" dirty="0"/>
              <a:t>weak vs. strong (e.g. normal distribution with </a:t>
            </a:r>
            <a:r>
              <a:rPr lang="en-GB" sz="2000" dirty="0" err="1"/>
              <a:t>sd</a:t>
            </a:r>
            <a:r>
              <a:rPr lang="en-GB" sz="2000" dirty="0"/>
              <a:t> = 10 vs. normal distribution with </a:t>
            </a:r>
            <a:r>
              <a:rPr lang="en-GB" sz="2000" dirty="0" err="1"/>
              <a:t>sd</a:t>
            </a:r>
            <a:r>
              <a:rPr lang="en-GB" sz="2000" dirty="0"/>
              <a:t> = 1)</a:t>
            </a:r>
          </a:p>
          <a:p>
            <a:pPr lvl="1"/>
            <a:r>
              <a:rPr lang="en-GB" sz="2000" dirty="0"/>
              <a:t>generic vs. specific  (e.g. normal distribution with </a:t>
            </a:r>
            <a:r>
              <a:rPr lang="en-GB" sz="2000" dirty="0" err="1"/>
              <a:t>sd</a:t>
            </a:r>
            <a:r>
              <a:rPr lang="en-GB" sz="2000" dirty="0"/>
              <a:t> = 5 and mean = 0 vs. normal distribution with </a:t>
            </a:r>
            <a:r>
              <a:rPr lang="en-GB" sz="2000" dirty="0" err="1"/>
              <a:t>sd</a:t>
            </a:r>
            <a:r>
              <a:rPr lang="en-GB" sz="2000" dirty="0"/>
              <a:t> = 5 and mean = 3).</a:t>
            </a:r>
          </a:p>
        </p:txBody>
      </p:sp>
    </p:spTree>
    <p:extLst>
      <p:ext uri="{BB962C8B-B14F-4D97-AF65-F5344CB8AC3E}">
        <p14:creationId xmlns:p14="http://schemas.microsoft.com/office/powerpoint/2010/main" val="140219435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42221-78EF-4D07-8C50-3C86E37602DA}"/>
              </a:ext>
            </a:extLst>
          </p:cNvPr>
          <p:cNvSpPr>
            <a:spLocks noGrp="1"/>
          </p:cNvSpPr>
          <p:nvPr>
            <p:ph type="title"/>
          </p:nvPr>
        </p:nvSpPr>
        <p:spPr/>
        <p:txBody>
          <a:bodyPr/>
          <a:lstStyle/>
          <a:p>
            <a:r>
              <a:rPr lang="en-US" dirty="0">
                <a:solidFill>
                  <a:srgbClr val="0000FF"/>
                </a:solidFill>
              </a:rPr>
              <a:t>Exercise (cont.)</a:t>
            </a:r>
          </a:p>
        </p:txBody>
      </p:sp>
      <p:sp>
        <p:nvSpPr>
          <p:cNvPr id="3" name="Content Placeholder 2">
            <a:extLst>
              <a:ext uri="{FF2B5EF4-FFF2-40B4-BE49-F238E27FC236}">
                <a16:creationId xmlns:a16="http://schemas.microsoft.com/office/drawing/2014/main" id="{26D5D170-9BC8-4088-AD05-338CBF1230A5}"/>
              </a:ext>
            </a:extLst>
          </p:cNvPr>
          <p:cNvSpPr>
            <a:spLocks noGrp="1"/>
          </p:cNvSpPr>
          <p:nvPr>
            <p:ph idx="1"/>
          </p:nvPr>
        </p:nvSpPr>
        <p:spPr/>
        <p:txBody>
          <a:bodyPr>
            <a:normAutofit/>
          </a:bodyPr>
          <a:lstStyle/>
          <a:p>
            <a:pPr marL="0" indent="0">
              <a:buNone/>
            </a:pPr>
            <a:r>
              <a:rPr lang="en-US" sz="2200" b="1" dirty="0" err="1">
                <a:latin typeface="Courier New" panose="02070309020205020404" pitchFamily="49" charset="0"/>
                <a:cs typeface="Courier New" panose="02070309020205020404" pitchFamily="49" charset="0"/>
              </a:rPr>
              <a:t>exper_brm</a:t>
            </a:r>
            <a:r>
              <a:rPr lang="en-US" sz="2200" b="1" dirty="0">
                <a:latin typeface="Courier New" panose="02070309020205020404" pitchFamily="49" charset="0"/>
                <a:cs typeface="Courier New" panose="02070309020205020404" pitchFamily="49" charset="0"/>
              </a:rPr>
              <a:t> &lt;- </a:t>
            </a:r>
            <a:r>
              <a:rPr lang="en-US" sz="2200" b="1" dirty="0" err="1">
                <a:latin typeface="Courier New" panose="02070309020205020404" pitchFamily="49" charset="0"/>
                <a:cs typeface="Courier New" panose="02070309020205020404" pitchFamily="49" charset="0"/>
              </a:rPr>
              <a:t>brm</a:t>
            </a:r>
            <a:r>
              <a:rPr lang="en-US" sz="2200" b="1" dirty="0">
                <a:latin typeface="Courier New" panose="02070309020205020404" pitchFamily="49" charset="0"/>
                <a:cs typeface="Courier New" panose="02070309020205020404" pitchFamily="49" charset="0"/>
              </a:rPr>
              <a:t>(</a:t>
            </a:r>
            <a:r>
              <a:rPr lang="en-US" sz="2200" b="1" dirty="0" err="1">
                <a:latin typeface="Courier New" panose="02070309020205020404" pitchFamily="49" charset="0"/>
                <a:cs typeface="Courier New" panose="02070309020205020404" pitchFamily="49" charset="0"/>
              </a:rPr>
              <a:t>reaction_times</a:t>
            </a:r>
            <a:r>
              <a:rPr lang="en-US" sz="2200" b="1" dirty="0">
                <a:latin typeface="Courier New" panose="02070309020205020404" pitchFamily="49" charset="0"/>
                <a:cs typeface="Courier New" panose="02070309020205020404" pitchFamily="49" charset="0"/>
              </a:rPr>
              <a:t> ~ beers, data = </a:t>
            </a:r>
            <a:r>
              <a:rPr lang="en-US" sz="2200" b="1" dirty="0" err="1">
                <a:latin typeface="Courier New" panose="02070309020205020404" pitchFamily="49" charset="0"/>
                <a:cs typeface="Courier New" panose="02070309020205020404" pitchFamily="49" charset="0"/>
              </a:rPr>
              <a:t>exper_data</a:t>
            </a:r>
            <a:r>
              <a:rPr lang="en-US" sz="2200" b="1" dirty="0">
                <a:latin typeface="Courier New" panose="02070309020205020404" pitchFamily="49" charset="0"/>
                <a:cs typeface="Courier New" panose="02070309020205020404" pitchFamily="49" charset="0"/>
              </a:rPr>
              <a:t>, warmup = 10, chains = 1, </a:t>
            </a:r>
            <a:r>
              <a:rPr lang="en-US" sz="2200" b="1" dirty="0" err="1">
                <a:latin typeface="Courier New" panose="02070309020205020404" pitchFamily="49" charset="0"/>
                <a:cs typeface="Courier New" panose="02070309020205020404" pitchFamily="49" charset="0"/>
              </a:rPr>
              <a:t>iter</a:t>
            </a:r>
            <a:r>
              <a:rPr lang="en-US" sz="2200" b="1" dirty="0">
                <a:latin typeface="Courier New" panose="02070309020205020404" pitchFamily="49" charset="0"/>
                <a:cs typeface="Courier New" panose="02070309020205020404" pitchFamily="49" charset="0"/>
              </a:rPr>
              <a:t> = 200, prior = prior(normal(-0.5, 0.01), class = b))</a:t>
            </a:r>
          </a:p>
          <a:p>
            <a:pPr marL="0" indent="0">
              <a:buNone/>
            </a:pPr>
            <a:endParaRPr lang="en-US" sz="2200" b="1" dirty="0">
              <a:latin typeface="Courier New" panose="02070309020205020404" pitchFamily="49" charset="0"/>
              <a:cs typeface="Courier New" panose="02070309020205020404" pitchFamily="49" charset="0"/>
            </a:endParaRPr>
          </a:p>
          <a:p>
            <a:pPr marL="0" indent="0">
              <a:buNone/>
            </a:pPr>
            <a:r>
              <a:rPr lang="en-US" sz="2200" b="1" dirty="0">
                <a:latin typeface="Courier New" panose="02070309020205020404" pitchFamily="49" charset="0"/>
                <a:cs typeface="Courier New" panose="02070309020205020404" pitchFamily="49" charset="0"/>
              </a:rPr>
              <a:t>plot(</a:t>
            </a:r>
            <a:r>
              <a:rPr lang="en-US" sz="2200" b="1" dirty="0" err="1">
                <a:latin typeface="Courier New" panose="02070309020205020404" pitchFamily="49" charset="0"/>
                <a:cs typeface="Courier New" panose="02070309020205020404" pitchFamily="49" charset="0"/>
              </a:rPr>
              <a:t>exper_brm</a:t>
            </a:r>
            <a:r>
              <a:rPr lang="en-US" sz="2200" b="1" dirty="0">
                <a:latin typeface="Courier New" panose="02070309020205020404" pitchFamily="49" charset="0"/>
                <a:cs typeface="Courier New" panose="02070309020205020404" pitchFamily="49" charset="0"/>
              </a:rPr>
              <a:t>)</a:t>
            </a:r>
          </a:p>
          <a:p>
            <a:pPr marL="0" indent="0">
              <a:buNone/>
            </a:pPr>
            <a:endParaRPr lang="en-US" sz="2200" b="1" dirty="0">
              <a:latin typeface="Courier New" panose="02070309020205020404" pitchFamily="49" charset="0"/>
              <a:cs typeface="Courier New" panose="02070309020205020404" pitchFamily="49" charset="0"/>
            </a:endParaRPr>
          </a:p>
        </p:txBody>
      </p:sp>
      <p:pic>
        <p:nvPicPr>
          <p:cNvPr id="7" name="Picture 6">
            <a:extLst>
              <a:ext uri="{FF2B5EF4-FFF2-40B4-BE49-F238E27FC236}">
                <a16:creationId xmlns:a16="http://schemas.microsoft.com/office/drawing/2014/main" id="{7C55333F-DA1F-41DD-A2B1-EC8647996C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2960" y="3222307"/>
            <a:ext cx="3590925" cy="2790825"/>
          </a:xfrm>
          <a:prstGeom prst="rect">
            <a:avLst/>
          </a:prstGeom>
        </p:spPr>
      </p:pic>
    </p:spTree>
    <p:extLst>
      <p:ext uri="{BB962C8B-B14F-4D97-AF65-F5344CB8AC3E}">
        <p14:creationId xmlns:p14="http://schemas.microsoft.com/office/powerpoint/2010/main" val="224684281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DADFA-9E80-4D4C-A0AF-40C7BBCC15DE}"/>
              </a:ext>
            </a:extLst>
          </p:cNvPr>
          <p:cNvSpPr>
            <a:spLocks noGrp="1"/>
          </p:cNvSpPr>
          <p:nvPr>
            <p:ph type="title"/>
          </p:nvPr>
        </p:nvSpPr>
        <p:spPr/>
        <p:txBody>
          <a:bodyPr/>
          <a:lstStyle/>
          <a:p>
            <a:r>
              <a:rPr lang="en-US" dirty="0">
                <a:solidFill>
                  <a:srgbClr val="0000FF"/>
                </a:solidFill>
              </a:rPr>
              <a:t>Exercise (cont.)</a:t>
            </a:r>
            <a:endParaRPr lang="en-US" dirty="0"/>
          </a:p>
        </p:txBody>
      </p:sp>
      <p:sp>
        <p:nvSpPr>
          <p:cNvPr id="3" name="Content Placeholder 2">
            <a:extLst>
              <a:ext uri="{FF2B5EF4-FFF2-40B4-BE49-F238E27FC236}">
                <a16:creationId xmlns:a16="http://schemas.microsoft.com/office/drawing/2014/main" id="{0A50BBDD-C2A0-45A4-8D20-E0862713BAFF}"/>
              </a:ext>
            </a:extLst>
          </p:cNvPr>
          <p:cNvSpPr>
            <a:spLocks noGrp="1"/>
          </p:cNvSpPr>
          <p:nvPr>
            <p:ph idx="1"/>
          </p:nvPr>
        </p:nvSpPr>
        <p:spPr/>
        <p:txBody>
          <a:bodyPr>
            <a:normAutofit fontScale="77500" lnSpcReduction="20000"/>
          </a:bodyPr>
          <a:lstStyle/>
          <a:p>
            <a:pPr marL="0" indent="0">
              <a:buNone/>
            </a:pPr>
            <a:r>
              <a:rPr lang="en-US" sz="2800" b="1" dirty="0">
                <a:latin typeface="Courier New" panose="02070309020205020404" pitchFamily="49" charset="0"/>
                <a:cs typeface="Courier New" panose="02070309020205020404" pitchFamily="49" charset="0"/>
              </a:rPr>
              <a:t>summary(</a:t>
            </a:r>
            <a:r>
              <a:rPr lang="en-US" sz="2800" b="1" dirty="0" err="1">
                <a:latin typeface="Courier New" panose="02070309020205020404" pitchFamily="49" charset="0"/>
                <a:cs typeface="Courier New" panose="02070309020205020404" pitchFamily="49" charset="0"/>
              </a:rPr>
              <a:t>exper_brm</a:t>
            </a:r>
            <a:r>
              <a:rPr lang="en-US" sz="2800" b="1"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Samples: 1 chains, each with </a:t>
            </a:r>
            <a:r>
              <a:rPr lang="en-US" dirty="0" err="1">
                <a:latin typeface="Courier New" panose="02070309020205020404" pitchFamily="49" charset="0"/>
                <a:cs typeface="Courier New" panose="02070309020205020404" pitchFamily="49" charset="0"/>
              </a:rPr>
              <a:t>iter</a:t>
            </a:r>
            <a:r>
              <a:rPr lang="en-US" dirty="0">
                <a:latin typeface="Courier New" panose="02070309020205020404" pitchFamily="49" charset="0"/>
                <a:cs typeface="Courier New" panose="02070309020205020404" pitchFamily="49" charset="0"/>
              </a:rPr>
              <a:t> = 200; warmup = 10; thin = 1;</a:t>
            </a:r>
          </a:p>
          <a:p>
            <a:pPr marL="0" indent="0">
              <a:buNone/>
            </a:pPr>
            <a:r>
              <a:rPr lang="en-US" dirty="0">
                <a:latin typeface="Courier New" panose="02070309020205020404" pitchFamily="49" charset="0"/>
                <a:cs typeface="Courier New" panose="02070309020205020404" pitchFamily="49" charset="0"/>
              </a:rPr>
              <a:t>         total post-warmup samples = 190</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Population-Level Effects: </a:t>
            </a:r>
          </a:p>
          <a:p>
            <a:pPr marL="0" indent="0">
              <a:buNone/>
            </a:pPr>
            <a:r>
              <a:rPr lang="en-US" dirty="0">
                <a:latin typeface="Courier New" panose="02070309020205020404" pitchFamily="49" charset="0"/>
                <a:cs typeface="Courier New" panose="02070309020205020404" pitchFamily="49" charset="0"/>
              </a:rPr>
              <a:t>          Estimate </a:t>
            </a:r>
            <a:r>
              <a:rPr lang="en-US" dirty="0" err="1">
                <a:latin typeface="Courier New" panose="02070309020205020404" pitchFamily="49" charset="0"/>
                <a:cs typeface="Courier New" panose="02070309020205020404" pitchFamily="49" charset="0"/>
              </a:rPr>
              <a:t>Est.Error</a:t>
            </a:r>
            <a:r>
              <a:rPr lang="en-US" dirty="0">
                <a:latin typeface="Courier New" panose="02070309020205020404" pitchFamily="49" charset="0"/>
                <a:cs typeface="Courier New" panose="02070309020205020404" pitchFamily="49" charset="0"/>
              </a:rPr>
              <a:t> l-95% CI u-95% CI </a:t>
            </a:r>
            <a:r>
              <a:rPr lang="en-US" dirty="0" err="1">
                <a:latin typeface="Courier New" panose="02070309020205020404" pitchFamily="49" charset="0"/>
                <a:cs typeface="Courier New" panose="02070309020205020404" pitchFamily="49" charset="0"/>
              </a:rPr>
              <a:t>Eff.Sample</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Intercept    13.28     17.47   -16.04    50.31          9</a:t>
            </a:r>
          </a:p>
          <a:p>
            <a:pPr marL="0" indent="0">
              <a:buNone/>
            </a:pPr>
            <a:r>
              <a:rPr lang="en-US" dirty="0">
                <a:latin typeface="Courier New" panose="02070309020205020404" pitchFamily="49" charset="0"/>
                <a:cs typeface="Courier New" panose="02070309020205020404" pitchFamily="49" charset="0"/>
              </a:rPr>
              <a:t>beers        -0.50      0.01    -0.52    -0.48        178</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Rhat</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Intercept 0.99</a:t>
            </a:r>
          </a:p>
          <a:p>
            <a:pPr marL="0" indent="0">
              <a:buNone/>
            </a:pPr>
            <a:r>
              <a:rPr lang="en-US" dirty="0">
                <a:latin typeface="Courier New" panose="02070309020205020404" pitchFamily="49" charset="0"/>
                <a:cs typeface="Courier New" panose="02070309020205020404" pitchFamily="49" charset="0"/>
              </a:rPr>
              <a:t>beers     1.00</a:t>
            </a:r>
          </a:p>
        </p:txBody>
      </p:sp>
    </p:spTree>
    <p:extLst>
      <p:ext uri="{BB962C8B-B14F-4D97-AF65-F5344CB8AC3E}">
        <p14:creationId xmlns:p14="http://schemas.microsoft.com/office/powerpoint/2010/main" val="409123602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C380C-0249-4CEB-864F-4A1C3F137D4E}"/>
              </a:ext>
            </a:extLst>
          </p:cNvPr>
          <p:cNvSpPr>
            <a:spLocks noGrp="1"/>
          </p:cNvSpPr>
          <p:nvPr>
            <p:ph type="title"/>
          </p:nvPr>
        </p:nvSpPr>
        <p:spPr/>
        <p:txBody>
          <a:bodyPr/>
          <a:lstStyle/>
          <a:p>
            <a:r>
              <a:rPr lang="en-US" dirty="0">
                <a:solidFill>
                  <a:srgbClr val="0000FF"/>
                </a:solidFill>
              </a:rPr>
              <a:t>Additional useful features in brms</a:t>
            </a:r>
          </a:p>
        </p:txBody>
      </p:sp>
      <p:sp>
        <p:nvSpPr>
          <p:cNvPr id="3" name="Content Placeholder 2">
            <a:extLst>
              <a:ext uri="{FF2B5EF4-FFF2-40B4-BE49-F238E27FC236}">
                <a16:creationId xmlns:a16="http://schemas.microsoft.com/office/drawing/2014/main" id="{4DAFE58D-09C8-44DF-B123-C282D1D42329}"/>
              </a:ext>
            </a:extLst>
          </p:cNvPr>
          <p:cNvSpPr>
            <a:spLocks noGrp="1"/>
          </p:cNvSpPr>
          <p:nvPr>
            <p:ph idx="1"/>
          </p:nvPr>
        </p:nvSpPr>
        <p:spPr/>
        <p:txBody>
          <a:bodyPr/>
          <a:lstStyle/>
          <a:p>
            <a:r>
              <a:rPr lang="en-US" dirty="0"/>
              <a:t>Generalized Linear Models (e.g. logistic)</a:t>
            </a:r>
          </a:p>
          <a:p>
            <a:r>
              <a:rPr lang="en-US" dirty="0"/>
              <a:t>Random effects, like in mixed models</a:t>
            </a:r>
          </a:p>
          <a:p>
            <a:r>
              <a:rPr lang="en-US" dirty="0"/>
              <a:t>Smooth terms, like in Generalized Additive Models</a:t>
            </a:r>
          </a:p>
          <a:p>
            <a:r>
              <a:rPr lang="en-US" dirty="0"/>
              <a:t>Many useful visualization tools</a:t>
            </a:r>
          </a:p>
        </p:txBody>
      </p:sp>
    </p:spTree>
    <p:extLst>
      <p:ext uri="{BB962C8B-B14F-4D97-AF65-F5344CB8AC3E}">
        <p14:creationId xmlns:p14="http://schemas.microsoft.com/office/powerpoint/2010/main" val="135779978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0D712-4B83-48B3-8134-4C5798B972B7}"/>
              </a:ext>
            </a:extLst>
          </p:cNvPr>
          <p:cNvSpPr>
            <a:spLocks noGrp="1"/>
          </p:cNvSpPr>
          <p:nvPr>
            <p:ph type="title"/>
          </p:nvPr>
        </p:nvSpPr>
        <p:spPr/>
        <p:txBody>
          <a:bodyPr/>
          <a:lstStyle/>
          <a:p>
            <a:r>
              <a:rPr lang="en-US" dirty="0">
                <a:solidFill>
                  <a:srgbClr val="0000FF"/>
                </a:solidFill>
              </a:rPr>
              <a:t>Logistic regression</a:t>
            </a:r>
          </a:p>
        </p:txBody>
      </p:sp>
      <p:sp>
        <p:nvSpPr>
          <p:cNvPr id="3" name="Content Placeholder 2">
            <a:extLst>
              <a:ext uri="{FF2B5EF4-FFF2-40B4-BE49-F238E27FC236}">
                <a16:creationId xmlns:a16="http://schemas.microsoft.com/office/drawing/2014/main" id="{377CEE95-6F8A-404E-8BE6-496AFD491845}"/>
              </a:ext>
            </a:extLst>
          </p:cNvPr>
          <p:cNvSpPr>
            <a:spLocks noGrp="1"/>
          </p:cNvSpPr>
          <p:nvPr>
            <p:ph idx="1"/>
          </p:nvPr>
        </p:nvSpPr>
        <p:spPr>
          <a:xfrm>
            <a:off x="628650" y="1825625"/>
            <a:ext cx="7886700" cy="4351338"/>
          </a:xfrm>
        </p:spPr>
        <p:txBody>
          <a:bodyPr/>
          <a:lstStyle/>
          <a:p>
            <a:r>
              <a:rPr lang="en-US" dirty="0"/>
              <a:t>Situations with two or more categorical outcomes:</a:t>
            </a:r>
          </a:p>
          <a:p>
            <a:pPr marL="457200" lvl="1" indent="0">
              <a:buNone/>
            </a:pPr>
            <a:endParaRPr lang="en-US" dirty="0"/>
          </a:p>
        </p:txBody>
      </p:sp>
      <p:pic>
        <p:nvPicPr>
          <p:cNvPr id="4" name="Picture 3">
            <a:extLst>
              <a:ext uri="{FF2B5EF4-FFF2-40B4-BE49-F238E27FC236}">
                <a16:creationId xmlns:a16="http://schemas.microsoft.com/office/drawing/2014/main" id="{7E413134-F8F9-4257-A0B5-DEDD2F120F45}"/>
              </a:ext>
            </a:extLst>
          </p:cNvPr>
          <p:cNvPicPr>
            <a:picLocks noChangeAspect="1"/>
          </p:cNvPicPr>
          <p:nvPr/>
        </p:nvPicPr>
        <p:blipFill>
          <a:blip r:embed="rId2"/>
          <a:stretch>
            <a:fillRect/>
          </a:stretch>
        </p:blipFill>
        <p:spPr>
          <a:xfrm>
            <a:off x="3418524" y="2708593"/>
            <a:ext cx="2676525" cy="1704975"/>
          </a:xfrm>
          <a:prstGeom prst="rect">
            <a:avLst/>
          </a:prstGeom>
        </p:spPr>
      </p:pic>
      <p:pic>
        <p:nvPicPr>
          <p:cNvPr id="5" name="Picture 4">
            <a:extLst>
              <a:ext uri="{FF2B5EF4-FFF2-40B4-BE49-F238E27FC236}">
                <a16:creationId xmlns:a16="http://schemas.microsoft.com/office/drawing/2014/main" id="{B94D88BE-22B6-4F82-941B-2428AA1BE414}"/>
              </a:ext>
            </a:extLst>
          </p:cNvPr>
          <p:cNvPicPr>
            <a:picLocks noChangeAspect="1"/>
          </p:cNvPicPr>
          <p:nvPr/>
        </p:nvPicPr>
        <p:blipFill>
          <a:blip r:embed="rId3"/>
          <a:stretch>
            <a:fillRect/>
          </a:stretch>
        </p:blipFill>
        <p:spPr>
          <a:xfrm>
            <a:off x="6848951" y="2813684"/>
            <a:ext cx="1752600" cy="2600325"/>
          </a:xfrm>
          <a:prstGeom prst="rect">
            <a:avLst/>
          </a:prstGeom>
        </p:spPr>
      </p:pic>
      <p:pic>
        <p:nvPicPr>
          <p:cNvPr id="6" name="Picture 5">
            <a:extLst>
              <a:ext uri="{FF2B5EF4-FFF2-40B4-BE49-F238E27FC236}">
                <a16:creationId xmlns:a16="http://schemas.microsoft.com/office/drawing/2014/main" id="{269B7FB5-F3B9-46D7-9B09-066084B17385}"/>
              </a:ext>
            </a:extLst>
          </p:cNvPr>
          <p:cNvPicPr>
            <a:picLocks noChangeAspect="1"/>
          </p:cNvPicPr>
          <p:nvPr/>
        </p:nvPicPr>
        <p:blipFill>
          <a:blip r:embed="rId4"/>
          <a:stretch>
            <a:fillRect/>
          </a:stretch>
        </p:blipFill>
        <p:spPr>
          <a:xfrm>
            <a:off x="542449" y="4001294"/>
            <a:ext cx="2619375" cy="1743075"/>
          </a:xfrm>
          <a:prstGeom prst="rect">
            <a:avLst/>
          </a:prstGeom>
        </p:spPr>
      </p:pic>
      <p:pic>
        <p:nvPicPr>
          <p:cNvPr id="7" name="Picture 6">
            <a:extLst>
              <a:ext uri="{FF2B5EF4-FFF2-40B4-BE49-F238E27FC236}">
                <a16:creationId xmlns:a16="http://schemas.microsoft.com/office/drawing/2014/main" id="{30C76A6D-D9DD-42D3-8723-01E1B481EEBB}"/>
              </a:ext>
            </a:extLst>
          </p:cNvPr>
          <p:cNvPicPr>
            <a:picLocks noChangeAspect="1"/>
          </p:cNvPicPr>
          <p:nvPr/>
        </p:nvPicPr>
        <p:blipFill>
          <a:blip r:embed="rId5"/>
          <a:stretch>
            <a:fillRect/>
          </a:stretch>
        </p:blipFill>
        <p:spPr>
          <a:xfrm>
            <a:off x="3248025" y="5118576"/>
            <a:ext cx="3019425" cy="1514475"/>
          </a:xfrm>
          <a:prstGeom prst="rect">
            <a:avLst/>
          </a:prstGeom>
        </p:spPr>
      </p:pic>
    </p:spTree>
    <p:extLst>
      <p:ext uri="{BB962C8B-B14F-4D97-AF65-F5344CB8AC3E}">
        <p14:creationId xmlns:p14="http://schemas.microsoft.com/office/powerpoint/2010/main" val="79686316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FAFAB-B744-4D03-9085-DFA8F900D4A5}"/>
              </a:ext>
            </a:extLst>
          </p:cNvPr>
          <p:cNvSpPr>
            <a:spLocks noGrp="1"/>
          </p:cNvSpPr>
          <p:nvPr>
            <p:ph type="title"/>
          </p:nvPr>
        </p:nvSpPr>
        <p:spPr/>
        <p:txBody>
          <a:bodyPr/>
          <a:lstStyle/>
          <a:p>
            <a:r>
              <a:rPr lang="en-US" dirty="0">
                <a:solidFill>
                  <a:srgbClr val="0000FF"/>
                </a:solidFill>
              </a:rPr>
              <a:t>T or V?</a:t>
            </a:r>
          </a:p>
        </p:txBody>
      </p:sp>
      <p:sp>
        <p:nvSpPr>
          <p:cNvPr id="3" name="Content Placeholder 2">
            <a:extLst>
              <a:ext uri="{FF2B5EF4-FFF2-40B4-BE49-F238E27FC236}">
                <a16:creationId xmlns:a16="http://schemas.microsoft.com/office/drawing/2014/main" id="{10EBC46F-0D9C-464D-9C40-CF7399D5D416}"/>
              </a:ext>
            </a:extLst>
          </p:cNvPr>
          <p:cNvSpPr>
            <a:spLocks noGrp="1"/>
          </p:cNvSpPr>
          <p:nvPr>
            <p:ph idx="1"/>
          </p:nvPr>
        </p:nvSpPr>
        <p:spPr/>
        <p:txBody>
          <a:bodyPr/>
          <a:lstStyle/>
          <a:p>
            <a:r>
              <a:rPr lang="en-GB" dirty="0"/>
              <a:t>The distinction is present in most European languages</a:t>
            </a:r>
          </a:p>
          <a:p>
            <a:pPr lvl="1"/>
            <a:r>
              <a:rPr lang="en-GB" dirty="0"/>
              <a:t>T forms: informal, familiar, e.g. French </a:t>
            </a:r>
            <a:r>
              <a:rPr lang="en-GB" i="1" dirty="0" err="1"/>
              <a:t>tu</a:t>
            </a:r>
            <a:r>
              <a:rPr lang="en-GB" dirty="0"/>
              <a:t>, German </a:t>
            </a:r>
            <a:r>
              <a:rPr lang="en-GB" i="1" dirty="0"/>
              <a:t>du</a:t>
            </a:r>
            <a:r>
              <a:rPr lang="en-GB" dirty="0"/>
              <a:t>, Russian </a:t>
            </a:r>
            <a:r>
              <a:rPr lang="en-GB" i="1" dirty="0"/>
              <a:t>ty </a:t>
            </a:r>
            <a:r>
              <a:rPr lang="en-GB" dirty="0"/>
              <a:t>+ Verb 2</a:t>
            </a:r>
            <a:r>
              <a:rPr lang="en-GB" baseline="30000" dirty="0"/>
              <a:t>nd</a:t>
            </a:r>
            <a:r>
              <a:rPr lang="en-GB" dirty="0"/>
              <a:t> SG</a:t>
            </a:r>
          </a:p>
          <a:p>
            <a:pPr lvl="1"/>
            <a:r>
              <a:rPr lang="en-GB" dirty="0"/>
              <a:t>V forms: formal, polite, e.g. French </a:t>
            </a:r>
            <a:r>
              <a:rPr lang="en-GB" i="1" dirty="0" err="1"/>
              <a:t>vous</a:t>
            </a:r>
            <a:r>
              <a:rPr lang="en-GB" dirty="0"/>
              <a:t>, German </a:t>
            </a:r>
            <a:r>
              <a:rPr lang="en-GB" i="1" dirty="0"/>
              <a:t>Sie</a:t>
            </a:r>
            <a:r>
              <a:rPr lang="en-GB" dirty="0"/>
              <a:t>, Russian </a:t>
            </a:r>
            <a:r>
              <a:rPr lang="en-GB" i="1" dirty="0" err="1"/>
              <a:t>vy</a:t>
            </a:r>
            <a:r>
              <a:rPr lang="en-GB" dirty="0"/>
              <a:t> + Verb 2</a:t>
            </a:r>
            <a:r>
              <a:rPr lang="en-GB" baseline="30000" dirty="0"/>
              <a:t>nd</a:t>
            </a:r>
            <a:r>
              <a:rPr lang="en-GB" dirty="0"/>
              <a:t> PL or 3</a:t>
            </a:r>
            <a:r>
              <a:rPr lang="en-GB" baseline="30000" dirty="0"/>
              <a:t>rd</a:t>
            </a:r>
            <a:r>
              <a:rPr lang="en-GB" dirty="0"/>
              <a:t> SG/PL</a:t>
            </a:r>
          </a:p>
          <a:p>
            <a:endParaRPr lang="en-US" dirty="0"/>
          </a:p>
        </p:txBody>
      </p:sp>
    </p:spTree>
    <p:extLst>
      <p:ext uri="{BB962C8B-B14F-4D97-AF65-F5344CB8AC3E}">
        <p14:creationId xmlns:p14="http://schemas.microsoft.com/office/powerpoint/2010/main" val="232070110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0000FF"/>
                </a:solidFill>
              </a:rPr>
              <a:t>Cross-linguistic research</a:t>
            </a:r>
          </a:p>
        </p:txBody>
      </p:sp>
      <p:sp>
        <p:nvSpPr>
          <p:cNvPr id="3" name="Content Placeholder 2"/>
          <p:cNvSpPr>
            <a:spLocks noGrp="1"/>
          </p:cNvSpPr>
          <p:nvPr>
            <p:ph idx="1"/>
          </p:nvPr>
        </p:nvSpPr>
        <p:spPr/>
        <p:txBody>
          <a:bodyPr/>
          <a:lstStyle/>
          <a:p>
            <a:r>
              <a:rPr lang="en-GB" dirty="0"/>
              <a:t>WALS Chapter 45, </a:t>
            </a:r>
            <a:r>
              <a:rPr lang="en-GB" dirty="0" err="1"/>
              <a:t>Helmbrecht</a:t>
            </a:r>
            <a:r>
              <a:rPr lang="en-GB" dirty="0"/>
              <a:t> 2013</a:t>
            </a:r>
          </a:p>
        </p:txBody>
      </p:sp>
      <p:pic>
        <p:nvPicPr>
          <p:cNvPr id="4" name="Picture 3"/>
          <p:cNvPicPr>
            <a:picLocks noChangeAspect="1"/>
          </p:cNvPicPr>
          <p:nvPr/>
        </p:nvPicPr>
        <p:blipFill rotWithShape="1">
          <a:blip r:embed="rId2"/>
          <a:srcRect l="23016" t="15429" r="18750"/>
          <a:stretch/>
        </p:blipFill>
        <p:spPr>
          <a:xfrm>
            <a:off x="1041399" y="2599283"/>
            <a:ext cx="4292601" cy="3311773"/>
          </a:xfrm>
          <a:prstGeom prst="rect">
            <a:avLst/>
          </a:prstGeom>
        </p:spPr>
      </p:pic>
      <p:pic>
        <p:nvPicPr>
          <p:cNvPr id="6" name="Content Placeholder 4"/>
          <p:cNvPicPr>
            <a:picLocks noChangeAspect="1"/>
          </p:cNvPicPr>
          <p:nvPr/>
        </p:nvPicPr>
        <p:blipFill rotWithShape="1">
          <a:blip r:embed="rId3"/>
          <a:srcRect l="5394" t="26186" r="6120" b="11978"/>
          <a:stretch/>
        </p:blipFill>
        <p:spPr>
          <a:xfrm>
            <a:off x="5561805" y="2783840"/>
            <a:ext cx="3208811" cy="1191260"/>
          </a:xfrm>
          <a:prstGeom prst="rect">
            <a:avLst/>
          </a:prstGeom>
        </p:spPr>
      </p:pic>
    </p:spTree>
    <p:extLst>
      <p:ext uri="{BB962C8B-B14F-4D97-AF65-F5344CB8AC3E}">
        <p14:creationId xmlns:p14="http://schemas.microsoft.com/office/powerpoint/2010/main" val="395557320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0000FF"/>
                </a:solidFill>
              </a:rPr>
              <a:t>Power and solidarity (Brown and Gilman 1960)</a:t>
            </a:r>
          </a:p>
        </p:txBody>
      </p:sp>
      <p:sp>
        <p:nvSpPr>
          <p:cNvPr id="3" name="Content Placeholder 2"/>
          <p:cNvSpPr>
            <a:spLocks noGrp="1"/>
          </p:cNvSpPr>
          <p:nvPr>
            <p:ph idx="1"/>
          </p:nvPr>
        </p:nvSpPr>
        <p:spPr/>
        <p:txBody>
          <a:bodyPr>
            <a:normAutofit/>
          </a:bodyPr>
          <a:lstStyle/>
          <a:p>
            <a:r>
              <a:rPr lang="en-GB" dirty="0"/>
              <a:t>Power dimension: </a:t>
            </a:r>
          </a:p>
          <a:p>
            <a:pPr lvl="1"/>
            <a:r>
              <a:rPr lang="en-GB" dirty="0"/>
              <a:t>Based on “older than”, “richer than”, “parent of”, etc.</a:t>
            </a:r>
          </a:p>
          <a:p>
            <a:pPr lvl="1"/>
            <a:r>
              <a:rPr lang="en-GB" dirty="0"/>
              <a:t>T = lower status of the Hearer, V = higher status of the Hearer</a:t>
            </a:r>
          </a:p>
          <a:p>
            <a:pPr lvl="1"/>
            <a:r>
              <a:rPr lang="en-GB" dirty="0"/>
              <a:t>Systematic distinction already in the late Middle Ages. Everyone had his/her fixed place in the society.</a:t>
            </a:r>
          </a:p>
          <a:p>
            <a:pPr lvl="1"/>
            <a:endParaRPr lang="en-GB" dirty="0"/>
          </a:p>
          <a:p>
            <a:r>
              <a:rPr lang="en-GB" dirty="0"/>
              <a:t>Solidarity dimension: </a:t>
            </a:r>
          </a:p>
          <a:p>
            <a:pPr lvl="1"/>
            <a:r>
              <a:rPr lang="en-GB" dirty="0"/>
              <a:t>Based on “the same age/family/class as”. </a:t>
            </a:r>
          </a:p>
          <a:p>
            <a:pPr lvl="1"/>
            <a:r>
              <a:rPr lang="en-GB" dirty="0"/>
              <a:t>T = closeness, V = distance</a:t>
            </a:r>
          </a:p>
          <a:p>
            <a:pPr lvl="1"/>
            <a:r>
              <a:rPr lang="en-GB" dirty="0"/>
              <a:t>Emerged with social mobility and egalitarian ideology. Starting from the French revolution (</a:t>
            </a:r>
            <a:r>
              <a:rPr lang="en-GB" i="1" dirty="0" err="1"/>
              <a:t>Citoyen</a:t>
            </a:r>
            <a:r>
              <a:rPr lang="en-GB" dirty="0"/>
              <a:t>, </a:t>
            </a:r>
            <a:r>
              <a:rPr lang="en-GB" i="1" dirty="0" err="1"/>
              <a:t>tu</a:t>
            </a:r>
            <a:r>
              <a:rPr lang="en-GB" dirty="0"/>
              <a:t>).</a:t>
            </a:r>
          </a:p>
          <a:p>
            <a:pPr lvl="1"/>
            <a:r>
              <a:rPr lang="en-GB" dirty="0"/>
              <a:t>Currently dominates in major European languages, but there are subtle cross-linguistic differences.</a:t>
            </a:r>
          </a:p>
        </p:txBody>
      </p:sp>
    </p:spTree>
    <p:extLst>
      <p:ext uri="{BB962C8B-B14F-4D97-AF65-F5344CB8AC3E}">
        <p14:creationId xmlns:p14="http://schemas.microsoft.com/office/powerpoint/2010/main" val="350783493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E503C-DB4D-4D40-9329-18D4E5C43B28}"/>
              </a:ext>
            </a:extLst>
          </p:cNvPr>
          <p:cNvSpPr>
            <a:spLocks noGrp="1"/>
          </p:cNvSpPr>
          <p:nvPr>
            <p:ph type="title"/>
          </p:nvPr>
        </p:nvSpPr>
        <p:spPr/>
        <p:txBody>
          <a:bodyPr/>
          <a:lstStyle/>
          <a:p>
            <a:r>
              <a:rPr lang="en-US" dirty="0">
                <a:solidFill>
                  <a:srgbClr val="0000FF"/>
                </a:solidFill>
              </a:rPr>
              <a:t>Data for the case study</a:t>
            </a:r>
          </a:p>
        </p:txBody>
      </p:sp>
      <p:sp>
        <p:nvSpPr>
          <p:cNvPr id="3" name="Content Placeholder 2">
            <a:extLst>
              <a:ext uri="{FF2B5EF4-FFF2-40B4-BE49-F238E27FC236}">
                <a16:creationId xmlns:a16="http://schemas.microsoft.com/office/drawing/2014/main" id="{929E0C2B-E3E5-484B-8D5D-6156FC2851FD}"/>
              </a:ext>
            </a:extLst>
          </p:cNvPr>
          <p:cNvSpPr>
            <a:spLocks noGrp="1"/>
          </p:cNvSpPr>
          <p:nvPr>
            <p:ph idx="1"/>
          </p:nvPr>
        </p:nvSpPr>
        <p:spPr/>
        <p:txBody>
          <a:bodyPr>
            <a:normAutofit/>
          </a:bodyPr>
          <a:lstStyle/>
          <a:p>
            <a:r>
              <a:rPr lang="en-US" dirty="0"/>
              <a:t>T/V forms</a:t>
            </a:r>
          </a:p>
          <a:p>
            <a:r>
              <a:rPr lang="en-US" dirty="0"/>
              <a:t>50 subjects, 18 questions</a:t>
            </a:r>
          </a:p>
          <a:p>
            <a:r>
              <a:rPr lang="en-US" dirty="0"/>
              <a:t>Communicative situations: </a:t>
            </a:r>
          </a:p>
          <a:p>
            <a:pPr lvl="1"/>
            <a:r>
              <a:rPr lang="en-US" dirty="0"/>
              <a:t>Q_ID (ID of the question in the questionnaire)</a:t>
            </a:r>
          </a:p>
          <a:p>
            <a:pPr lvl="1"/>
            <a:r>
              <a:rPr lang="en-US" dirty="0"/>
              <a:t>Familiarity (Close, Middle and Far)</a:t>
            </a:r>
          </a:p>
          <a:p>
            <a:pPr lvl="1"/>
            <a:r>
              <a:rPr lang="en-US" dirty="0" err="1"/>
              <a:t>H_Age</a:t>
            </a:r>
            <a:r>
              <a:rPr lang="en-US" dirty="0"/>
              <a:t> (Younger, Older and Same)</a:t>
            </a:r>
          </a:p>
          <a:p>
            <a:r>
              <a:rPr lang="en-US" dirty="0"/>
              <a:t>Subject’s characteristics</a:t>
            </a:r>
          </a:p>
          <a:p>
            <a:pPr lvl="1"/>
            <a:r>
              <a:rPr lang="en-US" dirty="0"/>
              <a:t>S_ID (Subject’s ID)</a:t>
            </a:r>
          </a:p>
          <a:p>
            <a:pPr lvl="1"/>
            <a:r>
              <a:rPr lang="en-US" dirty="0" err="1"/>
              <a:t>S_Extrav</a:t>
            </a:r>
            <a:r>
              <a:rPr lang="en-US" dirty="0"/>
              <a:t> (index of extraversion)</a:t>
            </a:r>
          </a:p>
          <a:p>
            <a:pPr lvl="1"/>
            <a:r>
              <a:rPr lang="en-US" dirty="0" err="1"/>
              <a:t>S_Age</a:t>
            </a:r>
            <a:r>
              <a:rPr lang="en-US" dirty="0"/>
              <a:t> (age)</a:t>
            </a:r>
          </a:p>
        </p:txBody>
      </p:sp>
    </p:spTree>
    <p:extLst>
      <p:ext uri="{BB962C8B-B14F-4D97-AF65-F5344CB8AC3E}">
        <p14:creationId xmlns:p14="http://schemas.microsoft.com/office/powerpoint/2010/main" val="352630888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B1592-441E-4D28-8B60-8B136469F06F}"/>
              </a:ext>
            </a:extLst>
          </p:cNvPr>
          <p:cNvSpPr>
            <a:spLocks noGrp="1"/>
          </p:cNvSpPr>
          <p:nvPr>
            <p:ph type="title"/>
          </p:nvPr>
        </p:nvSpPr>
        <p:spPr/>
        <p:txBody>
          <a:bodyPr/>
          <a:lstStyle/>
          <a:p>
            <a:r>
              <a:rPr lang="en-US" dirty="0">
                <a:solidFill>
                  <a:srgbClr val="0000FF"/>
                </a:solidFill>
              </a:rPr>
              <a:t>Data in R</a:t>
            </a:r>
          </a:p>
        </p:txBody>
      </p:sp>
      <p:sp>
        <p:nvSpPr>
          <p:cNvPr id="3" name="Content Placeholder 2">
            <a:extLst>
              <a:ext uri="{FF2B5EF4-FFF2-40B4-BE49-F238E27FC236}">
                <a16:creationId xmlns:a16="http://schemas.microsoft.com/office/drawing/2014/main" id="{B6594326-5D5B-4A72-96FA-4E668594842F}"/>
              </a:ext>
            </a:extLst>
          </p:cNvPr>
          <p:cNvSpPr>
            <a:spLocks noGrp="1"/>
          </p:cNvSpPr>
          <p:nvPr>
            <p:ph idx="1"/>
          </p:nvPr>
        </p:nvSpPr>
        <p:spPr/>
        <p:txBody>
          <a:bodyPr>
            <a:noAutofit/>
          </a:bodyPr>
          <a:lstStyle/>
          <a:p>
            <a:pPr marL="0" indent="0">
              <a:buNone/>
            </a:pPr>
            <a:r>
              <a:rPr lang="en-US" sz="2400" b="1" dirty="0">
                <a:latin typeface="Courier New" panose="02070309020205020404" pitchFamily="49" charset="0"/>
                <a:cs typeface="Courier New" panose="02070309020205020404" pitchFamily="49" charset="0"/>
              </a:rPr>
              <a:t>str(</a:t>
            </a:r>
            <a:r>
              <a:rPr lang="en-US" sz="2400" b="1" dirty="0" err="1">
                <a:latin typeface="Courier New" panose="02070309020205020404" pitchFamily="49" charset="0"/>
                <a:cs typeface="Courier New" panose="02070309020205020404" pitchFamily="49" charset="0"/>
              </a:rPr>
              <a:t>tvdata</a:t>
            </a:r>
            <a:r>
              <a:rPr lang="en-US" sz="2400" b="1" dirty="0">
                <a:latin typeface="Courier New" panose="02070309020205020404" pitchFamily="49" charset="0"/>
                <a:cs typeface="Courier New" panose="02070309020205020404" pitchFamily="49" charset="0"/>
              </a:rPr>
              <a:t>)</a:t>
            </a:r>
          </a:p>
          <a:p>
            <a:pPr marL="0" indent="0">
              <a:buNone/>
            </a:pP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data.frame</a:t>
            </a:r>
            <a:r>
              <a:rPr lang="en-US" sz="1800" dirty="0">
                <a:latin typeface="Courier New" panose="02070309020205020404" pitchFamily="49" charset="0"/>
                <a:cs typeface="Courier New" panose="02070309020205020404" pitchFamily="49" charset="0"/>
              </a:rPr>
              <a:t>':	900 obs. of  9 variables:</a:t>
            </a:r>
          </a:p>
          <a:p>
            <a:pPr marL="0" indent="0">
              <a:buNone/>
            </a:pPr>
            <a:r>
              <a:rPr lang="en-US" sz="1800" dirty="0">
                <a:latin typeface="Courier New" panose="02070309020205020404" pitchFamily="49" charset="0"/>
                <a:cs typeface="Courier New" panose="02070309020205020404" pitchFamily="49" charset="0"/>
              </a:rPr>
              <a:t>$ S_ID       : Factor w/ 50 levels "1","2","3","4",..: </a:t>
            </a:r>
          </a:p>
          <a:p>
            <a:pPr marL="0"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S_Year</a:t>
            </a:r>
            <a:r>
              <a:rPr lang="en-US" sz="1800" dirty="0">
                <a:latin typeface="Courier New" panose="02070309020205020404" pitchFamily="49" charset="0"/>
                <a:cs typeface="Courier New" panose="02070309020205020404" pitchFamily="49" charset="0"/>
              </a:rPr>
              <a:t>     : int  1934 1934 1934 1934 1934 1934 1934 </a:t>
            </a:r>
          </a:p>
          <a:p>
            <a:pPr marL="0"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S_Extrav</a:t>
            </a:r>
            <a:r>
              <a:rPr lang="en-US" sz="1800" dirty="0">
                <a:latin typeface="Courier New" panose="02070309020205020404" pitchFamily="49" charset="0"/>
                <a:cs typeface="Courier New" panose="02070309020205020404" pitchFamily="49" charset="0"/>
              </a:rPr>
              <a:t>   : int  74 74 74 74 74 74 74 74 74 74 ...</a:t>
            </a:r>
          </a:p>
          <a:p>
            <a:pPr marL="0"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S_Age</a:t>
            </a:r>
            <a:r>
              <a:rPr lang="en-US" sz="1800" dirty="0">
                <a:latin typeface="Courier New" panose="02070309020205020404" pitchFamily="49" charset="0"/>
                <a:cs typeface="Courier New" panose="02070309020205020404" pitchFamily="49" charset="0"/>
              </a:rPr>
              <a:t>      : num  84 84 84 84 84 84 84 84 84 84 ...</a:t>
            </a:r>
          </a:p>
          <a:p>
            <a:pPr marL="0" indent="0">
              <a:buNone/>
            </a:pPr>
            <a:r>
              <a:rPr lang="en-US" sz="1800" dirty="0">
                <a:latin typeface="Courier New" panose="02070309020205020404" pitchFamily="49" charset="0"/>
                <a:cs typeface="Courier New" panose="02070309020205020404" pitchFamily="49" charset="0"/>
              </a:rPr>
              <a:t>$ Q_ID       : int  1 2 3 4 5 6 7 8 9 10 ...</a:t>
            </a:r>
          </a:p>
          <a:p>
            <a:pPr marL="0" indent="0">
              <a:buNone/>
            </a:pPr>
            <a:r>
              <a:rPr lang="en-US" sz="1800" dirty="0">
                <a:latin typeface="Courier New" panose="02070309020205020404" pitchFamily="49" charset="0"/>
                <a:cs typeface="Courier New" panose="02070309020205020404" pitchFamily="49" charset="0"/>
              </a:rPr>
              <a:t>$ Familiarity: Factor w/ 3 levels "</a:t>
            </a:r>
            <a:r>
              <a:rPr lang="en-US" sz="1800" dirty="0" err="1">
                <a:latin typeface="Courier New" panose="02070309020205020404" pitchFamily="49" charset="0"/>
                <a:cs typeface="Courier New" panose="02070309020205020404" pitchFamily="49" charset="0"/>
              </a:rPr>
              <a:t>Close","Far</a:t>
            </a:r>
            <a:r>
              <a:rPr lang="en-US" sz="1800" dirty="0">
                <a:latin typeface="Courier New" panose="02070309020205020404" pitchFamily="49" charset="0"/>
                <a:cs typeface="Courier New" panose="02070309020205020404" pitchFamily="49" charset="0"/>
              </a:rPr>
              <a:t>",..: 1 1 </a:t>
            </a:r>
          </a:p>
          <a:p>
            <a:pPr marL="0"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H_Age</a:t>
            </a:r>
            <a:r>
              <a:rPr lang="en-US" sz="1800" dirty="0">
                <a:latin typeface="Courier New" panose="02070309020205020404" pitchFamily="49" charset="0"/>
                <a:cs typeface="Courier New" panose="02070309020205020404" pitchFamily="49" charset="0"/>
              </a:rPr>
              <a:t>      : Factor w/ 3 levels "</a:t>
            </a:r>
            <a:r>
              <a:rPr lang="en-US" sz="1800" dirty="0" err="1">
                <a:latin typeface="Courier New" panose="02070309020205020404" pitchFamily="49" charset="0"/>
                <a:cs typeface="Courier New" panose="02070309020205020404" pitchFamily="49" charset="0"/>
              </a:rPr>
              <a:t>Older","Same</a:t>
            </a:r>
            <a:r>
              <a:rPr lang="en-US" sz="1800" dirty="0">
                <a:latin typeface="Courier New" panose="02070309020205020404" pitchFamily="49" charset="0"/>
                <a:cs typeface="Courier New" panose="02070309020205020404" pitchFamily="49" charset="0"/>
              </a:rPr>
              <a:t>",..: 3 2 </a:t>
            </a:r>
          </a:p>
          <a:p>
            <a:pPr marL="0" indent="0">
              <a:buNone/>
            </a:pPr>
            <a:r>
              <a:rPr lang="en-US" sz="1800" dirty="0">
                <a:latin typeface="Courier New" panose="02070309020205020404" pitchFamily="49" charset="0"/>
                <a:cs typeface="Courier New" panose="02070309020205020404" pitchFamily="49" charset="0"/>
              </a:rPr>
              <a:t>$ Form       : Factor w/ 2 levels "T","V": 2 1 2 2 2 2</a:t>
            </a:r>
          </a:p>
          <a:p>
            <a:pPr marL="0" indent="0">
              <a:buNone/>
            </a:pPr>
            <a:r>
              <a:rPr lang="en-GB" sz="1800" dirty="0">
                <a:latin typeface="Courier New" panose="02070309020205020404" pitchFamily="49" charset="0"/>
                <a:cs typeface="Courier New" panose="02070309020205020404" pitchFamily="49" charset="0"/>
              </a:rPr>
              <a:t>$ Name       : Factor w/ 3 levels "</a:t>
            </a:r>
            <a:r>
              <a:rPr lang="en-GB" sz="1800" dirty="0" err="1">
                <a:latin typeface="Courier New" panose="02070309020205020404" pitchFamily="49" charset="0"/>
                <a:cs typeface="Courier New" panose="02070309020205020404" pitchFamily="49" charset="0"/>
              </a:rPr>
              <a:t>Short","First</a:t>
            </a:r>
            <a:r>
              <a:rPr lang="en-GB" sz="1800" dirty="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9176116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0000FF"/>
                </a:solidFill>
              </a:rPr>
              <a:t>A mega-model with all kinds of complications</a:t>
            </a:r>
          </a:p>
        </p:txBody>
      </p:sp>
      <p:sp>
        <p:nvSpPr>
          <p:cNvPr id="3" name="Content Placeholder 2"/>
          <p:cNvSpPr>
            <a:spLocks noGrp="1"/>
          </p:cNvSpPr>
          <p:nvPr>
            <p:ph idx="1"/>
          </p:nvPr>
        </p:nvSpPr>
        <p:spPr/>
        <p:txBody>
          <a:bodyPr>
            <a:normAutofit/>
          </a:bodyPr>
          <a:lstStyle/>
          <a:p>
            <a:r>
              <a:rPr lang="en-GB" sz="2400" dirty="0">
                <a:cs typeface="Courier New" panose="02070309020205020404" pitchFamily="49" charset="0"/>
              </a:rPr>
              <a:t>For logistic models, add </a:t>
            </a:r>
            <a:r>
              <a:rPr lang="en-GB" sz="2200" dirty="0">
                <a:latin typeface="Courier New" panose="02070309020205020404" pitchFamily="49" charset="0"/>
                <a:cs typeface="Courier New" panose="02070309020205020404" pitchFamily="49" charset="0"/>
              </a:rPr>
              <a:t>family = Bernoulli</a:t>
            </a:r>
            <a:r>
              <a:rPr lang="en-GB" sz="2400" dirty="0">
                <a:cs typeface="Courier New" panose="02070309020205020404" pitchFamily="49" charset="0"/>
              </a:rPr>
              <a:t>.</a:t>
            </a:r>
          </a:p>
          <a:p>
            <a:r>
              <a:rPr lang="en-GB" sz="2400" dirty="0">
                <a:cs typeface="Courier New" panose="02070309020205020404" pitchFamily="49" charset="0"/>
              </a:rPr>
              <a:t>Random effects are specified as in lme4.</a:t>
            </a:r>
          </a:p>
          <a:p>
            <a:r>
              <a:rPr lang="en-GB" sz="2400" dirty="0">
                <a:cs typeface="Courier New" panose="02070309020205020404" pitchFamily="49" charset="0"/>
              </a:rPr>
              <a:t>For smooths, one can currently use either </a:t>
            </a:r>
            <a:r>
              <a:rPr lang="en-GB" sz="2200" dirty="0">
                <a:latin typeface="Courier New" panose="02070309020205020404" pitchFamily="49" charset="0"/>
                <a:cs typeface="Courier New" panose="02070309020205020404" pitchFamily="49" charset="0"/>
              </a:rPr>
              <a:t>s()</a:t>
            </a:r>
            <a:r>
              <a:rPr lang="en-GB" sz="2400" dirty="0">
                <a:cs typeface="Courier New" panose="02070309020205020404" pitchFamily="49" charset="0"/>
              </a:rPr>
              <a:t> or </a:t>
            </a:r>
            <a:r>
              <a:rPr lang="en-GB" sz="2200" dirty="0">
                <a:latin typeface="Courier New" panose="02070309020205020404" pitchFamily="49" charset="0"/>
                <a:cs typeface="Courier New" panose="02070309020205020404" pitchFamily="49" charset="0"/>
              </a:rPr>
              <a:t>t2()</a:t>
            </a:r>
            <a:r>
              <a:rPr lang="en-GB" sz="2400" dirty="0">
                <a:cs typeface="Courier New" panose="02070309020205020404" pitchFamily="49" charset="0"/>
              </a:rPr>
              <a:t>:</a:t>
            </a:r>
          </a:p>
          <a:p>
            <a:pPr marL="0" indent="0">
              <a:buNone/>
            </a:pPr>
            <a:endParaRPr lang="en-GB" sz="2200" b="1" dirty="0">
              <a:solidFill>
                <a:srgbClr val="0000CC"/>
              </a:solidFill>
              <a:latin typeface="Courier New" panose="02070309020205020404" pitchFamily="49" charset="0"/>
              <a:cs typeface="Courier New" panose="02070309020205020404" pitchFamily="49" charset="0"/>
            </a:endParaRPr>
          </a:p>
          <a:p>
            <a:pPr marL="0" indent="0">
              <a:buNone/>
            </a:pPr>
            <a:r>
              <a:rPr lang="en-GB" sz="2200" b="1" dirty="0" err="1">
                <a:latin typeface="Courier New" panose="02070309020205020404" pitchFamily="49" charset="0"/>
                <a:cs typeface="Courier New" panose="02070309020205020404" pitchFamily="49" charset="0"/>
              </a:rPr>
              <a:t>mega_brm</a:t>
            </a:r>
            <a:r>
              <a:rPr lang="en-GB" sz="2200" b="1" dirty="0">
                <a:latin typeface="Courier New" panose="02070309020205020404" pitchFamily="49" charset="0"/>
                <a:cs typeface="Courier New" panose="02070309020205020404" pitchFamily="49" charset="0"/>
              </a:rPr>
              <a:t> &lt;- </a:t>
            </a:r>
            <a:r>
              <a:rPr lang="en-GB" sz="2200" b="1" dirty="0" err="1">
                <a:latin typeface="Courier New" panose="02070309020205020404" pitchFamily="49" charset="0"/>
                <a:cs typeface="Courier New" panose="02070309020205020404" pitchFamily="49" charset="0"/>
              </a:rPr>
              <a:t>brm</a:t>
            </a:r>
            <a:r>
              <a:rPr lang="en-GB" sz="2200" b="1" dirty="0">
                <a:latin typeface="Courier New" panose="02070309020205020404" pitchFamily="49" charset="0"/>
                <a:cs typeface="Courier New" panose="02070309020205020404" pitchFamily="49" charset="0"/>
              </a:rPr>
              <a:t>(</a:t>
            </a:r>
            <a:r>
              <a:rPr lang="en-GB" sz="2400" b="1" dirty="0">
                <a:latin typeface="Courier New" panose="02070309020205020404" pitchFamily="49" charset="0"/>
                <a:cs typeface="Courier New" panose="02070309020205020404" pitchFamily="49" charset="0"/>
              </a:rPr>
              <a:t>Form ~ </a:t>
            </a:r>
            <a:r>
              <a:rPr lang="en-GB" sz="2400" b="1" dirty="0">
                <a:solidFill>
                  <a:srgbClr val="FF0000"/>
                </a:solidFill>
                <a:latin typeface="Courier New" panose="02070309020205020404" pitchFamily="49" charset="0"/>
                <a:cs typeface="Courier New" panose="02070309020205020404" pitchFamily="49" charset="0"/>
              </a:rPr>
              <a:t>t2(</a:t>
            </a:r>
            <a:r>
              <a:rPr lang="en-GB" sz="2400" b="1" dirty="0" err="1">
                <a:solidFill>
                  <a:srgbClr val="FF0000"/>
                </a:solidFill>
                <a:latin typeface="Courier New" panose="02070309020205020404" pitchFamily="49" charset="0"/>
                <a:cs typeface="Courier New" panose="02070309020205020404" pitchFamily="49" charset="0"/>
              </a:rPr>
              <a:t>S_Age</a:t>
            </a:r>
            <a:r>
              <a:rPr lang="en-GB" sz="2400" b="1" dirty="0">
                <a:solidFill>
                  <a:srgbClr val="FF0000"/>
                </a:solidFill>
                <a:latin typeface="Courier New" panose="02070309020205020404" pitchFamily="49" charset="0"/>
                <a:cs typeface="Courier New" panose="02070309020205020404" pitchFamily="49" charset="0"/>
              </a:rPr>
              <a:t>, </a:t>
            </a:r>
            <a:r>
              <a:rPr lang="en-GB" sz="2400" b="1" dirty="0" err="1">
                <a:solidFill>
                  <a:srgbClr val="FF0000"/>
                </a:solidFill>
                <a:latin typeface="Courier New" panose="02070309020205020404" pitchFamily="49" charset="0"/>
                <a:cs typeface="Courier New" panose="02070309020205020404" pitchFamily="49" charset="0"/>
              </a:rPr>
              <a:t>S_Extrav</a:t>
            </a:r>
            <a:r>
              <a:rPr lang="en-GB" sz="2400" b="1" dirty="0">
                <a:solidFill>
                  <a:srgbClr val="FF0000"/>
                </a:solidFill>
                <a:latin typeface="Courier New" panose="02070309020205020404" pitchFamily="49" charset="0"/>
                <a:cs typeface="Courier New" panose="02070309020205020404" pitchFamily="49" charset="0"/>
              </a:rPr>
              <a:t>)</a:t>
            </a:r>
            <a:r>
              <a:rPr lang="en-GB" sz="2400" b="1" dirty="0">
                <a:solidFill>
                  <a:srgbClr val="0000CC"/>
                </a:solidFill>
                <a:latin typeface="Courier New" panose="02070309020205020404" pitchFamily="49" charset="0"/>
                <a:cs typeface="Courier New" panose="02070309020205020404" pitchFamily="49" charset="0"/>
              </a:rPr>
              <a:t> </a:t>
            </a:r>
            <a:r>
              <a:rPr lang="en-GB" sz="2400" b="1" dirty="0">
                <a:latin typeface="Courier New" panose="02070309020205020404" pitchFamily="49" charset="0"/>
                <a:cs typeface="Courier New" panose="02070309020205020404" pitchFamily="49" charset="0"/>
              </a:rPr>
              <a:t>+ </a:t>
            </a:r>
            <a:r>
              <a:rPr lang="en-GB" sz="2400" b="1" dirty="0" err="1">
                <a:solidFill>
                  <a:srgbClr val="FF0000"/>
                </a:solidFill>
                <a:latin typeface="Courier New" panose="02070309020205020404" pitchFamily="49" charset="0"/>
                <a:cs typeface="Courier New" panose="02070309020205020404" pitchFamily="49" charset="0"/>
              </a:rPr>
              <a:t>H_Age</a:t>
            </a:r>
            <a:r>
              <a:rPr lang="en-GB" sz="2400" b="1" dirty="0">
                <a:solidFill>
                  <a:srgbClr val="FF0000"/>
                </a:solidFill>
                <a:latin typeface="Courier New" panose="02070309020205020404" pitchFamily="49" charset="0"/>
                <a:cs typeface="Courier New" panose="02070309020205020404" pitchFamily="49" charset="0"/>
              </a:rPr>
              <a:t>*Familiarity</a:t>
            </a:r>
            <a:r>
              <a:rPr lang="en-GB" sz="2400" b="1" dirty="0">
                <a:solidFill>
                  <a:srgbClr val="0000CC"/>
                </a:solidFill>
                <a:latin typeface="Courier New" panose="02070309020205020404" pitchFamily="49" charset="0"/>
                <a:cs typeface="Courier New" panose="02070309020205020404" pitchFamily="49" charset="0"/>
              </a:rPr>
              <a:t> </a:t>
            </a:r>
            <a:r>
              <a:rPr lang="en-GB" sz="2400" b="1" dirty="0">
                <a:latin typeface="Courier New" panose="02070309020205020404" pitchFamily="49" charset="0"/>
                <a:cs typeface="Courier New" panose="02070309020205020404" pitchFamily="49" charset="0"/>
              </a:rPr>
              <a:t>+</a:t>
            </a:r>
            <a:r>
              <a:rPr lang="en-GB" sz="2400" b="1" dirty="0">
                <a:solidFill>
                  <a:srgbClr val="0000CC"/>
                </a:solidFill>
                <a:latin typeface="Courier New" panose="02070309020205020404" pitchFamily="49" charset="0"/>
                <a:cs typeface="Courier New" panose="02070309020205020404" pitchFamily="49" charset="0"/>
              </a:rPr>
              <a:t> </a:t>
            </a:r>
            <a:r>
              <a:rPr lang="en-GB" sz="2400" b="1" dirty="0">
                <a:solidFill>
                  <a:srgbClr val="FF0000"/>
                </a:solidFill>
                <a:latin typeface="Courier New" panose="02070309020205020404" pitchFamily="49" charset="0"/>
                <a:cs typeface="Courier New" panose="02070309020205020404" pitchFamily="49" charset="0"/>
              </a:rPr>
              <a:t>(1|S_ID)</a:t>
            </a:r>
            <a:r>
              <a:rPr lang="en-GB" sz="2200" b="1" dirty="0">
                <a:latin typeface="Courier New" panose="02070309020205020404" pitchFamily="49" charset="0"/>
                <a:cs typeface="Courier New" panose="02070309020205020404" pitchFamily="49" charset="0"/>
              </a:rPr>
              <a:t>, data = </a:t>
            </a:r>
            <a:r>
              <a:rPr lang="en-GB" sz="2200" b="1" dirty="0" err="1">
                <a:latin typeface="Courier New" panose="02070309020205020404" pitchFamily="49" charset="0"/>
                <a:cs typeface="Courier New" panose="02070309020205020404" pitchFamily="49" charset="0"/>
              </a:rPr>
              <a:t>tvdata</a:t>
            </a:r>
            <a:r>
              <a:rPr lang="en-GB" sz="2200" b="1" dirty="0">
                <a:latin typeface="Courier New" panose="02070309020205020404" pitchFamily="49" charset="0"/>
                <a:cs typeface="Courier New" panose="02070309020205020404" pitchFamily="49" charset="0"/>
              </a:rPr>
              <a:t>, family = </a:t>
            </a:r>
            <a:r>
              <a:rPr lang="en-GB" sz="2200" b="1" dirty="0" err="1">
                <a:latin typeface="Courier New" panose="02070309020205020404" pitchFamily="49" charset="0"/>
                <a:cs typeface="Courier New" panose="02070309020205020404" pitchFamily="49" charset="0"/>
              </a:rPr>
              <a:t>bernoulli</a:t>
            </a:r>
            <a:r>
              <a:rPr lang="en-GB" sz="2200" b="1" dirty="0">
                <a:latin typeface="Courier New" panose="02070309020205020404" pitchFamily="49" charset="0"/>
                <a:cs typeface="Courier New" panose="02070309020205020404" pitchFamily="49" charset="0"/>
              </a:rPr>
              <a:t>, chains = 2, </a:t>
            </a:r>
            <a:r>
              <a:rPr lang="en-GB" sz="2200" b="1" dirty="0" err="1">
                <a:latin typeface="Courier New" panose="02070309020205020404" pitchFamily="49" charset="0"/>
                <a:cs typeface="Courier New" panose="02070309020205020404" pitchFamily="49" charset="0"/>
              </a:rPr>
              <a:t>iter</a:t>
            </a:r>
            <a:r>
              <a:rPr lang="en-GB" sz="2200" b="1" dirty="0">
                <a:latin typeface="Courier New" panose="02070309020205020404" pitchFamily="49" charset="0"/>
                <a:cs typeface="Courier New" panose="02070309020205020404" pitchFamily="49" charset="0"/>
              </a:rPr>
              <a:t> = 1000, warmup =  200)</a:t>
            </a:r>
          </a:p>
        </p:txBody>
      </p:sp>
    </p:spTree>
    <p:extLst>
      <p:ext uri="{BB962C8B-B14F-4D97-AF65-F5344CB8AC3E}">
        <p14:creationId xmlns:p14="http://schemas.microsoft.com/office/powerpoint/2010/main" val="2458001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dirty="0"/>
          </a:p>
        </p:txBody>
      </p:sp>
      <p:pic>
        <p:nvPicPr>
          <p:cNvPr id="4" name="Picture 3"/>
          <p:cNvPicPr>
            <a:picLocks noChangeAspect="1"/>
          </p:cNvPicPr>
          <p:nvPr/>
        </p:nvPicPr>
        <p:blipFill>
          <a:blip r:embed="rId2"/>
          <a:stretch>
            <a:fillRect/>
          </a:stretch>
        </p:blipFill>
        <p:spPr>
          <a:xfrm>
            <a:off x="1657350" y="514350"/>
            <a:ext cx="5829300" cy="5829300"/>
          </a:xfrm>
          <a:prstGeom prst="rect">
            <a:avLst/>
          </a:prstGeom>
        </p:spPr>
      </p:pic>
    </p:spTree>
    <p:extLst>
      <p:ext uri="{BB962C8B-B14F-4D97-AF65-F5344CB8AC3E}">
        <p14:creationId xmlns:p14="http://schemas.microsoft.com/office/powerpoint/2010/main" val="56429250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0000FF"/>
                </a:solidFill>
              </a:rPr>
              <a:t>Visualization of interactions</a:t>
            </a:r>
          </a:p>
        </p:txBody>
      </p:sp>
      <p:sp>
        <p:nvSpPr>
          <p:cNvPr id="3" name="Content Placeholder 2"/>
          <p:cNvSpPr>
            <a:spLocks noGrp="1"/>
          </p:cNvSpPr>
          <p:nvPr>
            <p:ph idx="1"/>
          </p:nvPr>
        </p:nvSpPr>
        <p:spPr>
          <a:xfrm>
            <a:off x="628650" y="1825625"/>
            <a:ext cx="5142230" cy="4351338"/>
          </a:xfrm>
        </p:spPr>
        <p:txBody>
          <a:bodyPr>
            <a:normAutofit/>
          </a:bodyPr>
          <a:lstStyle/>
          <a:p>
            <a:pPr marL="0" indent="0">
              <a:buNone/>
            </a:pPr>
            <a:r>
              <a:rPr lang="en-GB" sz="2400" b="1" dirty="0" err="1">
                <a:latin typeface="Courier New" panose="02070309020205020404" pitchFamily="49" charset="0"/>
                <a:cs typeface="Courier New" panose="02070309020205020404" pitchFamily="49" charset="0"/>
              </a:rPr>
              <a:t>marginal_effects</a:t>
            </a:r>
            <a:r>
              <a:rPr lang="en-GB" sz="2400" b="1" dirty="0">
                <a:latin typeface="Courier New" panose="02070309020205020404" pitchFamily="49" charset="0"/>
                <a:cs typeface="Courier New" panose="02070309020205020404" pitchFamily="49" charset="0"/>
              </a:rPr>
              <a:t>(</a:t>
            </a:r>
            <a:r>
              <a:rPr lang="en-GB" sz="2400" b="1" dirty="0" err="1">
                <a:latin typeface="Courier New" panose="02070309020205020404" pitchFamily="49" charset="0"/>
                <a:cs typeface="Courier New" panose="02070309020205020404" pitchFamily="49" charset="0"/>
              </a:rPr>
              <a:t>mega_brm</a:t>
            </a:r>
            <a:r>
              <a:rPr lang="en-GB" sz="2400" b="1" dirty="0">
                <a:latin typeface="Courier New" panose="02070309020205020404" pitchFamily="49" charset="0"/>
                <a:cs typeface="Courier New" panose="02070309020205020404" pitchFamily="49" charset="0"/>
              </a:rPr>
              <a:t>)</a:t>
            </a:r>
          </a:p>
        </p:txBody>
      </p:sp>
      <p:sp>
        <p:nvSpPr>
          <p:cNvPr id="4" name="TextBox 3">
            <a:extLst>
              <a:ext uri="{FF2B5EF4-FFF2-40B4-BE49-F238E27FC236}">
                <a16:creationId xmlns:a16="http://schemas.microsoft.com/office/drawing/2014/main" id="{9EB577BE-14B7-4CEA-83C6-3C26F89A750D}"/>
              </a:ext>
            </a:extLst>
          </p:cNvPr>
          <p:cNvSpPr txBox="1"/>
          <p:nvPr/>
        </p:nvSpPr>
        <p:spPr>
          <a:xfrm>
            <a:off x="2905760" y="2319228"/>
            <a:ext cx="2966720" cy="369332"/>
          </a:xfrm>
          <a:prstGeom prst="rect">
            <a:avLst/>
          </a:prstGeom>
          <a:noFill/>
        </p:spPr>
        <p:txBody>
          <a:bodyPr wrap="square" rtlCol="0">
            <a:spAutoFit/>
          </a:bodyPr>
          <a:lstStyle/>
          <a:p>
            <a:pPr algn="ctr"/>
            <a:r>
              <a:rPr lang="en-US" dirty="0"/>
              <a:t>A selected plot:</a:t>
            </a:r>
          </a:p>
        </p:txBody>
      </p:sp>
      <p:pic>
        <p:nvPicPr>
          <p:cNvPr id="6" name="Picture 5">
            <a:extLst>
              <a:ext uri="{FF2B5EF4-FFF2-40B4-BE49-F238E27FC236}">
                <a16:creationId xmlns:a16="http://schemas.microsoft.com/office/drawing/2014/main" id="{342B8BB2-47A9-428E-8725-881FD38B72DD}"/>
              </a:ext>
            </a:extLst>
          </p:cNvPr>
          <p:cNvPicPr>
            <a:picLocks noChangeAspect="1"/>
          </p:cNvPicPr>
          <p:nvPr/>
        </p:nvPicPr>
        <p:blipFill>
          <a:blip r:embed="rId2"/>
          <a:stretch>
            <a:fillRect/>
          </a:stretch>
        </p:blipFill>
        <p:spPr>
          <a:xfrm>
            <a:off x="1706112" y="2732225"/>
            <a:ext cx="6045968" cy="4082702"/>
          </a:xfrm>
          <a:prstGeom prst="rect">
            <a:avLst/>
          </a:prstGeom>
        </p:spPr>
      </p:pic>
    </p:spTree>
    <p:extLst>
      <p:ext uri="{BB962C8B-B14F-4D97-AF65-F5344CB8AC3E}">
        <p14:creationId xmlns:p14="http://schemas.microsoft.com/office/powerpoint/2010/main" val="99202091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0000FF"/>
                </a:solidFill>
              </a:rPr>
              <a:t>Adjustments per subject</a:t>
            </a:r>
          </a:p>
        </p:txBody>
      </p:sp>
      <p:sp>
        <p:nvSpPr>
          <p:cNvPr id="3" name="Content Placeholder 2"/>
          <p:cNvSpPr>
            <a:spLocks noGrp="1"/>
          </p:cNvSpPr>
          <p:nvPr>
            <p:ph idx="1"/>
          </p:nvPr>
        </p:nvSpPr>
        <p:spPr/>
        <p:txBody>
          <a:bodyPr>
            <a:noAutofit/>
          </a:bodyPr>
          <a:lstStyle/>
          <a:p>
            <a:pPr marL="0" indent="0">
              <a:buNone/>
            </a:pPr>
            <a:r>
              <a:rPr lang="en-GB" sz="2200" b="1" dirty="0" err="1">
                <a:latin typeface="Courier New" panose="02070309020205020404" pitchFamily="49" charset="0"/>
                <a:cs typeface="Courier New" panose="02070309020205020404" pitchFamily="49" charset="0"/>
              </a:rPr>
              <a:t>ranef</a:t>
            </a:r>
            <a:r>
              <a:rPr lang="en-GB" sz="2200" b="1" dirty="0">
                <a:latin typeface="Courier New" panose="02070309020205020404" pitchFamily="49" charset="0"/>
                <a:cs typeface="Courier New" panose="02070309020205020404" pitchFamily="49" charset="0"/>
              </a:rPr>
              <a:t>(</a:t>
            </a:r>
            <a:r>
              <a:rPr lang="en-GB" sz="2200" b="1" dirty="0" err="1">
                <a:latin typeface="Courier New" panose="02070309020205020404" pitchFamily="49" charset="0"/>
                <a:cs typeface="Courier New" panose="02070309020205020404" pitchFamily="49" charset="0"/>
              </a:rPr>
              <a:t>mega_brm</a:t>
            </a:r>
            <a:r>
              <a:rPr lang="en-GB" sz="2200" b="1" dirty="0">
                <a:latin typeface="Courier New" panose="02070309020205020404" pitchFamily="49" charset="0"/>
                <a:cs typeface="Courier New" panose="02070309020205020404" pitchFamily="49" charset="0"/>
              </a:rPr>
              <a:t>)</a:t>
            </a:r>
          </a:p>
          <a:p>
            <a:pPr marL="0" indent="0">
              <a:buNone/>
            </a:pPr>
            <a:r>
              <a:rPr lang="en-GB" sz="1800" dirty="0">
                <a:latin typeface="Courier New" panose="02070309020205020404" pitchFamily="49" charset="0"/>
                <a:cs typeface="Courier New" panose="02070309020205020404" pitchFamily="49" charset="0"/>
              </a:rPr>
              <a:t>$S_ID</a:t>
            </a:r>
          </a:p>
          <a:p>
            <a:pPr marL="0" indent="0">
              <a:buNone/>
            </a:pPr>
            <a:r>
              <a:rPr lang="en-GB" sz="1800" dirty="0">
                <a:latin typeface="Courier New" panose="02070309020205020404" pitchFamily="49" charset="0"/>
                <a:cs typeface="Courier New" panose="02070309020205020404" pitchFamily="49" charset="0"/>
              </a:rPr>
              <a:t>, , Intercept</a:t>
            </a:r>
          </a:p>
          <a:p>
            <a:pPr marL="0" indent="0">
              <a:buNone/>
            </a:pPr>
            <a:endParaRPr lang="en-GB" sz="1800" dirty="0">
              <a:latin typeface="Courier New" panose="02070309020205020404" pitchFamily="49" charset="0"/>
              <a:cs typeface="Courier New" panose="02070309020205020404" pitchFamily="49" charset="0"/>
            </a:endParaRPr>
          </a:p>
          <a:p>
            <a:pPr marL="0" indent="0">
              <a:buNone/>
            </a:pPr>
            <a:r>
              <a:rPr lang="en-GB" sz="1800" dirty="0">
                <a:latin typeface="Courier New" panose="02070309020205020404" pitchFamily="49" charset="0"/>
                <a:cs typeface="Courier New" panose="02070309020205020404" pitchFamily="49" charset="0"/>
              </a:rPr>
              <a:t>      Estimate </a:t>
            </a:r>
            <a:r>
              <a:rPr lang="en-GB" sz="1800" dirty="0" err="1">
                <a:latin typeface="Courier New" panose="02070309020205020404" pitchFamily="49" charset="0"/>
                <a:cs typeface="Courier New" panose="02070309020205020404" pitchFamily="49" charset="0"/>
              </a:rPr>
              <a:t>Est.Error</a:t>
            </a:r>
            <a:r>
              <a:rPr lang="en-GB" sz="1800" dirty="0">
                <a:latin typeface="Courier New" panose="02070309020205020404" pitchFamily="49" charset="0"/>
                <a:cs typeface="Courier New" panose="02070309020205020404" pitchFamily="49" charset="0"/>
              </a:rPr>
              <a:t>        Q2.5     Q97.5</a:t>
            </a:r>
          </a:p>
          <a:p>
            <a:pPr marL="0" indent="0">
              <a:buNone/>
            </a:pPr>
            <a:r>
              <a:rPr lang="en-GB" sz="1800" dirty="0">
                <a:latin typeface="Courier New" panose="02070309020205020404" pitchFamily="49" charset="0"/>
                <a:cs typeface="Courier New" panose="02070309020205020404" pitchFamily="49" charset="0"/>
              </a:rPr>
              <a:t>1   0.67845283 1.0264882 -1.25134855 2.8637459</a:t>
            </a:r>
          </a:p>
          <a:p>
            <a:pPr marL="0" indent="0">
              <a:buNone/>
            </a:pPr>
            <a:r>
              <a:rPr lang="en-GB" sz="1800" dirty="0">
                <a:latin typeface="Courier New" panose="02070309020205020404" pitchFamily="49" charset="0"/>
                <a:cs typeface="Courier New" panose="02070309020205020404" pitchFamily="49" charset="0"/>
              </a:rPr>
              <a:t>2   0.12872995 0.7484718 -1.39487999 1.6670851</a:t>
            </a:r>
          </a:p>
          <a:p>
            <a:pPr marL="0" indent="0">
              <a:buNone/>
            </a:pPr>
            <a:r>
              <a:rPr lang="en-GB" sz="1800" dirty="0">
                <a:latin typeface="Courier New" panose="02070309020205020404" pitchFamily="49" charset="0"/>
                <a:cs typeface="Courier New" panose="02070309020205020404" pitchFamily="49" charset="0"/>
              </a:rPr>
              <a:t>3  -0.05758030 0.8080955 -1.73774628 1.5519841</a:t>
            </a:r>
          </a:p>
          <a:p>
            <a:pPr marL="0" indent="0">
              <a:buNone/>
            </a:pPr>
            <a:r>
              <a:rPr lang="en-GB" sz="1800" dirty="0">
                <a:latin typeface="Courier New" panose="02070309020205020404" pitchFamily="49" charset="0"/>
                <a:cs typeface="Courier New" panose="02070309020205020404" pitchFamily="49" charset="0"/>
              </a:rPr>
              <a:t>4   0.10880918 0.7484347 -1.36317190 1.6178879</a:t>
            </a:r>
            <a:r>
              <a:rPr lang="en-GB" sz="22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89666707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07B35-90AF-4512-BC4E-88BDADF1647A}"/>
              </a:ext>
            </a:extLst>
          </p:cNvPr>
          <p:cNvSpPr>
            <a:spLocks noGrp="1"/>
          </p:cNvSpPr>
          <p:nvPr>
            <p:ph type="title"/>
          </p:nvPr>
        </p:nvSpPr>
        <p:spPr/>
        <p:txBody>
          <a:bodyPr/>
          <a:lstStyle/>
          <a:p>
            <a:r>
              <a:rPr lang="en-US" dirty="0">
                <a:solidFill>
                  <a:srgbClr val="0000FF"/>
                </a:solidFill>
              </a:rPr>
              <a:t>Plotting the smooths</a:t>
            </a:r>
          </a:p>
        </p:txBody>
      </p:sp>
      <p:sp>
        <p:nvSpPr>
          <p:cNvPr id="3" name="Content Placeholder 2">
            <a:extLst>
              <a:ext uri="{FF2B5EF4-FFF2-40B4-BE49-F238E27FC236}">
                <a16:creationId xmlns:a16="http://schemas.microsoft.com/office/drawing/2014/main" id="{481A76E8-4C43-4A4E-A275-A3E9CFA65797}"/>
              </a:ext>
            </a:extLst>
          </p:cNvPr>
          <p:cNvSpPr>
            <a:spLocks noGrp="1"/>
          </p:cNvSpPr>
          <p:nvPr>
            <p:ph idx="1"/>
          </p:nvPr>
        </p:nvSpPr>
        <p:spPr/>
        <p:txBody>
          <a:bodyPr>
            <a:normAutofit/>
          </a:bodyPr>
          <a:lstStyle/>
          <a:p>
            <a:pPr marL="0" indent="0">
              <a:buNone/>
            </a:pPr>
            <a:r>
              <a:rPr lang="en-US" sz="2200" b="1" dirty="0" err="1">
                <a:latin typeface="Courier New" panose="02070309020205020404" pitchFamily="49" charset="0"/>
                <a:cs typeface="Courier New" panose="02070309020205020404" pitchFamily="49" charset="0"/>
              </a:rPr>
              <a:t>ms</a:t>
            </a:r>
            <a:r>
              <a:rPr lang="en-US" sz="2200" b="1" dirty="0">
                <a:latin typeface="Courier New" panose="02070309020205020404" pitchFamily="49" charset="0"/>
                <a:cs typeface="Courier New" panose="02070309020205020404" pitchFamily="49" charset="0"/>
              </a:rPr>
              <a:t> &lt;- </a:t>
            </a:r>
            <a:r>
              <a:rPr lang="en-US" sz="2200" b="1" dirty="0" err="1">
                <a:latin typeface="Courier New" panose="02070309020205020404" pitchFamily="49" charset="0"/>
                <a:cs typeface="Courier New" panose="02070309020205020404" pitchFamily="49" charset="0"/>
              </a:rPr>
              <a:t>marginal_smooths</a:t>
            </a:r>
            <a:r>
              <a:rPr lang="en-US" sz="2200" b="1" dirty="0">
                <a:latin typeface="Courier New" panose="02070309020205020404" pitchFamily="49" charset="0"/>
                <a:cs typeface="Courier New" panose="02070309020205020404" pitchFamily="49" charset="0"/>
              </a:rPr>
              <a:t>(</a:t>
            </a:r>
            <a:r>
              <a:rPr lang="en-US" sz="2200" b="1" dirty="0" err="1">
                <a:latin typeface="Courier New" panose="02070309020205020404" pitchFamily="49" charset="0"/>
                <a:cs typeface="Courier New" panose="02070309020205020404" pitchFamily="49" charset="0"/>
              </a:rPr>
              <a:t>mega_brm</a:t>
            </a:r>
            <a:r>
              <a:rPr lang="en-US" sz="2200" b="1" dirty="0">
                <a:latin typeface="Courier New" panose="02070309020205020404" pitchFamily="49" charset="0"/>
                <a:cs typeface="Courier New" panose="02070309020205020404" pitchFamily="49" charset="0"/>
              </a:rPr>
              <a:t>) </a:t>
            </a:r>
            <a:r>
              <a:rPr lang="en-US" sz="2200" b="1" dirty="0">
                <a:solidFill>
                  <a:srgbClr val="00B050"/>
                </a:solidFill>
                <a:latin typeface="Courier New" panose="02070309020205020404" pitchFamily="49" charset="0"/>
                <a:cs typeface="Courier New" panose="02070309020205020404" pitchFamily="49" charset="0"/>
              </a:rPr>
              <a:t>#to save time, because it’s computationally intensive</a:t>
            </a:r>
          </a:p>
          <a:p>
            <a:pPr marL="0" indent="0">
              <a:buNone/>
            </a:pPr>
            <a:r>
              <a:rPr lang="en-US" sz="2200" b="1" dirty="0">
                <a:latin typeface="Courier New" panose="02070309020205020404" pitchFamily="49" charset="0"/>
                <a:cs typeface="Courier New" panose="02070309020205020404" pitchFamily="49" charset="0"/>
              </a:rPr>
              <a:t>plot(</a:t>
            </a:r>
            <a:r>
              <a:rPr lang="en-US" sz="2200" b="1" dirty="0" err="1">
                <a:latin typeface="Courier New" panose="02070309020205020404" pitchFamily="49" charset="0"/>
                <a:cs typeface="Courier New" panose="02070309020205020404" pitchFamily="49" charset="0"/>
              </a:rPr>
              <a:t>ms</a:t>
            </a:r>
            <a:r>
              <a:rPr lang="en-US" sz="2200" b="1" dirty="0">
                <a:latin typeface="Courier New" panose="02070309020205020404" pitchFamily="49" charset="0"/>
                <a:cs typeface="Courier New" panose="02070309020205020404" pitchFamily="49" charset="0"/>
              </a:rPr>
              <a:t>, </a:t>
            </a:r>
            <a:r>
              <a:rPr lang="en-US" sz="2200" b="1" dirty="0" err="1">
                <a:latin typeface="Courier New" panose="02070309020205020404" pitchFamily="49" charset="0"/>
                <a:cs typeface="Courier New" panose="02070309020205020404" pitchFamily="49" charset="0"/>
              </a:rPr>
              <a:t>stype</a:t>
            </a:r>
            <a:r>
              <a:rPr lang="en-US" sz="2200" b="1" dirty="0">
                <a:latin typeface="Courier New" panose="02070309020205020404" pitchFamily="49" charset="0"/>
                <a:cs typeface="Courier New" panose="02070309020205020404" pitchFamily="49" charset="0"/>
              </a:rPr>
              <a:t> = "contour")</a:t>
            </a:r>
          </a:p>
          <a:p>
            <a:pPr marL="0" indent="0">
              <a:buNone/>
            </a:pPr>
            <a:r>
              <a:rPr lang="en-US" sz="2200" b="1" dirty="0">
                <a:latin typeface="Courier New" panose="02070309020205020404" pitchFamily="49" charset="0"/>
                <a:cs typeface="Courier New" panose="02070309020205020404" pitchFamily="49" charset="0"/>
              </a:rPr>
              <a:t>plot(</a:t>
            </a:r>
            <a:r>
              <a:rPr lang="en-US" sz="2200" b="1" dirty="0" err="1">
                <a:latin typeface="Courier New" panose="02070309020205020404" pitchFamily="49" charset="0"/>
                <a:cs typeface="Courier New" panose="02070309020205020404" pitchFamily="49" charset="0"/>
              </a:rPr>
              <a:t>ms</a:t>
            </a:r>
            <a:r>
              <a:rPr lang="en-US" sz="2200" b="1" dirty="0">
                <a:latin typeface="Courier New" panose="02070309020205020404" pitchFamily="49" charset="0"/>
                <a:cs typeface="Courier New" panose="02070309020205020404" pitchFamily="49" charset="0"/>
              </a:rPr>
              <a:t>, </a:t>
            </a:r>
            <a:r>
              <a:rPr lang="en-US" sz="2200" b="1" dirty="0" err="1">
                <a:latin typeface="Courier New" panose="02070309020205020404" pitchFamily="49" charset="0"/>
                <a:cs typeface="Courier New" panose="02070309020205020404" pitchFamily="49" charset="0"/>
              </a:rPr>
              <a:t>stype</a:t>
            </a:r>
            <a:r>
              <a:rPr lang="en-US" sz="2200" b="1" dirty="0">
                <a:latin typeface="Courier New" panose="02070309020205020404" pitchFamily="49" charset="0"/>
                <a:cs typeface="Courier New" panose="02070309020205020404" pitchFamily="49" charset="0"/>
              </a:rPr>
              <a:t> = "raster")</a:t>
            </a:r>
          </a:p>
        </p:txBody>
      </p:sp>
    </p:spTree>
    <p:extLst>
      <p:ext uri="{BB962C8B-B14F-4D97-AF65-F5344CB8AC3E}">
        <p14:creationId xmlns:p14="http://schemas.microsoft.com/office/powerpoint/2010/main" val="116703871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AE8F6-0575-4379-BC4B-8F7DFC0DD86A}"/>
              </a:ext>
            </a:extLst>
          </p:cNvPr>
          <p:cNvSpPr>
            <a:spLocks noGrp="1"/>
          </p:cNvSpPr>
          <p:nvPr>
            <p:ph type="title"/>
          </p:nvPr>
        </p:nvSpPr>
        <p:spPr/>
        <p:txBody>
          <a:bodyPr/>
          <a:lstStyle/>
          <a:p>
            <a:r>
              <a:rPr lang="en-US" dirty="0">
                <a:solidFill>
                  <a:srgbClr val="0000FF"/>
                </a:solidFill>
              </a:rPr>
              <a:t>Marginal smooth plots</a:t>
            </a:r>
          </a:p>
        </p:txBody>
      </p:sp>
      <p:pic>
        <p:nvPicPr>
          <p:cNvPr id="5" name="Content Placeholder 4">
            <a:extLst>
              <a:ext uri="{FF2B5EF4-FFF2-40B4-BE49-F238E27FC236}">
                <a16:creationId xmlns:a16="http://schemas.microsoft.com/office/drawing/2014/main" id="{956F31CE-7FA0-4FD4-9725-EC2DF50625D1}"/>
              </a:ext>
            </a:extLst>
          </p:cNvPr>
          <p:cNvPicPr>
            <a:picLocks noGrp="1" noChangeAspect="1"/>
          </p:cNvPicPr>
          <p:nvPr>
            <p:ph idx="1"/>
          </p:nvPr>
        </p:nvPicPr>
        <p:blipFill>
          <a:blip r:embed="rId2"/>
          <a:stretch>
            <a:fillRect/>
          </a:stretch>
        </p:blipFill>
        <p:spPr>
          <a:xfrm>
            <a:off x="4589250" y="2798534"/>
            <a:ext cx="4575176" cy="3073946"/>
          </a:xfrm>
          <a:prstGeom prst="rect">
            <a:avLst/>
          </a:prstGeom>
        </p:spPr>
      </p:pic>
      <p:pic>
        <p:nvPicPr>
          <p:cNvPr id="4" name="Picture 3">
            <a:extLst>
              <a:ext uri="{FF2B5EF4-FFF2-40B4-BE49-F238E27FC236}">
                <a16:creationId xmlns:a16="http://schemas.microsoft.com/office/drawing/2014/main" id="{647642EF-6C21-4765-8034-1C7A64A2EE04}"/>
              </a:ext>
            </a:extLst>
          </p:cNvPr>
          <p:cNvPicPr>
            <a:picLocks noChangeAspect="1"/>
          </p:cNvPicPr>
          <p:nvPr/>
        </p:nvPicPr>
        <p:blipFill>
          <a:blip r:embed="rId3"/>
          <a:stretch>
            <a:fillRect/>
          </a:stretch>
        </p:blipFill>
        <p:spPr>
          <a:xfrm>
            <a:off x="91335" y="2768052"/>
            <a:ext cx="4575178" cy="3073947"/>
          </a:xfrm>
          <a:prstGeom prst="rect">
            <a:avLst/>
          </a:prstGeom>
        </p:spPr>
      </p:pic>
    </p:spTree>
    <p:extLst>
      <p:ext uri="{BB962C8B-B14F-4D97-AF65-F5344CB8AC3E}">
        <p14:creationId xmlns:p14="http://schemas.microsoft.com/office/powerpoint/2010/main" val="234350236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849BC-CD7C-40C9-A9BB-398260A76E11}"/>
              </a:ext>
            </a:extLst>
          </p:cNvPr>
          <p:cNvSpPr>
            <a:spLocks noGrp="1"/>
          </p:cNvSpPr>
          <p:nvPr>
            <p:ph type="title"/>
          </p:nvPr>
        </p:nvSpPr>
        <p:spPr/>
        <p:txBody>
          <a:bodyPr>
            <a:normAutofit/>
          </a:bodyPr>
          <a:lstStyle/>
          <a:p>
            <a:r>
              <a:rPr lang="en-US" sz="3600" dirty="0">
                <a:solidFill>
                  <a:srgbClr val="0000FF"/>
                </a:solidFill>
              </a:rPr>
              <a:t>Course outline</a:t>
            </a:r>
          </a:p>
        </p:txBody>
      </p:sp>
      <p:sp>
        <p:nvSpPr>
          <p:cNvPr id="3" name="Content Placeholder 2">
            <a:extLst>
              <a:ext uri="{FF2B5EF4-FFF2-40B4-BE49-F238E27FC236}">
                <a16:creationId xmlns:a16="http://schemas.microsoft.com/office/drawing/2014/main" id="{542E6B98-D68B-4954-978C-D965E9DD7C7A}"/>
              </a:ext>
            </a:extLst>
          </p:cNvPr>
          <p:cNvSpPr>
            <a:spLocks noGrp="1"/>
          </p:cNvSpPr>
          <p:nvPr>
            <p:ph idx="1"/>
          </p:nvPr>
        </p:nvSpPr>
        <p:spPr/>
        <p:txBody>
          <a:bodyPr>
            <a:normAutofit/>
          </a:bodyPr>
          <a:lstStyle/>
          <a:p>
            <a:pPr marL="0" indent="0">
              <a:buNone/>
            </a:pPr>
            <a:r>
              <a:rPr lang="en-US" sz="2200" dirty="0"/>
              <a:t>1. Basic concepts of Bayesian statistics</a:t>
            </a:r>
          </a:p>
          <a:p>
            <a:pPr marL="0" indent="0">
              <a:buNone/>
            </a:pPr>
            <a:endParaRPr lang="en-US" sz="2200" dirty="0"/>
          </a:p>
          <a:p>
            <a:pPr marL="0" indent="0">
              <a:buNone/>
            </a:pPr>
            <a:r>
              <a:rPr lang="en-US" sz="2200" dirty="0"/>
              <a:t>2. A simple illustration: Binomial proportions and online dating</a:t>
            </a:r>
          </a:p>
          <a:p>
            <a:pPr marL="0" indent="0">
              <a:buNone/>
            </a:pPr>
            <a:endParaRPr lang="en-US" sz="2200" dirty="0"/>
          </a:p>
          <a:p>
            <a:pPr marL="0" indent="0">
              <a:buNone/>
            </a:pPr>
            <a:r>
              <a:rPr lang="en-US" sz="2200" dirty="0"/>
              <a:t>3. Bayesian regression with brms</a:t>
            </a:r>
          </a:p>
          <a:p>
            <a:pPr marL="0" indent="0">
              <a:buNone/>
            </a:pPr>
            <a:endParaRPr lang="en-US" sz="2200" dirty="0"/>
          </a:p>
          <a:p>
            <a:pPr marL="0" indent="0">
              <a:buNone/>
            </a:pPr>
            <a:r>
              <a:rPr lang="en-US" sz="2200" dirty="0">
                <a:solidFill>
                  <a:srgbClr val="0000FF"/>
                </a:solidFill>
              </a:rPr>
              <a:t>4. </a:t>
            </a:r>
            <a:r>
              <a:rPr lang="en-US" sz="2200">
                <a:solidFill>
                  <a:srgbClr val="0000FF"/>
                </a:solidFill>
              </a:rPr>
              <a:t>A linguistic </a:t>
            </a:r>
            <a:r>
              <a:rPr lang="en-US" sz="2200" dirty="0">
                <a:solidFill>
                  <a:srgbClr val="0000FF"/>
                </a:solidFill>
              </a:rPr>
              <a:t>illustration: help + (to) Infinitive</a:t>
            </a:r>
          </a:p>
        </p:txBody>
      </p:sp>
    </p:spTree>
    <p:extLst>
      <p:ext uri="{BB962C8B-B14F-4D97-AF65-F5344CB8AC3E}">
        <p14:creationId xmlns:p14="http://schemas.microsoft.com/office/powerpoint/2010/main" val="230229655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AB289-F312-4A5E-AA9B-2BEEC2A8AC25}"/>
              </a:ext>
            </a:extLst>
          </p:cNvPr>
          <p:cNvSpPr>
            <a:spLocks noGrp="1"/>
          </p:cNvSpPr>
          <p:nvPr>
            <p:ph type="title"/>
          </p:nvPr>
        </p:nvSpPr>
        <p:spPr/>
        <p:txBody>
          <a:bodyPr/>
          <a:lstStyle/>
          <a:p>
            <a:r>
              <a:rPr lang="en-US" dirty="0">
                <a:solidFill>
                  <a:srgbClr val="0000FF"/>
                </a:solidFill>
              </a:rPr>
              <a:t>Help + (to) Infinitive</a:t>
            </a:r>
          </a:p>
        </p:txBody>
      </p:sp>
      <p:sp>
        <p:nvSpPr>
          <p:cNvPr id="3" name="Content Placeholder 2">
            <a:extLst>
              <a:ext uri="{FF2B5EF4-FFF2-40B4-BE49-F238E27FC236}">
                <a16:creationId xmlns:a16="http://schemas.microsoft.com/office/drawing/2014/main" id="{3D0826D7-680E-49D7-AA50-81F80D5CCEBA}"/>
              </a:ext>
            </a:extLst>
          </p:cNvPr>
          <p:cNvSpPr>
            <a:spLocks noGrp="1"/>
          </p:cNvSpPr>
          <p:nvPr>
            <p:ph idx="1"/>
          </p:nvPr>
        </p:nvSpPr>
        <p:spPr/>
        <p:txBody>
          <a:bodyPr>
            <a:normAutofit/>
          </a:bodyPr>
          <a:lstStyle/>
          <a:p>
            <a:pPr marL="0" indent="0">
              <a:buNone/>
            </a:pPr>
            <a:r>
              <a:rPr lang="en-US" dirty="0"/>
              <a:t>a.	</a:t>
            </a:r>
            <a:r>
              <a:rPr lang="en-GB" i="1" dirty="0"/>
              <a:t>If this book does not </a:t>
            </a:r>
            <a:r>
              <a:rPr lang="en-GB" b="1" i="1" dirty="0"/>
              <a:t>help</a:t>
            </a:r>
            <a:r>
              <a:rPr lang="en-GB" i="1" dirty="0"/>
              <a:t> you </a:t>
            </a:r>
            <a:r>
              <a:rPr lang="en-GB" b="1" i="1" dirty="0"/>
              <a:t>to</a:t>
            </a:r>
            <a:r>
              <a:rPr lang="en-GB" i="1" dirty="0"/>
              <a:t> </a:t>
            </a:r>
            <a:r>
              <a:rPr lang="en-GB" b="1" i="1" dirty="0"/>
              <a:t>survive</a:t>
            </a:r>
            <a:r>
              <a:rPr lang="en-GB" i="1" dirty="0"/>
              <a:t> the Zombie Apocalypse, 	a full </a:t>
            </a:r>
            <a:r>
              <a:rPr lang="en-US" dirty="0"/>
              <a:t> </a:t>
            </a:r>
            <a:r>
              <a:rPr lang="en-GB" i="1" dirty="0"/>
              <a:t>refund may be obtained from the author.</a:t>
            </a:r>
            <a:endParaRPr lang="en-US" dirty="0"/>
          </a:p>
          <a:p>
            <a:pPr marL="0" indent="0">
              <a:buNone/>
            </a:pPr>
            <a:endParaRPr lang="en-GB" dirty="0"/>
          </a:p>
          <a:p>
            <a:pPr marL="0" indent="0">
              <a:buNone/>
            </a:pPr>
            <a:endParaRPr lang="en-GB" dirty="0"/>
          </a:p>
          <a:p>
            <a:pPr marL="0" indent="0">
              <a:buNone/>
            </a:pPr>
            <a:r>
              <a:rPr lang="en-GB" dirty="0"/>
              <a:t>b. 	</a:t>
            </a:r>
            <a:r>
              <a:rPr lang="en-GB" i="1" dirty="0"/>
              <a:t>Just to be on the safe side you might want to start doing these 8 	exercises that will </a:t>
            </a:r>
            <a:r>
              <a:rPr lang="en-GB" b="1" i="1" dirty="0"/>
              <a:t>help</a:t>
            </a:r>
            <a:r>
              <a:rPr lang="en-GB" i="1" dirty="0"/>
              <a:t> you </a:t>
            </a:r>
            <a:r>
              <a:rPr lang="en-GB" b="1" i="1" dirty="0"/>
              <a:t>survive</a:t>
            </a:r>
            <a:r>
              <a:rPr lang="en-GB" i="1" dirty="0"/>
              <a:t> the zombie apocalypse.</a:t>
            </a:r>
            <a:endParaRPr lang="en-GB" u="sng" dirty="0">
              <a:hlinkClick r:id="rId2"/>
            </a:endParaRPr>
          </a:p>
          <a:p>
            <a:pPr marL="0" indent="0">
              <a:buNone/>
            </a:pPr>
            <a:endParaRPr lang="en-GB" u="sng" dirty="0">
              <a:hlinkClick r:id="rId2"/>
            </a:endParaRPr>
          </a:p>
          <a:p>
            <a:pPr marL="0" indent="0">
              <a:buNone/>
            </a:pPr>
            <a:endParaRPr lang="en-GB" u="sng" dirty="0">
              <a:hlinkClick r:id="rId2"/>
            </a:endParaRPr>
          </a:p>
          <a:p>
            <a:pPr marL="0" indent="0">
              <a:buNone/>
            </a:pPr>
            <a:endParaRPr lang="en-GB" u="sng" dirty="0">
              <a:hlinkClick r:id="rId2"/>
            </a:endParaRPr>
          </a:p>
          <a:p>
            <a:pPr marL="0" indent="0">
              <a:buNone/>
            </a:pPr>
            <a:r>
              <a:rPr lang="en-GB" sz="1500" u="sng" dirty="0">
                <a:hlinkClick r:id="rId2"/>
              </a:rPr>
              <a:t>https://www.amazon.co.uk/Z-Day-UK-surviving-Apocalypse-Britain/dp/1490389873</a:t>
            </a:r>
            <a:endParaRPr lang="en-US" sz="1500" dirty="0"/>
          </a:p>
          <a:p>
            <a:pPr marL="0" indent="0">
              <a:buNone/>
            </a:pPr>
            <a:r>
              <a:rPr lang="en-GB" sz="1500" u="sng" dirty="0">
                <a:hlinkClick r:id="rId3"/>
              </a:rPr>
              <a:t>http://steadystrength.com/8-exercises-that-will-help-you-survive-the-zombie-apocalypse/</a:t>
            </a:r>
            <a:endParaRPr lang="en-US" sz="1500" dirty="0"/>
          </a:p>
          <a:p>
            <a:pPr marL="0" indent="0">
              <a:buNone/>
            </a:pPr>
            <a:endParaRPr lang="en-US" dirty="0"/>
          </a:p>
        </p:txBody>
      </p:sp>
    </p:spTree>
    <p:extLst>
      <p:ext uri="{BB962C8B-B14F-4D97-AF65-F5344CB8AC3E}">
        <p14:creationId xmlns:p14="http://schemas.microsoft.com/office/powerpoint/2010/main" val="375248079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6BBAC-0D69-4D90-9884-E13C3DA81BE3}"/>
              </a:ext>
            </a:extLst>
          </p:cNvPr>
          <p:cNvSpPr>
            <a:spLocks noGrp="1"/>
          </p:cNvSpPr>
          <p:nvPr>
            <p:ph type="title"/>
          </p:nvPr>
        </p:nvSpPr>
        <p:spPr/>
        <p:txBody>
          <a:bodyPr/>
          <a:lstStyle/>
          <a:p>
            <a:r>
              <a:rPr lang="en-US" dirty="0">
                <a:solidFill>
                  <a:srgbClr val="0000FF"/>
                </a:solidFill>
              </a:rPr>
              <a:t>Data and method</a:t>
            </a:r>
          </a:p>
        </p:txBody>
      </p:sp>
      <p:sp>
        <p:nvSpPr>
          <p:cNvPr id="3" name="Content Placeholder 2">
            <a:extLst>
              <a:ext uri="{FF2B5EF4-FFF2-40B4-BE49-F238E27FC236}">
                <a16:creationId xmlns:a16="http://schemas.microsoft.com/office/drawing/2014/main" id="{AC908318-ED62-4810-BE55-A688E99DE539}"/>
              </a:ext>
            </a:extLst>
          </p:cNvPr>
          <p:cNvSpPr>
            <a:spLocks noGrp="1"/>
          </p:cNvSpPr>
          <p:nvPr>
            <p:ph idx="1"/>
          </p:nvPr>
        </p:nvSpPr>
        <p:spPr/>
        <p:txBody>
          <a:bodyPr/>
          <a:lstStyle/>
          <a:p>
            <a:r>
              <a:rPr lang="en-US" sz="2400" dirty="0" err="1"/>
              <a:t>GloWBE</a:t>
            </a:r>
            <a:r>
              <a:rPr lang="en-US" sz="2400" dirty="0"/>
              <a:t> (7 geographic varieties of English)</a:t>
            </a:r>
          </a:p>
          <a:p>
            <a:r>
              <a:rPr lang="en-US" sz="2400" dirty="0"/>
              <a:t>Samples of 5 to 7 thousands observations with </a:t>
            </a:r>
            <a:r>
              <a:rPr lang="en-US" sz="2400" i="1" dirty="0"/>
              <a:t>help</a:t>
            </a:r>
            <a:r>
              <a:rPr lang="en-US" sz="2400" dirty="0"/>
              <a:t> (to) Infinitive in each country</a:t>
            </a:r>
          </a:p>
          <a:p>
            <a:r>
              <a:rPr lang="en-US" sz="2400" dirty="0"/>
              <a:t>Bayesian models with mixed effects (random intercepts for individual verbs and websites). The default priors (very weak generic ones).</a:t>
            </a:r>
          </a:p>
          <a:p>
            <a:pPr marL="0" indent="0">
              <a:buNone/>
            </a:pPr>
            <a:r>
              <a:rPr lang="en-US" sz="2400" dirty="0"/>
              <a:t> </a:t>
            </a:r>
          </a:p>
          <a:p>
            <a:pPr marL="0" indent="0">
              <a:buNone/>
            </a:pPr>
            <a:endParaRPr lang="en-US" dirty="0"/>
          </a:p>
        </p:txBody>
      </p:sp>
    </p:spTree>
    <p:extLst>
      <p:ext uri="{BB962C8B-B14F-4D97-AF65-F5344CB8AC3E}">
        <p14:creationId xmlns:p14="http://schemas.microsoft.com/office/powerpoint/2010/main" val="144420909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018AE-E83D-4793-9AF2-64539DC6C8DF}"/>
              </a:ext>
            </a:extLst>
          </p:cNvPr>
          <p:cNvSpPr>
            <a:spLocks noGrp="1"/>
          </p:cNvSpPr>
          <p:nvPr>
            <p:ph type="title"/>
          </p:nvPr>
        </p:nvSpPr>
        <p:spPr/>
        <p:txBody>
          <a:bodyPr/>
          <a:lstStyle/>
          <a:p>
            <a:r>
              <a:rPr lang="en-US" dirty="0">
                <a:solidFill>
                  <a:srgbClr val="0000FF"/>
                </a:solidFill>
              </a:rPr>
              <a:t>Relevant factors</a:t>
            </a:r>
          </a:p>
        </p:txBody>
      </p:sp>
      <p:sp>
        <p:nvSpPr>
          <p:cNvPr id="3" name="Content Placeholder 2">
            <a:extLst>
              <a:ext uri="{FF2B5EF4-FFF2-40B4-BE49-F238E27FC236}">
                <a16:creationId xmlns:a16="http://schemas.microsoft.com/office/drawing/2014/main" id="{6F3820E5-69B6-4A89-81DA-8EDE40C0CEFB}"/>
              </a:ext>
            </a:extLst>
          </p:cNvPr>
          <p:cNvSpPr>
            <a:spLocks noGrp="1"/>
          </p:cNvSpPr>
          <p:nvPr>
            <p:ph idx="1"/>
          </p:nvPr>
        </p:nvSpPr>
        <p:spPr/>
        <p:txBody>
          <a:bodyPr>
            <a:normAutofit lnSpcReduction="10000"/>
          </a:bodyPr>
          <a:lstStyle/>
          <a:p>
            <a:r>
              <a:rPr lang="en-GB" dirty="0"/>
              <a:t>Linguistic distance (the principle of cognitive complexity, </a:t>
            </a:r>
            <a:r>
              <a:rPr lang="en-GB" dirty="0" err="1"/>
              <a:t>Rohdenburg</a:t>
            </a:r>
            <a:r>
              <a:rPr lang="en-GB" dirty="0"/>
              <a:t> 1996)</a:t>
            </a:r>
          </a:p>
          <a:p>
            <a:pPr lvl="1"/>
            <a:r>
              <a:rPr lang="en-GB" dirty="0"/>
              <a:t>…it’s a way for me to make a contribution, to </a:t>
            </a:r>
            <a:r>
              <a:rPr lang="en-GB" b="1" dirty="0"/>
              <a:t>help </a:t>
            </a:r>
            <a:r>
              <a:rPr lang="en-GB" dirty="0"/>
              <a:t>the country in a small way </a:t>
            </a:r>
            <a:r>
              <a:rPr lang="en-GB" b="1" dirty="0"/>
              <a:t>to get back </a:t>
            </a:r>
            <a:r>
              <a:rPr lang="en-GB" dirty="0"/>
              <a:t>on its feet. 	</a:t>
            </a:r>
          </a:p>
          <a:p>
            <a:endParaRPr lang="en-US" dirty="0"/>
          </a:p>
          <a:p>
            <a:r>
              <a:rPr lang="en-US" dirty="0"/>
              <a:t>Avoidance of identity, or horror </a:t>
            </a:r>
            <a:r>
              <a:rPr lang="en-US" dirty="0" err="1"/>
              <a:t>aequi</a:t>
            </a:r>
            <a:r>
              <a:rPr lang="en-US" dirty="0"/>
              <a:t> (</a:t>
            </a:r>
            <a:r>
              <a:rPr lang="en-US" dirty="0" err="1"/>
              <a:t>Rohdenburg</a:t>
            </a:r>
            <a:r>
              <a:rPr lang="en-US" dirty="0"/>
              <a:t> 2003)</a:t>
            </a:r>
          </a:p>
          <a:p>
            <a:pPr lvl="1"/>
            <a:endParaRPr lang="en-GB" dirty="0"/>
          </a:p>
          <a:p>
            <a:pPr lvl="1"/>
            <a:r>
              <a:rPr lang="en-GB" dirty="0"/>
              <a:t>Sorry, but how is this supposed </a:t>
            </a:r>
            <a:r>
              <a:rPr lang="en-GB" b="1" dirty="0"/>
              <a:t>to help </a:t>
            </a:r>
            <a:r>
              <a:rPr lang="en-GB" dirty="0"/>
              <a:t>answer the question? 	</a:t>
            </a:r>
          </a:p>
          <a:p>
            <a:pPr lvl="1"/>
            <a:endParaRPr lang="en-GB" dirty="0"/>
          </a:p>
          <a:p>
            <a:r>
              <a:rPr lang="en-GB" dirty="0"/>
              <a:t>Register (formal -&gt; to-infinitive)</a:t>
            </a:r>
          </a:p>
          <a:p>
            <a:r>
              <a:rPr lang="en-GB" dirty="0"/>
              <a:t>Inflectional form (helping +to-infinitive)</a:t>
            </a:r>
          </a:p>
          <a:p>
            <a:r>
              <a:rPr lang="en-GB" dirty="0"/>
              <a:t>Presence or absence of the </a:t>
            </a:r>
            <a:r>
              <a:rPr lang="en-GB" dirty="0" err="1"/>
              <a:t>Helpee</a:t>
            </a:r>
            <a:r>
              <a:rPr lang="en-GB" dirty="0"/>
              <a:t> (presence -&gt; bare infinitive)</a:t>
            </a:r>
          </a:p>
          <a:p>
            <a:r>
              <a:rPr lang="en-GB" dirty="0"/>
              <a:t>And a few other factors.</a:t>
            </a:r>
          </a:p>
          <a:p>
            <a:endParaRPr lang="en-US" dirty="0"/>
          </a:p>
        </p:txBody>
      </p:sp>
    </p:spTree>
    <p:extLst>
      <p:ext uri="{BB962C8B-B14F-4D97-AF65-F5344CB8AC3E}">
        <p14:creationId xmlns:p14="http://schemas.microsoft.com/office/powerpoint/2010/main" val="247339379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D24C5-A0CC-461C-97AC-F98F410901C6}"/>
              </a:ext>
            </a:extLst>
          </p:cNvPr>
          <p:cNvSpPr>
            <a:spLocks noGrp="1"/>
          </p:cNvSpPr>
          <p:nvPr>
            <p:ph type="title"/>
          </p:nvPr>
        </p:nvSpPr>
        <p:spPr/>
        <p:txBody>
          <a:bodyPr/>
          <a:lstStyle/>
          <a:p>
            <a:r>
              <a:rPr lang="en-US" dirty="0">
                <a:solidFill>
                  <a:srgbClr val="0000FF"/>
                </a:solidFill>
              </a:rPr>
              <a:t>Linguistic distance</a:t>
            </a:r>
          </a:p>
        </p:txBody>
      </p:sp>
      <p:sp>
        <p:nvSpPr>
          <p:cNvPr id="3" name="Content Placeholder 2">
            <a:extLst>
              <a:ext uri="{FF2B5EF4-FFF2-40B4-BE49-F238E27FC236}">
                <a16:creationId xmlns:a16="http://schemas.microsoft.com/office/drawing/2014/main" id="{B260A1EC-7C49-4A9A-BB2B-9633307213F8}"/>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4107A527-3BA0-467B-8E7E-95B94968F412}"/>
              </a:ext>
            </a:extLst>
          </p:cNvPr>
          <p:cNvPicPr>
            <a:picLocks noChangeAspect="1"/>
          </p:cNvPicPr>
          <p:nvPr/>
        </p:nvPicPr>
        <p:blipFill rotWithShape="1">
          <a:blip r:embed="rId2"/>
          <a:srcRect l="21137" t="9963"/>
          <a:stretch/>
        </p:blipFill>
        <p:spPr>
          <a:xfrm>
            <a:off x="1483360" y="1920240"/>
            <a:ext cx="6373438" cy="3150302"/>
          </a:xfrm>
          <a:prstGeom prst="rect">
            <a:avLst/>
          </a:prstGeom>
        </p:spPr>
      </p:pic>
      <p:sp>
        <p:nvSpPr>
          <p:cNvPr id="5" name="TextBox 4">
            <a:extLst>
              <a:ext uri="{FF2B5EF4-FFF2-40B4-BE49-F238E27FC236}">
                <a16:creationId xmlns:a16="http://schemas.microsoft.com/office/drawing/2014/main" id="{CE3FDAD5-6C59-402F-ABD4-57498D81AC37}"/>
              </a:ext>
            </a:extLst>
          </p:cNvPr>
          <p:cNvSpPr txBox="1"/>
          <p:nvPr/>
        </p:nvSpPr>
        <p:spPr>
          <a:xfrm>
            <a:off x="1097139" y="5844539"/>
            <a:ext cx="7488061" cy="646331"/>
          </a:xfrm>
          <a:prstGeom prst="rect">
            <a:avLst/>
          </a:prstGeom>
          <a:noFill/>
        </p:spPr>
        <p:txBody>
          <a:bodyPr wrap="square" rtlCol="0">
            <a:spAutoFit/>
          </a:bodyPr>
          <a:lstStyle/>
          <a:p>
            <a:pPr algn="ctr"/>
            <a:r>
              <a:rPr lang="en-US" dirty="0"/>
              <a:t>Note: positive estimates mean the higher likelihood for the to-infinitive, negative estimates mean the higher likelihood of the bare infinitive.</a:t>
            </a:r>
          </a:p>
        </p:txBody>
      </p:sp>
    </p:spTree>
    <p:extLst>
      <p:ext uri="{BB962C8B-B14F-4D97-AF65-F5344CB8AC3E}">
        <p14:creationId xmlns:p14="http://schemas.microsoft.com/office/powerpoint/2010/main" val="36250143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3E161-3CE9-4DD4-80AD-5B431222C50E}"/>
              </a:ext>
            </a:extLst>
          </p:cNvPr>
          <p:cNvSpPr>
            <a:spLocks noGrp="1"/>
          </p:cNvSpPr>
          <p:nvPr>
            <p:ph type="title"/>
          </p:nvPr>
        </p:nvSpPr>
        <p:spPr/>
        <p:txBody>
          <a:bodyPr/>
          <a:lstStyle/>
          <a:p>
            <a:r>
              <a:rPr lang="en-US" dirty="0">
                <a:solidFill>
                  <a:srgbClr val="0000FF"/>
                </a:solidFill>
              </a:rPr>
              <a:t>Horror </a:t>
            </a:r>
            <a:r>
              <a:rPr lang="en-US" dirty="0" err="1">
                <a:solidFill>
                  <a:srgbClr val="0000FF"/>
                </a:solidFill>
              </a:rPr>
              <a:t>aequi</a:t>
            </a:r>
            <a:endParaRPr lang="en-US" dirty="0">
              <a:solidFill>
                <a:srgbClr val="0000FF"/>
              </a:solidFill>
            </a:endParaRPr>
          </a:p>
        </p:txBody>
      </p:sp>
      <p:sp>
        <p:nvSpPr>
          <p:cNvPr id="3" name="Content Placeholder 2">
            <a:extLst>
              <a:ext uri="{FF2B5EF4-FFF2-40B4-BE49-F238E27FC236}">
                <a16:creationId xmlns:a16="http://schemas.microsoft.com/office/drawing/2014/main" id="{3EC959D0-A338-465A-8673-6B2538AC78DC}"/>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24D65D8C-8D97-4428-BB63-787B72A1C110}"/>
              </a:ext>
            </a:extLst>
          </p:cNvPr>
          <p:cNvPicPr>
            <a:picLocks noChangeAspect="1"/>
          </p:cNvPicPr>
          <p:nvPr/>
        </p:nvPicPr>
        <p:blipFill rotWithShape="1">
          <a:blip r:embed="rId2"/>
          <a:srcRect l="17648" t="8269" r="11885"/>
          <a:stretch/>
        </p:blipFill>
        <p:spPr>
          <a:xfrm>
            <a:off x="1493519" y="1930400"/>
            <a:ext cx="6310355" cy="3146118"/>
          </a:xfrm>
          <a:prstGeom prst="rect">
            <a:avLst/>
          </a:prstGeom>
        </p:spPr>
      </p:pic>
      <p:sp>
        <p:nvSpPr>
          <p:cNvPr id="5" name="TextBox 4">
            <a:extLst>
              <a:ext uri="{FF2B5EF4-FFF2-40B4-BE49-F238E27FC236}">
                <a16:creationId xmlns:a16="http://schemas.microsoft.com/office/drawing/2014/main" id="{2101823C-547B-4DB5-A264-EEF43CB6DB08}"/>
              </a:ext>
            </a:extLst>
          </p:cNvPr>
          <p:cNvSpPr txBox="1"/>
          <p:nvPr/>
        </p:nvSpPr>
        <p:spPr>
          <a:xfrm>
            <a:off x="1097139" y="5844539"/>
            <a:ext cx="7488061" cy="646331"/>
          </a:xfrm>
          <a:prstGeom prst="rect">
            <a:avLst/>
          </a:prstGeom>
          <a:noFill/>
        </p:spPr>
        <p:txBody>
          <a:bodyPr wrap="square" rtlCol="0">
            <a:spAutoFit/>
          </a:bodyPr>
          <a:lstStyle/>
          <a:p>
            <a:pPr algn="ctr"/>
            <a:r>
              <a:rPr lang="en-US" dirty="0"/>
              <a:t>Note: positive estimates mean the higher likelihood for the to-infinitive, negative estimates mean the higher likelihood of the bare infinitive.</a:t>
            </a:r>
          </a:p>
        </p:txBody>
      </p:sp>
    </p:spTree>
    <p:extLst>
      <p:ext uri="{BB962C8B-B14F-4D97-AF65-F5344CB8AC3E}">
        <p14:creationId xmlns:p14="http://schemas.microsoft.com/office/powerpoint/2010/main" val="25502904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1255</TotalTime>
  <Words>5156</Words>
  <Application>Microsoft Office PowerPoint</Application>
  <PresentationFormat>On-screen Show (4:3)</PresentationFormat>
  <Paragraphs>625</Paragraphs>
  <Slides>105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105</vt:i4>
      </vt:variant>
    </vt:vector>
  </HeadingPairs>
  <TitlesOfParts>
    <vt:vector size="111" baseType="lpstr">
      <vt:lpstr>Arial</vt:lpstr>
      <vt:lpstr>Calibri</vt:lpstr>
      <vt:lpstr>Calibri Light</vt:lpstr>
      <vt:lpstr>Cambria Math</vt:lpstr>
      <vt:lpstr>Courier New</vt:lpstr>
      <vt:lpstr>Office Theme</vt:lpstr>
      <vt:lpstr>Introduction to Bayesian Statistics</vt:lpstr>
      <vt:lpstr>Course outline</vt:lpstr>
      <vt:lpstr>Why Bayesian?</vt:lpstr>
      <vt:lpstr>Types of probabilities</vt:lpstr>
      <vt:lpstr>Bayes’ rule</vt:lpstr>
      <vt:lpstr>Why would you care?</vt:lpstr>
      <vt:lpstr>Beliefs as probabilities</vt:lpstr>
      <vt:lpstr>Types of prior distributions</vt:lpstr>
      <vt:lpstr>PowerPoint Presentation</vt:lpstr>
      <vt:lpstr>Probability distributions</vt:lpstr>
      <vt:lpstr>Posterior probabilities</vt:lpstr>
      <vt:lpstr>Course outline</vt:lpstr>
      <vt:lpstr>Success or failure?</vt:lpstr>
      <vt:lpstr>Prior beliefs: uniform</vt:lpstr>
      <vt:lpstr>Prior beliefs: cautiously optimistic</vt:lpstr>
      <vt:lpstr>Prior beliefs: experienced optimistic user</vt:lpstr>
      <vt:lpstr>Prior beliefs: pessimistic user</vt:lpstr>
      <vt:lpstr>Beta distributions</vt:lpstr>
      <vt:lpstr>Beta distributions in R</vt:lpstr>
      <vt:lpstr>Exercise</vt:lpstr>
      <vt:lpstr>Data: first experience with the dating app</vt:lpstr>
      <vt:lpstr>How to compute the posteriors</vt:lpstr>
      <vt:lpstr>Posteriors: first encouraging experience…</vt:lpstr>
      <vt:lpstr>Data: more experience, the same ratio</vt:lpstr>
      <vt:lpstr>Compare with the uniform prior</vt:lpstr>
      <vt:lpstr>Exercise</vt:lpstr>
      <vt:lpstr>95% credible intervals</vt:lpstr>
      <vt:lpstr>Course outline</vt:lpstr>
      <vt:lpstr>Before we start…</vt:lpstr>
      <vt:lpstr>A cookie diet</vt:lpstr>
      <vt:lpstr>PowerPoint Presentation</vt:lpstr>
      <vt:lpstr>Fundamental concepts of regression</vt:lpstr>
      <vt:lpstr>PowerPoint Presentation</vt:lpstr>
      <vt:lpstr>Fundamental concepts of regression</vt:lpstr>
      <vt:lpstr>PowerPoint Presentation</vt:lpstr>
      <vt:lpstr>Fundamental concepts of regression</vt:lpstr>
      <vt:lpstr>PowerPoint Presentation</vt:lpstr>
      <vt:lpstr>Fundamental concepts of regression</vt:lpstr>
      <vt:lpstr>PowerPoint Presentation</vt:lpstr>
      <vt:lpstr>Fundamental concepts of regression</vt:lpstr>
      <vt:lpstr>PowerPoint Presentation</vt:lpstr>
      <vt:lpstr>Fundamental concepts of regression</vt:lpstr>
      <vt:lpstr>PowerPoint Presentation</vt:lpstr>
      <vt:lpstr>Fundamental concepts of regression</vt:lpstr>
      <vt:lpstr>PowerPoint Presentation</vt:lpstr>
      <vt:lpstr>The magic of linear regression</vt:lpstr>
      <vt:lpstr>Exercise</vt:lpstr>
      <vt:lpstr>Enter the data</vt:lpstr>
      <vt:lpstr>Simple linear regression in R</vt:lpstr>
      <vt:lpstr>Simple linear regression in R: Summary</vt:lpstr>
      <vt:lpstr>Bayesian regression in R: some examples</vt:lpstr>
      <vt:lpstr>Bayesian linear regression</vt:lpstr>
      <vt:lpstr>Markov Chain Monte Carlo </vt:lpstr>
      <vt:lpstr>Metropolis algorithm</vt:lpstr>
      <vt:lpstr>The Sheikhs’palaces</vt:lpstr>
      <vt:lpstr>The random walk</vt:lpstr>
      <vt:lpstr>The random walk (continued)</vt:lpstr>
      <vt:lpstr>Some implications for Bayesians</vt:lpstr>
      <vt:lpstr>How to control Markov chains and warm-up</vt:lpstr>
      <vt:lpstr>Experiment with different settings</vt:lpstr>
      <vt:lpstr>Density and trace plots in brms</vt:lpstr>
      <vt:lpstr>Effective sample size and r-hat</vt:lpstr>
      <vt:lpstr>Effective sample size and rhat in brms</vt:lpstr>
      <vt:lpstr>Back to the default settings</vt:lpstr>
      <vt:lpstr>Table of coefficients in the summary</vt:lpstr>
      <vt:lpstr>Interpreting the summary output</vt:lpstr>
      <vt:lpstr>Posterior distribution</vt:lpstr>
      <vt:lpstr>Posterior distribution and 95% CI</vt:lpstr>
      <vt:lpstr>Posterior distribution and 95% CI</vt:lpstr>
      <vt:lpstr>Testing the research hypothesis</vt:lpstr>
      <vt:lpstr>Popular informative priors</vt:lpstr>
      <vt:lpstr>Watch the tails</vt:lpstr>
      <vt:lpstr>Specific informative priors</vt:lpstr>
      <vt:lpstr>Using specific informative priors</vt:lpstr>
      <vt:lpstr>How to visualize your priors</vt:lpstr>
      <vt:lpstr>Resulting plots</vt:lpstr>
      <vt:lpstr>Goodness of fit</vt:lpstr>
      <vt:lpstr>Exercise</vt:lpstr>
      <vt:lpstr>Exercise (cont.)</vt:lpstr>
      <vt:lpstr>Exercise (cont.)</vt:lpstr>
      <vt:lpstr>Exercise (cont.)</vt:lpstr>
      <vt:lpstr>Additional useful features in brms</vt:lpstr>
      <vt:lpstr>Logistic regression</vt:lpstr>
      <vt:lpstr>T or V?</vt:lpstr>
      <vt:lpstr>Cross-linguistic research</vt:lpstr>
      <vt:lpstr>Power and solidarity (Brown and Gilman 1960)</vt:lpstr>
      <vt:lpstr>Data for the case study</vt:lpstr>
      <vt:lpstr>Data in R</vt:lpstr>
      <vt:lpstr>A mega-model with all kinds of complications</vt:lpstr>
      <vt:lpstr>Visualization of interactions</vt:lpstr>
      <vt:lpstr>Adjustments per subject</vt:lpstr>
      <vt:lpstr>Plotting the smooths</vt:lpstr>
      <vt:lpstr>Marginal smooth plots</vt:lpstr>
      <vt:lpstr>Course outline</vt:lpstr>
      <vt:lpstr>Help + (to) Infinitive</vt:lpstr>
      <vt:lpstr>Data and method</vt:lpstr>
      <vt:lpstr>Relevant factors</vt:lpstr>
      <vt:lpstr>Linguistic distance</vt:lpstr>
      <vt:lpstr>Horror aequi</vt:lpstr>
      <vt:lpstr>Formality (average word length in a text)</vt:lpstr>
      <vt:lpstr>Informativity effects in language</vt:lpstr>
      <vt:lpstr>Slot-filler predictability</vt:lpstr>
      <vt:lpstr>Slot-filler predictability</vt:lpstr>
      <vt:lpstr>Interpretation</vt:lpstr>
      <vt:lpstr>More details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Bayesian Statistics</dc:title>
  <dc:creator>Levshina Natalia</dc:creator>
  <cp:lastModifiedBy>Levshina Natalia</cp:lastModifiedBy>
  <cp:revision>77</cp:revision>
  <dcterms:created xsi:type="dcterms:W3CDTF">2018-12-02T13:36:20Z</dcterms:created>
  <dcterms:modified xsi:type="dcterms:W3CDTF">2018-12-04T07:17:05Z</dcterms:modified>
</cp:coreProperties>
</file>