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4" r:id="rId3"/>
    <p:sldId id="266" r:id="rId4"/>
    <p:sldId id="259" r:id="rId5"/>
    <p:sldId id="267" r:id="rId6"/>
    <p:sldId id="270" r:id="rId7"/>
    <p:sldId id="265" r:id="rId8"/>
    <p:sldId id="268" r:id="rId9"/>
    <p:sldId id="271" r:id="rId10"/>
    <p:sldId id="280" r:id="rId11"/>
    <p:sldId id="272" r:id="rId12"/>
    <p:sldId id="273" r:id="rId13"/>
    <p:sldId id="274" r:id="rId14"/>
    <p:sldId id="275" r:id="rId15"/>
    <p:sldId id="299" r:id="rId16"/>
    <p:sldId id="281" r:id="rId17"/>
    <p:sldId id="278" r:id="rId18"/>
    <p:sldId id="283" r:id="rId19"/>
    <p:sldId id="282" r:id="rId20"/>
    <p:sldId id="295" r:id="rId21"/>
    <p:sldId id="290" r:id="rId22"/>
    <p:sldId id="284" r:id="rId23"/>
    <p:sldId id="291" r:id="rId24"/>
    <p:sldId id="292" r:id="rId25"/>
    <p:sldId id="293" r:id="rId26"/>
    <p:sldId id="296" r:id="rId27"/>
    <p:sldId id="297" r:id="rId28"/>
    <p:sldId id="298" r:id="rId29"/>
    <p:sldId id="279" r:id="rId30"/>
    <p:sldId id="269" r:id="rId31"/>
    <p:sldId id="300"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1" d="100"/>
          <a:sy n="61" d="100"/>
        </p:scale>
        <p:origin x="14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AD25EB-891B-4233-8557-0E4A2A6DAC4E}" type="datetimeFigureOut">
              <a:rPr lang="en-GB" smtClean="0"/>
              <a:t>14/11/2017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B5B122-EF0F-4800-9F5D-7B9BC5B51F02}" type="slidenum">
              <a:rPr lang="en-GB" smtClean="0"/>
              <a:t>‹#›</a:t>
            </a:fld>
            <a:endParaRPr lang="en-GB"/>
          </a:p>
        </p:txBody>
      </p:sp>
    </p:spTree>
    <p:extLst>
      <p:ext uri="{BB962C8B-B14F-4D97-AF65-F5344CB8AC3E}">
        <p14:creationId xmlns:p14="http://schemas.microsoft.com/office/powerpoint/2010/main" val="386280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D25EB-891B-4233-8557-0E4A2A6DAC4E}" type="datetimeFigureOut">
              <a:rPr lang="en-GB" smtClean="0"/>
              <a:t>14/11/2017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B5B122-EF0F-4800-9F5D-7B9BC5B51F02}" type="slidenum">
              <a:rPr lang="en-GB" smtClean="0"/>
              <a:t>‹#›</a:t>
            </a:fld>
            <a:endParaRPr lang="en-GB"/>
          </a:p>
        </p:txBody>
      </p:sp>
    </p:spTree>
    <p:extLst>
      <p:ext uri="{BB962C8B-B14F-4D97-AF65-F5344CB8AC3E}">
        <p14:creationId xmlns:p14="http://schemas.microsoft.com/office/powerpoint/2010/main" val="4285160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D25EB-891B-4233-8557-0E4A2A6DAC4E}" type="datetimeFigureOut">
              <a:rPr lang="en-GB" smtClean="0"/>
              <a:t>14/11/2017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B5B122-EF0F-4800-9F5D-7B9BC5B51F02}" type="slidenum">
              <a:rPr lang="en-GB" smtClean="0"/>
              <a:t>‹#›</a:t>
            </a:fld>
            <a:endParaRPr lang="en-GB"/>
          </a:p>
        </p:txBody>
      </p:sp>
    </p:spTree>
    <p:extLst>
      <p:ext uri="{BB962C8B-B14F-4D97-AF65-F5344CB8AC3E}">
        <p14:creationId xmlns:p14="http://schemas.microsoft.com/office/powerpoint/2010/main" val="10192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D25EB-891B-4233-8557-0E4A2A6DAC4E}" type="datetimeFigureOut">
              <a:rPr lang="en-GB" smtClean="0"/>
              <a:t>14/11/2017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B5B122-EF0F-4800-9F5D-7B9BC5B51F02}" type="slidenum">
              <a:rPr lang="en-GB" smtClean="0"/>
              <a:t>‹#›</a:t>
            </a:fld>
            <a:endParaRPr lang="en-GB"/>
          </a:p>
        </p:txBody>
      </p:sp>
    </p:spTree>
    <p:extLst>
      <p:ext uri="{BB962C8B-B14F-4D97-AF65-F5344CB8AC3E}">
        <p14:creationId xmlns:p14="http://schemas.microsoft.com/office/powerpoint/2010/main" val="216845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AD25EB-891B-4233-8557-0E4A2A6DAC4E}" type="datetimeFigureOut">
              <a:rPr lang="en-GB" smtClean="0"/>
              <a:t>14/11/2017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B5B122-EF0F-4800-9F5D-7B9BC5B51F02}" type="slidenum">
              <a:rPr lang="en-GB" smtClean="0"/>
              <a:t>‹#›</a:t>
            </a:fld>
            <a:endParaRPr lang="en-GB"/>
          </a:p>
        </p:txBody>
      </p:sp>
    </p:spTree>
    <p:extLst>
      <p:ext uri="{BB962C8B-B14F-4D97-AF65-F5344CB8AC3E}">
        <p14:creationId xmlns:p14="http://schemas.microsoft.com/office/powerpoint/2010/main" val="340111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AD25EB-891B-4233-8557-0E4A2A6DAC4E}" type="datetimeFigureOut">
              <a:rPr lang="en-GB" smtClean="0"/>
              <a:t>14/11/2017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B5B122-EF0F-4800-9F5D-7B9BC5B51F02}" type="slidenum">
              <a:rPr lang="en-GB" smtClean="0"/>
              <a:t>‹#›</a:t>
            </a:fld>
            <a:endParaRPr lang="en-GB"/>
          </a:p>
        </p:txBody>
      </p:sp>
    </p:spTree>
    <p:extLst>
      <p:ext uri="{BB962C8B-B14F-4D97-AF65-F5344CB8AC3E}">
        <p14:creationId xmlns:p14="http://schemas.microsoft.com/office/powerpoint/2010/main" val="410944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D25EB-891B-4233-8557-0E4A2A6DAC4E}" type="datetimeFigureOut">
              <a:rPr lang="en-GB" smtClean="0"/>
              <a:t>14/11/2017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B5B122-EF0F-4800-9F5D-7B9BC5B51F02}" type="slidenum">
              <a:rPr lang="en-GB" smtClean="0"/>
              <a:t>‹#›</a:t>
            </a:fld>
            <a:endParaRPr lang="en-GB"/>
          </a:p>
        </p:txBody>
      </p:sp>
    </p:spTree>
    <p:extLst>
      <p:ext uri="{BB962C8B-B14F-4D97-AF65-F5344CB8AC3E}">
        <p14:creationId xmlns:p14="http://schemas.microsoft.com/office/powerpoint/2010/main" val="2801890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AD25EB-891B-4233-8557-0E4A2A6DAC4E}" type="datetimeFigureOut">
              <a:rPr lang="en-GB" smtClean="0"/>
              <a:t>14/11/2017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9B5B122-EF0F-4800-9F5D-7B9BC5B51F02}" type="slidenum">
              <a:rPr lang="en-GB" smtClean="0"/>
              <a:t>‹#›</a:t>
            </a:fld>
            <a:endParaRPr lang="en-GB"/>
          </a:p>
        </p:txBody>
      </p:sp>
    </p:spTree>
    <p:extLst>
      <p:ext uri="{BB962C8B-B14F-4D97-AF65-F5344CB8AC3E}">
        <p14:creationId xmlns:p14="http://schemas.microsoft.com/office/powerpoint/2010/main" val="206880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D25EB-891B-4233-8557-0E4A2A6DAC4E}" type="datetimeFigureOut">
              <a:rPr lang="en-GB" smtClean="0"/>
              <a:t>14/11/2017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9B5B122-EF0F-4800-9F5D-7B9BC5B51F02}" type="slidenum">
              <a:rPr lang="en-GB" smtClean="0"/>
              <a:t>‹#›</a:t>
            </a:fld>
            <a:endParaRPr lang="en-GB"/>
          </a:p>
        </p:txBody>
      </p:sp>
    </p:spTree>
    <p:extLst>
      <p:ext uri="{BB962C8B-B14F-4D97-AF65-F5344CB8AC3E}">
        <p14:creationId xmlns:p14="http://schemas.microsoft.com/office/powerpoint/2010/main" val="3313122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AD25EB-891B-4233-8557-0E4A2A6DAC4E}" type="datetimeFigureOut">
              <a:rPr lang="en-GB" smtClean="0"/>
              <a:t>14/11/2017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B5B122-EF0F-4800-9F5D-7B9BC5B51F02}" type="slidenum">
              <a:rPr lang="en-GB" smtClean="0"/>
              <a:t>‹#›</a:t>
            </a:fld>
            <a:endParaRPr lang="en-GB"/>
          </a:p>
        </p:txBody>
      </p:sp>
    </p:spTree>
    <p:extLst>
      <p:ext uri="{BB962C8B-B14F-4D97-AF65-F5344CB8AC3E}">
        <p14:creationId xmlns:p14="http://schemas.microsoft.com/office/powerpoint/2010/main" val="180089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AD25EB-891B-4233-8557-0E4A2A6DAC4E}" type="datetimeFigureOut">
              <a:rPr lang="en-GB" smtClean="0"/>
              <a:t>14/11/2017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B5B122-EF0F-4800-9F5D-7B9BC5B51F02}" type="slidenum">
              <a:rPr lang="en-GB" smtClean="0"/>
              <a:t>‹#›</a:t>
            </a:fld>
            <a:endParaRPr lang="en-GB"/>
          </a:p>
        </p:txBody>
      </p:sp>
    </p:spTree>
    <p:extLst>
      <p:ext uri="{BB962C8B-B14F-4D97-AF65-F5344CB8AC3E}">
        <p14:creationId xmlns:p14="http://schemas.microsoft.com/office/powerpoint/2010/main" val="77199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D25EB-891B-4233-8557-0E4A2A6DAC4E}" type="datetimeFigureOut">
              <a:rPr lang="en-GB" smtClean="0"/>
              <a:t>14/11/2017</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5B122-EF0F-4800-9F5D-7B9BC5B51F02}" type="slidenum">
              <a:rPr lang="en-GB" smtClean="0"/>
              <a:t>‹#›</a:t>
            </a:fld>
            <a:endParaRPr lang="en-GB"/>
          </a:p>
        </p:txBody>
      </p:sp>
    </p:spTree>
    <p:extLst>
      <p:ext uri="{BB962C8B-B14F-4D97-AF65-F5344CB8AC3E}">
        <p14:creationId xmlns:p14="http://schemas.microsoft.com/office/powerpoint/2010/main" val="18999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www.tylervigen.com/spurious-correlation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A7EB-CB9D-45AD-A1BC-40D000372DD8}"/>
              </a:ext>
            </a:extLst>
          </p:cNvPr>
          <p:cNvSpPr>
            <a:spLocks noGrp="1"/>
          </p:cNvSpPr>
          <p:nvPr>
            <p:ph type="ctrTitle"/>
          </p:nvPr>
        </p:nvSpPr>
        <p:spPr/>
        <p:txBody>
          <a:bodyPr/>
          <a:lstStyle/>
          <a:p>
            <a:br>
              <a:rPr lang="en-GB" dirty="0"/>
            </a:br>
            <a:r>
              <a:rPr lang="en-GB" dirty="0"/>
              <a:t>Correlation analysis</a:t>
            </a:r>
          </a:p>
        </p:txBody>
      </p:sp>
      <p:sp>
        <p:nvSpPr>
          <p:cNvPr id="3" name="Subtitle 2">
            <a:extLst>
              <a:ext uri="{FF2B5EF4-FFF2-40B4-BE49-F238E27FC236}">
                <a16:creationId xmlns:a16="http://schemas.microsoft.com/office/drawing/2014/main" id="{14FCB66F-3B91-404D-94CC-605554F41F5E}"/>
              </a:ext>
            </a:extLst>
          </p:cNvPr>
          <p:cNvSpPr>
            <a:spLocks noGrp="1"/>
          </p:cNvSpPr>
          <p:nvPr>
            <p:ph type="subTitle" idx="1"/>
          </p:nvPr>
        </p:nvSpPr>
        <p:spPr/>
        <p:txBody>
          <a:bodyPr/>
          <a:lstStyle/>
          <a:p>
            <a:endParaRPr lang="en-GB" dirty="0"/>
          </a:p>
          <a:p>
            <a:r>
              <a:rPr lang="en-GB" dirty="0"/>
              <a:t>Natalia Levshina</a:t>
            </a:r>
          </a:p>
          <a:p>
            <a:r>
              <a:rPr lang="en-GB" dirty="0"/>
              <a:t>Jena, </a:t>
            </a:r>
            <a:r>
              <a:rPr lang="en-GB" dirty="0" err="1"/>
              <a:t>WiSe</a:t>
            </a:r>
            <a:r>
              <a:rPr lang="en-GB" dirty="0"/>
              <a:t> 2017</a:t>
            </a:r>
          </a:p>
        </p:txBody>
      </p:sp>
    </p:spTree>
    <p:extLst>
      <p:ext uri="{BB962C8B-B14F-4D97-AF65-F5344CB8AC3E}">
        <p14:creationId xmlns:p14="http://schemas.microsoft.com/office/powerpoint/2010/main" val="271695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A550-F669-4BCF-84FF-06294765309A}"/>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A88F6380-DC08-4B5E-B48F-89A18681B753}"/>
              </a:ext>
            </a:extLst>
          </p:cNvPr>
          <p:cNvSpPr>
            <a:spLocks noGrp="1"/>
          </p:cNvSpPr>
          <p:nvPr>
            <p:ph idx="1"/>
          </p:nvPr>
        </p:nvSpPr>
        <p:spPr/>
        <p:txBody>
          <a:bodyPr/>
          <a:lstStyle/>
          <a:p>
            <a:r>
              <a:rPr lang="en-GB" dirty="0"/>
              <a:t>Can you think of one example of a positive correlation, one example of a negative correlation, and one example of no correlation between two variables?</a:t>
            </a:r>
          </a:p>
        </p:txBody>
      </p:sp>
    </p:spTree>
    <p:extLst>
      <p:ext uri="{BB962C8B-B14F-4D97-AF65-F5344CB8AC3E}">
        <p14:creationId xmlns:p14="http://schemas.microsoft.com/office/powerpoint/2010/main" val="3290498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3616-A24C-4824-9104-1B4A0505A5F4}"/>
              </a:ext>
            </a:extLst>
          </p:cNvPr>
          <p:cNvSpPr>
            <a:spLocks noGrp="1"/>
          </p:cNvSpPr>
          <p:nvPr>
            <p:ph type="title"/>
          </p:nvPr>
        </p:nvSpPr>
        <p:spPr/>
        <p:txBody>
          <a:bodyPr/>
          <a:lstStyle/>
          <a:p>
            <a:r>
              <a:rPr lang="en-GB" dirty="0"/>
              <a:t>Types of relationships</a:t>
            </a:r>
          </a:p>
        </p:txBody>
      </p:sp>
      <p:sp>
        <p:nvSpPr>
          <p:cNvPr id="3" name="Content Placeholder 2">
            <a:extLst>
              <a:ext uri="{FF2B5EF4-FFF2-40B4-BE49-F238E27FC236}">
                <a16:creationId xmlns:a16="http://schemas.microsoft.com/office/drawing/2014/main" id="{05B75BAB-8878-4107-A04F-D35EC23EFE5E}"/>
              </a:ext>
            </a:extLst>
          </p:cNvPr>
          <p:cNvSpPr>
            <a:spLocks noGrp="1"/>
          </p:cNvSpPr>
          <p:nvPr>
            <p:ph idx="1"/>
          </p:nvPr>
        </p:nvSpPr>
        <p:spPr/>
        <p:txBody>
          <a:bodyPr/>
          <a:lstStyle/>
          <a:p>
            <a:r>
              <a:rPr lang="en-GB" dirty="0"/>
              <a:t>Monotonic linear</a:t>
            </a:r>
          </a:p>
          <a:p>
            <a:pPr lvl="1"/>
            <a:r>
              <a:rPr lang="en-GB" dirty="0"/>
              <a:t>Use Pearson’s r</a:t>
            </a:r>
          </a:p>
          <a:p>
            <a:r>
              <a:rPr lang="en-GB" dirty="0"/>
              <a:t>Monotonic non-linear</a:t>
            </a:r>
          </a:p>
          <a:p>
            <a:pPr lvl="1"/>
            <a:r>
              <a:rPr lang="en-GB" dirty="0"/>
              <a:t>Use Spearman’s rho or Kendall’s tau</a:t>
            </a:r>
          </a:p>
          <a:p>
            <a:r>
              <a:rPr lang="en-GB" dirty="0"/>
              <a:t>Non-monotonic</a:t>
            </a:r>
          </a:p>
          <a:p>
            <a:pPr lvl="1"/>
            <a:r>
              <a:rPr lang="en-GB" dirty="0"/>
              <a:t>A more sophisticated method is needed</a:t>
            </a:r>
          </a:p>
        </p:txBody>
      </p:sp>
    </p:spTree>
    <p:extLst>
      <p:ext uri="{BB962C8B-B14F-4D97-AF65-F5344CB8AC3E}">
        <p14:creationId xmlns:p14="http://schemas.microsoft.com/office/powerpoint/2010/main" val="44830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F2BE-B433-4432-89DC-2BA29E701EC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225B4BE-39C0-437A-BC8E-13F0FCBB4B4E}"/>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F4042F21-EE08-418D-8007-A97B8130FD66}"/>
              </a:ext>
            </a:extLst>
          </p:cNvPr>
          <p:cNvPicPr>
            <a:picLocks noChangeAspect="1"/>
          </p:cNvPicPr>
          <p:nvPr/>
        </p:nvPicPr>
        <p:blipFill>
          <a:blip r:embed="rId2"/>
          <a:stretch>
            <a:fillRect/>
          </a:stretch>
        </p:blipFill>
        <p:spPr>
          <a:xfrm rot="5400000">
            <a:off x="1333335" y="1177310"/>
            <a:ext cx="6029168" cy="5430062"/>
          </a:xfrm>
          <a:prstGeom prst="rect">
            <a:avLst/>
          </a:prstGeom>
        </p:spPr>
      </p:pic>
    </p:spTree>
    <p:extLst>
      <p:ext uri="{BB962C8B-B14F-4D97-AF65-F5344CB8AC3E}">
        <p14:creationId xmlns:p14="http://schemas.microsoft.com/office/powerpoint/2010/main" val="4230316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AA16-592D-43CF-A846-A58C7724B19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CB18637-43E8-4A93-BB40-C0B5DF140784}"/>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2F9B1C93-BAF8-4207-B15B-4C4436807456}"/>
              </a:ext>
            </a:extLst>
          </p:cNvPr>
          <p:cNvPicPr>
            <a:picLocks noChangeAspect="1"/>
          </p:cNvPicPr>
          <p:nvPr/>
        </p:nvPicPr>
        <p:blipFill>
          <a:blip r:embed="rId2"/>
          <a:stretch>
            <a:fillRect/>
          </a:stretch>
        </p:blipFill>
        <p:spPr>
          <a:xfrm rot="5400000">
            <a:off x="1495844" y="1018099"/>
            <a:ext cx="6087124" cy="5078613"/>
          </a:xfrm>
          <a:prstGeom prst="rect">
            <a:avLst/>
          </a:prstGeom>
        </p:spPr>
      </p:pic>
    </p:spTree>
    <p:extLst>
      <p:ext uri="{BB962C8B-B14F-4D97-AF65-F5344CB8AC3E}">
        <p14:creationId xmlns:p14="http://schemas.microsoft.com/office/powerpoint/2010/main" val="1915314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8403-061E-4E87-9297-CFF883B12BF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69341D2-DD90-4EF2-ACC9-4018272676AB}"/>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5E43E8B1-2B68-4EAE-90E4-977619542EF1}"/>
              </a:ext>
            </a:extLst>
          </p:cNvPr>
          <p:cNvPicPr>
            <a:picLocks noChangeAspect="1"/>
          </p:cNvPicPr>
          <p:nvPr/>
        </p:nvPicPr>
        <p:blipFill>
          <a:blip r:embed="rId2"/>
          <a:stretch>
            <a:fillRect/>
          </a:stretch>
        </p:blipFill>
        <p:spPr>
          <a:xfrm rot="5400000">
            <a:off x="1560998" y="935127"/>
            <a:ext cx="5946259" cy="5372954"/>
          </a:xfrm>
          <a:prstGeom prst="rect">
            <a:avLst/>
          </a:prstGeom>
        </p:spPr>
      </p:pic>
    </p:spTree>
    <p:extLst>
      <p:ext uri="{BB962C8B-B14F-4D97-AF65-F5344CB8AC3E}">
        <p14:creationId xmlns:p14="http://schemas.microsoft.com/office/powerpoint/2010/main" val="4119147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6561-CC22-4B98-BB45-ADC109FB9C33}"/>
              </a:ext>
            </a:extLst>
          </p:cNvPr>
          <p:cNvSpPr>
            <a:spLocks noGrp="1"/>
          </p:cNvSpPr>
          <p:nvPr>
            <p:ph type="title"/>
          </p:nvPr>
        </p:nvSpPr>
        <p:spPr/>
        <p:txBody>
          <a:bodyPr/>
          <a:lstStyle/>
          <a:p>
            <a:r>
              <a:rPr lang="en-GB" dirty="0"/>
              <a:t>Question: what kind of relationship?</a:t>
            </a:r>
          </a:p>
        </p:txBody>
      </p:sp>
      <p:sp>
        <p:nvSpPr>
          <p:cNvPr id="3" name="Content Placeholder 2">
            <a:extLst>
              <a:ext uri="{FF2B5EF4-FFF2-40B4-BE49-F238E27FC236}">
                <a16:creationId xmlns:a16="http://schemas.microsoft.com/office/drawing/2014/main" id="{FDB0A794-F531-4B34-9BA0-37B75914A4B4}"/>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739B30A8-4931-414B-BA0A-375D8FBB8090}"/>
              </a:ext>
            </a:extLst>
          </p:cNvPr>
          <p:cNvPicPr>
            <a:picLocks noChangeAspect="1"/>
          </p:cNvPicPr>
          <p:nvPr/>
        </p:nvPicPr>
        <p:blipFill>
          <a:blip r:embed="rId2"/>
          <a:stretch>
            <a:fillRect/>
          </a:stretch>
        </p:blipFill>
        <p:spPr>
          <a:xfrm>
            <a:off x="2086519" y="1619473"/>
            <a:ext cx="5370567" cy="5370567"/>
          </a:xfrm>
          <a:prstGeom prst="rect">
            <a:avLst/>
          </a:prstGeom>
        </p:spPr>
      </p:pic>
    </p:spTree>
    <p:extLst>
      <p:ext uri="{BB962C8B-B14F-4D97-AF65-F5344CB8AC3E}">
        <p14:creationId xmlns:p14="http://schemas.microsoft.com/office/powerpoint/2010/main" val="2640597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A431-709B-405D-BBD5-79B1C6A8D90C}"/>
              </a:ext>
            </a:extLst>
          </p:cNvPr>
          <p:cNvSpPr>
            <a:spLocks noGrp="1"/>
          </p:cNvSpPr>
          <p:nvPr>
            <p:ph type="title"/>
          </p:nvPr>
        </p:nvSpPr>
        <p:spPr/>
        <p:txBody>
          <a:bodyPr/>
          <a:lstStyle/>
          <a:p>
            <a:r>
              <a:rPr lang="en-GB" dirty="0"/>
              <a:t>Pearson’s </a:t>
            </a:r>
            <a:r>
              <a:rPr lang="en-GB" i="1" dirty="0"/>
              <a:t>r</a:t>
            </a:r>
            <a:r>
              <a:rPr lang="en-GB" dirty="0"/>
              <a:t> with all data</a:t>
            </a:r>
          </a:p>
        </p:txBody>
      </p:sp>
      <p:sp>
        <p:nvSpPr>
          <p:cNvPr id="3" name="Content Placeholder 2">
            <a:extLst>
              <a:ext uri="{FF2B5EF4-FFF2-40B4-BE49-F238E27FC236}">
                <a16:creationId xmlns:a16="http://schemas.microsoft.com/office/drawing/2014/main" id="{C6128FC9-4F53-4EBD-8CAB-1BB850DADED4}"/>
              </a:ext>
            </a:extLst>
          </p:cNvPr>
          <p:cNvSpPr>
            <a:spLocks noGrp="1"/>
          </p:cNvSpPr>
          <p:nvPr>
            <p:ph idx="1"/>
          </p:nvPr>
        </p:nvSpPr>
        <p:spPr/>
        <p:txBody>
          <a:bodyPr>
            <a:normAutofit fontScale="77500" lnSpcReduction="20000"/>
          </a:bodyPr>
          <a:lstStyle/>
          <a:p>
            <a:pPr marL="0" indent="0">
              <a:buNone/>
            </a:pPr>
            <a:r>
              <a:rPr lang="en-GB" dirty="0">
                <a:solidFill>
                  <a:srgbClr val="0000CC"/>
                </a:solidFill>
              </a:rPr>
              <a:t>&gt; </a:t>
            </a:r>
            <a:r>
              <a:rPr lang="en-GB" dirty="0" err="1">
                <a:solidFill>
                  <a:srgbClr val="0000CC"/>
                </a:solidFill>
              </a:rPr>
              <a:t>cor.test</a:t>
            </a:r>
            <a:r>
              <a:rPr lang="en-GB" dirty="0">
                <a:solidFill>
                  <a:srgbClr val="0000CC"/>
                </a:solidFill>
              </a:rPr>
              <a:t>(Length, </a:t>
            </a:r>
            <a:r>
              <a:rPr lang="en-GB" dirty="0" err="1">
                <a:solidFill>
                  <a:srgbClr val="0000CC"/>
                </a:solidFill>
              </a:rPr>
              <a:t>Mean_RT</a:t>
            </a:r>
            <a:r>
              <a:rPr lang="en-GB" dirty="0">
                <a:solidFill>
                  <a:srgbClr val="0000CC"/>
                </a:solidFill>
              </a:rPr>
              <a:t>) </a:t>
            </a:r>
            <a:r>
              <a:rPr lang="en-GB" dirty="0"/>
              <a:t>#by default, Pearson and two-tailed</a:t>
            </a:r>
          </a:p>
          <a:p>
            <a:pPr marL="0" indent="0">
              <a:buNone/>
            </a:pPr>
            <a:r>
              <a:rPr lang="en-GB" dirty="0"/>
              <a:t>	Pearson's product-moment correlation</a:t>
            </a:r>
          </a:p>
          <a:p>
            <a:pPr marL="0" indent="0">
              <a:buNone/>
            </a:pPr>
            <a:endParaRPr lang="en-GB" dirty="0"/>
          </a:p>
          <a:p>
            <a:pPr marL="0" indent="0">
              <a:buNone/>
            </a:pPr>
            <a:r>
              <a:rPr lang="en-GB" dirty="0"/>
              <a:t>data:  Length and </a:t>
            </a:r>
            <a:r>
              <a:rPr lang="en-GB" dirty="0" err="1"/>
              <a:t>Mean_RT</a:t>
            </a:r>
            <a:endParaRPr lang="en-GB" dirty="0"/>
          </a:p>
          <a:p>
            <a:pPr marL="0" indent="0">
              <a:buNone/>
            </a:pPr>
            <a:r>
              <a:rPr lang="en-GB" dirty="0"/>
              <a:t>t = 7.7158, </a:t>
            </a:r>
            <a:r>
              <a:rPr lang="en-GB" dirty="0" err="1"/>
              <a:t>df</a:t>
            </a:r>
            <a:r>
              <a:rPr lang="en-GB" dirty="0"/>
              <a:t> = 98, p-value = 1.019e-11</a:t>
            </a:r>
          </a:p>
          <a:p>
            <a:pPr marL="0" indent="0">
              <a:buNone/>
            </a:pPr>
            <a:r>
              <a:rPr lang="en-GB" dirty="0"/>
              <a:t>alternative hypothesis: true correlation is not equal to 0</a:t>
            </a:r>
          </a:p>
          <a:p>
            <a:pPr marL="0" indent="0">
              <a:buNone/>
            </a:pPr>
            <a:r>
              <a:rPr lang="en-GB" dirty="0"/>
              <a:t>95 percent confidence interval:</a:t>
            </a:r>
          </a:p>
          <a:p>
            <a:pPr marL="0" indent="0">
              <a:buNone/>
            </a:pPr>
            <a:r>
              <a:rPr lang="en-GB" dirty="0"/>
              <a:t> 0.4757761 0.7237704</a:t>
            </a:r>
          </a:p>
          <a:p>
            <a:pPr marL="0" indent="0">
              <a:buNone/>
            </a:pPr>
            <a:r>
              <a:rPr lang="en-GB" dirty="0"/>
              <a:t>sample estimates:</a:t>
            </a:r>
          </a:p>
          <a:p>
            <a:pPr marL="0" indent="0">
              <a:buNone/>
            </a:pPr>
            <a:r>
              <a:rPr lang="en-GB" dirty="0"/>
              <a:t>      </a:t>
            </a:r>
            <a:r>
              <a:rPr lang="en-GB" dirty="0" err="1"/>
              <a:t>cor</a:t>
            </a:r>
            <a:r>
              <a:rPr lang="en-GB" dirty="0"/>
              <a:t> </a:t>
            </a:r>
          </a:p>
          <a:p>
            <a:pPr marL="0" indent="0">
              <a:buNone/>
            </a:pPr>
            <a:r>
              <a:rPr lang="en-GB" dirty="0"/>
              <a:t>0.6147456 </a:t>
            </a:r>
          </a:p>
        </p:txBody>
      </p:sp>
    </p:spTree>
    <p:extLst>
      <p:ext uri="{BB962C8B-B14F-4D97-AF65-F5344CB8AC3E}">
        <p14:creationId xmlns:p14="http://schemas.microsoft.com/office/powerpoint/2010/main" val="3066004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EDF8D-0C41-42BE-9E7B-AD8E909C0E67}"/>
              </a:ext>
            </a:extLst>
          </p:cNvPr>
          <p:cNvSpPr>
            <a:spLocks noGrp="1"/>
          </p:cNvSpPr>
          <p:nvPr>
            <p:ph type="title"/>
          </p:nvPr>
        </p:nvSpPr>
        <p:spPr/>
        <p:txBody>
          <a:bodyPr/>
          <a:lstStyle/>
          <a:p>
            <a:r>
              <a:rPr lang="en-GB" dirty="0"/>
              <a:t>Beware of outliers</a:t>
            </a:r>
          </a:p>
        </p:txBody>
      </p:sp>
      <p:sp>
        <p:nvSpPr>
          <p:cNvPr id="3" name="Content Placeholder 2">
            <a:extLst>
              <a:ext uri="{FF2B5EF4-FFF2-40B4-BE49-F238E27FC236}">
                <a16:creationId xmlns:a16="http://schemas.microsoft.com/office/drawing/2014/main" id="{6B608570-8C0B-4A2A-841D-32AFD2641DAB}"/>
              </a:ext>
            </a:extLst>
          </p:cNvPr>
          <p:cNvSpPr>
            <a:spLocks noGrp="1"/>
          </p:cNvSpPr>
          <p:nvPr>
            <p:ph idx="1"/>
          </p:nvPr>
        </p:nvSpPr>
        <p:spPr/>
        <p:txBody>
          <a:bodyPr/>
          <a:lstStyle/>
          <a:p>
            <a:r>
              <a:rPr lang="en-GB" dirty="0"/>
              <a:t>Can distort the results: </a:t>
            </a:r>
          </a:p>
          <a:p>
            <a:endParaRPr lang="en-GB" dirty="0"/>
          </a:p>
        </p:txBody>
      </p:sp>
      <p:pic>
        <p:nvPicPr>
          <p:cNvPr id="4" name="Picture 3">
            <a:extLst>
              <a:ext uri="{FF2B5EF4-FFF2-40B4-BE49-F238E27FC236}">
                <a16:creationId xmlns:a16="http://schemas.microsoft.com/office/drawing/2014/main" id="{48B60635-55B9-4A01-BC19-91CDF2FFA5B3}"/>
              </a:ext>
            </a:extLst>
          </p:cNvPr>
          <p:cNvPicPr>
            <a:picLocks noChangeAspect="1"/>
          </p:cNvPicPr>
          <p:nvPr/>
        </p:nvPicPr>
        <p:blipFill>
          <a:blip r:embed="rId2"/>
          <a:stretch>
            <a:fillRect/>
          </a:stretch>
        </p:blipFill>
        <p:spPr>
          <a:xfrm>
            <a:off x="913859" y="2561529"/>
            <a:ext cx="7041421" cy="3750369"/>
          </a:xfrm>
          <a:prstGeom prst="rect">
            <a:avLst/>
          </a:prstGeom>
        </p:spPr>
      </p:pic>
    </p:spTree>
    <p:extLst>
      <p:ext uri="{BB962C8B-B14F-4D97-AF65-F5344CB8AC3E}">
        <p14:creationId xmlns:p14="http://schemas.microsoft.com/office/powerpoint/2010/main" val="771298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7AE1-AEA3-4B86-919E-906CA2E6AD1A}"/>
              </a:ext>
            </a:extLst>
          </p:cNvPr>
          <p:cNvSpPr>
            <a:spLocks noGrp="1"/>
          </p:cNvSpPr>
          <p:nvPr>
            <p:ph type="title"/>
          </p:nvPr>
        </p:nvSpPr>
        <p:spPr/>
        <p:txBody>
          <a:bodyPr/>
          <a:lstStyle/>
          <a:p>
            <a:r>
              <a:rPr lang="en-GB" dirty="0"/>
              <a:t>Remove 3 old suspects</a:t>
            </a:r>
          </a:p>
        </p:txBody>
      </p:sp>
      <p:sp>
        <p:nvSpPr>
          <p:cNvPr id="3" name="Content Placeholder 2">
            <a:extLst>
              <a:ext uri="{FF2B5EF4-FFF2-40B4-BE49-F238E27FC236}">
                <a16:creationId xmlns:a16="http://schemas.microsoft.com/office/drawing/2014/main" id="{80E65A82-71E5-4C37-90EF-F6ED2200554C}"/>
              </a:ext>
            </a:extLst>
          </p:cNvPr>
          <p:cNvSpPr>
            <a:spLocks noGrp="1"/>
          </p:cNvSpPr>
          <p:nvPr>
            <p:ph idx="1"/>
          </p:nvPr>
        </p:nvSpPr>
        <p:spPr/>
        <p:txBody>
          <a:bodyPr/>
          <a:lstStyle/>
          <a:p>
            <a:pPr marL="0" indent="0">
              <a:buNone/>
            </a:pPr>
            <a:r>
              <a:rPr lang="en-GB" dirty="0">
                <a:solidFill>
                  <a:srgbClr val="0000CC"/>
                </a:solidFill>
              </a:rPr>
              <a:t>&gt; </a:t>
            </a:r>
            <a:r>
              <a:rPr lang="en-GB" dirty="0" err="1">
                <a:solidFill>
                  <a:srgbClr val="0000CC"/>
                </a:solidFill>
              </a:rPr>
              <a:t>Mean_RT_new</a:t>
            </a:r>
            <a:r>
              <a:rPr lang="en-GB" dirty="0">
                <a:solidFill>
                  <a:srgbClr val="0000CC"/>
                </a:solidFill>
              </a:rPr>
              <a:t> &lt;- </a:t>
            </a:r>
            <a:r>
              <a:rPr lang="en-GB" dirty="0" err="1">
                <a:solidFill>
                  <a:srgbClr val="0000CC"/>
                </a:solidFill>
              </a:rPr>
              <a:t>Mean_RT</a:t>
            </a:r>
            <a:r>
              <a:rPr lang="en-GB" dirty="0">
                <a:solidFill>
                  <a:srgbClr val="0000CC"/>
                </a:solidFill>
              </a:rPr>
              <a:t>[</a:t>
            </a:r>
            <a:r>
              <a:rPr lang="en-GB" dirty="0" err="1">
                <a:solidFill>
                  <a:srgbClr val="0000CC"/>
                </a:solidFill>
              </a:rPr>
              <a:t>Mean_RT</a:t>
            </a:r>
            <a:r>
              <a:rPr lang="en-GB" dirty="0">
                <a:solidFill>
                  <a:srgbClr val="0000CC"/>
                </a:solidFill>
              </a:rPr>
              <a:t> &lt; 1200]</a:t>
            </a:r>
          </a:p>
          <a:p>
            <a:pPr marL="0" indent="0">
              <a:buNone/>
            </a:pPr>
            <a:endParaRPr lang="en-GB" dirty="0"/>
          </a:p>
          <a:p>
            <a:pPr marL="0" indent="0">
              <a:buNone/>
            </a:pPr>
            <a:r>
              <a:rPr lang="en-GB" dirty="0"/>
              <a:t>We also need to remove them from Length, so that the vectors are equally long:</a:t>
            </a:r>
          </a:p>
          <a:p>
            <a:pPr marL="0" indent="0">
              <a:buNone/>
            </a:pPr>
            <a:endParaRPr lang="en-GB" dirty="0"/>
          </a:p>
          <a:p>
            <a:pPr marL="0" indent="0">
              <a:buNone/>
            </a:pPr>
            <a:r>
              <a:rPr lang="en-GB" dirty="0">
                <a:solidFill>
                  <a:srgbClr val="0000CC"/>
                </a:solidFill>
              </a:rPr>
              <a:t>&gt; </a:t>
            </a:r>
            <a:r>
              <a:rPr lang="en-GB" dirty="0" err="1">
                <a:solidFill>
                  <a:srgbClr val="0000CC"/>
                </a:solidFill>
              </a:rPr>
              <a:t>Length_new</a:t>
            </a:r>
            <a:r>
              <a:rPr lang="en-GB" dirty="0">
                <a:solidFill>
                  <a:srgbClr val="0000CC"/>
                </a:solidFill>
              </a:rPr>
              <a:t> &lt;- Length[</a:t>
            </a:r>
            <a:r>
              <a:rPr lang="en-GB" dirty="0" err="1">
                <a:solidFill>
                  <a:srgbClr val="0000CC"/>
                </a:solidFill>
              </a:rPr>
              <a:t>Mean_RT</a:t>
            </a:r>
            <a:r>
              <a:rPr lang="en-GB" dirty="0">
                <a:solidFill>
                  <a:srgbClr val="0000CC"/>
                </a:solidFill>
              </a:rPr>
              <a:t> &lt; 1200] </a:t>
            </a:r>
          </a:p>
        </p:txBody>
      </p:sp>
    </p:spTree>
    <p:extLst>
      <p:ext uri="{BB962C8B-B14F-4D97-AF65-F5344CB8AC3E}">
        <p14:creationId xmlns:p14="http://schemas.microsoft.com/office/powerpoint/2010/main" val="2133984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785B-E0C6-479C-9405-062EF928476E}"/>
              </a:ext>
            </a:extLst>
          </p:cNvPr>
          <p:cNvSpPr>
            <a:spLocks noGrp="1"/>
          </p:cNvSpPr>
          <p:nvPr>
            <p:ph type="title"/>
          </p:nvPr>
        </p:nvSpPr>
        <p:spPr/>
        <p:txBody>
          <a:bodyPr/>
          <a:lstStyle/>
          <a:p>
            <a:r>
              <a:rPr lang="en-GB" dirty="0"/>
              <a:t>Pearson’s </a:t>
            </a:r>
            <a:r>
              <a:rPr lang="en-GB" i="1" dirty="0"/>
              <a:t>r</a:t>
            </a:r>
            <a:r>
              <a:rPr lang="en-GB" dirty="0"/>
              <a:t> without outliers</a:t>
            </a:r>
          </a:p>
        </p:txBody>
      </p:sp>
      <p:sp>
        <p:nvSpPr>
          <p:cNvPr id="3" name="Content Placeholder 2">
            <a:extLst>
              <a:ext uri="{FF2B5EF4-FFF2-40B4-BE49-F238E27FC236}">
                <a16:creationId xmlns:a16="http://schemas.microsoft.com/office/drawing/2014/main" id="{46ADC6F2-E39C-4852-B31A-E6FC2F273310}"/>
              </a:ext>
            </a:extLst>
          </p:cNvPr>
          <p:cNvSpPr>
            <a:spLocks noGrp="1"/>
          </p:cNvSpPr>
          <p:nvPr>
            <p:ph idx="1"/>
          </p:nvPr>
        </p:nvSpPr>
        <p:spPr/>
        <p:txBody>
          <a:bodyPr>
            <a:normAutofit fontScale="77500" lnSpcReduction="20000"/>
          </a:bodyPr>
          <a:lstStyle/>
          <a:p>
            <a:pPr marL="0" indent="0">
              <a:buNone/>
            </a:pPr>
            <a:r>
              <a:rPr lang="en-GB" dirty="0">
                <a:solidFill>
                  <a:srgbClr val="0000CC"/>
                </a:solidFill>
              </a:rPr>
              <a:t>&gt; </a:t>
            </a:r>
            <a:r>
              <a:rPr lang="en-GB" dirty="0" err="1">
                <a:solidFill>
                  <a:srgbClr val="0000CC"/>
                </a:solidFill>
              </a:rPr>
              <a:t>cor.test</a:t>
            </a:r>
            <a:r>
              <a:rPr lang="en-GB" dirty="0">
                <a:solidFill>
                  <a:srgbClr val="0000CC"/>
                </a:solidFill>
              </a:rPr>
              <a:t>(</a:t>
            </a:r>
            <a:r>
              <a:rPr lang="en-GB" dirty="0" err="1">
                <a:solidFill>
                  <a:srgbClr val="0000CC"/>
                </a:solidFill>
              </a:rPr>
              <a:t>Length_new</a:t>
            </a:r>
            <a:r>
              <a:rPr lang="en-GB" dirty="0">
                <a:solidFill>
                  <a:srgbClr val="0000CC"/>
                </a:solidFill>
              </a:rPr>
              <a:t>, </a:t>
            </a:r>
            <a:r>
              <a:rPr lang="en-GB" dirty="0" err="1">
                <a:solidFill>
                  <a:srgbClr val="0000CC"/>
                </a:solidFill>
              </a:rPr>
              <a:t>Mean_RT_new</a:t>
            </a:r>
            <a:r>
              <a:rPr lang="en-GB" dirty="0">
                <a:solidFill>
                  <a:srgbClr val="0000CC"/>
                </a:solidFill>
              </a:rPr>
              <a:t>)</a:t>
            </a:r>
          </a:p>
          <a:p>
            <a:pPr marL="0" indent="0">
              <a:buNone/>
            </a:pPr>
            <a:endParaRPr lang="en-GB" dirty="0"/>
          </a:p>
          <a:p>
            <a:pPr marL="0" indent="0">
              <a:buNone/>
            </a:pPr>
            <a:r>
              <a:rPr lang="en-GB" dirty="0"/>
              <a:t>	Pearson's product-moment correlation</a:t>
            </a:r>
          </a:p>
          <a:p>
            <a:pPr marL="0" indent="0">
              <a:buNone/>
            </a:pPr>
            <a:endParaRPr lang="en-GB" dirty="0"/>
          </a:p>
          <a:p>
            <a:pPr marL="0" indent="0">
              <a:buNone/>
            </a:pPr>
            <a:r>
              <a:rPr lang="en-GB" dirty="0"/>
              <a:t>data:  </a:t>
            </a:r>
            <a:r>
              <a:rPr lang="en-GB" dirty="0" err="1"/>
              <a:t>Length_new</a:t>
            </a:r>
            <a:r>
              <a:rPr lang="en-GB" dirty="0"/>
              <a:t> and </a:t>
            </a:r>
            <a:r>
              <a:rPr lang="en-GB" dirty="0" err="1"/>
              <a:t>Mean_RT_new</a:t>
            </a:r>
            <a:endParaRPr lang="en-GB" dirty="0"/>
          </a:p>
          <a:p>
            <a:pPr marL="0" indent="0">
              <a:buNone/>
            </a:pPr>
            <a:r>
              <a:rPr lang="en-GB" dirty="0"/>
              <a:t>t = 7.0965, </a:t>
            </a:r>
            <a:r>
              <a:rPr lang="en-GB" dirty="0" err="1"/>
              <a:t>df</a:t>
            </a:r>
            <a:r>
              <a:rPr lang="en-GB" dirty="0"/>
              <a:t> = 95, p-value = 2.289e-10</a:t>
            </a:r>
          </a:p>
          <a:p>
            <a:pPr marL="0" indent="0">
              <a:buNone/>
            </a:pPr>
            <a:r>
              <a:rPr lang="en-GB" dirty="0"/>
              <a:t>alternative hypothesis: true correlation is not equal to 0</a:t>
            </a:r>
          </a:p>
          <a:p>
            <a:pPr marL="0" indent="0">
              <a:buNone/>
            </a:pPr>
            <a:r>
              <a:rPr lang="en-GB" dirty="0"/>
              <a:t>95 percent confidence interval:</a:t>
            </a:r>
          </a:p>
          <a:p>
            <a:pPr marL="0" indent="0">
              <a:buNone/>
            </a:pPr>
            <a:r>
              <a:rPr lang="en-GB" dirty="0"/>
              <a:t> 0.4409167 0.7052541</a:t>
            </a:r>
          </a:p>
          <a:p>
            <a:pPr marL="0" indent="0">
              <a:buNone/>
            </a:pPr>
            <a:r>
              <a:rPr lang="en-GB" dirty="0"/>
              <a:t>sample estimates:</a:t>
            </a:r>
          </a:p>
          <a:p>
            <a:pPr marL="0" indent="0">
              <a:buNone/>
            </a:pPr>
            <a:r>
              <a:rPr lang="en-GB" dirty="0"/>
              <a:t>      </a:t>
            </a:r>
            <a:r>
              <a:rPr lang="en-GB" dirty="0" err="1"/>
              <a:t>cor</a:t>
            </a:r>
            <a:r>
              <a:rPr lang="en-GB" dirty="0"/>
              <a:t> </a:t>
            </a:r>
          </a:p>
          <a:p>
            <a:pPr marL="0" indent="0">
              <a:buNone/>
            </a:pPr>
            <a:r>
              <a:rPr lang="en-GB" dirty="0"/>
              <a:t>0.5886011 </a:t>
            </a:r>
          </a:p>
        </p:txBody>
      </p:sp>
    </p:spTree>
    <p:extLst>
      <p:ext uri="{BB962C8B-B14F-4D97-AF65-F5344CB8AC3E}">
        <p14:creationId xmlns:p14="http://schemas.microsoft.com/office/powerpoint/2010/main" val="320186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733D-C1A3-4D12-8D5F-00DB38DBFADC}"/>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A19D47A1-F347-4BF1-8264-5B10ADC4A542}"/>
              </a:ext>
            </a:extLst>
          </p:cNvPr>
          <p:cNvSpPr>
            <a:spLocks noGrp="1"/>
          </p:cNvSpPr>
          <p:nvPr>
            <p:ph idx="1"/>
          </p:nvPr>
        </p:nvSpPr>
        <p:spPr/>
        <p:txBody>
          <a:bodyPr/>
          <a:lstStyle/>
          <a:p>
            <a:pPr marL="0" indent="0">
              <a:buNone/>
            </a:pPr>
            <a:r>
              <a:rPr lang="en-GB" dirty="0"/>
              <a:t>1. Word length and reaction times</a:t>
            </a:r>
          </a:p>
          <a:p>
            <a:pPr marL="0" indent="0">
              <a:buNone/>
            </a:pPr>
            <a:r>
              <a:rPr lang="en-GB" dirty="0"/>
              <a:t>	- Visualization of correlation</a:t>
            </a:r>
          </a:p>
          <a:p>
            <a:pPr marL="0" indent="0">
              <a:buNone/>
            </a:pPr>
            <a:r>
              <a:rPr lang="en-GB" dirty="0"/>
              <a:t>	- Pearson’s correlation coefficient </a:t>
            </a:r>
            <a:r>
              <a:rPr lang="en-GB" i="1" dirty="0"/>
              <a:t>r</a:t>
            </a:r>
          </a:p>
          <a:p>
            <a:pPr marL="0" indent="0">
              <a:buNone/>
            </a:pPr>
            <a:r>
              <a:rPr lang="en-GB" dirty="0"/>
              <a:t>2.  Acquisition of grammar and lexicon in L1</a:t>
            </a:r>
          </a:p>
          <a:p>
            <a:pPr marL="0" indent="0">
              <a:buNone/>
            </a:pPr>
            <a:r>
              <a:rPr lang="en-GB" dirty="0">
                <a:solidFill>
                  <a:srgbClr val="0000CC"/>
                </a:solidFill>
              </a:rPr>
              <a:t>	</a:t>
            </a:r>
            <a:r>
              <a:rPr lang="en-GB" dirty="0"/>
              <a:t>- Visualization of correlation</a:t>
            </a:r>
          </a:p>
          <a:p>
            <a:pPr marL="0" indent="0">
              <a:buNone/>
            </a:pPr>
            <a:r>
              <a:rPr lang="en-GB" dirty="0"/>
              <a:t>	- Spearman’s </a:t>
            </a:r>
            <a:r>
              <a:rPr lang="en-GB" i="1" dirty="0"/>
              <a:t>rho</a:t>
            </a:r>
          </a:p>
          <a:p>
            <a:pPr marL="0" indent="0">
              <a:buNone/>
            </a:pPr>
            <a:r>
              <a:rPr lang="en-GB" dirty="0"/>
              <a:t>	- Kendall’s </a:t>
            </a:r>
            <a:r>
              <a:rPr lang="en-GB" i="1" dirty="0"/>
              <a:t>tau</a:t>
            </a:r>
          </a:p>
          <a:p>
            <a:pPr marL="0" indent="0">
              <a:buNone/>
            </a:pPr>
            <a:r>
              <a:rPr lang="en-GB" dirty="0"/>
              <a:t>3. Correlation and causation</a:t>
            </a:r>
          </a:p>
        </p:txBody>
      </p:sp>
    </p:spTree>
    <p:extLst>
      <p:ext uri="{BB962C8B-B14F-4D97-AF65-F5344CB8AC3E}">
        <p14:creationId xmlns:p14="http://schemas.microsoft.com/office/powerpoint/2010/main" val="1175366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06D9-F627-474D-B521-6C3AC6A7DF7E}"/>
              </a:ext>
            </a:extLst>
          </p:cNvPr>
          <p:cNvSpPr>
            <a:spLocks noGrp="1"/>
          </p:cNvSpPr>
          <p:nvPr>
            <p:ph type="title"/>
          </p:nvPr>
        </p:nvSpPr>
        <p:spPr/>
        <p:txBody>
          <a:bodyPr/>
          <a:lstStyle/>
          <a:p>
            <a:r>
              <a:rPr lang="en-GB" dirty="0"/>
              <a:t>Interim conclusions</a:t>
            </a:r>
          </a:p>
        </p:txBody>
      </p:sp>
      <p:sp>
        <p:nvSpPr>
          <p:cNvPr id="3" name="Content Placeholder 2">
            <a:extLst>
              <a:ext uri="{FF2B5EF4-FFF2-40B4-BE49-F238E27FC236}">
                <a16:creationId xmlns:a16="http://schemas.microsoft.com/office/drawing/2014/main" id="{78ABF46C-68BF-42BD-8464-BAFFDF456580}"/>
              </a:ext>
            </a:extLst>
          </p:cNvPr>
          <p:cNvSpPr>
            <a:spLocks noGrp="1"/>
          </p:cNvSpPr>
          <p:nvPr>
            <p:ph idx="1"/>
          </p:nvPr>
        </p:nvSpPr>
        <p:spPr/>
        <p:txBody>
          <a:bodyPr/>
          <a:lstStyle/>
          <a:p>
            <a:r>
              <a:rPr lang="en-GB" dirty="0"/>
              <a:t>The null hypothesis of no association can be rejected. </a:t>
            </a:r>
          </a:p>
          <a:p>
            <a:r>
              <a:rPr lang="en-GB" dirty="0"/>
              <a:t>The correlation is positive and significant. </a:t>
            </a:r>
          </a:p>
        </p:txBody>
      </p:sp>
    </p:spTree>
    <p:extLst>
      <p:ext uri="{BB962C8B-B14F-4D97-AF65-F5344CB8AC3E}">
        <p14:creationId xmlns:p14="http://schemas.microsoft.com/office/powerpoint/2010/main" val="330870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733D-C1A3-4D12-8D5F-00DB38DBFADC}"/>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A19D47A1-F347-4BF1-8264-5B10ADC4A542}"/>
              </a:ext>
            </a:extLst>
          </p:cNvPr>
          <p:cNvSpPr>
            <a:spLocks noGrp="1"/>
          </p:cNvSpPr>
          <p:nvPr>
            <p:ph idx="1"/>
          </p:nvPr>
        </p:nvSpPr>
        <p:spPr/>
        <p:txBody>
          <a:bodyPr/>
          <a:lstStyle/>
          <a:p>
            <a:pPr marL="0" indent="0">
              <a:buNone/>
            </a:pPr>
            <a:r>
              <a:rPr lang="en-GB" dirty="0"/>
              <a:t>1. Word length and reaction times</a:t>
            </a:r>
          </a:p>
          <a:p>
            <a:pPr marL="0" indent="0">
              <a:buNone/>
            </a:pPr>
            <a:r>
              <a:rPr lang="en-GB" dirty="0"/>
              <a:t>	- Visualization of correlation</a:t>
            </a:r>
          </a:p>
          <a:p>
            <a:pPr marL="0" indent="0">
              <a:buNone/>
            </a:pPr>
            <a:r>
              <a:rPr lang="en-GB" dirty="0"/>
              <a:t>	- Pearson’s correlation coefficient </a:t>
            </a:r>
            <a:r>
              <a:rPr lang="en-GB" i="1" dirty="0"/>
              <a:t>r</a:t>
            </a:r>
          </a:p>
          <a:p>
            <a:pPr marL="0" indent="0">
              <a:buNone/>
            </a:pPr>
            <a:r>
              <a:rPr lang="en-GB" dirty="0">
                <a:solidFill>
                  <a:srgbClr val="0000CC"/>
                </a:solidFill>
              </a:rPr>
              <a:t>2.  Acquisition of grammar and lexicon in L1</a:t>
            </a:r>
          </a:p>
          <a:p>
            <a:pPr marL="0" indent="0">
              <a:buNone/>
            </a:pPr>
            <a:r>
              <a:rPr lang="en-GB" dirty="0">
                <a:solidFill>
                  <a:srgbClr val="0000CC"/>
                </a:solidFill>
              </a:rPr>
              <a:t>	</a:t>
            </a:r>
            <a:r>
              <a:rPr lang="en-GB" dirty="0"/>
              <a:t>- Visualization of correlation</a:t>
            </a:r>
          </a:p>
          <a:p>
            <a:pPr marL="0" indent="0">
              <a:buNone/>
            </a:pPr>
            <a:r>
              <a:rPr lang="en-GB" dirty="0"/>
              <a:t>	- Spearman’s </a:t>
            </a:r>
            <a:r>
              <a:rPr lang="en-GB" i="1" dirty="0"/>
              <a:t>rho</a:t>
            </a:r>
          </a:p>
          <a:p>
            <a:pPr marL="0" indent="0">
              <a:buNone/>
            </a:pPr>
            <a:r>
              <a:rPr lang="en-GB" dirty="0"/>
              <a:t>	- Kendall’s </a:t>
            </a:r>
            <a:r>
              <a:rPr lang="en-GB" i="1" dirty="0"/>
              <a:t>tau</a:t>
            </a:r>
          </a:p>
          <a:p>
            <a:pPr marL="0" indent="0">
              <a:buNone/>
            </a:pPr>
            <a:r>
              <a:rPr lang="en-GB" dirty="0"/>
              <a:t>3. Correlation and causation</a:t>
            </a:r>
          </a:p>
        </p:txBody>
      </p:sp>
    </p:spTree>
    <p:extLst>
      <p:ext uri="{BB962C8B-B14F-4D97-AF65-F5344CB8AC3E}">
        <p14:creationId xmlns:p14="http://schemas.microsoft.com/office/powerpoint/2010/main" val="1857166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0241-3429-4FBF-90E9-4CC4497907BA}"/>
              </a:ext>
            </a:extLst>
          </p:cNvPr>
          <p:cNvSpPr>
            <a:spLocks noGrp="1"/>
          </p:cNvSpPr>
          <p:nvPr>
            <p:ph type="title"/>
          </p:nvPr>
        </p:nvSpPr>
        <p:spPr/>
        <p:txBody>
          <a:bodyPr/>
          <a:lstStyle/>
          <a:p>
            <a:r>
              <a:rPr lang="en-GB" dirty="0"/>
              <a:t>Acquisition of grammar and lexicon</a:t>
            </a:r>
          </a:p>
        </p:txBody>
      </p:sp>
      <p:sp>
        <p:nvSpPr>
          <p:cNvPr id="3" name="Content Placeholder 2">
            <a:extLst>
              <a:ext uri="{FF2B5EF4-FFF2-40B4-BE49-F238E27FC236}">
                <a16:creationId xmlns:a16="http://schemas.microsoft.com/office/drawing/2014/main" id="{98386F7E-90A2-4590-9094-C0905EB9CC1B}"/>
              </a:ext>
            </a:extLst>
          </p:cNvPr>
          <p:cNvSpPr>
            <a:spLocks noGrp="1"/>
          </p:cNvSpPr>
          <p:nvPr>
            <p:ph idx="1"/>
          </p:nvPr>
        </p:nvSpPr>
        <p:spPr/>
        <p:txBody>
          <a:bodyPr/>
          <a:lstStyle/>
          <a:p>
            <a:r>
              <a:rPr lang="en-GB" dirty="0"/>
              <a:t>Bates and Goodman (1997) investigated the relationships between vocabulary size and grammatical development of young children during the period from 16 to 30 months.</a:t>
            </a:r>
          </a:p>
          <a:p>
            <a:r>
              <a:rPr lang="en-GB" dirty="0"/>
              <a:t>Hypothesis: there is a positive correlation between vocabulary size and grammatical development.</a:t>
            </a:r>
          </a:p>
          <a:p>
            <a:pPr lvl="1"/>
            <a:r>
              <a:rPr lang="en-GB" dirty="0"/>
              <a:t>Vocabulary size: the number of words learnt</a:t>
            </a:r>
          </a:p>
          <a:p>
            <a:pPr lvl="1"/>
            <a:r>
              <a:rPr lang="en-GB" dirty="0"/>
              <a:t>Grammar: the total number of target constructions, from 0 to 37</a:t>
            </a:r>
          </a:p>
        </p:txBody>
      </p:sp>
    </p:spTree>
    <p:extLst>
      <p:ext uri="{BB962C8B-B14F-4D97-AF65-F5344CB8AC3E}">
        <p14:creationId xmlns:p14="http://schemas.microsoft.com/office/powerpoint/2010/main" val="3003339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2D4-5E6B-437A-AAE5-E1F2482D4263}"/>
              </a:ext>
            </a:extLst>
          </p:cNvPr>
          <p:cNvSpPr>
            <a:spLocks noGrp="1"/>
          </p:cNvSpPr>
          <p:nvPr>
            <p:ph type="title"/>
          </p:nvPr>
        </p:nvSpPr>
        <p:spPr/>
        <p:txBody>
          <a:bodyPr/>
          <a:lstStyle/>
          <a:p>
            <a:r>
              <a:rPr lang="en-GB" dirty="0"/>
              <a:t>Creating the data and a scatter plot</a:t>
            </a:r>
          </a:p>
        </p:txBody>
      </p:sp>
      <p:sp>
        <p:nvSpPr>
          <p:cNvPr id="3" name="Content Placeholder 2">
            <a:extLst>
              <a:ext uri="{FF2B5EF4-FFF2-40B4-BE49-F238E27FC236}">
                <a16:creationId xmlns:a16="http://schemas.microsoft.com/office/drawing/2014/main" id="{31873AD1-4AC3-4FD2-A216-49AB6924510F}"/>
              </a:ext>
            </a:extLst>
          </p:cNvPr>
          <p:cNvSpPr>
            <a:spLocks noGrp="1"/>
          </p:cNvSpPr>
          <p:nvPr>
            <p:ph idx="1"/>
          </p:nvPr>
        </p:nvSpPr>
        <p:spPr/>
        <p:txBody>
          <a:bodyPr/>
          <a:lstStyle/>
          <a:p>
            <a:pPr marL="0" indent="0">
              <a:buNone/>
            </a:pPr>
            <a:r>
              <a:rPr lang="en-GB" dirty="0">
                <a:solidFill>
                  <a:srgbClr val="0000CC"/>
                </a:solidFill>
              </a:rPr>
              <a:t>&gt; </a:t>
            </a:r>
            <a:r>
              <a:rPr lang="en-GB" dirty="0" err="1">
                <a:solidFill>
                  <a:srgbClr val="0000CC"/>
                </a:solidFill>
              </a:rPr>
              <a:t>lex</a:t>
            </a:r>
            <a:r>
              <a:rPr lang="en-GB" dirty="0">
                <a:solidFill>
                  <a:srgbClr val="0000CC"/>
                </a:solidFill>
              </a:rPr>
              <a:t> &lt;- c(47, 89, 131, 186, 245, 284, 362, 444, 553, 627)</a:t>
            </a:r>
          </a:p>
          <a:p>
            <a:pPr marL="0" indent="0">
              <a:buNone/>
            </a:pPr>
            <a:r>
              <a:rPr lang="en-GB" dirty="0">
                <a:solidFill>
                  <a:srgbClr val="0000CC"/>
                </a:solidFill>
              </a:rPr>
              <a:t>&gt; gram &lt;- c(0, 2, 1, 3, 5, 9, 7, 16, 25, 34)</a:t>
            </a:r>
          </a:p>
          <a:p>
            <a:pPr marL="0" indent="0">
              <a:buNone/>
            </a:pPr>
            <a:r>
              <a:rPr lang="en-GB" dirty="0">
                <a:solidFill>
                  <a:srgbClr val="0000CC"/>
                </a:solidFill>
              </a:rPr>
              <a:t>&gt; plot(</a:t>
            </a:r>
            <a:r>
              <a:rPr lang="en-GB" dirty="0" err="1">
                <a:solidFill>
                  <a:srgbClr val="0000CC"/>
                </a:solidFill>
              </a:rPr>
              <a:t>lex</a:t>
            </a:r>
            <a:r>
              <a:rPr lang="en-GB" dirty="0">
                <a:solidFill>
                  <a:srgbClr val="0000CC"/>
                </a:solidFill>
              </a:rPr>
              <a:t>, gram)</a:t>
            </a:r>
          </a:p>
        </p:txBody>
      </p:sp>
    </p:spTree>
    <p:extLst>
      <p:ext uri="{BB962C8B-B14F-4D97-AF65-F5344CB8AC3E}">
        <p14:creationId xmlns:p14="http://schemas.microsoft.com/office/powerpoint/2010/main" val="3422866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1835-4A92-4DE9-AE4A-87B60EDFF41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AE37111-954A-4AA5-BEFC-A110C2278EC3}"/>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7601D78-29D1-4B36-BB48-B70668BFE33A}"/>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2479214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9B7B-C58E-46EB-8637-42F1636E5345}"/>
              </a:ext>
            </a:extLst>
          </p:cNvPr>
          <p:cNvSpPr>
            <a:spLocks noGrp="1"/>
          </p:cNvSpPr>
          <p:nvPr>
            <p:ph type="title"/>
          </p:nvPr>
        </p:nvSpPr>
        <p:spPr/>
        <p:txBody>
          <a:bodyPr/>
          <a:lstStyle/>
          <a:p>
            <a:r>
              <a:rPr lang="en-GB" dirty="0"/>
              <a:t>Spearman’s rho</a:t>
            </a:r>
          </a:p>
        </p:txBody>
      </p:sp>
      <p:sp>
        <p:nvSpPr>
          <p:cNvPr id="3" name="Content Placeholder 2">
            <a:extLst>
              <a:ext uri="{FF2B5EF4-FFF2-40B4-BE49-F238E27FC236}">
                <a16:creationId xmlns:a16="http://schemas.microsoft.com/office/drawing/2014/main" id="{5162E269-E124-4F63-962D-20C282817F54}"/>
              </a:ext>
            </a:extLst>
          </p:cNvPr>
          <p:cNvSpPr>
            <a:spLocks noGrp="1"/>
          </p:cNvSpPr>
          <p:nvPr>
            <p:ph idx="1"/>
          </p:nvPr>
        </p:nvSpPr>
        <p:spPr/>
        <p:txBody>
          <a:bodyPr>
            <a:normAutofit fontScale="92500" lnSpcReduction="20000"/>
          </a:bodyPr>
          <a:lstStyle/>
          <a:p>
            <a:pPr marL="0" indent="0">
              <a:buNone/>
            </a:pPr>
            <a:r>
              <a:rPr lang="en-GB" dirty="0">
                <a:solidFill>
                  <a:srgbClr val="0000CC"/>
                </a:solidFill>
              </a:rPr>
              <a:t>&gt; </a:t>
            </a:r>
            <a:r>
              <a:rPr lang="en-GB" dirty="0" err="1">
                <a:solidFill>
                  <a:srgbClr val="0000CC"/>
                </a:solidFill>
              </a:rPr>
              <a:t>cor.test</a:t>
            </a:r>
            <a:r>
              <a:rPr lang="en-GB" dirty="0">
                <a:solidFill>
                  <a:srgbClr val="0000CC"/>
                </a:solidFill>
              </a:rPr>
              <a:t>(</a:t>
            </a:r>
            <a:r>
              <a:rPr lang="en-GB" dirty="0" err="1">
                <a:solidFill>
                  <a:srgbClr val="0000CC"/>
                </a:solidFill>
              </a:rPr>
              <a:t>lex</a:t>
            </a:r>
            <a:r>
              <a:rPr lang="en-GB" dirty="0">
                <a:solidFill>
                  <a:srgbClr val="0000CC"/>
                </a:solidFill>
              </a:rPr>
              <a:t>, gram, method = "spearman“, alternative = "greater") </a:t>
            </a:r>
            <a:r>
              <a:rPr lang="en-GB" dirty="0"/>
              <a:t>#one-tailed</a:t>
            </a:r>
          </a:p>
          <a:p>
            <a:pPr marL="0" indent="0">
              <a:buNone/>
            </a:pPr>
            <a:endParaRPr lang="en-GB" dirty="0"/>
          </a:p>
          <a:p>
            <a:pPr marL="0" indent="0">
              <a:buNone/>
            </a:pPr>
            <a:r>
              <a:rPr lang="en-GB" dirty="0"/>
              <a:t>	Spearman's rank correlation rho</a:t>
            </a:r>
          </a:p>
          <a:p>
            <a:pPr marL="0" indent="0">
              <a:buNone/>
            </a:pPr>
            <a:endParaRPr lang="en-GB" dirty="0"/>
          </a:p>
          <a:p>
            <a:pPr marL="0" indent="0">
              <a:buNone/>
            </a:pPr>
            <a:r>
              <a:rPr lang="en-GB" dirty="0"/>
              <a:t>data:  </a:t>
            </a:r>
            <a:r>
              <a:rPr lang="en-GB" dirty="0" err="1"/>
              <a:t>lex</a:t>
            </a:r>
            <a:r>
              <a:rPr lang="en-GB" dirty="0"/>
              <a:t> and gram</a:t>
            </a:r>
          </a:p>
          <a:p>
            <a:pPr marL="0" indent="0">
              <a:buNone/>
            </a:pPr>
            <a:r>
              <a:rPr lang="en-GB" dirty="0"/>
              <a:t>S = 4, p-value &lt; 2.2e-16</a:t>
            </a:r>
          </a:p>
          <a:p>
            <a:pPr marL="0" indent="0">
              <a:buNone/>
            </a:pPr>
            <a:r>
              <a:rPr lang="en-GB" dirty="0"/>
              <a:t>alternative hypothesis: true rho is greater than 0</a:t>
            </a:r>
          </a:p>
          <a:p>
            <a:pPr marL="0" indent="0">
              <a:buNone/>
            </a:pPr>
            <a:r>
              <a:rPr lang="en-GB" dirty="0"/>
              <a:t>sample estimates:</a:t>
            </a:r>
          </a:p>
          <a:p>
            <a:pPr marL="0" indent="0">
              <a:buNone/>
            </a:pPr>
            <a:r>
              <a:rPr lang="en-GB" dirty="0"/>
              <a:t>      rho </a:t>
            </a:r>
          </a:p>
          <a:p>
            <a:pPr marL="0" indent="0">
              <a:buNone/>
            </a:pPr>
            <a:r>
              <a:rPr lang="en-GB" dirty="0"/>
              <a:t>0.9757576 </a:t>
            </a:r>
          </a:p>
        </p:txBody>
      </p:sp>
    </p:spTree>
    <p:extLst>
      <p:ext uri="{BB962C8B-B14F-4D97-AF65-F5344CB8AC3E}">
        <p14:creationId xmlns:p14="http://schemas.microsoft.com/office/powerpoint/2010/main" val="1603530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C8CE-6DE3-4496-839B-E1FFBEFE0BCB}"/>
              </a:ext>
            </a:extLst>
          </p:cNvPr>
          <p:cNvSpPr>
            <a:spLocks noGrp="1"/>
          </p:cNvSpPr>
          <p:nvPr>
            <p:ph type="title"/>
          </p:nvPr>
        </p:nvSpPr>
        <p:spPr/>
        <p:txBody>
          <a:bodyPr/>
          <a:lstStyle/>
          <a:p>
            <a:r>
              <a:rPr lang="en-GB" dirty="0"/>
              <a:t>Kendall’s tau</a:t>
            </a:r>
          </a:p>
        </p:txBody>
      </p:sp>
      <p:sp>
        <p:nvSpPr>
          <p:cNvPr id="3" name="Content Placeholder 2">
            <a:extLst>
              <a:ext uri="{FF2B5EF4-FFF2-40B4-BE49-F238E27FC236}">
                <a16:creationId xmlns:a16="http://schemas.microsoft.com/office/drawing/2014/main" id="{489FF0DB-5B94-4175-A083-4DF752458F16}"/>
              </a:ext>
            </a:extLst>
          </p:cNvPr>
          <p:cNvSpPr>
            <a:spLocks noGrp="1"/>
          </p:cNvSpPr>
          <p:nvPr>
            <p:ph idx="1"/>
          </p:nvPr>
        </p:nvSpPr>
        <p:spPr/>
        <p:txBody>
          <a:bodyPr>
            <a:normAutofit fontScale="92500" lnSpcReduction="20000"/>
          </a:bodyPr>
          <a:lstStyle/>
          <a:p>
            <a:pPr marL="0" indent="0">
              <a:buNone/>
            </a:pPr>
            <a:r>
              <a:rPr lang="en-GB" dirty="0">
                <a:solidFill>
                  <a:srgbClr val="0000CC"/>
                </a:solidFill>
              </a:rPr>
              <a:t>&gt; </a:t>
            </a:r>
            <a:r>
              <a:rPr lang="en-GB" dirty="0" err="1">
                <a:solidFill>
                  <a:srgbClr val="0000CC"/>
                </a:solidFill>
              </a:rPr>
              <a:t>cor.test</a:t>
            </a:r>
            <a:r>
              <a:rPr lang="en-GB" dirty="0">
                <a:solidFill>
                  <a:srgbClr val="0000CC"/>
                </a:solidFill>
              </a:rPr>
              <a:t>(</a:t>
            </a:r>
            <a:r>
              <a:rPr lang="en-GB" dirty="0" err="1">
                <a:solidFill>
                  <a:srgbClr val="0000CC"/>
                </a:solidFill>
              </a:rPr>
              <a:t>lex</a:t>
            </a:r>
            <a:r>
              <a:rPr lang="en-GB" dirty="0">
                <a:solidFill>
                  <a:srgbClr val="0000CC"/>
                </a:solidFill>
              </a:rPr>
              <a:t>, gram, method = "</a:t>
            </a:r>
            <a:r>
              <a:rPr lang="en-GB" dirty="0" err="1">
                <a:solidFill>
                  <a:srgbClr val="0000CC"/>
                </a:solidFill>
              </a:rPr>
              <a:t>kendall</a:t>
            </a:r>
            <a:r>
              <a:rPr lang="en-GB" dirty="0">
                <a:solidFill>
                  <a:srgbClr val="0000CC"/>
                </a:solidFill>
              </a:rPr>
              <a:t>", alternative = "greater")</a:t>
            </a:r>
          </a:p>
          <a:p>
            <a:pPr marL="0" indent="0">
              <a:buNone/>
            </a:pPr>
            <a:endParaRPr lang="en-GB" dirty="0"/>
          </a:p>
          <a:p>
            <a:pPr marL="0" indent="0">
              <a:buNone/>
            </a:pPr>
            <a:r>
              <a:rPr lang="en-GB" dirty="0"/>
              <a:t>	Kendall's rank correlation tau</a:t>
            </a:r>
          </a:p>
          <a:p>
            <a:pPr marL="0" indent="0">
              <a:buNone/>
            </a:pPr>
            <a:endParaRPr lang="en-GB" dirty="0"/>
          </a:p>
          <a:p>
            <a:pPr marL="0" indent="0">
              <a:buNone/>
            </a:pPr>
            <a:r>
              <a:rPr lang="en-GB" dirty="0"/>
              <a:t>data:  </a:t>
            </a:r>
            <a:r>
              <a:rPr lang="en-GB" dirty="0" err="1"/>
              <a:t>lex</a:t>
            </a:r>
            <a:r>
              <a:rPr lang="en-GB" dirty="0"/>
              <a:t> and gram</a:t>
            </a:r>
          </a:p>
          <a:p>
            <a:pPr marL="0" indent="0">
              <a:buNone/>
            </a:pPr>
            <a:r>
              <a:rPr lang="en-GB" dirty="0"/>
              <a:t>T = 43, p-value = 1.488e-05</a:t>
            </a:r>
          </a:p>
          <a:p>
            <a:pPr marL="0" indent="0">
              <a:buNone/>
            </a:pPr>
            <a:r>
              <a:rPr lang="en-GB" dirty="0"/>
              <a:t>alternative hypothesis: true tau is greater than 0</a:t>
            </a:r>
          </a:p>
          <a:p>
            <a:pPr marL="0" indent="0">
              <a:buNone/>
            </a:pPr>
            <a:r>
              <a:rPr lang="en-GB" dirty="0"/>
              <a:t>sample estimates:</a:t>
            </a:r>
          </a:p>
          <a:p>
            <a:pPr marL="0" indent="0">
              <a:buNone/>
            </a:pPr>
            <a:r>
              <a:rPr lang="en-GB" dirty="0"/>
              <a:t>      tau </a:t>
            </a:r>
          </a:p>
          <a:p>
            <a:pPr marL="0" indent="0">
              <a:buNone/>
            </a:pPr>
            <a:r>
              <a:rPr lang="en-GB" dirty="0"/>
              <a:t>0.9111111 </a:t>
            </a:r>
          </a:p>
        </p:txBody>
      </p:sp>
    </p:spTree>
    <p:extLst>
      <p:ext uri="{BB962C8B-B14F-4D97-AF65-F5344CB8AC3E}">
        <p14:creationId xmlns:p14="http://schemas.microsoft.com/office/powerpoint/2010/main" val="3288092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FCB5-B1CC-48BF-9FD4-50E40886ED7A}"/>
              </a:ext>
            </a:extLst>
          </p:cNvPr>
          <p:cNvSpPr>
            <a:spLocks noGrp="1"/>
          </p:cNvSpPr>
          <p:nvPr>
            <p:ph type="title"/>
          </p:nvPr>
        </p:nvSpPr>
        <p:spPr/>
        <p:txBody>
          <a:bodyPr/>
          <a:lstStyle/>
          <a:p>
            <a:r>
              <a:rPr lang="en-GB" dirty="0"/>
              <a:t>Interim conclusion</a:t>
            </a:r>
          </a:p>
        </p:txBody>
      </p:sp>
      <p:sp>
        <p:nvSpPr>
          <p:cNvPr id="3" name="Content Placeholder 2">
            <a:extLst>
              <a:ext uri="{FF2B5EF4-FFF2-40B4-BE49-F238E27FC236}">
                <a16:creationId xmlns:a16="http://schemas.microsoft.com/office/drawing/2014/main" id="{8CA99DEB-5067-4C26-A7BB-7FFAE5951F96}"/>
              </a:ext>
            </a:extLst>
          </p:cNvPr>
          <p:cNvSpPr>
            <a:spLocks noGrp="1"/>
          </p:cNvSpPr>
          <p:nvPr>
            <p:ph idx="1"/>
          </p:nvPr>
        </p:nvSpPr>
        <p:spPr/>
        <p:txBody>
          <a:bodyPr/>
          <a:lstStyle/>
          <a:p>
            <a:r>
              <a:rPr lang="en-GB" dirty="0"/>
              <a:t>The null hypothesis of no correlation can be safely rejected.</a:t>
            </a:r>
          </a:p>
          <a:p>
            <a:r>
              <a:rPr lang="en-GB" dirty="0"/>
              <a:t>There is a significant positive and very strong correlation between vocabulary size and grammatical development.</a:t>
            </a:r>
          </a:p>
        </p:txBody>
      </p:sp>
    </p:spTree>
    <p:extLst>
      <p:ext uri="{BB962C8B-B14F-4D97-AF65-F5344CB8AC3E}">
        <p14:creationId xmlns:p14="http://schemas.microsoft.com/office/powerpoint/2010/main" val="510425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733D-C1A3-4D12-8D5F-00DB38DBFADC}"/>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A19D47A1-F347-4BF1-8264-5B10ADC4A542}"/>
              </a:ext>
            </a:extLst>
          </p:cNvPr>
          <p:cNvSpPr>
            <a:spLocks noGrp="1"/>
          </p:cNvSpPr>
          <p:nvPr>
            <p:ph idx="1"/>
          </p:nvPr>
        </p:nvSpPr>
        <p:spPr/>
        <p:txBody>
          <a:bodyPr/>
          <a:lstStyle/>
          <a:p>
            <a:pPr marL="0" indent="0">
              <a:buNone/>
            </a:pPr>
            <a:r>
              <a:rPr lang="en-GB" dirty="0"/>
              <a:t>1. Word length and reaction times</a:t>
            </a:r>
          </a:p>
          <a:p>
            <a:pPr marL="0" indent="0">
              <a:buNone/>
            </a:pPr>
            <a:r>
              <a:rPr lang="en-GB" dirty="0"/>
              <a:t>	- Visualization of correlation</a:t>
            </a:r>
          </a:p>
          <a:p>
            <a:pPr marL="0" indent="0">
              <a:buNone/>
            </a:pPr>
            <a:r>
              <a:rPr lang="en-GB" dirty="0"/>
              <a:t>	- Pearson’s correlation coefficient </a:t>
            </a:r>
            <a:r>
              <a:rPr lang="en-GB" i="1" dirty="0"/>
              <a:t>r</a:t>
            </a:r>
          </a:p>
          <a:p>
            <a:pPr marL="0" indent="0">
              <a:buNone/>
            </a:pPr>
            <a:r>
              <a:rPr lang="en-GB" dirty="0"/>
              <a:t>2. </a:t>
            </a:r>
            <a:r>
              <a:rPr lang="en-GB" dirty="0">
                <a:solidFill>
                  <a:srgbClr val="0000CC"/>
                </a:solidFill>
              </a:rPr>
              <a:t> </a:t>
            </a:r>
            <a:r>
              <a:rPr lang="en-GB" dirty="0"/>
              <a:t>Acquisition of grammar and lexicon in L1</a:t>
            </a:r>
          </a:p>
          <a:p>
            <a:pPr marL="0" indent="0">
              <a:buNone/>
            </a:pPr>
            <a:r>
              <a:rPr lang="en-GB" dirty="0">
                <a:solidFill>
                  <a:srgbClr val="0000CC"/>
                </a:solidFill>
              </a:rPr>
              <a:t>	</a:t>
            </a:r>
            <a:r>
              <a:rPr lang="en-GB" dirty="0"/>
              <a:t>- Visualization of correlation</a:t>
            </a:r>
          </a:p>
          <a:p>
            <a:pPr marL="0" indent="0">
              <a:buNone/>
            </a:pPr>
            <a:r>
              <a:rPr lang="en-GB" dirty="0"/>
              <a:t>	- Spearman’s </a:t>
            </a:r>
            <a:r>
              <a:rPr lang="en-GB" i="1" dirty="0"/>
              <a:t>rho</a:t>
            </a:r>
          </a:p>
          <a:p>
            <a:pPr marL="0" indent="0">
              <a:buNone/>
            </a:pPr>
            <a:r>
              <a:rPr lang="en-GB" dirty="0"/>
              <a:t>	- Kendall’s </a:t>
            </a:r>
            <a:r>
              <a:rPr lang="en-GB" i="1" dirty="0"/>
              <a:t>tau</a:t>
            </a:r>
          </a:p>
          <a:p>
            <a:pPr marL="0" indent="0">
              <a:buNone/>
            </a:pPr>
            <a:r>
              <a:rPr lang="en-GB" dirty="0">
                <a:solidFill>
                  <a:srgbClr val="0000CC"/>
                </a:solidFill>
              </a:rPr>
              <a:t>3. Correlation and causation</a:t>
            </a:r>
          </a:p>
        </p:txBody>
      </p:sp>
    </p:spTree>
    <p:extLst>
      <p:ext uri="{BB962C8B-B14F-4D97-AF65-F5344CB8AC3E}">
        <p14:creationId xmlns:p14="http://schemas.microsoft.com/office/powerpoint/2010/main" val="942347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is NOT causation</a:t>
            </a:r>
            <a:endParaRPr lang="fr-BE" dirty="0"/>
          </a:p>
        </p:txBody>
      </p:sp>
      <p:sp>
        <p:nvSpPr>
          <p:cNvPr id="3" name="Content Placeholder 2"/>
          <p:cNvSpPr>
            <a:spLocks noGrp="1"/>
          </p:cNvSpPr>
          <p:nvPr>
            <p:ph idx="1"/>
          </p:nvPr>
        </p:nvSpPr>
        <p:spPr/>
        <p:txBody>
          <a:bodyPr/>
          <a:lstStyle/>
          <a:p>
            <a:endParaRPr lang="fr-BE" dirty="0"/>
          </a:p>
        </p:txBody>
      </p:sp>
      <p:pic>
        <p:nvPicPr>
          <p:cNvPr id="6146" name="Picture 2" descr="http://www.replicatedtypo.com/wp-content/uploads/2011/08/Picture-3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364" y="1975301"/>
            <a:ext cx="3764076" cy="36223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11245" y="5809175"/>
            <a:ext cx="1701189" cy="248209"/>
          </a:xfrm>
          <a:prstGeom prst="rect">
            <a:avLst/>
          </a:prstGeom>
          <a:noFill/>
        </p:spPr>
        <p:txBody>
          <a:bodyPr wrap="square" rtlCol="0">
            <a:spAutoFit/>
          </a:bodyPr>
          <a:lstStyle/>
          <a:p>
            <a:r>
              <a:rPr lang="en-US" sz="1013" dirty="0"/>
              <a:t>From Ember &amp; Ember 2007</a:t>
            </a:r>
            <a:endParaRPr lang="fr-BE" sz="1013" dirty="0"/>
          </a:p>
        </p:txBody>
      </p:sp>
    </p:spTree>
    <p:extLst>
      <p:ext uri="{BB962C8B-B14F-4D97-AF65-F5344CB8AC3E}">
        <p14:creationId xmlns:p14="http://schemas.microsoft.com/office/powerpoint/2010/main" val="4137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AF55-86D0-46B7-877D-7F626B80AE64}"/>
              </a:ext>
            </a:extLst>
          </p:cNvPr>
          <p:cNvSpPr>
            <a:spLocks noGrp="1"/>
          </p:cNvSpPr>
          <p:nvPr>
            <p:ph type="title"/>
          </p:nvPr>
        </p:nvSpPr>
        <p:spPr/>
        <p:txBody>
          <a:bodyPr/>
          <a:lstStyle/>
          <a:p>
            <a:r>
              <a:rPr lang="en-GB" dirty="0"/>
              <a:t>Word length and reaction times</a:t>
            </a:r>
          </a:p>
        </p:txBody>
      </p:sp>
      <p:sp>
        <p:nvSpPr>
          <p:cNvPr id="3" name="Content Placeholder 2">
            <a:extLst>
              <a:ext uri="{FF2B5EF4-FFF2-40B4-BE49-F238E27FC236}">
                <a16:creationId xmlns:a16="http://schemas.microsoft.com/office/drawing/2014/main" id="{1D042E49-2F45-41CB-9879-7D58D9717B4E}"/>
              </a:ext>
            </a:extLst>
          </p:cNvPr>
          <p:cNvSpPr>
            <a:spLocks noGrp="1"/>
          </p:cNvSpPr>
          <p:nvPr>
            <p:ph idx="1"/>
          </p:nvPr>
        </p:nvSpPr>
        <p:spPr/>
        <p:txBody>
          <a:bodyPr/>
          <a:lstStyle/>
          <a:p>
            <a:r>
              <a:rPr lang="en-GB" dirty="0"/>
              <a:t>Hypothesis:  there is some correlation between word length and mean reaction times in a lexical decision task.</a:t>
            </a:r>
          </a:p>
          <a:p>
            <a:r>
              <a:rPr lang="en-GB" dirty="0"/>
              <a:t>This is a non-directional alternative hypothesis.</a:t>
            </a:r>
          </a:p>
          <a:p>
            <a:r>
              <a:rPr lang="en-GB" dirty="0"/>
              <a:t>Null hypothesis: no correlation.</a:t>
            </a:r>
          </a:p>
        </p:txBody>
      </p:sp>
    </p:spTree>
    <p:extLst>
      <p:ext uri="{BB962C8B-B14F-4D97-AF65-F5344CB8AC3E}">
        <p14:creationId xmlns:p14="http://schemas.microsoft.com/office/powerpoint/2010/main" val="2946919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B6CA-6235-4D4C-8E40-3DB905856766}"/>
              </a:ext>
            </a:extLst>
          </p:cNvPr>
          <p:cNvSpPr>
            <a:spLocks noGrp="1"/>
          </p:cNvSpPr>
          <p:nvPr>
            <p:ph type="title"/>
          </p:nvPr>
        </p:nvSpPr>
        <p:spPr/>
        <p:txBody>
          <a:bodyPr/>
          <a:lstStyle/>
          <a:p>
            <a:r>
              <a:rPr lang="en-GB" dirty="0"/>
              <a:t>Spurious correlations</a:t>
            </a:r>
          </a:p>
        </p:txBody>
      </p:sp>
      <p:sp>
        <p:nvSpPr>
          <p:cNvPr id="3" name="Content Placeholder 2">
            <a:extLst>
              <a:ext uri="{FF2B5EF4-FFF2-40B4-BE49-F238E27FC236}">
                <a16:creationId xmlns:a16="http://schemas.microsoft.com/office/drawing/2014/main" id="{6A0B2A79-9EF4-446F-BE9B-0070D945AA8D}"/>
              </a:ext>
            </a:extLst>
          </p:cNvPr>
          <p:cNvSpPr>
            <a:spLocks noGrp="1"/>
          </p:cNvSpPr>
          <p:nvPr>
            <p:ph idx="1"/>
          </p:nvPr>
        </p:nvSpPr>
        <p:spPr>
          <a:xfrm>
            <a:off x="628650" y="1825625"/>
            <a:ext cx="7886700" cy="4351338"/>
          </a:xfrm>
        </p:spPr>
        <p:txBody>
          <a:bodyPr/>
          <a:lstStyle/>
          <a:p>
            <a:pPr marL="0" indent="0">
              <a:buNone/>
            </a:pPr>
            <a:r>
              <a:rPr lang="en-GB" dirty="0">
                <a:hlinkClick r:id="rId2"/>
              </a:rPr>
              <a:t>http://www.tylervigen.com/spurious-correlations</a:t>
            </a:r>
            <a:endParaRPr lang="en-GB" dirty="0"/>
          </a:p>
          <a:p>
            <a:pPr marL="0" indent="0">
              <a:buNone/>
            </a:pPr>
            <a:endParaRPr lang="en-GB" dirty="0"/>
          </a:p>
          <a:p>
            <a:pPr marL="0" indent="0">
              <a:buNone/>
            </a:pPr>
            <a:r>
              <a:rPr lang="en-GB" dirty="0"/>
              <a:t>Theory of the Stork: a positive correlation between the number of storks and that of </a:t>
            </a:r>
            <a:r>
              <a:rPr lang="en-GB" dirty="0" err="1"/>
              <a:t>newborns</a:t>
            </a:r>
            <a:r>
              <a:rPr lang="en-GB" dirty="0"/>
              <a:t> -&gt; do storks bring babies?!</a:t>
            </a:r>
          </a:p>
        </p:txBody>
      </p:sp>
      <p:pic>
        <p:nvPicPr>
          <p:cNvPr id="7172" name="Picture 4" descr="Image result for stork">
            <a:extLst>
              <a:ext uri="{FF2B5EF4-FFF2-40B4-BE49-F238E27FC236}">
                <a16:creationId xmlns:a16="http://schemas.microsoft.com/office/drawing/2014/main" id="{67591BBF-14A2-482B-BB4C-20C57AF91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5175" y="4312285"/>
            <a:ext cx="25336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133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870E-CC83-400D-B6C1-E46298AE0A7D}"/>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2A5ACA74-32D4-4E9E-BC79-DC859D1ADF75}"/>
              </a:ext>
            </a:extLst>
          </p:cNvPr>
          <p:cNvSpPr>
            <a:spLocks noGrp="1"/>
          </p:cNvSpPr>
          <p:nvPr>
            <p:ph idx="1"/>
          </p:nvPr>
        </p:nvSpPr>
        <p:spPr/>
        <p:txBody>
          <a:bodyPr>
            <a:normAutofit lnSpcReduction="10000"/>
          </a:bodyPr>
          <a:lstStyle/>
          <a:p>
            <a:r>
              <a:rPr lang="en-GB" dirty="0"/>
              <a:t>Everett (2013) reported a positive correlation between elevation and the likelihood that a language contains </a:t>
            </a:r>
            <a:r>
              <a:rPr lang="en-GB"/>
              <a:t>ejective consonants:</a:t>
            </a:r>
            <a:endParaRPr lang="en-GB" dirty="0"/>
          </a:p>
          <a:p>
            <a:pPr lvl="1"/>
            <a:r>
              <a:rPr lang="en-GB" dirty="0"/>
              <a:t>“We suggest that ejective sounds might be facilitated at higher elevations due to the associated decrease in ambient air pressure, which reduces the physiological effort required for the compression of air in the pharyngeal cavity–a unique articulatory component of ejective sounds. In addition, we hypothesize that ejective sounds may help to mitigate rates of water vapor loss through exhaled air. ”</a:t>
            </a:r>
          </a:p>
          <a:p>
            <a:r>
              <a:rPr lang="en-GB" dirty="0"/>
              <a:t>Can you think of another way of explaining this correlation?</a:t>
            </a:r>
          </a:p>
        </p:txBody>
      </p:sp>
      <p:sp>
        <p:nvSpPr>
          <p:cNvPr id="4" name="TextBox 3">
            <a:extLst>
              <a:ext uri="{FF2B5EF4-FFF2-40B4-BE49-F238E27FC236}">
                <a16:creationId xmlns:a16="http://schemas.microsoft.com/office/drawing/2014/main" id="{2A67D6DB-0213-4C81-A5CB-3E7980ACE7D8}"/>
              </a:ext>
            </a:extLst>
          </p:cNvPr>
          <p:cNvSpPr txBox="1"/>
          <p:nvPr/>
        </p:nvSpPr>
        <p:spPr>
          <a:xfrm>
            <a:off x="924560" y="6289040"/>
            <a:ext cx="7691120" cy="369332"/>
          </a:xfrm>
          <a:prstGeom prst="rect">
            <a:avLst/>
          </a:prstGeom>
          <a:noFill/>
        </p:spPr>
        <p:txBody>
          <a:bodyPr wrap="square" rtlCol="0">
            <a:spAutoFit/>
          </a:bodyPr>
          <a:lstStyle/>
          <a:p>
            <a:r>
              <a:rPr lang="en-GB" dirty="0"/>
              <a:t>http://journals.plos.org/plosone/article?id=10.1371/journal.pone.0065275</a:t>
            </a:r>
          </a:p>
        </p:txBody>
      </p:sp>
    </p:spTree>
    <p:extLst>
      <p:ext uri="{BB962C8B-B14F-4D97-AF65-F5344CB8AC3E}">
        <p14:creationId xmlns:p14="http://schemas.microsoft.com/office/powerpoint/2010/main" val="239656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6842-992B-4547-B607-FA9BCB925FDC}"/>
              </a:ext>
            </a:extLst>
          </p:cNvPr>
          <p:cNvSpPr>
            <a:spLocks noGrp="1"/>
          </p:cNvSpPr>
          <p:nvPr>
            <p:ph type="title"/>
          </p:nvPr>
        </p:nvSpPr>
        <p:spPr/>
        <p:txBody>
          <a:bodyPr/>
          <a:lstStyle/>
          <a:p>
            <a:r>
              <a:rPr lang="en-GB" dirty="0"/>
              <a:t>Scatter plot</a:t>
            </a:r>
          </a:p>
        </p:txBody>
      </p:sp>
      <p:sp>
        <p:nvSpPr>
          <p:cNvPr id="3" name="Content Placeholder 2">
            <a:extLst>
              <a:ext uri="{FF2B5EF4-FFF2-40B4-BE49-F238E27FC236}">
                <a16:creationId xmlns:a16="http://schemas.microsoft.com/office/drawing/2014/main" id="{13626647-9665-405F-B509-0CE36BB507E1}"/>
              </a:ext>
            </a:extLst>
          </p:cNvPr>
          <p:cNvSpPr>
            <a:spLocks noGrp="1"/>
          </p:cNvSpPr>
          <p:nvPr>
            <p:ph idx="1"/>
          </p:nvPr>
        </p:nvSpPr>
        <p:spPr/>
        <p:txBody>
          <a:bodyPr/>
          <a:lstStyle/>
          <a:p>
            <a:pPr marL="0" indent="0">
              <a:buNone/>
            </a:pPr>
            <a:r>
              <a:rPr lang="en-GB" dirty="0">
                <a:solidFill>
                  <a:srgbClr val="0000CC"/>
                </a:solidFill>
              </a:rPr>
              <a:t>&gt; attach(</a:t>
            </a:r>
            <a:r>
              <a:rPr lang="en-GB" dirty="0" err="1">
                <a:solidFill>
                  <a:srgbClr val="0000CC"/>
                </a:solidFill>
              </a:rPr>
              <a:t>ldt</a:t>
            </a:r>
            <a:r>
              <a:rPr lang="en-GB" dirty="0">
                <a:solidFill>
                  <a:srgbClr val="0000CC"/>
                </a:solidFill>
              </a:rPr>
              <a:t>)</a:t>
            </a:r>
          </a:p>
          <a:p>
            <a:pPr marL="0" indent="0">
              <a:buNone/>
            </a:pPr>
            <a:r>
              <a:rPr lang="en-GB" dirty="0">
                <a:solidFill>
                  <a:srgbClr val="0000CC"/>
                </a:solidFill>
              </a:rPr>
              <a:t>&gt; plot(Length, </a:t>
            </a:r>
            <a:r>
              <a:rPr lang="en-GB" dirty="0" err="1">
                <a:solidFill>
                  <a:srgbClr val="0000CC"/>
                </a:solidFill>
              </a:rPr>
              <a:t>Mean_RT</a:t>
            </a:r>
            <a:r>
              <a:rPr lang="en-GB" dirty="0">
                <a:solidFill>
                  <a:srgbClr val="0000CC"/>
                </a:solidFill>
              </a:rPr>
              <a:t>) </a:t>
            </a:r>
          </a:p>
          <a:p>
            <a:pPr marL="0" indent="0">
              <a:buNone/>
            </a:pPr>
            <a:endParaRPr lang="en-GB" dirty="0"/>
          </a:p>
        </p:txBody>
      </p:sp>
    </p:spTree>
    <p:extLst>
      <p:ext uri="{BB962C8B-B14F-4D97-AF65-F5344CB8AC3E}">
        <p14:creationId xmlns:p14="http://schemas.microsoft.com/office/powerpoint/2010/main" val="3849495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FAA54-0B04-4A00-9CA2-FC509B9326B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6E06BFE-7AD3-4C4E-938B-610744F9023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17D4E0CE-2570-4637-8D8A-48927976C4FC}"/>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1489921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7A3-F8F9-46A4-980E-E2B41DCAE74E}"/>
              </a:ext>
            </a:extLst>
          </p:cNvPr>
          <p:cNvSpPr>
            <a:spLocks noGrp="1"/>
          </p:cNvSpPr>
          <p:nvPr>
            <p:ph type="title"/>
          </p:nvPr>
        </p:nvSpPr>
        <p:spPr/>
        <p:txBody>
          <a:bodyPr/>
          <a:lstStyle/>
          <a:p>
            <a:r>
              <a:rPr lang="en-GB" dirty="0"/>
              <a:t>Correlation</a:t>
            </a:r>
          </a:p>
        </p:txBody>
      </p:sp>
      <p:sp>
        <p:nvSpPr>
          <p:cNvPr id="3" name="Content Placeholder 2">
            <a:extLst>
              <a:ext uri="{FF2B5EF4-FFF2-40B4-BE49-F238E27FC236}">
                <a16:creationId xmlns:a16="http://schemas.microsoft.com/office/drawing/2014/main" id="{639AA465-21C0-4A12-A9E2-DADB4C9262E2}"/>
              </a:ext>
            </a:extLst>
          </p:cNvPr>
          <p:cNvSpPr>
            <a:spLocks noGrp="1"/>
          </p:cNvSpPr>
          <p:nvPr>
            <p:ph idx="1"/>
          </p:nvPr>
        </p:nvSpPr>
        <p:spPr/>
        <p:txBody>
          <a:bodyPr/>
          <a:lstStyle/>
          <a:p>
            <a:r>
              <a:rPr lang="en-GB" dirty="0"/>
              <a:t>Is a relationship between two numeric variables</a:t>
            </a:r>
          </a:p>
          <a:p>
            <a:pPr lvl="1"/>
            <a:r>
              <a:rPr lang="en-GB" dirty="0"/>
              <a:t>Positive: as X increases, Y increases, too. E.g. the more beers you drink before a psycholinguistic experiment, the longer your reaction times will be.</a:t>
            </a:r>
          </a:p>
          <a:p>
            <a:pPr lvl="1"/>
            <a:r>
              <a:rPr lang="en-GB" dirty="0"/>
              <a:t>Negative, or inverse: as X increases, Y decreases. E.g. the more frequent a word, the shorter it is (</a:t>
            </a:r>
            <a:r>
              <a:rPr lang="en-GB" dirty="0" err="1"/>
              <a:t>Zipf’s</a:t>
            </a:r>
            <a:r>
              <a:rPr lang="en-GB" dirty="0"/>
              <a:t> Law of Abbreviation).</a:t>
            </a:r>
          </a:p>
        </p:txBody>
      </p:sp>
    </p:spTree>
    <p:extLst>
      <p:ext uri="{BB962C8B-B14F-4D97-AF65-F5344CB8AC3E}">
        <p14:creationId xmlns:p14="http://schemas.microsoft.com/office/powerpoint/2010/main" val="127865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20F2B-F00E-4522-81CF-BA4444A4F42B}"/>
              </a:ext>
            </a:extLst>
          </p:cNvPr>
          <p:cNvSpPr>
            <a:spLocks noGrp="1"/>
          </p:cNvSpPr>
          <p:nvPr>
            <p:ph type="title"/>
          </p:nvPr>
        </p:nvSpPr>
        <p:spPr/>
        <p:txBody>
          <a:bodyPr/>
          <a:lstStyle/>
          <a:p>
            <a:r>
              <a:rPr lang="en-GB" dirty="0"/>
              <a:t>Correlation coefficient</a:t>
            </a:r>
          </a:p>
        </p:txBody>
      </p:sp>
      <p:sp>
        <p:nvSpPr>
          <p:cNvPr id="3" name="Content Placeholder 2">
            <a:extLst>
              <a:ext uri="{FF2B5EF4-FFF2-40B4-BE49-F238E27FC236}">
                <a16:creationId xmlns:a16="http://schemas.microsoft.com/office/drawing/2014/main" id="{EADEEE7F-7C7A-4DB9-8190-39880C32D663}"/>
              </a:ext>
            </a:extLst>
          </p:cNvPr>
          <p:cNvSpPr>
            <a:spLocks noGrp="1"/>
          </p:cNvSpPr>
          <p:nvPr>
            <p:ph idx="1"/>
          </p:nvPr>
        </p:nvSpPr>
        <p:spPr/>
        <p:txBody>
          <a:bodyPr>
            <a:normAutofit/>
          </a:bodyPr>
          <a:lstStyle/>
          <a:p>
            <a:r>
              <a:rPr lang="en-GB" dirty="0"/>
              <a:t>A statistic from -1 to 1 which shows the direction and strength of a correlation.</a:t>
            </a:r>
          </a:p>
          <a:p>
            <a:pPr lvl="1"/>
            <a:r>
              <a:rPr lang="en-GB" dirty="0"/>
              <a:t>Negative correlation: from -1 to 0</a:t>
            </a:r>
          </a:p>
          <a:p>
            <a:pPr lvl="1"/>
            <a:r>
              <a:rPr lang="en-GB" dirty="0"/>
              <a:t>Positive correlation: from 0 to 1</a:t>
            </a:r>
          </a:p>
          <a:p>
            <a:pPr lvl="1"/>
            <a:r>
              <a:rPr lang="en-GB" dirty="0"/>
              <a:t>No correlation: 0</a:t>
            </a:r>
          </a:p>
          <a:p>
            <a:pPr marL="0" indent="0">
              <a:buNone/>
            </a:pPr>
            <a:endParaRPr lang="en-GB" dirty="0"/>
          </a:p>
        </p:txBody>
      </p:sp>
    </p:spTree>
    <p:extLst>
      <p:ext uri="{BB962C8B-B14F-4D97-AF65-F5344CB8AC3E}">
        <p14:creationId xmlns:p14="http://schemas.microsoft.com/office/powerpoint/2010/main" val="1420084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0202-017E-4DDB-B38B-D4A1CE7BC5CE}"/>
              </a:ext>
            </a:extLst>
          </p:cNvPr>
          <p:cNvSpPr>
            <a:spLocks noGrp="1"/>
          </p:cNvSpPr>
          <p:nvPr>
            <p:ph type="title"/>
          </p:nvPr>
        </p:nvSpPr>
        <p:spPr/>
        <p:txBody>
          <a:bodyPr/>
          <a:lstStyle/>
          <a:p>
            <a:r>
              <a:rPr lang="en-GB" dirty="0"/>
              <a:t>Perfect positive and negative correlations</a:t>
            </a:r>
          </a:p>
        </p:txBody>
      </p:sp>
      <p:sp>
        <p:nvSpPr>
          <p:cNvPr id="3" name="Content Placeholder 2">
            <a:extLst>
              <a:ext uri="{FF2B5EF4-FFF2-40B4-BE49-F238E27FC236}">
                <a16:creationId xmlns:a16="http://schemas.microsoft.com/office/drawing/2014/main" id="{DD85F3E4-0487-4643-B428-9B6704579526}"/>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286DCA96-8601-4BEA-B7DF-9CA05C118C61}"/>
              </a:ext>
            </a:extLst>
          </p:cNvPr>
          <p:cNvPicPr>
            <a:picLocks noChangeAspect="1"/>
          </p:cNvPicPr>
          <p:nvPr/>
        </p:nvPicPr>
        <p:blipFill>
          <a:blip r:embed="rId2"/>
          <a:stretch>
            <a:fillRect/>
          </a:stretch>
        </p:blipFill>
        <p:spPr>
          <a:xfrm>
            <a:off x="725849" y="2922613"/>
            <a:ext cx="7692301" cy="2191333"/>
          </a:xfrm>
          <a:prstGeom prst="rect">
            <a:avLst/>
          </a:prstGeom>
        </p:spPr>
      </p:pic>
    </p:spTree>
    <p:extLst>
      <p:ext uri="{BB962C8B-B14F-4D97-AF65-F5344CB8AC3E}">
        <p14:creationId xmlns:p14="http://schemas.microsoft.com/office/powerpoint/2010/main" val="298505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4CEF0-206D-4274-9D3C-245E61AC57F2}"/>
              </a:ext>
            </a:extLst>
          </p:cNvPr>
          <p:cNvSpPr>
            <a:spLocks noGrp="1"/>
          </p:cNvSpPr>
          <p:nvPr>
            <p:ph type="title"/>
          </p:nvPr>
        </p:nvSpPr>
        <p:spPr/>
        <p:txBody>
          <a:bodyPr/>
          <a:lstStyle/>
          <a:p>
            <a:r>
              <a:rPr lang="en-GB" dirty="0"/>
              <a:t>Strong, weak and zero correlation</a:t>
            </a:r>
          </a:p>
        </p:txBody>
      </p:sp>
      <p:pic>
        <p:nvPicPr>
          <p:cNvPr id="6" name="Content Placeholder 5">
            <a:extLst>
              <a:ext uri="{FF2B5EF4-FFF2-40B4-BE49-F238E27FC236}">
                <a16:creationId xmlns:a16="http://schemas.microsoft.com/office/drawing/2014/main" id="{913A623C-33A6-426E-8C02-9B6A6F9F2111}"/>
              </a:ext>
            </a:extLst>
          </p:cNvPr>
          <p:cNvPicPr>
            <a:picLocks noGrp="1" noChangeAspect="1"/>
          </p:cNvPicPr>
          <p:nvPr>
            <p:ph idx="1"/>
          </p:nvPr>
        </p:nvPicPr>
        <p:blipFill>
          <a:blip r:embed="rId2"/>
          <a:stretch>
            <a:fillRect/>
          </a:stretch>
        </p:blipFill>
        <p:spPr>
          <a:xfrm>
            <a:off x="690880" y="1901024"/>
            <a:ext cx="3649800" cy="2127900"/>
          </a:xfrm>
          <a:prstGeom prst="rect">
            <a:avLst/>
          </a:prstGeom>
        </p:spPr>
      </p:pic>
      <p:pic>
        <p:nvPicPr>
          <p:cNvPr id="4" name="Picture 3">
            <a:extLst>
              <a:ext uri="{FF2B5EF4-FFF2-40B4-BE49-F238E27FC236}">
                <a16:creationId xmlns:a16="http://schemas.microsoft.com/office/drawing/2014/main" id="{18100865-1F5E-42A9-A3EF-3AD20626FA9C}"/>
              </a:ext>
            </a:extLst>
          </p:cNvPr>
          <p:cNvPicPr>
            <a:picLocks noChangeAspect="1"/>
          </p:cNvPicPr>
          <p:nvPr/>
        </p:nvPicPr>
        <p:blipFill>
          <a:blip r:embed="rId3"/>
          <a:stretch>
            <a:fillRect/>
          </a:stretch>
        </p:blipFill>
        <p:spPr>
          <a:xfrm>
            <a:off x="4446500" y="1901024"/>
            <a:ext cx="4111800" cy="2139433"/>
          </a:xfrm>
          <a:prstGeom prst="rect">
            <a:avLst/>
          </a:prstGeom>
        </p:spPr>
      </p:pic>
      <p:pic>
        <p:nvPicPr>
          <p:cNvPr id="7" name="Picture 6">
            <a:extLst>
              <a:ext uri="{FF2B5EF4-FFF2-40B4-BE49-F238E27FC236}">
                <a16:creationId xmlns:a16="http://schemas.microsoft.com/office/drawing/2014/main" id="{9D469228-F298-475E-A3CB-DA62E33E7A2A}"/>
              </a:ext>
            </a:extLst>
          </p:cNvPr>
          <p:cNvPicPr>
            <a:picLocks noChangeAspect="1"/>
          </p:cNvPicPr>
          <p:nvPr/>
        </p:nvPicPr>
        <p:blipFill>
          <a:blip r:embed="rId4"/>
          <a:stretch>
            <a:fillRect/>
          </a:stretch>
        </p:blipFill>
        <p:spPr>
          <a:xfrm>
            <a:off x="2458350" y="4214580"/>
            <a:ext cx="4227300" cy="2249000"/>
          </a:xfrm>
          <a:prstGeom prst="rect">
            <a:avLst/>
          </a:prstGeom>
        </p:spPr>
      </p:pic>
    </p:spTree>
    <p:extLst>
      <p:ext uri="{BB962C8B-B14F-4D97-AF65-F5344CB8AC3E}">
        <p14:creationId xmlns:p14="http://schemas.microsoft.com/office/powerpoint/2010/main" val="8230579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659</TotalTime>
  <Words>740</Words>
  <Application>Microsoft Office PowerPoint</Application>
  <PresentationFormat>On-screen Show (4:3)</PresentationFormat>
  <Paragraphs>140</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 Correlation analysis</vt:lpstr>
      <vt:lpstr>Outline</vt:lpstr>
      <vt:lpstr>Word length and reaction times</vt:lpstr>
      <vt:lpstr>Scatter plot</vt:lpstr>
      <vt:lpstr>PowerPoint Presentation</vt:lpstr>
      <vt:lpstr>Correlation</vt:lpstr>
      <vt:lpstr>Correlation coefficient</vt:lpstr>
      <vt:lpstr>Perfect positive and negative correlations</vt:lpstr>
      <vt:lpstr>Strong, weak and zero correlation</vt:lpstr>
      <vt:lpstr>Exercise</vt:lpstr>
      <vt:lpstr>Types of relationships</vt:lpstr>
      <vt:lpstr>PowerPoint Presentation</vt:lpstr>
      <vt:lpstr>PowerPoint Presentation</vt:lpstr>
      <vt:lpstr>PowerPoint Presentation</vt:lpstr>
      <vt:lpstr>Question: what kind of relationship?</vt:lpstr>
      <vt:lpstr>Pearson’s r with all data</vt:lpstr>
      <vt:lpstr>Beware of outliers</vt:lpstr>
      <vt:lpstr>Remove 3 old suspects</vt:lpstr>
      <vt:lpstr>Pearson’s r without outliers</vt:lpstr>
      <vt:lpstr>Interim conclusions</vt:lpstr>
      <vt:lpstr>Outline</vt:lpstr>
      <vt:lpstr>Acquisition of grammar and lexicon</vt:lpstr>
      <vt:lpstr>Creating the data and a scatter plot</vt:lpstr>
      <vt:lpstr>PowerPoint Presentation</vt:lpstr>
      <vt:lpstr>Spearman’s rho</vt:lpstr>
      <vt:lpstr>Kendall’s tau</vt:lpstr>
      <vt:lpstr>Interim conclusion</vt:lpstr>
      <vt:lpstr>Outline</vt:lpstr>
      <vt:lpstr>Correlation is NOT causation</vt:lpstr>
      <vt:lpstr>Spurious correlations</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4. Correlation analysis</dc:title>
  <dc:creator>Levshina Natalia</dc:creator>
  <cp:lastModifiedBy>Levshina Natalia</cp:lastModifiedBy>
  <cp:revision>21</cp:revision>
  <dcterms:created xsi:type="dcterms:W3CDTF">2017-06-26T21:38:02Z</dcterms:created>
  <dcterms:modified xsi:type="dcterms:W3CDTF">2017-11-14T13:08:13Z</dcterms:modified>
</cp:coreProperties>
</file>