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6" r:id="rId10"/>
    <p:sldId id="267" r:id="rId11"/>
    <p:sldId id="263" r:id="rId12"/>
    <p:sldId id="268" r:id="rId13"/>
    <p:sldId id="269" r:id="rId14"/>
    <p:sldId id="270" r:id="rId15"/>
    <p:sldId id="271" r:id="rId16"/>
    <p:sldId id="272" r:id="rId17"/>
    <p:sldId id="273" r:id="rId18"/>
    <p:sldId id="275" r:id="rId19"/>
    <p:sldId id="276" r:id="rId20"/>
    <p:sldId id="274" r:id="rId21"/>
    <p:sldId id="277" r:id="rId22"/>
    <p:sldId id="278" r:id="rId23"/>
    <p:sldId id="279" r:id="rId24"/>
    <p:sldId id="282" r:id="rId25"/>
    <p:sldId id="281" r:id="rId26"/>
    <p:sldId id="283" r:id="rId27"/>
    <p:sldId id="284" r:id="rId28"/>
    <p:sldId id="285" r:id="rId29"/>
    <p:sldId id="286" r:id="rId30"/>
    <p:sldId id="288" r:id="rId31"/>
    <p:sldId id="287" r:id="rId32"/>
    <p:sldId id="289" r:id="rId33"/>
    <p:sldId id="290" r:id="rId34"/>
    <p:sldId id="29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61" d="100"/>
          <a:sy n="61"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5026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09461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63641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1066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7ECEF-C738-440A-B12B-9316EAAEB1D4}" type="datetimeFigureOut">
              <a:rPr lang="en-GB" smtClean="0"/>
              <a:t>14/11/2017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63682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7ECEF-C738-440A-B12B-9316EAAEB1D4}"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99995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7ECEF-C738-440A-B12B-9316EAAEB1D4}" type="datetimeFigureOut">
              <a:rPr lang="en-GB" smtClean="0"/>
              <a:t>14/11/2017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44297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7ECEF-C738-440A-B12B-9316EAAEB1D4}" type="datetimeFigureOut">
              <a:rPr lang="en-GB" smtClean="0"/>
              <a:t>14/11/2017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96949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7ECEF-C738-440A-B12B-9316EAAEB1D4}" type="datetimeFigureOut">
              <a:rPr lang="en-GB" smtClean="0"/>
              <a:t>14/11/2017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62509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7ECEF-C738-440A-B12B-9316EAAEB1D4}"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4160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7ECEF-C738-440A-B12B-9316EAAEB1D4}" type="datetimeFigureOut">
              <a:rPr lang="en-GB" smtClean="0"/>
              <a:t>14/11/2017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90922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7ECEF-C738-440A-B12B-9316EAAEB1D4}" type="datetimeFigureOut">
              <a:rPr lang="en-GB" smtClean="0"/>
              <a:t>14/11/2017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766CF-4D0A-491A-AC45-15F3F81F0E3F}" type="slidenum">
              <a:rPr lang="en-GB" smtClean="0"/>
              <a:t>‹#›</a:t>
            </a:fld>
            <a:endParaRPr lang="en-GB"/>
          </a:p>
        </p:txBody>
      </p:sp>
    </p:spTree>
    <p:extLst>
      <p:ext uri="{BB962C8B-B14F-4D97-AF65-F5344CB8AC3E}">
        <p14:creationId xmlns:p14="http://schemas.microsoft.com/office/powerpoint/2010/main" val="335651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4641-EA13-4ABB-81E8-A51B4EF17C7E}"/>
              </a:ext>
            </a:extLst>
          </p:cNvPr>
          <p:cNvSpPr>
            <a:spLocks noGrp="1"/>
          </p:cNvSpPr>
          <p:nvPr>
            <p:ph type="ctrTitle"/>
          </p:nvPr>
        </p:nvSpPr>
        <p:spPr/>
        <p:txBody>
          <a:bodyPr/>
          <a:lstStyle/>
          <a:p>
            <a:br>
              <a:rPr lang="en-GB" dirty="0"/>
            </a:br>
            <a:r>
              <a:rPr lang="en-GB" dirty="0"/>
              <a:t>Numerical variables</a:t>
            </a:r>
          </a:p>
        </p:txBody>
      </p:sp>
      <p:sp>
        <p:nvSpPr>
          <p:cNvPr id="3" name="Subtitle 2">
            <a:extLst>
              <a:ext uri="{FF2B5EF4-FFF2-40B4-BE49-F238E27FC236}">
                <a16:creationId xmlns:a16="http://schemas.microsoft.com/office/drawing/2014/main" id="{EC032110-51A3-4A6D-BA75-85966626EC47}"/>
              </a:ext>
            </a:extLst>
          </p:cNvPr>
          <p:cNvSpPr>
            <a:spLocks noGrp="1"/>
          </p:cNvSpPr>
          <p:nvPr>
            <p:ph type="subTitle" idx="1"/>
          </p:nvPr>
        </p:nvSpPr>
        <p:spPr/>
        <p:txBody>
          <a:bodyPr/>
          <a:lstStyle/>
          <a:p>
            <a:endParaRPr lang="en-GB" dirty="0"/>
          </a:p>
          <a:p>
            <a:r>
              <a:rPr lang="en-GB" dirty="0"/>
              <a:t>Natalia Levshina</a:t>
            </a:r>
          </a:p>
          <a:p>
            <a:r>
              <a:rPr lang="en-GB" dirty="0"/>
              <a:t>Jena </a:t>
            </a:r>
            <a:r>
              <a:rPr lang="en-GB" dirty="0" err="1"/>
              <a:t>WiSe</a:t>
            </a:r>
            <a:r>
              <a:rPr lang="en-GB"/>
              <a:t> 2017</a:t>
            </a:r>
            <a:endParaRPr lang="en-GB" dirty="0"/>
          </a:p>
        </p:txBody>
      </p:sp>
    </p:spTree>
    <p:extLst>
      <p:ext uri="{BB962C8B-B14F-4D97-AF65-F5344CB8AC3E}">
        <p14:creationId xmlns:p14="http://schemas.microsoft.com/office/powerpoint/2010/main" val="264164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F355-53A1-48FC-ACC9-6AC8C0F46FA3}"/>
              </a:ext>
            </a:extLst>
          </p:cNvPr>
          <p:cNvSpPr>
            <a:spLocks noGrp="1"/>
          </p:cNvSpPr>
          <p:nvPr>
            <p:ph type="title"/>
          </p:nvPr>
        </p:nvSpPr>
        <p:spPr/>
        <p:txBody>
          <a:bodyPr/>
          <a:lstStyle/>
          <a:p>
            <a:r>
              <a:rPr lang="en-GB" dirty="0"/>
              <a:t>Ocean’s 12: the median</a:t>
            </a:r>
          </a:p>
        </p:txBody>
      </p:sp>
      <p:sp>
        <p:nvSpPr>
          <p:cNvPr id="3" name="Content Placeholder 2">
            <a:extLst>
              <a:ext uri="{FF2B5EF4-FFF2-40B4-BE49-F238E27FC236}">
                <a16:creationId xmlns:a16="http://schemas.microsoft.com/office/drawing/2014/main" id="{B9B86F5E-6615-4BC1-B485-881D1F547EB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CE6E83B-4B4E-4B20-BD47-11898F071996}"/>
              </a:ext>
            </a:extLst>
          </p:cNvPr>
          <p:cNvPicPr>
            <a:picLocks noChangeAspect="1"/>
          </p:cNvPicPr>
          <p:nvPr/>
        </p:nvPicPr>
        <p:blipFill>
          <a:blip r:embed="rId2"/>
          <a:stretch>
            <a:fillRect/>
          </a:stretch>
        </p:blipFill>
        <p:spPr>
          <a:xfrm>
            <a:off x="1314899" y="1771083"/>
            <a:ext cx="6514201" cy="3315833"/>
          </a:xfrm>
          <a:prstGeom prst="rect">
            <a:avLst/>
          </a:prstGeom>
        </p:spPr>
      </p:pic>
    </p:spTree>
    <p:extLst>
      <p:ext uri="{BB962C8B-B14F-4D97-AF65-F5344CB8AC3E}">
        <p14:creationId xmlns:p14="http://schemas.microsoft.com/office/powerpoint/2010/main" val="196417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DAB3-F1FB-4C6E-A896-094D3B287252}"/>
              </a:ext>
            </a:extLst>
          </p:cNvPr>
          <p:cNvSpPr>
            <a:spLocks noGrp="1"/>
          </p:cNvSpPr>
          <p:nvPr>
            <p:ph type="title"/>
          </p:nvPr>
        </p:nvSpPr>
        <p:spPr/>
        <p:txBody>
          <a:bodyPr/>
          <a:lstStyle/>
          <a:p>
            <a:r>
              <a:rPr lang="en-GB" dirty="0"/>
              <a:t>Mean vs. median</a:t>
            </a:r>
          </a:p>
        </p:txBody>
      </p:sp>
      <p:sp>
        <p:nvSpPr>
          <p:cNvPr id="3" name="Content Placeholder 2">
            <a:extLst>
              <a:ext uri="{FF2B5EF4-FFF2-40B4-BE49-F238E27FC236}">
                <a16:creationId xmlns:a16="http://schemas.microsoft.com/office/drawing/2014/main" id="{621CBCAF-6DAD-44FB-A80C-88A648764BC2}"/>
              </a:ext>
            </a:extLst>
          </p:cNvPr>
          <p:cNvSpPr>
            <a:spLocks noGrp="1"/>
          </p:cNvSpPr>
          <p:nvPr>
            <p:ph idx="1"/>
          </p:nvPr>
        </p:nvSpPr>
        <p:spPr/>
        <p:txBody>
          <a:bodyPr>
            <a:normAutofit lnSpcReduction="10000"/>
          </a:bodyPr>
          <a:lstStyle/>
          <a:p>
            <a:r>
              <a:rPr lang="en-GB" dirty="0"/>
              <a:t>In some situations the median gives a better idea of the most typical value than the mean. The problem with the latter is that it is easily influenced by outliers, i.e. scores with unusually high or low values. </a:t>
            </a:r>
          </a:p>
          <a:p>
            <a:r>
              <a:rPr lang="en-GB" dirty="0"/>
              <a:t>For example, if twenty employees in a company have net salaries of €2000 a month, and the CEO’s salary is €50000, the mean salary will be €4286, and the median will be €2000. The median gives a more realistic idea of the salaries in the company than the mean because the CEO’s salary is exceptional. </a:t>
            </a:r>
          </a:p>
          <a:p>
            <a:pPr marL="0" indent="0">
              <a:buNone/>
            </a:pPr>
            <a:endParaRPr lang="en-GB" dirty="0"/>
          </a:p>
        </p:txBody>
      </p:sp>
    </p:spTree>
    <p:extLst>
      <p:ext uri="{BB962C8B-B14F-4D97-AF65-F5344CB8AC3E}">
        <p14:creationId xmlns:p14="http://schemas.microsoft.com/office/powerpoint/2010/main" val="286406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BCC8-A12E-4773-95EB-A79FAABD671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70F7B89-CB29-4867-8B85-AA69EA08CAD8}"/>
              </a:ext>
            </a:extLst>
          </p:cNvPr>
          <p:cNvSpPr>
            <a:spLocks noGrp="1"/>
          </p:cNvSpPr>
          <p:nvPr>
            <p:ph idx="1"/>
          </p:nvPr>
        </p:nvSpPr>
        <p:spPr/>
        <p:txBody>
          <a:bodyPr/>
          <a:lstStyle/>
          <a:p>
            <a:r>
              <a:rPr lang="en-GB" dirty="0"/>
              <a:t>Find the mean and the median of the reaction times in </a:t>
            </a:r>
            <a:r>
              <a:rPr lang="en-GB" dirty="0" err="1"/>
              <a:t>ldt</a:t>
            </a:r>
            <a:r>
              <a:rPr lang="en-GB" dirty="0"/>
              <a:t>.</a:t>
            </a:r>
          </a:p>
        </p:txBody>
      </p:sp>
    </p:spTree>
    <p:extLst>
      <p:ext uri="{BB962C8B-B14F-4D97-AF65-F5344CB8AC3E}">
        <p14:creationId xmlns:p14="http://schemas.microsoft.com/office/powerpoint/2010/main" val="385156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82F0-7EC7-4B8A-AA7E-9D4290506403}"/>
              </a:ext>
            </a:extLst>
          </p:cNvPr>
          <p:cNvSpPr>
            <a:spLocks noGrp="1"/>
          </p:cNvSpPr>
          <p:nvPr>
            <p:ph type="title"/>
          </p:nvPr>
        </p:nvSpPr>
        <p:spPr/>
        <p:txBody>
          <a:bodyPr/>
          <a:lstStyle/>
          <a:p>
            <a:r>
              <a:rPr lang="en-GB" dirty="0"/>
              <a:t>A very useful function </a:t>
            </a:r>
            <a:r>
              <a:rPr lang="en-GB" dirty="0">
                <a:solidFill>
                  <a:srgbClr val="0000CC"/>
                </a:solidFill>
              </a:rPr>
              <a:t>summary()</a:t>
            </a:r>
          </a:p>
        </p:txBody>
      </p:sp>
      <p:sp>
        <p:nvSpPr>
          <p:cNvPr id="3" name="Content Placeholder 2">
            <a:extLst>
              <a:ext uri="{FF2B5EF4-FFF2-40B4-BE49-F238E27FC236}">
                <a16:creationId xmlns:a16="http://schemas.microsoft.com/office/drawing/2014/main" id="{AE10B7C7-981F-4599-9480-503A18F8CD85}"/>
              </a:ext>
            </a:extLst>
          </p:cNvPr>
          <p:cNvSpPr>
            <a:spLocks noGrp="1"/>
          </p:cNvSpPr>
          <p:nvPr>
            <p:ph idx="1"/>
          </p:nvPr>
        </p:nvSpPr>
        <p:spPr/>
        <p:txBody>
          <a:bodyPr/>
          <a:lstStyle/>
          <a:p>
            <a:pPr marL="0" indent="0">
              <a:buNone/>
            </a:pPr>
            <a:r>
              <a:rPr lang="en-GB" dirty="0">
                <a:solidFill>
                  <a:srgbClr val="0000CC"/>
                </a:solidFill>
              </a:rPr>
              <a:t>&gt; summary(</a:t>
            </a:r>
            <a:r>
              <a:rPr lang="en-GB" dirty="0" err="1">
                <a:solidFill>
                  <a:srgbClr val="0000CC"/>
                </a:solidFill>
              </a:rPr>
              <a:t>Mean_RT</a:t>
            </a:r>
            <a:r>
              <a:rPr lang="en-GB" dirty="0">
                <a:solidFill>
                  <a:srgbClr val="0000CC"/>
                </a:solidFill>
              </a:rPr>
              <a:t>)</a:t>
            </a:r>
          </a:p>
          <a:p>
            <a:pPr marL="0" indent="0">
              <a:buNone/>
            </a:pPr>
            <a:r>
              <a:rPr lang="en-GB" dirty="0"/>
              <a:t>   Min. 1st Qu.  Median    Mean 3rd Qu.    Max. </a:t>
            </a:r>
          </a:p>
          <a:p>
            <a:pPr marL="0" indent="0">
              <a:buNone/>
            </a:pPr>
            <a:r>
              <a:rPr lang="en-GB" dirty="0"/>
              <a:t>  564.2   713.1   784.9   808.3   905.2  1458.8 </a:t>
            </a:r>
          </a:p>
        </p:txBody>
      </p:sp>
    </p:spTree>
    <p:extLst>
      <p:ext uri="{BB962C8B-B14F-4D97-AF65-F5344CB8AC3E}">
        <p14:creationId xmlns:p14="http://schemas.microsoft.com/office/powerpoint/2010/main" val="379141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Measures of central tendency</a:t>
            </a:r>
          </a:p>
          <a:p>
            <a:pPr marL="514350" indent="-514350">
              <a:buAutoNum type="arabicPeriod"/>
            </a:pPr>
            <a:r>
              <a:rPr lang="en-GB" dirty="0">
                <a:solidFill>
                  <a:srgbClr val="0000CC"/>
                </a:solidFill>
              </a:rPr>
              <a:t>Measures of dispersion</a:t>
            </a:r>
          </a:p>
          <a:p>
            <a:pPr marL="514350" indent="-514350">
              <a:buAutoNum type="arabicPeriod"/>
            </a:pPr>
            <a:r>
              <a:rPr lang="en-GB" dirty="0"/>
              <a:t>Graphical representation</a:t>
            </a:r>
          </a:p>
          <a:p>
            <a:pPr marL="514350" indent="-514350">
              <a:buAutoNum type="arabicPeriod"/>
            </a:pPr>
            <a:r>
              <a:rPr lang="en-GB" dirty="0"/>
              <a:t>Testing normality</a:t>
            </a:r>
          </a:p>
          <a:p>
            <a:pPr marL="514350" indent="-514350">
              <a:buAutoNum type="arabicPeriod"/>
            </a:pPr>
            <a:endParaRPr lang="en-GB" dirty="0"/>
          </a:p>
        </p:txBody>
      </p:sp>
    </p:spTree>
    <p:extLst>
      <p:ext uri="{BB962C8B-B14F-4D97-AF65-F5344CB8AC3E}">
        <p14:creationId xmlns:p14="http://schemas.microsoft.com/office/powerpoint/2010/main" val="404921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B960-2D72-470A-8904-FF4DEA09E9DF}"/>
              </a:ext>
            </a:extLst>
          </p:cNvPr>
          <p:cNvSpPr>
            <a:spLocks noGrp="1"/>
          </p:cNvSpPr>
          <p:nvPr>
            <p:ph type="title"/>
          </p:nvPr>
        </p:nvSpPr>
        <p:spPr/>
        <p:txBody>
          <a:bodyPr/>
          <a:lstStyle/>
          <a:p>
            <a:r>
              <a:rPr lang="en-GB" dirty="0"/>
              <a:t>Measures of dispersion</a:t>
            </a:r>
          </a:p>
        </p:txBody>
      </p:sp>
      <p:sp>
        <p:nvSpPr>
          <p:cNvPr id="3" name="Content Placeholder 2">
            <a:extLst>
              <a:ext uri="{FF2B5EF4-FFF2-40B4-BE49-F238E27FC236}">
                <a16:creationId xmlns:a16="http://schemas.microsoft.com/office/drawing/2014/main" id="{F18AABC8-A843-46D0-8930-17DEBB97A707}"/>
              </a:ext>
            </a:extLst>
          </p:cNvPr>
          <p:cNvSpPr>
            <a:spLocks noGrp="1"/>
          </p:cNvSpPr>
          <p:nvPr>
            <p:ph idx="1"/>
          </p:nvPr>
        </p:nvSpPr>
        <p:spPr/>
        <p:txBody>
          <a:bodyPr/>
          <a:lstStyle/>
          <a:p>
            <a:pPr marL="0" indent="0">
              <a:buNone/>
            </a:pPr>
            <a:r>
              <a:rPr lang="en-GB" dirty="0">
                <a:solidFill>
                  <a:srgbClr val="0000CC"/>
                </a:solidFill>
              </a:rPr>
              <a:t>&gt; range(Length)</a:t>
            </a:r>
            <a:r>
              <a:rPr lang="en-GB" dirty="0"/>
              <a:t> # the minimum and the maximum</a:t>
            </a:r>
          </a:p>
          <a:p>
            <a:pPr marL="0" indent="0">
              <a:buNone/>
            </a:pPr>
            <a:r>
              <a:rPr lang="en-GB" dirty="0"/>
              <a:t>[1]  3 15</a:t>
            </a:r>
          </a:p>
          <a:p>
            <a:pPr marL="0" indent="0">
              <a:buNone/>
            </a:pPr>
            <a:r>
              <a:rPr lang="en-GB" dirty="0">
                <a:solidFill>
                  <a:srgbClr val="0000CC"/>
                </a:solidFill>
              </a:rPr>
              <a:t>&gt; </a:t>
            </a:r>
            <a:r>
              <a:rPr lang="en-GB" dirty="0" err="1">
                <a:solidFill>
                  <a:srgbClr val="0000CC"/>
                </a:solidFill>
              </a:rPr>
              <a:t>var</a:t>
            </a:r>
            <a:r>
              <a:rPr lang="en-GB" dirty="0">
                <a:solidFill>
                  <a:srgbClr val="0000CC"/>
                </a:solidFill>
              </a:rPr>
              <a:t>(Length) </a:t>
            </a:r>
            <a:r>
              <a:rPr lang="en-GB" dirty="0"/>
              <a:t>#variance = sum of squared deviations [1] 6.259697 		from the mean, divided by 				the number of observations 				- 1	</a:t>
            </a:r>
          </a:p>
          <a:p>
            <a:pPr marL="0" indent="0">
              <a:buNone/>
            </a:pPr>
            <a:r>
              <a:rPr lang="en-GB" dirty="0">
                <a:solidFill>
                  <a:srgbClr val="0000CC"/>
                </a:solidFill>
              </a:rPr>
              <a:t>&gt; </a:t>
            </a:r>
            <a:r>
              <a:rPr lang="en-GB" dirty="0" err="1">
                <a:solidFill>
                  <a:srgbClr val="0000CC"/>
                </a:solidFill>
              </a:rPr>
              <a:t>sd</a:t>
            </a:r>
            <a:r>
              <a:rPr lang="en-GB" dirty="0">
                <a:solidFill>
                  <a:srgbClr val="0000CC"/>
                </a:solidFill>
              </a:rPr>
              <a:t>(Length)</a:t>
            </a:r>
            <a:r>
              <a:rPr lang="en-GB" dirty="0"/>
              <a:t> # standard deviation = the squared root [1] 2.501939 				of variance</a:t>
            </a:r>
          </a:p>
          <a:p>
            <a:pPr marL="0" indent="0">
              <a:buNone/>
            </a:pPr>
            <a:endParaRPr lang="en-GB" dirty="0"/>
          </a:p>
        </p:txBody>
      </p:sp>
    </p:spTree>
    <p:extLst>
      <p:ext uri="{BB962C8B-B14F-4D97-AF65-F5344CB8AC3E}">
        <p14:creationId xmlns:p14="http://schemas.microsoft.com/office/powerpoint/2010/main" val="307793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9F20-2301-451D-A06D-73FF442DBD04}"/>
              </a:ext>
            </a:extLst>
          </p:cNvPr>
          <p:cNvSpPr>
            <a:spLocks noGrp="1"/>
          </p:cNvSpPr>
          <p:nvPr>
            <p:ph type="title"/>
          </p:nvPr>
        </p:nvSpPr>
        <p:spPr/>
        <p:txBody>
          <a:bodyPr/>
          <a:lstStyle/>
          <a:p>
            <a:r>
              <a:rPr lang="en-GB" dirty="0"/>
              <a:t>Why care about the dispersion?</a:t>
            </a:r>
          </a:p>
        </p:txBody>
      </p:sp>
      <p:sp>
        <p:nvSpPr>
          <p:cNvPr id="3" name="Content Placeholder 2">
            <a:extLst>
              <a:ext uri="{FF2B5EF4-FFF2-40B4-BE49-F238E27FC236}">
                <a16:creationId xmlns:a16="http://schemas.microsoft.com/office/drawing/2014/main" id="{32F7DF38-BFFA-4B1C-994D-B8E8284D8AD9}"/>
              </a:ext>
            </a:extLst>
          </p:cNvPr>
          <p:cNvSpPr>
            <a:spLocks noGrp="1"/>
          </p:cNvSpPr>
          <p:nvPr>
            <p:ph idx="1"/>
          </p:nvPr>
        </p:nvSpPr>
        <p:spPr/>
        <p:txBody>
          <a:bodyPr/>
          <a:lstStyle/>
          <a:p>
            <a:r>
              <a:rPr lang="en-GB" dirty="0"/>
              <a:t>Consider two countries with a similar average income per capita. In one country the variance and standard deviation are relatively small because the finances are distributed fairly, whereas in the other they are very large because of several billionaires and many extremely poor people. Although the means are identical, life in the two countries will differ dramatically. </a:t>
            </a:r>
          </a:p>
          <a:p>
            <a:endParaRPr lang="en-GB" dirty="0"/>
          </a:p>
        </p:txBody>
      </p:sp>
    </p:spTree>
    <p:extLst>
      <p:ext uri="{BB962C8B-B14F-4D97-AF65-F5344CB8AC3E}">
        <p14:creationId xmlns:p14="http://schemas.microsoft.com/office/powerpoint/2010/main" val="225520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5799-A664-4A14-B8A4-213AAF4694B6}"/>
              </a:ext>
            </a:extLst>
          </p:cNvPr>
          <p:cNvSpPr>
            <a:spLocks noGrp="1"/>
          </p:cNvSpPr>
          <p:nvPr>
            <p:ph type="title"/>
          </p:nvPr>
        </p:nvSpPr>
        <p:spPr/>
        <p:txBody>
          <a:bodyPr/>
          <a:lstStyle/>
          <a:p>
            <a:r>
              <a:rPr lang="en-GB" dirty="0"/>
              <a:t>Statisticians make jokes, too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59CA669F-95EE-4E95-972D-ED9C7658494A}"/>
              </a:ext>
            </a:extLst>
          </p:cNvPr>
          <p:cNvSpPr>
            <a:spLocks noGrp="1"/>
          </p:cNvSpPr>
          <p:nvPr>
            <p:ph idx="1"/>
          </p:nvPr>
        </p:nvSpPr>
        <p:spPr>
          <a:xfrm>
            <a:off x="628650" y="1825625"/>
            <a:ext cx="3211830" cy="4351338"/>
          </a:xfrm>
        </p:spPr>
        <p:txBody>
          <a:bodyPr/>
          <a:lstStyle/>
          <a:p>
            <a:r>
              <a:rPr lang="en-GB" dirty="0"/>
              <a:t>If your head is in the oven, and your feet are in the fridge, on average you're quite comfortable. </a:t>
            </a:r>
          </a:p>
          <a:p>
            <a:endParaRPr lang="en-GB" dirty="0"/>
          </a:p>
        </p:txBody>
      </p:sp>
      <p:pic>
        <p:nvPicPr>
          <p:cNvPr id="4" name="Picture 3">
            <a:extLst>
              <a:ext uri="{FF2B5EF4-FFF2-40B4-BE49-F238E27FC236}">
                <a16:creationId xmlns:a16="http://schemas.microsoft.com/office/drawing/2014/main" id="{BF0EE95C-8F10-4AFB-AE21-55742C736EBF}"/>
              </a:ext>
            </a:extLst>
          </p:cNvPr>
          <p:cNvPicPr>
            <a:picLocks noChangeAspect="1"/>
          </p:cNvPicPr>
          <p:nvPr/>
        </p:nvPicPr>
        <p:blipFill>
          <a:blip r:embed="rId2"/>
          <a:stretch>
            <a:fillRect/>
          </a:stretch>
        </p:blipFill>
        <p:spPr>
          <a:xfrm>
            <a:off x="4723140" y="1924323"/>
            <a:ext cx="3384540" cy="4510013"/>
          </a:xfrm>
          <a:prstGeom prst="rect">
            <a:avLst/>
          </a:prstGeom>
        </p:spPr>
      </p:pic>
      <p:sp>
        <p:nvSpPr>
          <p:cNvPr id="5" name="TextBox 4">
            <a:extLst>
              <a:ext uri="{FF2B5EF4-FFF2-40B4-BE49-F238E27FC236}">
                <a16:creationId xmlns:a16="http://schemas.microsoft.com/office/drawing/2014/main" id="{DEF16D38-DA1D-40AA-B047-7EA1717D2B8F}"/>
              </a:ext>
            </a:extLst>
          </p:cNvPr>
          <p:cNvSpPr txBox="1"/>
          <p:nvPr/>
        </p:nvSpPr>
        <p:spPr>
          <a:xfrm>
            <a:off x="4704080" y="6464816"/>
            <a:ext cx="3810000" cy="369332"/>
          </a:xfrm>
          <a:prstGeom prst="rect">
            <a:avLst/>
          </a:prstGeom>
          <a:noFill/>
        </p:spPr>
        <p:txBody>
          <a:bodyPr wrap="square" rtlCol="0">
            <a:spAutoFit/>
          </a:bodyPr>
          <a:lstStyle/>
          <a:p>
            <a:r>
              <a:rPr lang="en-GB" dirty="0"/>
              <a:t>Image from moneymarketing.co.uk</a:t>
            </a:r>
          </a:p>
        </p:txBody>
      </p:sp>
    </p:spTree>
    <p:extLst>
      <p:ext uri="{BB962C8B-B14F-4D97-AF65-F5344CB8AC3E}">
        <p14:creationId xmlns:p14="http://schemas.microsoft.com/office/powerpoint/2010/main" val="3190302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Measures of central tendency</a:t>
            </a:r>
          </a:p>
          <a:p>
            <a:pPr marL="514350" indent="-514350">
              <a:buAutoNum type="arabicPeriod"/>
            </a:pPr>
            <a:r>
              <a:rPr lang="en-GB" dirty="0"/>
              <a:t>Measures of dispersion</a:t>
            </a:r>
          </a:p>
          <a:p>
            <a:pPr marL="514350" indent="-514350">
              <a:buAutoNum type="arabicPeriod"/>
            </a:pPr>
            <a:r>
              <a:rPr lang="en-GB" dirty="0">
                <a:solidFill>
                  <a:srgbClr val="0000CC"/>
                </a:solidFill>
              </a:rPr>
              <a:t>Graphical representations</a:t>
            </a:r>
          </a:p>
          <a:p>
            <a:pPr marL="514350" indent="-514350">
              <a:buAutoNum type="arabicPeriod"/>
            </a:pPr>
            <a:r>
              <a:rPr lang="en-GB" dirty="0"/>
              <a:t>Testing normality</a:t>
            </a:r>
          </a:p>
          <a:p>
            <a:pPr marL="514350" indent="-514350">
              <a:buAutoNum type="arabicPeriod"/>
            </a:pPr>
            <a:endParaRPr lang="en-GB" dirty="0"/>
          </a:p>
        </p:txBody>
      </p:sp>
    </p:spTree>
    <p:extLst>
      <p:ext uri="{BB962C8B-B14F-4D97-AF65-F5344CB8AC3E}">
        <p14:creationId xmlns:p14="http://schemas.microsoft.com/office/powerpoint/2010/main" val="2099273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85A2-F0DA-4ABE-97F1-13984E29BFD7}"/>
              </a:ext>
            </a:extLst>
          </p:cNvPr>
          <p:cNvSpPr>
            <a:spLocks noGrp="1"/>
          </p:cNvSpPr>
          <p:nvPr>
            <p:ph type="title"/>
          </p:nvPr>
        </p:nvSpPr>
        <p:spPr/>
        <p:txBody>
          <a:bodyPr/>
          <a:lstStyle/>
          <a:p>
            <a:r>
              <a:rPr lang="en-GB" dirty="0"/>
              <a:t>Boxplot</a:t>
            </a:r>
          </a:p>
        </p:txBody>
      </p:sp>
      <p:sp>
        <p:nvSpPr>
          <p:cNvPr id="3" name="Content Placeholder 2">
            <a:extLst>
              <a:ext uri="{FF2B5EF4-FFF2-40B4-BE49-F238E27FC236}">
                <a16:creationId xmlns:a16="http://schemas.microsoft.com/office/drawing/2014/main" id="{AE086E4B-D813-4A01-9B7A-EC30FCDF20F4}"/>
              </a:ext>
            </a:extLst>
          </p:cNvPr>
          <p:cNvSpPr>
            <a:spLocks noGrp="1"/>
          </p:cNvSpPr>
          <p:nvPr>
            <p:ph idx="1"/>
          </p:nvPr>
        </p:nvSpPr>
        <p:spPr/>
        <p:txBody>
          <a:bodyPr/>
          <a:lstStyle/>
          <a:p>
            <a:pPr marL="0" indent="0">
              <a:buNone/>
            </a:pPr>
            <a:r>
              <a:rPr lang="en-GB" dirty="0">
                <a:solidFill>
                  <a:srgbClr val="0000CC"/>
                </a:solidFill>
              </a:rPr>
              <a:t>&gt; boxplot(</a:t>
            </a:r>
            <a:r>
              <a:rPr lang="en-GB" dirty="0" err="1">
                <a:solidFill>
                  <a:srgbClr val="0000CC"/>
                </a:solidFill>
              </a:rPr>
              <a:t>Mean_RT</a:t>
            </a:r>
            <a:r>
              <a:rPr lang="en-GB" dirty="0">
                <a:solidFill>
                  <a:srgbClr val="0000CC"/>
                </a:solidFill>
              </a:rPr>
              <a:t>)</a:t>
            </a:r>
          </a:p>
          <a:p>
            <a:pPr marL="0" indent="0">
              <a:buNone/>
            </a:pPr>
            <a:endParaRPr lang="en-GB" dirty="0">
              <a:solidFill>
                <a:srgbClr val="0000CC"/>
              </a:solidFill>
            </a:endParaRPr>
          </a:p>
          <a:p>
            <a:pPr marL="0" indent="0">
              <a:buNone/>
            </a:pPr>
            <a:r>
              <a:rPr lang="en-GB" dirty="0"/>
              <a:t>A bit more sophisticated: </a:t>
            </a:r>
          </a:p>
          <a:p>
            <a:pPr marL="0" indent="0">
              <a:buNone/>
            </a:pPr>
            <a:endParaRPr lang="en-GB" dirty="0">
              <a:solidFill>
                <a:srgbClr val="0000CC"/>
              </a:solidFill>
            </a:endParaRPr>
          </a:p>
          <a:p>
            <a:pPr marL="0" indent="0">
              <a:buNone/>
            </a:pPr>
            <a:r>
              <a:rPr lang="en-GB" dirty="0">
                <a:solidFill>
                  <a:srgbClr val="0000CC"/>
                </a:solidFill>
              </a:rPr>
              <a:t>&gt; boxplot(</a:t>
            </a:r>
            <a:r>
              <a:rPr lang="en-GB" dirty="0" err="1">
                <a:solidFill>
                  <a:srgbClr val="0000CC"/>
                </a:solidFill>
              </a:rPr>
              <a:t>Mean_RT</a:t>
            </a:r>
            <a:r>
              <a:rPr lang="en-GB" dirty="0">
                <a:solidFill>
                  <a:srgbClr val="0000CC"/>
                </a:solidFill>
              </a:rPr>
              <a:t>, main = "Mean reaction times", </a:t>
            </a:r>
            <a:r>
              <a:rPr lang="en-GB" dirty="0" err="1">
                <a:solidFill>
                  <a:srgbClr val="0000CC"/>
                </a:solidFill>
              </a:rPr>
              <a:t>ylab</a:t>
            </a:r>
            <a:r>
              <a:rPr lang="en-GB" dirty="0">
                <a:solidFill>
                  <a:srgbClr val="0000CC"/>
                </a:solidFill>
              </a:rPr>
              <a:t> = "reaction time in </a:t>
            </a:r>
            <a:r>
              <a:rPr lang="en-GB" dirty="0" err="1">
                <a:solidFill>
                  <a:srgbClr val="0000CC"/>
                </a:solidFill>
              </a:rPr>
              <a:t>ms</a:t>
            </a:r>
            <a:r>
              <a:rPr lang="en-GB" dirty="0">
                <a:solidFill>
                  <a:srgbClr val="0000CC"/>
                </a:solidFill>
              </a:rPr>
              <a:t>") </a:t>
            </a:r>
          </a:p>
        </p:txBody>
      </p:sp>
    </p:spTree>
    <p:extLst>
      <p:ext uri="{BB962C8B-B14F-4D97-AF65-F5344CB8AC3E}">
        <p14:creationId xmlns:p14="http://schemas.microsoft.com/office/powerpoint/2010/main" val="48778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Measures of central tendency</a:t>
            </a:r>
          </a:p>
          <a:p>
            <a:pPr marL="514350" indent="-514350">
              <a:buAutoNum type="arabicPeriod"/>
            </a:pPr>
            <a:r>
              <a:rPr lang="en-GB" dirty="0"/>
              <a:t>Measures of dispersion</a:t>
            </a:r>
          </a:p>
          <a:p>
            <a:pPr marL="514350" indent="-514350">
              <a:buAutoNum type="arabicPeriod"/>
            </a:pPr>
            <a:r>
              <a:rPr lang="en-GB" dirty="0"/>
              <a:t>Graphical representations</a:t>
            </a:r>
          </a:p>
          <a:p>
            <a:pPr marL="514350" indent="-514350">
              <a:buAutoNum type="arabicPeriod"/>
            </a:pPr>
            <a:r>
              <a:rPr lang="en-GB" dirty="0"/>
              <a:t>Testing normality</a:t>
            </a:r>
          </a:p>
          <a:p>
            <a:pPr marL="514350" indent="-514350">
              <a:buAutoNum type="arabicPeriod"/>
            </a:pPr>
            <a:endParaRPr lang="en-GB" dirty="0"/>
          </a:p>
        </p:txBody>
      </p:sp>
    </p:spTree>
    <p:extLst>
      <p:ext uri="{BB962C8B-B14F-4D97-AF65-F5344CB8AC3E}">
        <p14:creationId xmlns:p14="http://schemas.microsoft.com/office/powerpoint/2010/main" val="1282702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A41A-04C9-42D6-AF47-C17AD3EDE81B}"/>
              </a:ext>
            </a:extLst>
          </p:cNvPr>
          <p:cNvSpPr>
            <a:spLocks noGrp="1"/>
          </p:cNvSpPr>
          <p:nvPr>
            <p:ph type="title"/>
          </p:nvPr>
        </p:nvSpPr>
        <p:spPr/>
        <p:txBody>
          <a:bodyPr/>
          <a:lstStyle/>
          <a:p>
            <a:r>
              <a:rPr lang="en-GB" dirty="0"/>
              <a:t>Box-and-whisker plot</a:t>
            </a:r>
          </a:p>
        </p:txBody>
      </p:sp>
      <p:sp>
        <p:nvSpPr>
          <p:cNvPr id="3" name="Content Placeholder 2">
            <a:extLst>
              <a:ext uri="{FF2B5EF4-FFF2-40B4-BE49-F238E27FC236}">
                <a16:creationId xmlns:a16="http://schemas.microsoft.com/office/drawing/2014/main" id="{F328627E-8453-4E6D-AAFE-AB9FE783D43C}"/>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903562C7-5683-412C-B25D-C05E6C36523F}"/>
              </a:ext>
            </a:extLst>
          </p:cNvPr>
          <p:cNvPicPr>
            <a:picLocks noChangeAspect="1"/>
          </p:cNvPicPr>
          <p:nvPr/>
        </p:nvPicPr>
        <p:blipFill>
          <a:blip r:embed="rId2"/>
          <a:stretch>
            <a:fillRect/>
          </a:stretch>
        </p:blipFill>
        <p:spPr>
          <a:xfrm>
            <a:off x="628650" y="2170504"/>
            <a:ext cx="4146310" cy="3411630"/>
          </a:xfrm>
          <a:prstGeom prst="rect">
            <a:avLst/>
          </a:prstGeom>
        </p:spPr>
      </p:pic>
      <p:sp>
        <p:nvSpPr>
          <p:cNvPr id="5" name="TextBox 4">
            <a:extLst>
              <a:ext uri="{FF2B5EF4-FFF2-40B4-BE49-F238E27FC236}">
                <a16:creationId xmlns:a16="http://schemas.microsoft.com/office/drawing/2014/main" id="{09EA001C-2FDB-4D1B-B169-96F3F6CC1F40}"/>
              </a:ext>
            </a:extLst>
          </p:cNvPr>
          <p:cNvSpPr txBox="1"/>
          <p:nvPr/>
        </p:nvSpPr>
        <p:spPr>
          <a:xfrm>
            <a:off x="4795520" y="2205595"/>
            <a:ext cx="3719830" cy="3970318"/>
          </a:xfrm>
          <a:prstGeom prst="rect">
            <a:avLst/>
          </a:prstGeom>
          <a:noFill/>
        </p:spPr>
        <p:txBody>
          <a:bodyPr wrap="square" rtlCol="0">
            <a:spAutoFit/>
          </a:bodyPr>
          <a:lstStyle/>
          <a:p>
            <a:r>
              <a:rPr lang="en-GB" dirty="0"/>
              <a:t>Outliers (more that 1.5 times IQR)</a:t>
            </a:r>
          </a:p>
          <a:p>
            <a:endParaRPr lang="en-GB" dirty="0"/>
          </a:p>
          <a:p>
            <a:r>
              <a:rPr lang="en-GB" dirty="0"/>
              <a:t>Upper whisker:  max.1.5 times IQR from the upper hinge</a:t>
            </a:r>
          </a:p>
          <a:p>
            <a:endParaRPr lang="en-GB" dirty="0"/>
          </a:p>
          <a:p>
            <a:r>
              <a:rPr lang="en-GB" dirty="0"/>
              <a:t>Upper hinge: 3</a:t>
            </a:r>
            <a:r>
              <a:rPr lang="en-GB" baseline="30000" dirty="0"/>
              <a:t>rd</a:t>
            </a:r>
            <a:r>
              <a:rPr lang="en-GB" dirty="0"/>
              <a:t> quartile, or 75%</a:t>
            </a:r>
          </a:p>
          <a:p>
            <a:endParaRPr lang="en-GB" dirty="0"/>
          </a:p>
          <a:p>
            <a:r>
              <a:rPr lang="en-GB" dirty="0"/>
              <a:t>Median (or the 2</a:t>
            </a:r>
            <a:r>
              <a:rPr lang="en-GB" baseline="30000" dirty="0"/>
              <a:t>nd</a:t>
            </a:r>
            <a:r>
              <a:rPr lang="en-GB" dirty="0"/>
              <a:t> quartile, or 50%)</a:t>
            </a:r>
          </a:p>
          <a:p>
            <a:endParaRPr lang="en-GB" dirty="0"/>
          </a:p>
          <a:p>
            <a:r>
              <a:rPr lang="en-GB" dirty="0"/>
              <a:t>Lower hinge: the  1</a:t>
            </a:r>
            <a:r>
              <a:rPr lang="en-GB" baseline="30000" dirty="0"/>
              <a:t>st</a:t>
            </a:r>
            <a:r>
              <a:rPr lang="en-GB" dirty="0"/>
              <a:t> quartile, or first 25%</a:t>
            </a:r>
          </a:p>
          <a:p>
            <a:endParaRPr lang="en-GB" dirty="0"/>
          </a:p>
          <a:p>
            <a:r>
              <a:rPr lang="en-GB" dirty="0"/>
              <a:t>Lower whisker: max. 1.5 times IQR from the lower hinge</a:t>
            </a:r>
          </a:p>
        </p:txBody>
      </p:sp>
      <p:cxnSp>
        <p:nvCxnSpPr>
          <p:cNvPr id="9" name="Straight Arrow Connector 8">
            <a:extLst>
              <a:ext uri="{FF2B5EF4-FFF2-40B4-BE49-F238E27FC236}">
                <a16:creationId xmlns:a16="http://schemas.microsoft.com/office/drawing/2014/main" id="{38CB634D-8C04-45A0-B941-B3468C1B0B60}"/>
              </a:ext>
            </a:extLst>
          </p:cNvPr>
          <p:cNvCxnSpPr/>
          <p:nvPr/>
        </p:nvCxnSpPr>
        <p:spPr>
          <a:xfrm flipH="1">
            <a:off x="3068320" y="2448560"/>
            <a:ext cx="1727200" cy="59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E08442-8D35-4833-AF14-AB294303CDF6}"/>
              </a:ext>
            </a:extLst>
          </p:cNvPr>
          <p:cNvCxnSpPr/>
          <p:nvPr/>
        </p:nvCxnSpPr>
        <p:spPr>
          <a:xfrm flipH="1">
            <a:off x="3180080" y="3048000"/>
            <a:ext cx="1615440" cy="5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040BB8-897D-4D02-B191-73D9E97709A7}"/>
              </a:ext>
            </a:extLst>
          </p:cNvPr>
          <p:cNvCxnSpPr/>
          <p:nvPr/>
        </p:nvCxnSpPr>
        <p:spPr>
          <a:xfrm flipH="1">
            <a:off x="3495040" y="3759200"/>
            <a:ext cx="130048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53E62E-CA86-4679-9601-E9A8640D2F7A}"/>
              </a:ext>
            </a:extLst>
          </p:cNvPr>
          <p:cNvCxnSpPr/>
          <p:nvPr/>
        </p:nvCxnSpPr>
        <p:spPr>
          <a:xfrm flipH="1">
            <a:off x="3495040" y="4318000"/>
            <a:ext cx="130048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67FCB9-D82D-4BF8-8D89-D8D0B0B6C065}"/>
              </a:ext>
            </a:extLst>
          </p:cNvPr>
          <p:cNvCxnSpPr/>
          <p:nvPr/>
        </p:nvCxnSpPr>
        <p:spPr>
          <a:xfrm flipH="1" flipV="1">
            <a:off x="3495040" y="4765040"/>
            <a:ext cx="13004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1C5AAE-C6F0-4474-898F-07067760FAD2}"/>
              </a:ext>
            </a:extLst>
          </p:cNvPr>
          <p:cNvCxnSpPr/>
          <p:nvPr/>
        </p:nvCxnSpPr>
        <p:spPr>
          <a:xfrm flipH="1" flipV="1">
            <a:off x="3291840" y="5252720"/>
            <a:ext cx="150368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6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533-62D2-4CD3-8800-D783277F1996}"/>
              </a:ext>
            </a:extLst>
          </p:cNvPr>
          <p:cNvSpPr>
            <a:spLocks noGrp="1"/>
          </p:cNvSpPr>
          <p:nvPr>
            <p:ph type="title"/>
          </p:nvPr>
        </p:nvSpPr>
        <p:spPr/>
        <p:txBody>
          <a:bodyPr/>
          <a:lstStyle/>
          <a:p>
            <a:r>
              <a:rPr lang="en-GB" dirty="0"/>
              <a:t>Boxplot stats</a:t>
            </a:r>
          </a:p>
        </p:txBody>
      </p:sp>
      <p:sp>
        <p:nvSpPr>
          <p:cNvPr id="3" name="Content Placeholder 2">
            <a:extLst>
              <a:ext uri="{FF2B5EF4-FFF2-40B4-BE49-F238E27FC236}">
                <a16:creationId xmlns:a16="http://schemas.microsoft.com/office/drawing/2014/main" id="{A9B816DF-B16B-4DD0-A8D1-21CE2BED9FD2}"/>
              </a:ext>
            </a:extLst>
          </p:cNvPr>
          <p:cNvSpPr>
            <a:spLocks noGrp="1"/>
          </p:cNvSpPr>
          <p:nvPr>
            <p:ph idx="1"/>
          </p:nvPr>
        </p:nvSpPr>
        <p:spPr/>
        <p:txBody>
          <a:bodyPr>
            <a:normAutofit fontScale="77500" lnSpcReduction="20000"/>
          </a:bodyPr>
          <a:lstStyle/>
          <a:p>
            <a:pPr marL="0" indent="0">
              <a:buNone/>
            </a:pPr>
            <a:r>
              <a:rPr lang="en-GB" dirty="0">
                <a:solidFill>
                  <a:srgbClr val="0000CC"/>
                </a:solidFill>
              </a:rPr>
              <a:t>&gt; </a:t>
            </a:r>
            <a:r>
              <a:rPr lang="en-GB" dirty="0" err="1">
                <a:solidFill>
                  <a:srgbClr val="0000CC"/>
                </a:solidFill>
              </a:rPr>
              <a:t>boxplot.stats</a:t>
            </a:r>
            <a:r>
              <a:rPr lang="en-GB" dirty="0">
                <a:solidFill>
                  <a:srgbClr val="0000CC"/>
                </a:solidFill>
              </a:rPr>
              <a:t>(</a:t>
            </a:r>
            <a:r>
              <a:rPr lang="en-GB" dirty="0" err="1">
                <a:solidFill>
                  <a:srgbClr val="0000CC"/>
                </a:solidFill>
              </a:rPr>
              <a:t>Mean_RT</a:t>
            </a:r>
            <a:r>
              <a:rPr lang="en-GB" dirty="0">
                <a:solidFill>
                  <a:srgbClr val="0000CC"/>
                </a:solidFill>
              </a:rPr>
              <a:t>)</a:t>
            </a:r>
          </a:p>
          <a:p>
            <a:pPr marL="0" indent="0">
              <a:buNone/>
            </a:pPr>
            <a:r>
              <a:rPr lang="en-GB" dirty="0"/>
              <a:t>$stats # l. whisker, l. notch, median, u. notch, u. whisker</a:t>
            </a:r>
          </a:p>
          <a:p>
            <a:pPr marL="0" indent="0">
              <a:buNone/>
            </a:pPr>
            <a:r>
              <a:rPr lang="en-GB" dirty="0"/>
              <a:t>[1]  564.180  712.285  784.940  905.930 1125.420</a:t>
            </a:r>
          </a:p>
          <a:p>
            <a:pPr marL="0" indent="0">
              <a:buNone/>
            </a:pPr>
            <a:endParaRPr lang="en-GB" dirty="0"/>
          </a:p>
          <a:p>
            <a:pPr marL="0" indent="0">
              <a:buNone/>
            </a:pPr>
            <a:r>
              <a:rPr lang="en-GB" dirty="0"/>
              <a:t>$n #number of observations</a:t>
            </a:r>
          </a:p>
          <a:p>
            <a:pPr marL="0" indent="0">
              <a:buNone/>
            </a:pPr>
            <a:r>
              <a:rPr lang="en-GB" dirty="0"/>
              <a:t>[1] 100</a:t>
            </a:r>
          </a:p>
          <a:p>
            <a:pPr marL="0" indent="0">
              <a:buNone/>
            </a:pPr>
            <a:endParaRPr lang="en-GB" dirty="0"/>
          </a:p>
          <a:p>
            <a:pPr marL="0" indent="0">
              <a:buNone/>
            </a:pPr>
            <a:r>
              <a:rPr lang="en-GB" dirty="0"/>
              <a:t>$</a:t>
            </a:r>
            <a:r>
              <a:rPr lang="en-GB" dirty="0" err="1"/>
              <a:t>conf</a:t>
            </a:r>
            <a:r>
              <a:rPr lang="en-GB" dirty="0"/>
              <a:t> # ignore for the time being</a:t>
            </a:r>
          </a:p>
          <a:p>
            <a:pPr marL="0" indent="0">
              <a:buNone/>
            </a:pPr>
            <a:r>
              <a:rPr lang="en-GB" dirty="0"/>
              <a:t>[1] 754.3441 815.5359</a:t>
            </a:r>
          </a:p>
          <a:p>
            <a:pPr marL="0" indent="0">
              <a:buNone/>
            </a:pPr>
            <a:endParaRPr lang="en-GB" dirty="0"/>
          </a:p>
          <a:p>
            <a:pPr marL="0" indent="0">
              <a:buNone/>
            </a:pPr>
            <a:r>
              <a:rPr lang="en-GB" dirty="0"/>
              <a:t>$out # outliers</a:t>
            </a:r>
          </a:p>
          <a:p>
            <a:pPr marL="0" indent="0">
              <a:buNone/>
            </a:pPr>
            <a:r>
              <a:rPr lang="en-GB" dirty="0"/>
              <a:t>[1] 1314.33 1216.81 1458.75</a:t>
            </a:r>
          </a:p>
        </p:txBody>
      </p:sp>
    </p:spTree>
    <p:extLst>
      <p:ext uri="{BB962C8B-B14F-4D97-AF65-F5344CB8AC3E}">
        <p14:creationId xmlns:p14="http://schemas.microsoft.com/office/powerpoint/2010/main" val="230566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2777-65EC-4114-8A28-7D3A94419731}"/>
              </a:ext>
            </a:extLst>
          </p:cNvPr>
          <p:cNvSpPr>
            <a:spLocks noGrp="1"/>
          </p:cNvSpPr>
          <p:nvPr>
            <p:ph type="title"/>
          </p:nvPr>
        </p:nvSpPr>
        <p:spPr/>
        <p:txBody>
          <a:bodyPr/>
          <a:lstStyle/>
          <a:p>
            <a:r>
              <a:rPr lang="en-GB" dirty="0"/>
              <a:t>Histogram</a:t>
            </a:r>
          </a:p>
        </p:txBody>
      </p:sp>
      <p:sp>
        <p:nvSpPr>
          <p:cNvPr id="3" name="Content Placeholder 2">
            <a:extLst>
              <a:ext uri="{FF2B5EF4-FFF2-40B4-BE49-F238E27FC236}">
                <a16:creationId xmlns:a16="http://schemas.microsoft.com/office/drawing/2014/main" id="{EA34FBE1-D961-468F-8C88-5F3BA49F9181}"/>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hist</a:t>
            </a:r>
            <a:r>
              <a:rPr lang="en-GB" dirty="0">
                <a:solidFill>
                  <a:srgbClr val="0000CC"/>
                </a:solidFill>
              </a:rPr>
              <a:t>(</a:t>
            </a:r>
            <a:r>
              <a:rPr lang="en-GB" dirty="0" err="1">
                <a:solidFill>
                  <a:srgbClr val="0000CC"/>
                </a:solidFill>
              </a:rPr>
              <a:t>Mean_RT</a:t>
            </a:r>
            <a:r>
              <a:rPr lang="en-GB" dirty="0">
                <a:solidFill>
                  <a:srgbClr val="0000CC"/>
                </a:solidFill>
              </a:rPr>
              <a:t>, main = "Histogram of mean reaction times", </a:t>
            </a:r>
            <a:r>
              <a:rPr lang="en-GB" dirty="0" err="1">
                <a:solidFill>
                  <a:srgbClr val="0000CC"/>
                </a:solidFill>
              </a:rPr>
              <a:t>xlab</a:t>
            </a:r>
            <a:r>
              <a:rPr lang="en-GB" dirty="0">
                <a:solidFill>
                  <a:srgbClr val="0000CC"/>
                </a:solidFill>
              </a:rPr>
              <a:t> = "reaction times, </a:t>
            </a:r>
            <a:r>
              <a:rPr lang="en-GB" dirty="0" err="1">
                <a:solidFill>
                  <a:srgbClr val="0000CC"/>
                </a:solidFill>
              </a:rPr>
              <a:t>ms</a:t>
            </a:r>
            <a:r>
              <a:rPr lang="en-GB" dirty="0">
                <a:solidFill>
                  <a:srgbClr val="0000CC"/>
                </a:solidFill>
              </a:rPr>
              <a:t>") </a:t>
            </a:r>
          </a:p>
          <a:p>
            <a:pPr marL="0" indent="0">
              <a:buNone/>
            </a:pPr>
            <a:endParaRPr lang="en-GB" dirty="0">
              <a:solidFill>
                <a:srgbClr val="0000CC"/>
              </a:solidFill>
            </a:endParaRPr>
          </a:p>
          <a:p>
            <a:pPr marL="0" indent="0">
              <a:buNone/>
            </a:pPr>
            <a:r>
              <a:rPr lang="en-GB" dirty="0"/>
              <a:t>A histogram shows the frequencies of different values aggregated in bins. </a:t>
            </a:r>
          </a:p>
        </p:txBody>
      </p:sp>
    </p:spTree>
    <p:extLst>
      <p:ext uri="{BB962C8B-B14F-4D97-AF65-F5344CB8AC3E}">
        <p14:creationId xmlns:p14="http://schemas.microsoft.com/office/powerpoint/2010/main" val="22209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F1AF-0033-4455-A0FF-139C32CCDB9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6840CA-BDD2-4B6C-9D0C-7DFAEED652C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38F87A5-D090-46D8-9CD7-AC6CEE1C4EED}"/>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334457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Measures of central tendency</a:t>
            </a:r>
          </a:p>
          <a:p>
            <a:pPr marL="514350" indent="-514350">
              <a:buAutoNum type="arabicPeriod"/>
            </a:pPr>
            <a:r>
              <a:rPr lang="en-GB" dirty="0"/>
              <a:t>Measures of dispersion</a:t>
            </a:r>
          </a:p>
          <a:p>
            <a:pPr marL="514350" indent="-514350">
              <a:buAutoNum type="arabicPeriod"/>
            </a:pPr>
            <a:r>
              <a:rPr lang="en-GB" dirty="0"/>
              <a:t>Graphical representations</a:t>
            </a:r>
          </a:p>
          <a:p>
            <a:pPr marL="514350" indent="-514350">
              <a:buAutoNum type="arabicPeriod"/>
            </a:pPr>
            <a:r>
              <a:rPr lang="en-GB" dirty="0">
                <a:solidFill>
                  <a:srgbClr val="0000CC"/>
                </a:solidFill>
              </a:rPr>
              <a:t>Testing normality</a:t>
            </a:r>
          </a:p>
          <a:p>
            <a:pPr marL="514350" indent="-514350">
              <a:buAutoNum type="arabicPeriod"/>
            </a:pPr>
            <a:endParaRPr lang="en-GB" dirty="0"/>
          </a:p>
        </p:txBody>
      </p:sp>
    </p:spTree>
    <p:extLst>
      <p:ext uri="{BB962C8B-B14F-4D97-AF65-F5344CB8AC3E}">
        <p14:creationId xmlns:p14="http://schemas.microsoft.com/office/powerpoint/2010/main" val="190627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52CC-48E9-4EBC-B90B-9C7047F7B6BD}"/>
              </a:ext>
            </a:extLst>
          </p:cNvPr>
          <p:cNvSpPr>
            <a:spLocks noGrp="1"/>
          </p:cNvSpPr>
          <p:nvPr>
            <p:ph type="title"/>
          </p:nvPr>
        </p:nvSpPr>
        <p:spPr/>
        <p:txBody>
          <a:bodyPr/>
          <a:lstStyle/>
          <a:p>
            <a:r>
              <a:rPr lang="en-GB" dirty="0"/>
              <a:t>Normal distribution</a:t>
            </a:r>
          </a:p>
        </p:txBody>
      </p:sp>
      <p:pic>
        <p:nvPicPr>
          <p:cNvPr id="4" name="Content Placeholder 3">
            <a:extLst>
              <a:ext uri="{FF2B5EF4-FFF2-40B4-BE49-F238E27FC236}">
                <a16:creationId xmlns:a16="http://schemas.microsoft.com/office/drawing/2014/main" id="{034F8185-3D4B-46C8-964B-BC677A11463F}"/>
              </a:ext>
            </a:extLst>
          </p:cNvPr>
          <p:cNvPicPr>
            <a:picLocks noGrp="1" noChangeAspect="1"/>
          </p:cNvPicPr>
          <p:nvPr>
            <p:ph idx="1"/>
          </p:nvPr>
        </p:nvPicPr>
        <p:blipFill>
          <a:blip r:embed="rId2"/>
          <a:stretch>
            <a:fillRect/>
          </a:stretch>
        </p:blipFill>
        <p:spPr>
          <a:xfrm>
            <a:off x="4082891" y="1683385"/>
            <a:ext cx="4351338" cy="4351338"/>
          </a:xfrm>
          <a:prstGeom prst="rect">
            <a:avLst/>
          </a:prstGeom>
        </p:spPr>
      </p:pic>
      <p:sp>
        <p:nvSpPr>
          <p:cNvPr id="5" name="TextBox 4">
            <a:extLst>
              <a:ext uri="{FF2B5EF4-FFF2-40B4-BE49-F238E27FC236}">
                <a16:creationId xmlns:a16="http://schemas.microsoft.com/office/drawing/2014/main" id="{D59AE2D3-13BD-4103-9259-9183CDE2B9DB}"/>
              </a:ext>
            </a:extLst>
          </p:cNvPr>
          <p:cNvSpPr txBox="1"/>
          <p:nvPr/>
        </p:nvSpPr>
        <p:spPr>
          <a:xfrm>
            <a:off x="701040" y="2052320"/>
            <a:ext cx="3381851" cy="1292662"/>
          </a:xfrm>
          <a:prstGeom prst="rect">
            <a:avLst/>
          </a:prstGeom>
          <a:noFill/>
        </p:spPr>
        <p:txBody>
          <a:bodyPr wrap="square" rtlCol="0">
            <a:spAutoFit/>
          </a:bodyPr>
          <a:lstStyle/>
          <a:p>
            <a:pPr marL="285750" indent="-285750">
              <a:buFont typeface="Arial" panose="020B0604020202020204" pitchFamily="34" charset="0"/>
              <a:buChar char="•"/>
            </a:pPr>
            <a:r>
              <a:rPr lang="en-GB" sz="2600" dirty="0"/>
              <a:t>A bell-shaped curve</a:t>
            </a:r>
          </a:p>
          <a:p>
            <a:pPr marL="285750" indent="-285750">
              <a:buFont typeface="Arial" panose="020B0604020202020204" pitchFamily="34" charset="0"/>
              <a:buChar char="•"/>
            </a:pPr>
            <a:r>
              <a:rPr lang="en-GB" sz="2600" dirty="0"/>
              <a:t>Mean = median = mode</a:t>
            </a:r>
          </a:p>
        </p:txBody>
      </p:sp>
    </p:spTree>
    <p:extLst>
      <p:ext uri="{BB962C8B-B14F-4D97-AF65-F5344CB8AC3E}">
        <p14:creationId xmlns:p14="http://schemas.microsoft.com/office/powerpoint/2010/main" val="3663776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8655-3EF2-401A-AD6B-D8A1FCD5C2FC}"/>
              </a:ext>
            </a:extLst>
          </p:cNvPr>
          <p:cNvSpPr>
            <a:spLocks noGrp="1"/>
          </p:cNvSpPr>
          <p:nvPr>
            <p:ph type="title"/>
          </p:nvPr>
        </p:nvSpPr>
        <p:spPr/>
        <p:txBody>
          <a:bodyPr/>
          <a:lstStyle/>
          <a:p>
            <a:r>
              <a:rPr lang="en-GB" dirty="0"/>
              <a:t>Why is it important?</a:t>
            </a:r>
          </a:p>
        </p:txBody>
      </p:sp>
      <p:sp>
        <p:nvSpPr>
          <p:cNvPr id="3" name="Content Placeholder 2">
            <a:extLst>
              <a:ext uri="{FF2B5EF4-FFF2-40B4-BE49-F238E27FC236}">
                <a16:creationId xmlns:a16="http://schemas.microsoft.com/office/drawing/2014/main" id="{F5BF3D06-4352-481C-86D4-358FC0F22B8B}"/>
              </a:ext>
            </a:extLst>
          </p:cNvPr>
          <p:cNvSpPr>
            <a:spLocks noGrp="1"/>
          </p:cNvSpPr>
          <p:nvPr>
            <p:ph idx="1"/>
          </p:nvPr>
        </p:nvSpPr>
        <p:spPr/>
        <p:txBody>
          <a:bodyPr/>
          <a:lstStyle/>
          <a:p>
            <a:r>
              <a:rPr lang="en-GB" dirty="0"/>
              <a:t>Some tests require that the data should be normally distributed.</a:t>
            </a:r>
          </a:p>
          <a:p>
            <a:r>
              <a:rPr lang="en-GB" dirty="0"/>
              <a:t>This is why one should learn how to test if the data are normally distributed.</a:t>
            </a:r>
          </a:p>
        </p:txBody>
      </p:sp>
    </p:spTree>
    <p:extLst>
      <p:ext uri="{BB962C8B-B14F-4D97-AF65-F5344CB8AC3E}">
        <p14:creationId xmlns:p14="http://schemas.microsoft.com/office/powerpoint/2010/main" val="10627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B854-9706-4ECF-BC49-F76B951C531C}"/>
              </a:ext>
            </a:extLst>
          </p:cNvPr>
          <p:cNvSpPr>
            <a:spLocks noGrp="1"/>
          </p:cNvSpPr>
          <p:nvPr>
            <p:ph type="title"/>
          </p:nvPr>
        </p:nvSpPr>
        <p:spPr/>
        <p:txBody>
          <a:bodyPr/>
          <a:lstStyle/>
          <a:p>
            <a:r>
              <a:rPr lang="en-GB" dirty="0"/>
              <a:t>Shapiro test</a:t>
            </a:r>
          </a:p>
        </p:txBody>
      </p:sp>
      <p:sp>
        <p:nvSpPr>
          <p:cNvPr id="3" name="Content Placeholder 2">
            <a:extLst>
              <a:ext uri="{FF2B5EF4-FFF2-40B4-BE49-F238E27FC236}">
                <a16:creationId xmlns:a16="http://schemas.microsoft.com/office/drawing/2014/main" id="{1C1F0018-D7FF-4203-84CB-E9FF96F22401}"/>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shapiro.test</a:t>
            </a:r>
            <a:r>
              <a:rPr lang="en-GB" dirty="0">
                <a:solidFill>
                  <a:srgbClr val="0000CC"/>
                </a:solidFill>
              </a:rPr>
              <a:t>(</a:t>
            </a:r>
            <a:r>
              <a:rPr lang="en-GB" dirty="0" err="1">
                <a:solidFill>
                  <a:srgbClr val="0000CC"/>
                </a:solidFill>
              </a:rPr>
              <a:t>Mean_RT</a:t>
            </a:r>
            <a:r>
              <a:rPr lang="en-GB" dirty="0">
                <a:solidFill>
                  <a:srgbClr val="0000CC"/>
                </a:solidFill>
              </a:rPr>
              <a:t>)</a:t>
            </a:r>
          </a:p>
          <a:p>
            <a:pPr marL="0" indent="0">
              <a:buNone/>
            </a:pPr>
            <a:endParaRPr lang="en-GB" dirty="0"/>
          </a:p>
          <a:p>
            <a:pPr marL="0" indent="0">
              <a:buNone/>
            </a:pPr>
            <a:r>
              <a:rPr lang="en-GB" dirty="0"/>
              <a:t>	Shapiro-Wilk normality test</a:t>
            </a:r>
          </a:p>
          <a:p>
            <a:pPr marL="0" indent="0">
              <a:buNone/>
            </a:pPr>
            <a:endParaRPr lang="en-GB" dirty="0"/>
          </a:p>
          <a:p>
            <a:pPr marL="0" indent="0">
              <a:buNone/>
            </a:pPr>
            <a:r>
              <a:rPr lang="en-GB" dirty="0"/>
              <a:t>data:  </a:t>
            </a:r>
            <a:r>
              <a:rPr lang="en-GB" dirty="0" err="1"/>
              <a:t>Mean_RT</a:t>
            </a:r>
            <a:endParaRPr lang="en-GB" dirty="0"/>
          </a:p>
          <a:p>
            <a:pPr marL="0" indent="0">
              <a:buNone/>
            </a:pPr>
            <a:r>
              <a:rPr lang="en-GB" dirty="0"/>
              <a:t>W = 0.92006, p-value = 1.418e-05</a:t>
            </a:r>
          </a:p>
        </p:txBody>
      </p:sp>
      <p:sp>
        <p:nvSpPr>
          <p:cNvPr id="5" name="TextBox 4">
            <a:extLst>
              <a:ext uri="{FF2B5EF4-FFF2-40B4-BE49-F238E27FC236}">
                <a16:creationId xmlns:a16="http://schemas.microsoft.com/office/drawing/2014/main" id="{9AD51DCA-3A44-4D99-8D8E-148BD75C7D54}"/>
              </a:ext>
            </a:extLst>
          </p:cNvPr>
          <p:cNvSpPr txBox="1"/>
          <p:nvPr/>
        </p:nvSpPr>
        <p:spPr>
          <a:xfrm>
            <a:off x="2672080" y="4998720"/>
            <a:ext cx="4673600" cy="923330"/>
          </a:xfrm>
          <a:prstGeom prst="rect">
            <a:avLst/>
          </a:prstGeom>
          <a:noFill/>
        </p:spPr>
        <p:txBody>
          <a:bodyPr wrap="square" rtlCol="0">
            <a:spAutoFit/>
          </a:bodyPr>
          <a:lstStyle/>
          <a:p>
            <a:r>
              <a:rPr lang="en-GB" dirty="0"/>
              <a:t>A small </a:t>
            </a:r>
            <a:r>
              <a:rPr lang="en-GB" i="1" dirty="0"/>
              <a:t>p</a:t>
            </a:r>
            <a:r>
              <a:rPr lang="en-GB" dirty="0"/>
              <a:t>-value (less than 0.05) means that the assumption that the data are normally distributed can be rejected.</a:t>
            </a:r>
          </a:p>
        </p:txBody>
      </p:sp>
    </p:spTree>
    <p:extLst>
      <p:ext uri="{BB962C8B-B14F-4D97-AF65-F5344CB8AC3E}">
        <p14:creationId xmlns:p14="http://schemas.microsoft.com/office/powerpoint/2010/main" val="2491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74C7-1A47-48D2-BB8F-3DBCA7F5E34A}"/>
              </a:ext>
            </a:extLst>
          </p:cNvPr>
          <p:cNvSpPr>
            <a:spLocks noGrp="1"/>
          </p:cNvSpPr>
          <p:nvPr>
            <p:ph type="title"/>
          </p:nvPr>
        </p:nvSpPr>
        <p:spPr/>
        <p:txBody>
          <a:bodyPr/>
          <a:lstStyle/>
          <a:p>
            <a:r>
              <a:rPr lang="en-GB" dirty="0"/>
              <a:t>QQ-plot</a:t>
            </a:r>
          </a:p>
        </p:txBody>
      </p:sp>
      <p:sp>
        <p:nvSpPr>
          <p:cNvPr id="3" name="Content Placeholder 2">
            <a:extLst>
              <a:ext uri="{FF2B5EF4-FFF2-40B4-BE49-F238E27FC236}">
                <a16:creationId xmlns:a16="http://schemas.microsoft.com/office/drawing/2014/main" id="{C04FADC9-A41A-4B58-B8A8-130072DCF374}"/>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qqnorm</a:t>
            </a:r>
            <a:r>
              <a:rPr lang="en-GB" dirty="0">
                <a:solidFill>
                  <a:srgbClr val="0000CC"/>
                </a:solidFill>
              </a:rPr>
              <a:t>(</a:t>
            </a:r>
            <a:r>
              <a:rPr lang="en-GB" dirty="0" err="1">
                <a:solidFill>
                  <a:srgbClr val="0000CC"/>
                </a:solidFill>
              </a:rPr>
              <a:t>Mean_RT</a:t>
            </a:r>
            <a:r>
              <a:rPr lang="en-GB" dirty="0">
                <a:solidFill>
                  <a:srgbClr val="0000CC"/>
                </a:solidFill>
              </a:rPr>
              <a:t>)</a:t>
            </a:r>
          </a:p>
          <a:p>
            <a:pPr marL="0" indent="0">
              <a:buNone/>
            </a:pPr>
            <a:r>
              <a:rPr lang="en-GB" dirty="0">
                <a:solidFill>
                  <a:srgbClr val="0000CC"/>
                </a:solidFill>
              </a:rPr>
              <a:t>&gt; </a:t>
            </a:r>
            <a:r>
              <a:rPr lang="en-GB" dirty="0" err="1">
                <a:solidFill>
                  <a:srgbClr val="0000CC"/>
                </a:solidFill>
              </a:rPr>
              <a:t>qqline</a:t>
            </a:r>
            <a:r>
              <a:rPr lang="en-GB" dirty="0">
                <a:solidFill>
                  <a:srgbClr val="0000CC"/>
                </a:solidFill>
              </a:rPr>
              <a:t>(</a:t>
            </a:r>
            <a:r>
              <a:rPr lang="en-GB" dirty="0" err="1">
                <a:solidFill>
                  <a:srgbClr val="0000CC"/>
                </a:solidFill>
              </a:rPr>
              <a:t>Mean_RT</a:t>
            </a:r>
            <a:r>
              <a:rPr lang="en-GB" dirty="0">
                <a:solidFill>
                  <a:srgbClr val="0000CC"/>
                </a:solidFill>
              </a:rPr>
              <a:t>)</a:t>
            </a:r>
          </a:p>
          <a:p>
            <a:pPr marL="0" indent="0">
              <a:buNone/>
            </a:pPr>
            <a:endParaRPr lang="en-GB" dirty="0">
              <a:solidFill>
                <a:srgbClr val="0000CC"/>
              </a:solidFill>
            </a:endParaRPr>
          </a:p>
          <a:p>
            <a:pPr marL="0" indent="0">
              <a:buNone/>
            </a:pPr>
            <a:endParaRPr lang="en-GB" dirty="0">
              <a:solidFill>
                <a:srgbClr val="0000CC"/>
              </a:solidFill>
            </a:endParaRPr>
          </a:p>
          <a:p>
            <a:pPr marL="0" indent="0">
              <a:buNone/>
            </a:pPr>
            <a:r>
              <a:rPr lang="en-GB" dirty="0"/>
              <a:t>The points should lie close to the line, which is not the case.</a:t>
            </a:r>
          </a:p>
        </p:txBody>
      </p:sp>
    </p:spTree>
    <p:extLst>
      <p:ext uri="{BB962C8B-B14F-4D97-AF65-F5344CB8AC3E}">
        <p14:creationId xmlns:p14="http://schemas.microsoft.com/office/powerpoint/2010/main" val="2301581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49AF-F36B-4DDB-9158-68B1FCC370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E83C0B7-8CE1-4409-BF0D-F476C6AC165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DE9F689-444E-4FC7-B9E6-7D4BA96CCFE6}"/>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366580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6888-138B-4626-8BB7-C264B603CD3E}"/>
              </a:ext>
            </a:extLst>
          </p:cNvPr>
          <p:cNvSpPr>
            <a:spLocks noGrp="1"/>
          </p:cNvSpPr>
          <p:nvPr>
            <p:ph type="title"/>
          </p:nvPr>
        </p:nvSpPr>
        <p:spPr/>
        <p:txBody>
          <a:bodyPr/>
          <a:lstStyle/>
          <a:p>
            <a:r>
              <a:rPr lang="en-GB" dirty="0"/>
              <a:t>Data frame </a:t>
            </a:r>
            <a:r>
              <a:rPr lang="en-GB" dirty="0" err="1"/>
              <a:t>ldt</a:t>
            </a:r>
            <a:endParaRPr lang="en-GB" dirty="0"/>
          </a:p>
        </p:txBody>
      </p:sp>
      <p:sp>
        <p:nvSpPr>
          <p:cNvPr id="3" name="Content Placeholder 2">
            <a:extLst>
              <a:ext uri="{FF2B5EF4-FFF2-40B4-BE49-F238E27FC236}">
                <a16:creationId xmlns:a16="http://schemas.microsoft.com/office/drawing/2014/main" id="{83924654-9575-4607-8EA3-1B1546F7AF15}"/>
              </a:ext>
            </a:extLst>
          </p:cNvPr>
          <p:cNvSpPr>
            <a:spLocks noGrp="1"/>
          </p:cNvSpPr>
          <p:nvPr>
            <p:ph idx="1"/>
          </p:nvPr>
        </p:nvSpPr>
        <p:spPr/>
        <p:txBody>
          <a:bodyPr>
            <a:normAutofit lnSpcReduction="10000"/>
          </a:bodyPr>
          <a:lstStyle/>
          <a:p>
            <a:pPr marL="0" indent="0">
              <a:buNone/>
            </a:pPr>
            <a:endParaRPr lang="en-GB" dirty="0"/>
          </a:p>
          <a:p>
            <a:pPr marL="0" indent="0">
              <a:buNone/>
            </a:pPr>
            <a:r>
              <a:rPr lang="en-GB" dirty="0">
                <a:solidFill>
                  <a:srgbClr val="0000CC"/>
                </a:solidFill>
              </a:rPr>
              <a:t>&gt; head(</a:t>
            </a:r>
            <a:r>
              <a:rPr lang="en-GB" dirty="0" err="1">
                <a:solidFill>
                  <a:srgbClr val="0000CC"/>
                </a:solidFill>
              </a:rPr>
              <a:t>ldt</a:t>
            </a:r>
            <a:r>
              <a:rPr lang="en-GB" dirty="0">
                <a:solidFill>
                  <a:srgbClr val="0000CC"/>
                </a:solidFill>
              </a:rPr>
              <a:t>)</a:t>
            </a:r>
            <a:r>
              <a:rPr lang="en-GB" dirty="0"/>
              <a:t> # returns the first 6 rows </a:t>
            </a:r>
          </a:p>
          <a:p>
            <a:pPr marL="0" indent="0">
              <a:buNone/>
            </a:pPr>
            <a:r>
              <a:rPr lang="en-GB" dirty="0"/>
              <a:t>		Length 	Freq 	</a:t>
            </a:r>
            <a:r>
              <a:rPr lang="en-GB" dirty="0" err="1"/>
              <a:t>Mean_RT</a:t>
            </a:r>
            <a:r>
              <a:rPr lang="en-GB" dirty="0"/>
              <a:t> </a:t>
            </a:r>
          </a:p>
          <a:p>
            <a:pPr marL="0" indent="0">
              <a:buNone/>
            </a:pPr>
            <a:r>
              <a:rPr lang="en-GB" dirty="0" err="1"/>
              <a:t>marveled</a:t>
            </a:r>
            <a:r>
              <a:rPr lang="en-GB" dirty="0"/>
              <a:t> 		8 	131 	819.19 </a:t>
            </a:r>
          </a:p>
          <a:p>
            <a:pPr marL="0" indent="0">
              <a:buNone/>
            </a:pPr>
            <a:r>
              <a:rPr lang="en-GB" dirty="0"/>
              <a:t>persuaders 		10 	82 	977.63 </a:t>
            </a:r>
          </a:p>
          <a:p>
            <a:pPr marL="0" indent="0">
              <a:buNone/>
            </a:pPr>
            <a:r>
              <a:rPr lang="en-GB" dirty="0"/>
              <a:t>midmost 		7 	0 	908.22 </a:t>
            </a:r>
          </a:p>
          <a:p>
            <a:pPr marL="0" indent="0">
              <a:buNone/>
            </a:pPr>
            <a:r>
              <a:rPr lang="en-GB" dirty="0"/>
              <a:t>crutch 		6 	592 	766.30 </a:t>
            </a:r>
          </a:p>
          <a:p>
            <a:pPr marL="0" indent="0">
              <a:buNone/>
            </a:pPr>
            <a:r>
              <a:rPr lang="en-GB" dirty="0"/>
              <a:t>resuspension 	12 	2 	1125.42 </a:t>
            </a:r>
          </a:p>
          <a:p>
            <a:pPr marL="0" indent="0">
              <a:buNone/>
            </a:pPr>
            <a:r>
              <a:rPr lang="en-GB" dirty="0"/>
              <a:t>efflorescent 		12 	9 	948.33 </a:t>
            </a:r>
          </a:p>
        </p:txBody>
      </p:sp>
    </p:spTree>
    <p:extLst>
      <p:ext uri="{BB962C8B-B14F-4D97-AF65-F5344CB8AC3E}">
        <p14:creationId xmlns:p14="http://schemas.microsoft.com/office/powerpoint/2010/main" val="23609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2443-FAEC-4688-9721-AD010DF2AD37}"/>
              </a:ext>
            </a:extLst>
          </p:cNvPr>
          <p:cNvSpPr>
            <a:spLocks noGrp="1"/>
          </p:cNvSpPr>
          <p:nvPr>
            <p:ph type="title"/>
          </p:nvPr>
        </p:nvSpPr>
        <p:spPr/>
        <p:txBody>
          <a:bodyPr/>
          <a:lstStyle/>
          <a:p>
            <a:r>
              <a:rPr lang="en-GB" dirty="0"/>
              <a:t>Another convenient function </a:t>
            </a:r>
          </a:p>
        </p:txBody>
      </p:sp>
      <p:sp>
        <p:nvSpPr>
          <p:cNvPr id="3" name="Content Placeholder 2">
            <a:extLst>
              <a:ext uri="{FF2B5EF4-FFF2-40B4-BE49-F238E27FC236}">
                <a16:creationId xmlns:a16="http://schemas.microsoft.com/office/drawing/2014/main" id="{318F1F69-47B9-406A-8975-0C9ED16EECE3}"/>
              </a:ext>
            </a:extLst>
          </p:cNvPr>
          <p:cNvSpPr>
            <a:spLocks noGrp="1"/>
          </p:cNvSpPr>
          <p:nvPr>
            <p:ph idx="1"/>
          </p:nvPr>
        </p:nvSpPr>
        <p:spPr/>
        <p:txBody>
          <a:bodyPr/>
          <a:lstStyle/>
          <a:p>
            <a:pPr marL="0" indent="0">
              <a:buNone/>
            </a:pPr>
            <a:r>
              <a:rPr lang="en-GB" dirty="0">
                <a:solidFill>
                  <a:srgbClr val="0000CC"/>
                </a:solidFill>
              </a:rPr>
              <a:t>&gt; library(car)</a:t>
            </a:r>
          </a:p>
          <a:p>
            <a:pPr marL="0" indent="0">
              <a:buNone/>
            </a:pPr>
            <a:r>
              <a:rPr lang="en-GB" dirty="0">
                <a:solidFill>
                  <a:srgbClr val="0000CC"/>
                </a:solidFill>
              </a:rPr>
              <a:t>&gt; </a:t>
            </a:r>
            <a:r>
              <a:rPr lang="en-GB" dirty="0" err="1">
                <a:solidFill>
                  <a:srgbClr val="0000CC"/>
                </a:solidFill>
              </a:rPr>
              <a:t>qqPlot</a:t>
            </a:r>
            <a:r>
              <a:rPr lang="en-GB" dirty="0">
                <a:solidFill>
                  <a:srgbClr val="0000CC"/>
                </a:solidFill>
              </a:rPr>
              <a:t>(</a:t>
            </a:r>
            <a:r>
              <a:rPr lang="en-GB" dirty="0" err="1">
                <a:solidFill>
                  <a:srgbClr val="0000CC"/>
                </a:solidFill>
              </a:rPr>
              <a:t>Mean_RT</a:t>
            </a:r>
            <a:r>
              <a:rPr lang="en-GB" dirty="0">
                <a:solidFill>
                  <a:srgbClr val="0000CC"/>
                </a:solidFill>
              </a:rPr>
              <a:t>)</a:t>
            </a:r>
          </a:p>
          <a:p>
            <a:pPr marL="0" indent="0">
              <a:buNone/>
            </a:pPr>
            <a:endParaRPr lang="en-GB" dirty="0"/>
          </a:p>
          <a:p>
            <a:pPr marL="0" indent="0">
              <a:buNone/>
            </a:pPr>
            <a:endParaRPr lang="en-GB" dirty="0"/>
          </a:p>
          <a:p>
            <a:pPr marL="0" indent="0">
              <a:buNone/>
            </a:pPr>
            <a:r>
              <a:rPr lang="en-GB" dirty="0"/>
              <a:t>The plot displays a 95% confidence ‘envelope’ around the distribution. The points should be inside the envelope. If not, there’s a problem. The plot clearly shows that the three outliers with high scores are problematic.</a:t>
            </a:r>
          </a:p>
        </p:txBody>
      </p:sp>
    </p:spTree>
    <p:extLst>
      <p:ext uri="{BB962C8B-B14F-4D97-AF65-F5344CB8AC3E}">
        <p14:creationId xmlns:p14="http://schemas.microsoft.com/office/powerpoint/2010/main" val="111084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CB81-0A0D-4A04-84D1-4470A3C1850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EC2DB07-AA16-40F6-BC8E-DCBFD1C76261}"/>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C6D65C3-EC70-40F2-AF93-9B877B64DF34}"/>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80257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F1AA-5CF6-4C44-A86E-6348D1C55345}"/>
              </a:ext>
            </a:extLst>
          </p:cNvPr>
          <p:cNvSpPr>
            <a:spLocks noGrp="1"/>
          </p:cNvSpPr>
          <p:nvPr>
            <p:ph type="title"/>
          </p:nvPr>
        </p:nvSpPr>
        <p:spPr/>
        <p:txBody>
          <a:bodyPr/>
          <a:lstStyle/>
          <a:p>
            <a:r>
              <a:rPr lang="en-GB" dirty="0"/>
              <a:t>What to do with outliers?</a:t>
            </a:r>
          </a:p>
        </p:txBody>
      </p:sp>
      <p:sp>
        <p:nvSpPr>
          <p:cNvPr id="3" name="Content Placeholder 2">
            <a:extLst>
              <a:ext uri="{FF2B5EF4-FFF2-40B4-BE49-F238E27FC236}">
                <a16:creationId xmlns:a16="http://schemas.microsoft.com/office/drawing/2014/main" id="{06317442-F6B0-4FCC-8919-3C5414C71944}"/>
              </a:ext>
            </a:extLst>
          </p:cNvPr>
          <p:cNvSpPr>
            <a:spLocks noGrp="1"/>
          </p:cNvSpPr>
          <p:nvPr>
            <p:ph idx="1"/>
          </p:nvPr>
        </p:nvSpPr>
        <p:spPr/>
        <p:txBody>
          <a:bodyPr/>
          <a:lstStyle/>
          <a:p>
            <a:r>
              <a:rPr lang="en-GB" dirty="0"/>
              <a:t>If they represent errors, remove them.</a:t>
            </a:r>
          </a:p>
          <a:p>
            <a:r>
              <a:rPr lang="en-GB" dirty="0"/>
              <a:t>If there are correct, one has several options:</a:t>
            </a:r>
          </a:p>
          <a:p>
            <a:pPr lvl="1"/>
            <a:r>
              <a:rPr lang="en-GB" dirty="0"/>
              <a:t>Use a test which does not have a normality assumption (e.g. a non-parametric test).</a:t>
            </a:r>
          </a:p>
          <a:p>
            <a:pPr lvl="1"/>
            <a:r>
              <a:rPr lang="en-GB" dirty="0"/>
              <a:t>Transform the variable (e.g. taking a logarithm).</a:t>
            </a:r>
          </a:p>
          <a:p>
            <a:pPr lvl="1"/>
            <a:r>
              <a:rPr lang="en-GB" dirty="0"/>
              <a:t>Assign smaller values, e.g. based on the number of standard deviations from the mean.</a:t>
            </a:r>
          </a:p>
          <a:p>
            <a:pPr lvl="1"/>
            <a:endParaRPr lang="en-GB" dirty="0"/>
          </a:p>
        </p:txBody>
      </p:sp>
    </p:spTree>
    <p:extLst>
      <p:ext uri="{BB962C8B-B14F-4D97-AF65-F5344CB8AC3E}">
        <p14:creationId xmlns:p14="http://schemas.microsoft.com/office/powerpoint/2010/main" val="134123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EE74-2150-4AB6-98FC-C355BA3B17A4}"/>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3DC8E683-67C9-41B4-BC45-FF97D7E7CF5F}"/>
              </a:ext>
            </a:extLst>
          </p:cNvPr>
          <p:cNvSpPr>
            <a:spLocks noGrp="1"/>
          </p:cNvSpPr>
          <p:nvPr>
            <p:ph idx="1"/>
          </p:nvPr>
        </p:nvSpPr>
        <p:spPr/>
        <p:txBody>
          <a:bodyPr/>
          <a:lstStyle/>
          <a:p>
            <a:r>
              <a:rPr lang="en-GB" dirty="0"/>
              <a:t>Remove the outliers:</a:t>
            </a:r>
          </a:p>
          <a:p>
            <a:pPr marL="0" indent="0">
              <a:buNone/>
            </a:pPr>
            <a:r>
              <a:rPr lang="en-GB" dirty="0">
                <a:solidFill>
                  <a:srgbClr val="0000CC"/>
                </a:solidFill>
              </a:rPr>
              <a:t>&gt; </a:t>
            </a:r>
            <a:r>
              <a:rPr lang="en-GB" dirty="0" err="1">
                <a:solidFill>
                  <a:srgbClr val="0000CC"/>
                </a:solidFill>
              </a:rPr>
              <a:t>Mean_RT_new</a:t>
            </a:r>
            <a:r>
              <a:rPr lang="en-GB" dirty="0">
                <a:solidFill>
                  <a:srgbClr val="0000CC"/>
                </a:solidFill>
              </a:rPr>
              <a:t> &lt;- </a:t>
            </a:r>
            <a:r>
              <a:rPr lang="en-GB" dirty="0" err="1">
                <a:solidFill>
                  <a:srgbClr val="0000CC"/>
                </a:solidFill>
              </a:rPr>
              <a:t>Mean_RT</a:t>
            </a:r>
            <a:r>
              <a:rPr lang="en-GB" dirty="0">
                <a:solidFill>
                  <a:srgbClr val="0000CC"/>
                </a:solidFill>
              </a:rPr>
              <a:t>[</a:t>
            </a:r>
            <a:r>
              <a:rPr lang="en-GB" dirty="0" err="1">
                <a:solidFill>
                  <a:srgbClr val="0000CC"/>
                </a:solidFill>
              </a:rPr>
              <a:t>Mean_RT</a:t>
            </a:r>
            <a:r>
              <a:rPr lang="en-GB" dirty="0">
                <a:solidFill>
                  <a:srgbClr val="0000CC"/>
                </a:solidFill>
              </a:rPr>
              <a:t> &lt; 1200]</a:t>
            </a:r>
          </a:p>
          <a:p>
            <a:pPr marL="0" indent="0">
              <a:buNone/>
            </a:pPr>
            <a:r>
              <a:rPr lang="en-GB">
                <a:solidFill>
                  <a:srgbClr val="0000CC"/>
                </a:solidFill>
              </a:rPr>
              <a:t>&gt; length</a:t>
            </a:r>
            <a:r>
              <a:rPr lang="en-GB" dirty="0">
                <a:solidFill>
                  <a:srgbClr val="0000CC"/>
                </a:solidFill>
              </a:rPr>
              <a:t>(</a:t>
            </a:r>
            <a:r>
              <a:rPr lang="en-GB" dirty="0" err="1">
                <a:solidFill>
                  <a:srgbClr val="0000CC"/>
                </a:solidFill>
              </a:rPr>
              <a:t>Mean_RT_new</a:t>
            </a:r>
            <a:r>
              <a:rPr lang="en-GB" dirty="0">
                <a:solidFill>
                  <a:srgbClr val="0000CC"/>
                </a:solidFill>
              </a:rPr>
              <a:t>)</a:t>
            </a:r>
          </a:p>
          <a:p>
            <a:pPr marL="0" indent="0">
              <a:buNone/>
            </a:pPr>
            <a:r>
              <a:rPr lang="en-GB" dirty="0"/>
              <a:t>[1] 97</a:t>
            </a:r>
          </a:p>
          <a:p>
            <a:pPr marL="0" indent="0">
              <a:buNone/>
            </a:pPr>
            <a:endParaRPr lang="en-GB" dirty="0">
              <a:solidFill>
                <a:srgbClr val="0000CC"/>
              </a:solidFill>
            </a:endParaRPr>
          </a:p>
          <a:p>
            <a:r>
              <a:rPr lang="en-GB" dirty="0"/>
              <a:t>Perform diagnostics: does the new sample look more normally distributed?</a:t>
            </a:r>
          </a:p>
        </p:txBody>
      </p:sp>
    </p:spTree>
    <p:extLst>
      <p:ext uri="{BB962C8B-B14F-4D97-AF65-F5344CB8AC3E}">
        <p14:creationId xmlns:p14="http://schemas.microsoft.com/office/powerpoint/2010/main" val="2405396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3E63-3AFF-4D4E-937C-08AA0342838F}"/>
              </a:ext>
            </a:extLst>
          </p:cNvPr>
          <p:cNvSpPr>
            <a:spLocks noGrp="1"/>
          </p:cNvSpPr>
          <p:nvPr>
            <p:ph type="title"/>
          </p:nvPr>
        </p:nvSpPr>
        <p:spPr/>
        <p:txBody>
          <a:bodyPr/>
          <a:lstStyle/>
          <a:p>
            <a:r>
              <a:rPr lang="en-GB" dirty="0"/>
              <a:t>Detach the data set</a:t>
            </a:r>
          </a:p>
        </p:txBody>
      </p:sp>
      <p:sp>
        <p:nvSpPr>
          <p:cNvPr id="3" name="Content Placeholder 2">
            <a:extLst>
              <a:ext uri="{FF2B5EF4-FFF2-40B4-BE49-F238E27FC236}">
                <a16:creationId xmlns:a16="http://schemas.microsoft.com/office/drawing/2014/main" id="{8C457B08-3CB2-4A9E-A371-46CC6A21EE2B}"/>
              </a:ext>
            </a:extLst>
          </p:cNvPr>
          <p:cNvSpPr>
            <a:spLocks noGrp="1"/>
          </p:cNvSpPr>
          <p:nvPr>
            <p:ph idx="1"/>
          </p:nvPr>
        </p:nvSpPr>
        <p:spPr/>
        <p:txBody>
          <a:bodyPr/>
          <a:lstStyle/>
          <a:p>
            <a:pPr marL="0" indent="0">
              <a:buNone/>
            </a:pPr>
            <a:r>
              <a:rPr lang="en-GB" dirty="0">
                <a:solidFill>
                  <a:srgbClr val="0000CC"/>
                </a:solidFill>
              </a:rPr>
              <a:t>&gt; detach(</a:t>
            </a:r>
            <a:r>
              <a:rPr lang="en-GB" dirty="0" err="1">
                <a:solidFill>
                  <a:srgbClr val="0000CC"/>
                </a:solidFill>
              </a:rPr>
              <a:t>ldt</a:t>
            </a:r>
            <a:r>
              <a:rPr lang="en-GB" dirty="0">
                <a:solidFill>
                  <a:srgbClr val="0000CC"/>
                </a:solidFill>
              </a:rPr>
              <a:t>) </a:t>
            </a:r>
            <a:r>
              <a:rPr lang="en-GB" dirty="0"/>
              <a:t>#if you stop working with it</a:t>
            </a:r>
          </a:p>
        </p:txBody>
      </p:sp>
    </p:spTree>
    <p:extLst>
      <p:ext uri="{BB962C8B-B14F-4D97-AF65-F5344CB8AC3E}">
        <p14:creationId xmlns:p14="http://schemas.microsoft.com/office/powerpoint/2010/main" val="355296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CD5F-C400-4477-8D37-3FC0AA40F1D9}"/>
              </a:ext>
            </a:extLst>
          </p:cNvPr>
          <p:cNvSpPr>
            <a:spLocks noGrp="1"/>
          </p:cNvSpPr>
          <p:nvPr>
            <p:ph type="title"/>
          </p:nvPr>
        </p:nvSpPr>
        <p:spPr/>
        <p:txBody>
          <a:bodyPr/>
          <a:lstStyle/>
          <a:p>
            <a:r>
              <a:rPr lang="en-GB" dirty="0"/>
              <a:t>Data frame structure</a:t>
            </a:r>
          </a:p>
        </p:txBody>
      </p:sp>
      <p:sp>
        <p:nvSpPr>
          <p:cNvPr id="3" name="Content Placeholder 2">
            <a:extLst>
              <a:ext uri="{FF2B5EF4-FFF2-40B4-BE49-F238E27FC236}">
                <a16:creationId xmlns:a16="http://schemas.microsoft.com/office/drawing/2014/main" id="{E62B6C48-F3D4-48BC-8880-D0317BB1DC75}"/>
              </a:ext>
            </a:extLst>
          </p:cNvPr>
          <p:cNvSpPr>
            <a:spLocks noGrp="1"/>
          </p:cNvSpPr>
          <p:nvPr>
            <p:ph idx="1"/>
          </p:nvPr>
        </p:nvSpPr>
        <p:spPr/>
        <p:txBody>
          <a:bodyPr/>
          <a:lstStyle/>
          <a:p>
            <a:pPr marL="0" indent="0">
              <a:buNone/>
            </a:pPr>
            <a:r>
              <a:rPr lang="en-GB" dirty="0">
                <a:solidFill>
                  <a:srgbClr val="0000CC"/>
                </a:solidFill>
              </a:rPr>
              <a:t>&gt; </a:t>
            </a:r>
            <a:r>
              <a:rPr lang="en-GB" dirty="0" err="1">
                <a:solidFill>
                  <a:srgbClr val="0000CC"/>
                </a:solidFill>
              </a:rPr>
              <a:t>str</a:t>
            </a:r>
            <a:r>
              <a:rPr lang="en-GB" dirty="0">
                <a:solidFill>
                  <a:srgbClr val="0000CC"/>
                </a:solidFill>
              </a:rPr>
              <a:t>(</a:t>
            </a:r>
            <a:r>
              <a:rPr lang="en-GB" dirty="0" err="1">
                <a:solidFill>
                  <a:srgbClr val="0000CC"/>
                </a:solidFill>
              </a:rPr>
              <a:t>ldt</a:t>
            </a:r>
            <a:r>
              <a:rPr lang="en-GB" dirty="0">
                <a:solidFill>
                  <a:srgbClr val="0000CC"/>
                </a:solidFill>
              </a:rPr>
              <a:t>) </a:t>
            </a:r>
            <a:r>
              <a:rPr lang="en-GB" dirty="0"/>
              <a:t># displays the structure </a:t>
            </a:r>
          </a:p>
          <a:p>
            <a:pPr marL="0" indent="0">
              <a:buNone/>
            </a:pPr>
            <a:r>
              <a:rPr lang="en-GB" dirty="0"/>
              <a:t>'</a:t>
            </a:r>
            <a:r>
              <a:rPr lang="en-GB" dirty="0" err="1"/>
              <a:t>data.frame</a:t>
            </a:r>
            <a:r>
              <a:rPr lang="en-GB" dirty="0"/>
              <a:t>': 100 obs. of 3 variables: </a:t>
            </a:r>
          </a:p>
          <a:p>
            <a:pPr marL="0" indent="0">
              <a:buNone/>
            </a:pPr>
            <a:r>
              <a:rPr lang="en-GB" dirty="0"/>
              <a:t>$ Length : </a:t>
            </a:r>
            <a:r>
              <a:rPr lang="en-GB" dirty="0" err="1"/>
              <a:t>int</a:t>
            </a:r>
            <a:r>
              <a:rPr lang="en-GB" dirty="0"/>
              <a:t> 8 10 7 6 12 12 3 11 11 5 ... </a:t>
            </a:r>
          </a:p>
          <a:p>
            <a:pPr marL="0" indent="0">
              <a:buNone/>
            </a:pPr>
            <a:r>
              <a:rPr lang="en-GB" dirty="0"/>
              <a:t>$ Freq : </a:t>
            </a:r>
            <a:r>
              <a:rPr lang="en-GB" dirty="0" err="1"/>
              <a:t>int</a:t>
            </a:r>
            <a:r>
              <a:rPr lang="en-GB" dirty="0"/>
              <a:t> 131 82 0 592 2 9 14013 15 48 290 ... </a:t>
            </a:r>
          </a:p>
          <a:p>
            <a:pPr marL="0" indent="0">
              <a:buNone/>
            </a:pPr>
            <a:r>
              <a:rPr lang="en-GB" dirty="0"/>
              <a:t>$ </a:t>
            </a:r>
            <a:r>
              <a:rPr lang="en-GB" dirty="0" err="1"/>
              <a:t>Mean_RT</a:t>
            </a:r>
            <a:r>
              <a:rPr lang="en-GB" dirty="0"/>
              <a:t>: </a:t>
            </a:r>
            <a:r>
              <a:rPr lang="en-GB" dirty="0" err="1"/>
              <a:t>num</a:t>
            </a:r>
            <a:r>
              <a:rPr lang="en-GB" dirty="0"/>
              <a:t> 819 978 908 766 1125 ... </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205390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68C7-E2A0-4F50-A2F7-73299F27E448}"/>
              </a:ext>
            </a:extLst>
          </p:cNvPr>
          <p:cNvSpPr>
            <a:spLocks noGrp="1"/>
          </p:cNvSpPr>
          <p:nvPr>
            <p:ph type="title"/>
          </p:nvPr>
        </p:nvSpPr>
        <p:spPr/>
        <p:txBody>
          <a:bodyPr/>
          <a:lstStyle/>
          <a:p>
            <a:r>
              <a:rPr lang="en-GB" dirty="0"/>
              <a:t>Attach a data frame</a:t>
            </a:r>
          </a:p>
        </p:txBody>
      </p:sp>
      <p:sp>
        <p:nvSpPr>
          <p:cNvPr id="3" name="Content Placeholder 2">
            <a:extLst>
              <a:ext uri="{FF2B5EF4-FFF2-40B4-BE49-F238E27FC236}">
                <a16:creationId xmlns:a16="http://schemas.microsoft.com/office/drawing/2014/main" id="{EDF675D2-AD9F-4940-AABD-A004E77B10D8}"/>
              </a:ext>
            </a:extLst>
          </p:cNvPr>
          <p:cNvSpPr>
            <a:spLocks noGrp="1"/>
          </p:cNvSpPr>
          <p:nvPr>
            <p:ph idx="1"/>
          </p:nvPr>
        </p:nvSpPr>
        <p:spPr/>
        <p:txBody>
          <a:bodyPr/>
          <a:lstStyle/>
          <a:p>
            <a:pPr marL="0" indent="0">
              <a:buNone/>
            </a:pPr>
            <a:r>
              <a:rPr lang="en-GB" dirty="0">
                <a:solidFill>
                  <a:srgbClr val="0000CC"/>
                </a:solidFill>
              </a:rPr>
              <a:t>&gt; head(</a:t>
            </a:r>
            <a:r>
              <a:rPr lang="en-GB" dirty="0" err="1">
                <a:solidFill>
                  <a:srgbClr val="0000CC"/>
                </a:solidFill>
              </a:rPr>
              <a:t>ldt$Length</a:t>
            </a:r>
            <a:r>
              <a:rPr lang="en-GB" dirty="0">
                <a:solidFill>
                  <a:srgbClr val="0000CC"/>
                </a:solidFill>
              </a:rPr>
              <a:t>)</a:t>
            </a:r>
          </a:p>
          <a:p>
            <a:pPr marL="0" indent="0">
              <a:buNone/>
            </a:pPr>
            <a:r>
              <a:rPr lang="en-GB" dirty="0"/>
              <a:t>[1]  8 10  7  6 12 12</a:t>
            </a:r>
          </a:p>
          <a:p>
            <a:pPr marL="0" indent="0">
              <a:buNone/>
            </a:pPr>
            <a:r>
              <a:rPr lang="en-GB" dirty="0">
                <a:solidFill>
                  <a:srgbClr val="0000CC"/>
                </a:solidFill>
              </a:rPr>
              <a:t>&gt; head(Length) </a:t>
            </a:r>
          </a:p>
          <a:p>
            <a:pPr marL="0" indent="0">
              <a:buNone/>
            </a:pPr>
            <a:r>
              <a:rPr lang="en-GB" dirty="0">
                <a:solidFill>
                  <a:srgbClr val="FF0000"/>
                </a:solidFill>
              </a:rPr>
              <a:t>Error in head(Length) : object 'Length' not found</a:t>
            </a:r>
          </a:p>
          <a:p>
            <a:pPr marL="0" indent="0">
              <a:buNone/>
            </a:pPr>
            <a:r>
              <a:rPr lang="en-GB" dirty="0">
                <a:solidFill>
                  <a:srgbClr val="0000CC"/>
                </a:solidFill>
              </a:rPr>
              <a:t>&gt; attach(</a:t>
            </a:r>
            <a:r>
              <a:rPr lang="en-GB" dirty="0" err="1">
                <a:solidFill>
                  <a:srgbClr val="0000CC"/>
                </a:solidFill>
              </a:rPr>
              <a:t>ldt</a:t>
            </a:r>
            <a:r>
              <a:rPr lang="en-GB" dirty="0">
                <a:solidFill>
                  <a:srgbClr val="0000CC"/>
                </a:solidFill>
              </a:rPr>
              <a:t>)</a:t>
            </a:r>
          </a:p>
          <a:p>
            <a:pPr marL="0" indent="0">
              <a:buNone/>
            </a:pPr>
            <a:r>
              <a:rPr lang="en-GB" dirty="0">
                <a:solidFill>
                  <a:srgbClr val="0000CC"/>
                </a:solidFill>
              </a:rPr>
              <a:t>&gt; head(Length) </a:t>
            </a:r>
            <a:r>
              <a:rPr lang="en-GB" dirty="0"/>
              <a:t>#now you can access all variables directly</a:t>
            </a:r>
            <a:endParaRPr lang="en-GB" dirty="0">
              <a:solidFill>
                <a:srgbClr val="0000CC"/>
              </a:solidFill>
            </a:endParaRPr>
          </a:p>
          <a:p>
            <a:pPr marL="0" indent="0">
              <a:buNone/>
            </a:pPr>
            <a:r>
              <a:rPr lang="en-GB" dirty="0"/>
              <a:t>[1]  8 10  7  6 12 12</a:t>
            </a:r>
          </a:p>
          <a:p>
            <a:pPr marL="0" indent="0">
              <a:buNone/>
            </a:pPr>
            <a:endParaRPr lang="en-GB" dirty="0"/>
          </a:p>
        </p:txBody>
      </p:sp>
    </p:spTree>
    <p:extLst>
      <p:ext uri="{BB962C8B-B14F-4D97-AF65-F5344CB8AC3E}">
        <p14:creationId xmlns:p14="http://schemas.microsoft.com/office/powerpoint/2010/main" val="303463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7352-E175-4C49-9691-D15DA9C2ABEC}"/>
              </a:ext>
            </a:extLst>
          </p:cNvPr>
          <p:cNvSpPr>
            <a:spLocks noGrp="1"/>
          </p:cNvSpPr>
          <p:nvPr>
            <p:ph type="title"/>
          </p:nvPr>
        </p:nvSpPr>
        <p:spPr/>
        <p:txBody>
          <a:bodyPr/>
          <a:lstStyle/>
          <a:p>
            <a:r>
              <a:rPr lang="en-GB" dirty="0"/>
              <a:t>Mean, median and mode</a:t>
            </a:r>
          </a:p>
        </p:txBody>
      </p:sp>
      <p:sp>
        <p:nvSpPr>
          <p:cNvPr id="3" name="Content Placeholder 2">
            <a:extLst>
              <a:ext uri="{FF2B5EF4-FFF2-40B4-BE49-F238E27FC236}">
                <a16:creationId xmlns:a16="http://schemas.microsoft.com/office/drawing/2014/main" id="{7AB6931A-8681-4957-8711-71456C772379}"/>
              </a:ext>
            </a:extLst>
          </p:cNvPr>
          <p:cNvSpPr>
            <a:spLocks noGrp="1"/>
          </p:cNvSpPr>
          <p:nvPr>
            <p:ph idx="1"/>
          </p:nvPr>
        </p:nvSpPr>
        <p:spPr/>
        <p:txBody>
          <a:bodyPr>
            <a:normAutofit/>
          </a:bodyPr>
          <a:lstStyle/>
          <a:p>
            <a:pPr marL="0" indent="0">
              <a:buNone/>
            </a:pPr>
            <a:r>
              <a:rPr lang="en-GB" dirty="0">
                <a:solidFill>
                  <a:srgbClr val="0000CC"/>
                </a:solidFill>
              </a:rPr>
              <a:t>&gt; mean(Length) </a:t>
            </a:r>
          </a:p>
          <a:p>
            <a:pPr marL="0" indent="0">
              <a:buNone/>
            </a:pPr>
            <a:r>
              <a:rPr lang="en-GB" dirty="0"/>
              <a:t>[1] 8.23 </a:t>
            </a:r>
          </a:p>
          <a:p>
            <a:pPr marL="0" indent="0">
              <a:buNone/>
            </a:pPr>
            <a:r>
              <a:rPr lang="en-GB" dirty="0">
                <a:solidFill>
                  <a:srgbClr val="0000CC"/>
                </a:solidFill>
              </a:rPr>
              <a:t>&gt; median(Length) </a:t>
            </a:r>
          </a:p>
          <a:p>
            <a:pPr marL="0" indent="0">
              <a:buNone/>
            </a:pPr>
            <a:r>
              <a:rPr lang="en-GB" dirty="0"/>
              <a:t>[1] 8 </a:t>
            </a:r>
          </a:p>
          <a:p>
            <a:pPr marL="0" indent="0">
              <a:buNone/>
            </a:pPr>
            <a:r>
              <a:rPr lang="en-GB" dirty="0">
                <a:solidFill>
                  <a:srgbClr val="0000CC"/>
                </a:solidFill>
              </a:rPr>
              <a:t>&gt; table(Length)</a:t>
            </a:r>
            <a:r>
              <a:rPr lang="en-GB" dirty="0"/>
              <a:t> #shows how many times every value occurs; the most popular value is the mode </a:t>
            </a:r>
          </a:p>
          <a:p>
            <a:pPr marL="0" indent="0">
              <a:buNone/>
            </a:pPr>
            <a:r>
              <a:rPr lang="en-GB" dirty="0"/>
              <a:t>3 4 5 6 7 8 9 10 11 12 13 14 15 </a:t>
            </a:r>
          </a:p>
          <a:p>
            <a:pPr marL="0" indent="0">
              <a:buNone/>
            </a:pPr>
            <a:r>
              <a:rPr lang="en-GB" dirty="0"/>
              <a:t>2 5 7 13 12 16 11 16 11 3 1 2 1</a:t>
            </a:r>
          </a:p>
        </p:txBody>
      </p:sp>
    </p:spTree>
    <p:extLst>
      <p:ext uri="{BB962C8B-B14F-4D97-AF65-F5344CB8AC3E}">
        <p14:creationId xmlns:p14="http://schemas.microsoft.com/office/powerpoint/2010/main" val="176185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6A88-3558-4B27-9F25-41CD026790ED}"/>
              </a:ext>
            </a:extLst>
          </p:cNvPr>
          <p:cNvSpPr>
            <a:spLocks noGrp="1"/>
          </p:cNvSpPr>
          <p:nvPr>
            <p:ph type="title"/>
          </p:nvPr>
        </p:nvSpPr>
        <p:spPr/>
        <p:txBody>
          <a:bodyPr/>
          <a:lstStyle/>
          <a:p>
            <a:r>
              <a:rPr lang="en-GB" dirty="0"/>
              <a:t>Understanding the median</a:t>
            </a:r>
          </a:p>
        </p:txBody>
      </p:sp>
      <p:sp>
        <p:nvSpPr>
          <p:cNvPr id="3" name="Content Placeholder 2">
            <a:extLst>
              <a:ext uri="{FF2B5EF4-FFF2-40B4-BE49-F238E27FC236}">
                <a16:creationId xmlns:a16="http://schemas.microsoft.com/office/drawing/2014/main" id="{39F91E07-B08E-4DAA-AC8B-FE45202BCD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6453C54-41D4-406C-9CAE-E2BAAE3B7206}"/>
              </a:ext>
            </a:extLst>
          </p:cNvPr>
          <p:cNvPicPr>
            <a:picLocks noChangeAspect="1"/>
          </p:cNvPicPr>
          <p:nvPr/>
        </p:nvPicPr>
        <p:blipFill rotWithShape="1">
          <a:blip r:embed="rId2"/>
          <a:srcRect t="15288"/>
          <a:stretch/>
        </p:blipFill>
        <p:spPr>
          <a:xfrm>
            <a:off x="1465049" y="1825624"/>
            <a:ext cx="6213901" cy="3912925"/>
          </a:xfrm>
          <a:prstGeom prst="rect">
            <a:avLst/>
          </a:prstGeom>
        </p:spPr>
      </p:pic>
    </p:spTree>
    <p:extLst>
      <p:ext uri="{BB962C8B-B14F-4D97-AF65-F5344CB8AC3E}">
        <p14:creationId xmlns:p14="http://schemas.microsoft.com/office/powerpoint/2010/main" val="131485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F4F9-CD27-468B-BBD1-D4EB5EAA9F23}"/>
              </a:ext>
            </a:extLst>
          </p:cNvPr>
          <p:cNvSpPr>
            <a:spLocks noGrp="1"/>
          </p:cNvSpPr>
          <p:nvPr>
            <p:ph type="title"/>
          </p:nvPr>
        </p:nvSpPr>
        <p:spPr/>
        <p:txBody>
          <a:bodyPr/>
          <a:lstStyle/>
          <a:p>
            <a:r>
              <a:rPr lang="en-GB" dirty="0"/>
              <a:t>Ocean’s 11: the median</a:t>
            </a:r>
          </a:p>
        </p:txBody>
      </p:sp>
      <p:sp>
        <p:nvSpPr>
          <p:cNvPr id="3" name="Content Placeholder 2">
            <a:extLst>
              <a:ext uri="{FF2B5EF4-FFF2-40B4-BE49-F238E27FC236}">
                <a16:creationId xmlns:a16="http://schemas.microsoft.com/office/drawing/2014/main" id="{F047E9D7-2D49-4EE0-8C2E-6BC1AFB75D5F}"/>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9BBC616F-F5EA-4FAC-AF77-96BB1E6EE105}"/>
              </a:ext>
            </a:extLst>
          </p:cNvPr>
          <p:cNvPicPr>
            <a:picLocks noChangeAspect="1"/>
          </p:cNvPicPr>
          <p:nvPr/>
        </p:nvPicPr>
        <p:blipFill rotWithShape="1">
          <a:blip r:embed="rId2"/>
          <a:srcRect t="21172"/>
          <a:stretch/>
        </p:blipFill>
        <p:spPr>
          <a:xfrm>
            <a:off x="1511249" y="2336800"/>
            <a:ext cx="6121501" cy="2986550"/>
          </a:xfrm>
          <a:prstGeom prst="rect">
            <a:avLst/>
          </a:prstGeom>
        </p:spPr>
      </p:pic>
    </p:spTree>
    <p:extLst>
      <p:ext uri="{BB962C8B-B14F-4D97-AF65-F5344CB8AC3E}">
        <p14:creationId xmlns:p14="http://schemas.microsoft.com/office/powerpoint/2010/main" val="230311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2E86-F12F-4A12-9D11-E35234256B24}"/>
              </a:ext>
            </a:extLst>
          </p:cNvPr>
          <p:cNvSpPr>
            <a:spLocks noGrp="1"/>
          </p:cNvSpPr>
          <p:nvPr>
            <p:ph type="title"/>
          </p:nvPr>
        </p:nvSpPr>
        <p:spPr/>
        <p:txBody>
          <a:bodyPr/>
          <a:lstStyle/>
          <a:p>
            <a:r>
              <a:rPr lang="en-GB" dirty="0"/>
              <a:t>Ocean’s 12</a:t>
            </a:r>
          </a:p>
        </p:txBody>
      </p:sp>
      <p:sp>
        <p:nvSpPr>
          <p:cNvPr id="3" name="Content Placeholder 2">
            <a:extLst>
              <a:ext uri="{FF2B5EF4-FFF2-40B4-BE49-F238E27FC236}">
                <a16:creationId xmlns:a16="http://schemas.microsoft.com/office/drawing/2014/main" id="{BEAAA1CE-75EF-479D-9F3F-58F8CF4ECFD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7ED4BCA-BB17-4C88-A877-C6574CF5EE17}"/>
              </a:ext>
            </a:extLst>
          </p:cNvPr>
          <p:cNvPicPr>
            <a:picLocks noChangeAspect="1"/>
          </p:cNvPicPr>
          <p:nvPr/>
        </p:nvPicPr>
        <p:blipFill rotWithShape="1">
          <a:blip r:embed="rId2"/>
          <a:srcRect t="25006"/>
          <a:stretch/>
        </p:blipFill>
        <p:spPr>
          <a:xfrm>
            <a:off x="1384199" y="2499360"/>
            <a:ext cx="6375601" cy="2789390"/>
          </a:xfrm>
          <a:prstGeom prst="rect">
            <a:avLst/>
          </a:prstGeom>
        </p:spPr>
      </p:pic>
    </p:spTree>
    <p:extLst>
      <p:ext uri="{BB962C8B-B14F-4D97-AF65-F5344CB8AC3E}">
        <p14:creationId xmlns:p14="http://schemas.microsoft.com/office/powerpoint/2010/main" val="34641425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TotalTime>
  <Words>1088</Words>
  <Application>Microsoft Office PowerPoint</Application>
  <PresentationFormat>On-screen Show (4:3)</PresentationFormat>
  <Paragraphs>157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 Numerical variables</vt:lpstr>
      <vt:lpstr>Outline</vt:lpstr>
      <vt:lpstr>Data frame ldt</vt:lpstr>
      <vt:lpstr>Data frame structure</vt:lpstr>
      <vt:lpstr>Attach a data frame</vt:lpstr>
      <vt:lpstr>Mean, median and mode</vt:lpstr>
      <vt:lpstr>Understanding the median</vt:lpstr>
      <vt:lpstr>Ocean’s 11: the median</vt:lpstr>
      <vt:lpstr>Ocean’s 12</vt:lpstr>
      <vt:lpstr>Ocean’s 12: the median</vt:lpstr>
      <vt:lpstr>Mean vs. median</vt:lpstr>
      <vt:lpstr>Exercise</vt:lpstr>
      <vt:lpstr>A very useful function summary()</vt:lpstr>
      <vt:lpstr>Outline</vt:lpstr>
      <vt:lpstr>Measures of dispersion</vt:lpstr>
      <vt:lpstr>Why care about the dispersion?</vt:lpstr>
      <vt:lpstr>Statisticians make jokes, too </vt:lpstr>
      <vt:lpstr>Outline</vt:lpstr>
      <vt:lpstr>Boxplot</vt:lpstr>
      <vt:lpstr>Box-and-whisker plot</vt:lpstr>
      <vt:lpstr>Boxplot stats</vt:lpstr>
      <vt:lpstr>Histogram</vt:lpstr>
      <vt:lpstr>PowerPoint Presentation</vt:lpstr>
      <vt:lpstr>Outline</vt:lpstr>
      <vt:lpstr>Normal distribution</vt:lpstr>
      <vt:lpstr>Why is it important?</vt:lpstr>
      <vt:lpstr>Shapiro test</vt:lpstr>
      <vt:lpstr>QQ-plot</vt:lpstr>
      <vt:lpstr>PowerPoint Presentation</vt:lpstr>
      <vt:lpstr>Another convenient function </vt:lpstr>
      <vt:lpstr>PowerPoint Presentation</vt:lpstr>
      <vt:lpstr>What to do with outliers?</vt:lpstr>
      <vt:lpstr>Exercise</vt:lpstr>
      <vt:lpstr>Detach the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Levshina Natalia</dc:creator>
  <cp:lastModifiedBy>Levshina Natalia</cp:lastModifiedBy>
  <cp:revision>20</cp:revision>
  <dcterms:created xsi:type="dcterms:W3CDTF">2017-06-26T18:16:37Z</dcterms:created>
  <dcterms:modified xsi:type="dcterms:W3CDTF">2017-11-14T13:09:12Z</dcterms:modified>
</cp:coreProperties>
</file>