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361" r:id="rId3"/>
    <p:sldId id="363" r:id="rId4"/>
    <p:sldId id="366" r:id="rId5"/>
    <p:sldId id="367" r:id="rId6"/>
    <p:sldId id="352" r:id="rId7"/>
    <p:sldId id="368" r:id="rId8"/>
    <p:sldId id="353" r:id="rId9"/>
    <p:sldId id="354" r:id="rId10"/>
    <p:sldId id="355" r:id="rId11"/>
    <p:sldId id="360" r:id="rId12"/>
    <p:sldId id="362" r:id="rId13"/>
    <p:sldId id="311" r:id="rId14"/>
    <p:sldId id="348" r:id="rId15"/>
    <p:sldId id="313" r:id="rId16"/>
    <p:sldId id="315" r:id="rId17"/>
    <p:sldId id="317" r:id="rId18"/>
    <p:sldId id="318" r:id="rId19"/>
    <p:sldId id="319" r:id="rId20"/>
    <p:sldId id="316" r:id="rId21"/>
    <p:sldId id="320" r:id="rId22"/>
    <p:sldId id="347" r:id="rId23"/>
    <p:sldId id="324" r:id="rId24"/>
    <p:sldId id="321" r:id="rId25"/>
    <p:sldId id="325" r:id="rId26"/>
    <p:sldId id="326" r:id="rId27"/>
    <p:sldId id="323" r:id="rId28"/>
    <p:sldId id="322" r:id="rId29"/>
    <p:sldId id="328" r:id="rId30"/>
    <p:sldId id="346" r:id="rId31"/>
    <p:sldId id="335" r:id="rId32"/>
    <p:sldId id="339" r:id="rId33"/>
    <p:sldId id="338" r:id="rId34"/>
    <p:sldId id="329" r:id="rId35"/>
    <p:sldId id="331" r:id="rId36"/>
    <p:sldId id="340" r:id="rId37"/>
    <p:sldId id="336" r:id="rId38"/>
    <p:sldId id="332" r:id="rId39"/>
    <p:sldId id="334" r:id="rId40"/>
    <p:sldId id="330" r:id="rId41"/>
    <p:sldId id="333" r:id="rId42"/>
    <p:sldId id="365" r:id="rId43"/>
    <p:sldId id="312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ADBD1-E3BE-4C67-9A95-FAC1A273A9FB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524F1-95C1-4BFC-8188-F0B929D5D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012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49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59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94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58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14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27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51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47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38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23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53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55F7-802D-4E7E-94E8-65184C2B91A2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4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universaldependencie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96F0-A1C9-4082-A20D-98D0BBFF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120" y="1701483"/>
            <a:ext cx="7772400" cy="2387600"/>
          </a:xfrm>
        </p:spPr>
        <p:txBody>
          <a:bodyPr>
            <a:normAutofit/>
          </a:bodyPr>
          <a:lstStyle/>
          <a:p>
            <a:r>
              <a:rPr lang="en-GB" dirty="0"/>
              <a:t>Cluster analysis and Semantic Vector Spaces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E46C9-0B26-4B73-ADF5-D10AD3586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1240" y="4282758"/>
            <a:ext cx="6858000" cy="1655762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Natalia Levshina ©2017 </a:t>
            </a:r>
          </a:p>
          <a:p>
            <a:r>
              <a:rPr lang="en-GB" dirty="0"/>
              <a:t>Jena, </a:t>
            </a:r>
            <a:r>
              <a:rPr lang="en-GB" dirty="0" err="1"/>
              <a:t>WiSe</a:t>
            </a:r>
            <a:r>
              <a:rPr lang="en-GB" dirty="0"/>
              <a:t> 2017-2018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DCD3E-F8CB-424E-A2C4-F0DAFDABC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1" y="454980"/>
            <a:ext cx="2692400" cy="428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886C4B-F0AA-4982-A149-A630DEC3D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857" y="82869"/>
            <a:ext cx="20288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5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7E285-3799-448A-9F80-3F83AE47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Hierarchical clustering with </a:t>
            </a:r>
            <a:r>
              <a:rPr lang="en-GB" dirty="0" err="1"/>
              <a:t>hclust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2D9A-46D5-4450-8F0B-F4943DF92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hclust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#complete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hclust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method = "single")) 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hclust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method = "average"))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hclust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method = "ward.D2"))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30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EC76-763A-4C54-A6D3-D32F5987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353A4-F234-43BA-8756-45E7FEA3D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Three students wrote an essay about sexual harassment. Mary wrote “harassment”, Pete wrote “</a:t>
            </a:r>
            <a:r>
              <a:rPr lang="en-GB" dirty="0" err="1"/>
              <a:t>harrassment</a:t>
            </a:r>
            <a:r>
              <a:rPr lang="en-GB" dirty="0"/>
              <a:t>”, and Bill wrote “</a:t>
            </a:r>
            <a:r>
              <a:rPr lang="en-GB" dirty="0" err="1"/>
              <a:t>herasment</a:t>
            </a:r>
            <a:r>
              <a:rPr lang="en-GB" dirty="0"/>
              <a:t>”. Can you tell who is more likely to have cheated, using edit distances and cluster analysis? </a:t>
            </a:r>
          </a:p>
        </p:txBody>
      </p:sp>
    </p:spTree>
    <p:extLst>
      <p:ext uri="{BB962C8B-B14F-4D97-AF65-F5344CB8AC3E}">
        <p14:creationId xmlns:p14="http://schemas.microsoft.com/office/powerpoint/2010/main" val="163002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AA0E3-5C61-4061-9E56-53F92FEE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8BAE-4E6A-4BE0-AA89-9066E6E5D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Principles of cluster analysis</a:t>
            </a:r>
          </a:p>
          <a:p>
            <a:pPr lvl="1"/>
            <a:r>
              <a:rPr lang="en-GB" dirty="0"/>
              <a:t>Case study: how do dogs bark?</a:t>
            </a:r>
          </a:p>
          <a:p>
            <a:r>
              <a:rPr lang="en-GB" dirty="0">
                <a:solidFill>
                  <a:srgbClr val="FF0000"/>
                </a:solidFill>
              </a:rPr>
              <a:t>Semantic Vector Space Models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Case study: English verb classification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67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4AA4-FD76-449B-A2B8-AD1FEE96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Semantic Vector Space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F31C8-98D9-4063-BF70-D11A3412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 inspiration:</a:t>
            </a:r>
          </a:p>
          <a:p>
            <a:pPr lvl="1"/>
            <a:r>
              <a:rPr lang="en-GB" dirty="0"/>
              <a:t>“You shall know the word by the company it keeps”  (Firth 1957)</a:t>
            </a:r>
          </a:p>
          <a:p>
            <a:pPr lvl="1"/>
            <a:r>
              <a:rPr lang="en-GB" dirty="0"/>
              <a:t>Words that occur in the same contexts tend to have similar meaning (Harris 1959)</a:t>
            </a:r>
          </a:p>
          <a:p>
            <a:r>
              <a:rPr lang="en-GB" dirty="0"/>
              <a:t>Origins in Computational Linguistics (cf. </a:t>
            </a:r>
            <a:r>
              <a:rPr lang="en-GB" dirty="0" err="1"/>
              <a:t>Deerwester</a:t>
            </a:r>
            <a:r>
              <a:rPr lang="en-GB" dirty="0"/>
              <a:t> et al. 1990, </a:t>
            </a:r>
            <a:r>
              <a:rPr lang="en-GB" dirty="0" err="1"/>
              <a:t>Sch</a:t>
            </a:r>
            <a:r>
              <a:rPr lang="de-DE" dirty="0"/>
              <a:t>ü</a:t>
            </a:r>
            <a:r>
              <a:rPr lang="en-GB" dirty="0" err="1"/>
              <a:t>tze</a:t>
            </a:r>
            <a:r>
              <a:rPr lang="en-GB" dirty="0"/>
              <a:t> 1992, Lin 1998) </a:t>
            </a:r>
          </a:p>
          <a:p>
            <a:r>
              <a:rPr lang="en-GB" dirty="0"/>
              <a:t>Various applications in lexical and constructional corpus-based semantics (e.g. </a:t>
            </a:r>
            <a:r>
              <a:rPr lang="en-GB" dirty="0" err="1"/>
              <a:t>Levshina</a:t>
            </a:r>
            <a:r>
              <a:rPr lang="en-GB" dirty="0"/>
              <a:t> &amp; </a:t>
            </a:r>
            <a:r>
              <a:rPr lang="en-GB" dirty="0" err="1"/>
              <a:t>Heylen</a:t>
            </a:r>
            <a:r>
              <a:rPr lang="en-GB" dirty="0"/>
              <a:t> 2014; </a:t>
            </a:r>
            <a:r>
              <a:rPr lang="en-GB" dirty="0" err="1"/>
              <a:t>Perek</a:t>
            </a:r>
            <a:r>
              <a:rPr lang="en-GB" dirty="0"/>
              <a:t> 2016)</a:t>
            </a:r>
          </a:p>
        </p:txBody>
      </p:sp>
    </p:spTree>
    <p:extLst>
      <p:ext uri="{BB962C8B-B14F-4D97-AF65-F5344CB8AC3E}">
        <p14:creationId xmlns:p14="http://schemas.microsoft.com/office/powerpoint/2010/main" val="530676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13565-D3C9-4DA6-90A9-BE1A7C54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compact overview for linguists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F1BD-DD5B-4385-B8E6-442F99580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See my paper with Kris </a:t>
            </a:r>
            <a:r>
              <a:rPr lang="en-GB" dirty="0" err="1"/>
              <a:t>Heylen</a:t>
            </a:r>
            <a:r>
              <a:rPr lang="en-GB" dirty="0"/>
              <a:t> (</a:t>
            </a:r>
            <a:r>
              <a:rPr lang="en-GB" dirty="0" err="1"/>
              <a:t>Levshina</a:t>
            </a:r>
            <a:r>
              <a:rPr lang="en-GB" dirty="0"/>
              <a:t> &amp; </a:t>
            </a:r>
            <a:r>
              <a:rPr lang="en-GB" dirty="0" err="1"/>
              <a:t>Heylen</a:t>
            </a:r>
            <a:r>
              <a:rPr lang="en-GB" dirty="0"/>
              <a:t> 2014)</a:t>
            </a:r>
          </a:p>
        </p:txBody>
      </p:sp>
      <p:pic>
        <p:nvPicPr>
          <p:cNvPr id="7170" name="Picture 2" descr="http://wwwling.arts.kuleuven.be/qlvl/Foto/kris.jpg">
            <a:extLst>
              <a:ext uri="{FF2B5EF4-FFF2-40B4-BE49-F238E27FC236}">
                <a16:creationId xmlns:a16="http://schemas.microsoft.com/office/drawing/2014/main" id="{A2CC672E-A039-45DE-9365-739ABFC6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096" y="2995803"/>
            <a:ext cx="2979823" cy="199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371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CA6A-761F-45D5-9D57-A4DE41B7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main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3B57C-6893-40FA-BE0E-D7B35B253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1. Create the vectors of co-occurrence frequencies of target words and contextual features (other words, subcategorization frames, etc.).</a:t>
            </a:r>
          </a:p>
          <a:p>
            <a:pPr marL="0" indent="0">
              <a:buNone/>
            </a:pPr>
            <a:r>
              <a:rPr lang="en-GB" dirty="0"/>
              <a:t>2. Normalize the frequencies (usually by transforming them into Pointwise Mutual Information scores), so that more surprising frequencies get more weight.</a:t>
            </a:r>
          </a:p>
          <a:p>
            <a:pPr marL="0" indent="0">
              <a:buNone/>
            </a:pPr>
            <a:r>
              <a:rPr lang="en-GB" dirty="0"/>
              <a:t>3. Compute the distances between the vectors (usually using the cosine measure).</a:t>
            </a:r>
          </a:p>
          <a:p>
            <a:pPr marL="0" indent="0">
              <a:buNone/>
            </a:pPr>
            <a:r>
              <a:rPr lang="en-GB" dirty="0"/>
              <a:t>4. Perform cluster analysis, MDS or use another exploratory technique.</a:t>
            </a:r>
          </a:p>
        </p:txBody>
      </p:sp>
    </p:spTree>
    <p:extLst>
      <p:ext uri="{BB962C8B-B14F-4D97-AF65-F5344CB8AC3E}">
        <p14:creationId xmlns:p14="http://schemas.microsoft.com/office/powerpoint/2010/main" val="3592261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B216-74FD-47A0-B21C-6DCD2388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contextual features?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76652-315B-4323-9DB6-2B71AADE5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Bag-of-words models:</a:t>
            </a:r>
          </a:p>
          <a:p>
            <a:pPr lvl="1"/>
            <a:r>
              <a:rPr lang="en-GB" dirty="0"/>
              <a:t>Take all words that occur within a certain window around a word (e.g. 5 words on the left and 5 words on the right).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Large window: topic-related information</a:t>
            </a:r>
          </a:p>
          <a:p>
            <a:pPr lvl="2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FE744B-054E-4758-AB88-919903D6B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994757"/>
              </p:ext>
            </p:extLst>
          </p:nvPr>
        </p:nvGraphicFramePr>
        <p:xfrm>
          <a:off x="264160" y="3723640"/>
          <a:ext cx="86766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785">
                  <a:extLst>
                    <a:ext uri="{9D8B030D-6E8A-4147-A177-3AD203B41FA5}">
                      <a16:colId xmlns:a16="http://schemas.microsoft.com/office/drawing/2014/main" val="2913787808"/>
                    </a:ext>
                  </a:extLst>
                </a:gridCol>
                <a:gridCol w="1212735">
                  <a:extLst>
                    <a:ext uri="{9D8B030D-6E8A-4147-A177-3AD203B41FA5}">
                      <a16:colId xmlns:a16="http://schemas.microsoft.com/office/drawing/2014/main" val="516547630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3942006418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78485202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3144415195"/>
                    </a:ext>
                  </a:extLst>
                </a:gridCol>
                <a:gridCol w="882070">
                  <a:extLst>
                    <a:ext uri="{9D8B030D-6E8A-4147-A177-3AD203B41FA5}">
                      <a16:colId xmlns:a16="http://schemas.microsoft.com/office/drawing/2014/main" val="94793944"/>
                    </a:ext>
                  </a:extLst>
                </a:gridCol>
                <a:gridCol w="788785">
                  <a:extLst>
                    <a:ext uri="{9D8B030D-6E8A-4147-A177-3AD203B41FA5}">
                      <a16:colId xmlns:a16="http://schemas.microsoft.com/office/drawing/2014/main" val="4139888519"/>
                    </a:ext>
                  </a:extLst>
                </a:gridCol>
                <a:gridCol w="788785">
                  <a:extLst>
                    <a:ext uri="{9D8B030D-6E8A-4147-A177-3AD203B41FA5}">
                      <a16:colId xmlns:a16="http://schemas.microsoft.com/office/drawing/2014/main" val="2853284217"/>
                    </a:ext>
                  </a:extLst>
                </a:gridCol>
                <a:gridCol w="788785">
                  <a:extLst>
                    <a:ext uri="{9D8B030D-6E8A-4147-A177-3AD203B41FA5}">
                      <a16:colId xmlns:a16="http://schemas.microsoft.com/office/drawing/2014/main" val="4188377402"/>
                    </a:ext>
                  </a:extLst>
                </a:gridCol>
                <a:gridCol w="788785">
                  <a:extLst>
                    <a:ext uri="{9D8B030D-6E8A-4147-A177-3AD203B41FA5}">
                      <a16:colId xmlns:a16="http://schemas.microsoft.com/office/drawing/2014/main" val="4255759286"/>
                    </a:ext>
                  </a:extLst>
                </a:gridCol>
                <a:gridCol w="788785">
                  <a:extLst>
                    <a:ext uri="{9D8B030D-6E8A-4147-A177-3AD203B41FA5}">
                      <a16:colId xmlns:a16="http://schemas.microsoft.com/office/drawing/2014/main" val="1400226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4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wandered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lonely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floats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ov’r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32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748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6FEB-37EF-4A97-AFD0-942ADB49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Topic: hospital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3BD073-CAF0-4A62-8C6A-AD41F8025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6607" y="4299266"/>
            <a:ext cx="2095500" cy="2190750"/>
          </a:xfrm>
          <a:prstGeom prst="rect">
            <a:avLst/>
          </a:prstGeom>
        </p:spPr>
      </p:pic>
      <p:pic>
        <p:nvPicPr>
          <p:cNvPr id="1026" name="Picture 2" descr="Картинки по запросу doctor">
            <a:extLst>
              <a:ext uri="{FF2B5EF4-FFF2-40B4-BE49-F238E27FC236}">
                <a16:creationId xmlns:a16="http://schemas.microsoft.com/office/drawing/2014/main" id="{CBABED5D-DD69-4C09-8398-9A8C84D1F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878" y="418433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B4E230-3927-476B-9C91-F58E72987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19" y="1987708"/>
            <a:ext cx="1477963" cy="3047346"/>
          </a:xfrm>
          <a:prstGeom prst="rect">
            <a:avLst/>
          </a:prstGeom>
        </p:spPr>
      </p:pic>
      <p:pic>
        <p:nvPicPr>
          <p:cNvPr id="1034" name="Picture 10" descr="Картинки по запросу hospital">
            <a:extLst>
              <a:ext uri="{FF2B5EF4-FFF2-40B4-BE49-F238E27FC236}">
                <a16:creationId xmlns:a16="http://schemas.microsoft.com/office/drawing/2014/main" id="{863EF6A1-DF45-49C9-A32D-34642BB5B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280" y="2393631"/>
            <a:ext cx="2552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Картинки по запросу medicine">
            <a:extLst>
              <a:ext uri="{FF2B5EF4-FFF2-40B4-BE49-F238E27FC236}">
                <a16:creationId xmlns:a16="http://schemas.microsoft.com/office/drawing/2014/main" id="{5A329693-5729-4A91-B4B9-46C8CD1A9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38" y="2226049"/>
            <a:ext cx="1538922" cy="160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7C4943-9C9B-4AAC-99EE-EBD6949CD8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984" y="45624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94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B216-74FD-47A0-B21C-6DCD2388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contextual features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76652-315B-4323-9DB6-2B71AADE5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Bag-of-words models:</a:t>
            </a:r>
          </a:p>
          <a:p>
            <a:pPr lvl="1"/>
            <a:r>
              <a:rPr lang="en-GB" dirty="0"/>
              <a:t>Take all words that occur within a certain window around a word (e.g. 5 words on the left and 5 words on the right).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Small window: semantic relatedness</a:t>
            </a:r>
          </a:p>
          <a:p>
            <a:pPr lvl="2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FE744B-054E-4758-AB88-919903D6B7D0}"/>
              </a:ext>
            </a:extLst>
          </p:cNvPr>
          <p:cNvGraphicFramePr>
            <a:graphicFrameLocks noGrp="1"/>
          </p:cNvGraphicFramePr>
          <p:nvPr/>
        </p:nvGraphicFramePr>
        <p:xfrm>
          <a:off x="264160" y="3723640"/>
          <a:ext cx="86766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785">
                  <a:extLst>
                    <a:ext uri="{9D8B030D-6E8A-4147-A177-3AD203B41FA5}">
                      <a16:colId xmlns:a16="http://schemas.microsoft.com/office/drawing/2014/main" val="2913787808"/>
                    </a:ext>
                  </a:extLst>
                </a:gridCol>
                <a:gridCol w="1212735">
                  <a:extLst>
                    <a:ext uri="{9D8B030D-6E8A-4147-A177-3AD203B41FA5}">
                      <a16:colId xmlns:a16="http://schemas.microsoft.com/office/drawing/2014/main" val="516547630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3942006418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78485202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3144415195"/>
                    </a:ext>
                  </a:extLst>
                </a:gridCol>
                <a:gridCol w="882070">
                  <a:extLst>
                    <a:ext uri="{9D8B030D-6E8A-4147-A177-3AD203B41FA5}">
                      <a16:colId xmlns:a16="http://schemas.microsoft.com/office/drawing/2014/main" val="94793944"/>
                    </a:ext>
                  </a:extLst>
                </a:gridCol>
                <a:gridCol w="788785">
                  <a:extLst>
                    <a:ext uri="{9D8B030D-6E8A-4147-A177-3AD203B41FA5}">
                      <a16:colId xmlns:a16="http://schemas.microsoft.com/office/drawing/2014/main" val="4139888519"/>
                    </a:ext>
                  </a:extLst>
                </a:gridCol>
                <a:gridCol w="788785">
                  <a:extLst>
                    <a:ext uri="{9D8B030D-6E8A-4147-A177-3AD203B41FA5}">
                      <a16:colId xmlns:a16="http://schemas.microsoft.com/office/drawing/2014/main" val="2853284217"/>
                    </a:ext>
                  </a:extLst>
                </a:gridCol>
                <a:gridCol w="788785">
                  <a:extLst>
                    <a:ext uri="{9D8B030D-6E8A-4147-A177-3AD203B41FA5}">
                      <a16:colId xmlns:a16="http://schemas.microsoft.com/office/drawing/2014/main" val="4188377402"/>
                    </a:ext>
                  </a:extLst>
                </a:gridCol>
                <a:gridCol w="788785">
                  <a:extLst>
                    <a:ext uri="{9D8B030D-6E8A-4147-A177-3AD203B41FA5}">
                      <a16:colId xmlns:a16="http://schemas.microsoft.com/office/drawing/2014/main" val="4255759286"/>
                    </a:ext>
                  </a:extLst>
                </a:gridCol>
                <a:gridCol w="788785">
                  <a:extLst>
                    <a:ext uri="{9D8B030D-6E8A-4147-A177-3AD203B41FA5}">
                      <a16:colId xmlns:a16="http://schemas.microsoft.com/office/drawing/2014/main" val="1400226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4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wandered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lonely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floats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ov’r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32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213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66B2-42FC-41E3-B41C-CE3C57DD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semantic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AFCD5-7AE7-4647-B724-847F19BF9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GB" dirty="0"/>
              <a:t>Synonyms, e.g. </a:t>
            </a:r>
            <a:r>
              <a:rPr lang="en-GB" i="1" dirty="0"/>
              <a:t>begin</a:t>
            </a:r>
            <a:r>
              <a:rPr lang="en-GB" dirty="0"/>
              <a:t> – </a:t>
            </a:r>
            <a:r>
              <a:rPr lang="en-GB" i="1" dirty="0"/>
              <a:t>start</a:t>
            </a:r>
          </a:p>
          <a:p>
            <a:endParaRPr lang="en-GB" dirty="0"/>
          </a:p>
          <a:p>
            <a:r>
              <a:rPr lang="en-GB" dirty="0"/>
              <a:t>Co-hyponyms, e.g. </a:t>
            </a:r>
            <a:r>
              <a:rPr lang="en-GB" i="1" dirty="0"/>
              <a:t>fox terrier – beagle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Hyper- and hyponyms, e.g. </a:t>
            </a:r>
            <a:r>
              <a:rPr lang="en-GB" i="1" dirty="0"/>
              <a:t>dog - beagle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8" name="Picture 10" descr="https://upload.wikimedia.org/wikipedia/commons/thumb/d/de/Beagle_Upsy.jpg/220px-Beagle_Upsy.jpg">
            <a:extLst>
              <a:ext uri="{FF2B5EF4-FFF2-40B4-BE49-F238E27FC236}">
                <a16:creationId xmlns:a16="http://schemas.microsoft.com/office/drawing/2014/main" id="{89E4DAEE-B4B9-4DCA-AA46-4AC6A8834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3409950"/>
            <a:ext cx="20955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01 Wire Fox terrier.jpg">
            <a:extLst>
              <a:ext uri="{FF2B5EF4-FFF2-40B4-BE49-F238E27FC236}">
                <a16:creationId xmlns:a16="http://schemas.microsoft.com/office/drawing/2014/main" id="{28CBDF70-155A-4E00-9A79-865201E87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30" y="3481070"/>
            <a:ext cx="20955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D83B24-80E9-4798-990E-471C8D7F446D}"/>
              </a:ext>
            </a:extLst>
          </p:cNvPr>
          <p:cNvSpPr txBox="1"/>
          <p:nvPr/>
        </p:nvSpPr>
        <p:spPr>
          <a:xfrm>
            <a:off x="6289040" y="6421120"/>
            <a:ext cx="258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Images from Wikipedia</a:t>
            </a:r>
          </a:p>
        </p:txBody>
      </p:sp>
    </p:spTree>
    <p:extLst>
      <p:ext uri="{BB962C8B-B14F-4D97-AF65-F5344CB8AC3E}">
        <p14:creationId xmlns:p14="http://schemas.microsoft.com/office/powerpoint/2010/main" val="270303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AA0E3-5C61-4061-9E56-53F92FEE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8BAE-4E6A-4BE0-AA89-9066E6E5D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Principles of hierarchical cluster analysis</a:t>
            </a:r>
          </a:p>
          <a:p>
            <a:pPr lvl="1"/>
            <a:r>
              <a:rPr lang="en-GB" dirty="0"/>
              <a:t>Case study: how do dogs bark?</a:t>
            </a:r>
          </a:p>
          <a:p>
            <a:r>
              <a:rPr lang="en-GB" dirty="0"/>
              <a:t>Semantic Vector Space Models</a:t>
            </a:r>
          </a:p>
          <a:p>
            <a:pPr lvl="1"/>
            <a:r>
              <a:rPr lang="en-GB" dirty="0"/>
              <a:t>Case study: English verb classification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7899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CA3C-1E53-4519-94E1-86100D04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contextual features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FA769-5692-4810-8878-B71049FB8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Syntactically enriched models:</a:t>
            </a:r>
          </a:p>
          <a:p>
            <a:pPr lvl="1"/>
            <a:r>
              <a:rPr lang="en-GB" dirty="0"/>
              <a:t>Take into account the syntactic dependencies between the targets and other lexemes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Good for capturing semantic similarity.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0A8377-CC72-4737-8943-6996BFD0D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11" t="39827" r="30555" b="25605"/>
          <a:stretch/>
        </p:blipFill>
        <p:spPr>
          <a:xfrm>
            <a:off x="2113280" y="3241040"/>
            <a:ext cx="4236720" cy="177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52AB68-D6DA-4439-B221-718E3BD7622C}"/>
              </a:ext>
            </a:extLst>
          </p:cNvPr>
          <p:cNvSpPr txBox="1"/>
          <p:nvPr/>
        </p:nvSpPr>
        <p:spPr>
          <a:xfrm>
            <a:off x="965200" y="6176963"/>
            <a:ext cx="75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 from http://universaldependencies.org/u/overview/simple-syntax.html</a:t>
            </a:r>
          </a:p>
        </p:txBody>
      </p:sp>
    </p:spTree>
    <p:extLst>
      <p:ext uri="{BB962C8B-B14F-4D97-AF65-F5344CB8AC3E}">
        <p14:creationId xmlns:p14="http://schemas.microsoft.com/office/powerpoint/2010/main" val="1169183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1029-3FAB-45C1-8684-F159535F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contextual features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1450-3163-4631-ABFD-BB8A5C8BE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741670" cy="4351338"/>
          </a:xfrm>
        </p:spPr>
        <p:txBody>
          <a:bodyPr/>
          <a:lstStyle/>
          <a:p>
            <a:r>
              <a:rPr lang="en-GB" dirty="0"/>
              <a:t>Fully syntactic information</a:t>
            </a:r>
          </a:p>
          <a:p>
            <a:pPr lvl="1"/>
            <a:r>
              <a:rPr lang="en-GB" dirty="0"/>
              <a:t>E.g. </a:t>
            </a:r>
            <a:r>
              <a:rPr lang="en-GB" dirty="0" err="1"/>
              <a:t>subcategorisation</a:t>
            </a:r>
            <a:r>
              <a:rPr lang="en-GB" dirty="0"/>
              <a:t> frames for verbs, such as </a:t>
            </a:r>
            <a:r>
              <a:rPr lang="en-GB" dirty="0" err="1"/>
              <a:t>Subj_V_Indirect</a:t>
            </a:r>
            <a:r>
              <a:rPr lang="en-GB" dirty="0"/>
              <a:t> </a:t>
            </a:r>
            <a:r>
              <a:rPr lang="en-GB" dirty="0" err="1"/>
              <a:t>Object_Direct</a:t>
            </a:r>
            <a:r>
              <a:rPr lang="en-GB" dirty="0"/>
              <a:t> Object.</a:t>
            </a:r>
          </a:p>
          <a:p>
            <a:r>
              <a:rPr lang="en-GB" dirty="0"/>
              <a:t>Yields classes similar to Levin’s (1993)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BBF126-BF4F-469D-8F36-0307B3F48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957" y="2906077"/>
            <a:ext cx="3007043" cy="300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98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9879-EA73-4009-B199-03C71FF0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Of cabbages and kings (COCA)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2757D-C6E0-4274-91E4-40A0EB838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4F4487-E641-4A44-8B71-9B70DC7E7B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0407370"/>
              </p:ext>
            </p:extLst>
          </p:nvPr>
        </p:nvGraphicFramePr>
        <p:xfrm>
          <a:off x="628650" y="2740025"/>
          <a:ext cx="77533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270">
                  <a:extLst>
                    <a:ext uri="{9D8B030D-6E8A-4147-A177-3AD203B41FA5}">
                      <a16:colId xmlns:a16="http://schemas.microsoft.com/office/drawing/2014/main" val="833220378"/>
                    </a:ext>
                  </a:extLst>
                </a:gridCol>
                <a:gridCol w="1383324">
                  <a:extLst>
                    <a:ext uri="{9D8B030D-6E8A-4147-A177-3AD203B41FA5}">
                      <a16:colId xmlns:a16="http://schemas.microsoft.com/office/drawing/2014/main" val="971296287"/>
                    </a:ext>
                  </a:extLst>
                </a:gridCol>
                <a:gridCol w="1065236">
                  <a:extLst>
                    <a:ext uri="{9D8B030D-6E8A-4147-A177-3AD203B41FA5}">
                      <a16:colId xmlns:a16="http://schemas.microsoft.com/office/drawing/2014/main" val="2785152135"/>
                    </a:ext>
                  </a:extLst>
                </a:gridCol>
                <a:gridCol w="1249909">
                  <a:extLst>
                    <a:ext uri="{9D8B030D-6E8A-4147-A177-3AD203B41FA5}">
                      <a16:colId xmlns:a16="http://schemas.microsoft.com/office/drawing/2014/main" val="3944682371"/>
                    </a:ext>
                  </a:extLst>
                </a:gridCol>
                <a:gridCol w="1145055">
                  <a:extLst>
                    <a:ext uri="{9D8B030D-6E8A-4147-A177-3AD203B41FA5}">
                      <a16:colId xmlns:a16="http://schemas.microsoft.com/office/drawing/2014/main" val="4155627770"/>
                    </a:ext>
                  </a:extLst>
                </a:gridCol>
                <a:gridCol w="946278">
                  <a:extLst>
                    <a:ext uri="{9D8B030D-6E8A-4147-A177-3AD203B41FA5}">
                      <a16:colId xmlns:a16="http://schemas.microsoft.com/office/drawing/2014/main" val="610304099"/>
                    </a:ext>
                  </a:extLst>
                </a:gridCol>
                <a:gridCol w="946278">
                  <a:extLst>
                    <a:ext uri="{9D8B030D-6E8A-4147-A177-3AD203B41FA5}">
                      <a16:colId xmlns:a16="http://schemas.microsoft.com/office/drawing/2014/main" val="280562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vegetable.n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grow.v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crown.n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royal.adj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make.v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0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cabbage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4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5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queen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0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533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722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9879-EA73-4009-B199-03C71FF0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Of cabbages and kings (COCA)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2757D-C6E0-4274-91E4-40A0EB838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4F4487-E641-4A44-8B71-9B70DC7E7B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082594"/>
              </p:ext>
            </p:extLst>
          </p:nvPr>
        </p:nvGraphicFramePr>
        <p:xfrm>
          <a:off x="628650" y="2740025"/>
          <a:ext cx="77533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270">
                  <a:extLst>
                    <a:ext uri="{9D8B030D-6E8A-4147-A177-3AD203B41FA5}">
                      <a16:colId xmlns:a16="http://schemas.microsoft.com/office/drawing/2014/main" val="833220378"/>
                    </a:ext>
                  </a:extLst>
                </a:gridCol>
                <a:gridCol w="1383324">
                  <a:extLst>
                    <a:ext uri="{9D8B030D-6E8A-4147-A177-3AD203B41FA5}">
                      <a16:colId xmlns:a16="http://schemas.microsoft.com/office/drawing/2014/main" val="971296287"/>
                    </a:ext>
                  </a:extLst>
                </a:gridCol>
                <a:gridCol w="1065236">
                  <a:extLst>
                    <a:ext uri="{9D8B030D-6E8A-4147-A177-3AD203B41FA5}">
                      <a16:colId xmlns:a16="http://schemas.microsoft.com/office/drawing/2014/main" val="2785152135"/>
                    </a:ext>
                  </a:extLst>
                </a:gridCol>
                <a:gridCol w="1249909">
                  <a:extLst>
                    <a:ext uri="{9D8B030D-6E8A-4147-A177-3AD203B41FA5}">
                      <a16:colId xmlns:a16="http://schemas.microsoft.com/office/drawing/2014/main" val="3944682371"/>
                    </a:ext>
                  </a:extLst>
                </a:gridCol>
                <a:gridCol w="1145055">
                  <a:extLst>
                    <a:ext uri="{9D8B030D-6E8A-4147-A177-3AD203B41FA5}">
                      <a16:colId xmlns:a16="http://schemas.microsoft.com/office/drawing/2014/main" val="4155627770"/>
                    </a:ext>
                  </a:extLst>
                </a:gridCol>
                <a:gridCol w="946278">
                  <a:extLst>
                    <a:ext uri="{9D8B030D-6E8A-4147-A177-3AD203B41FA5}">
                      <a16:colId xmlns:a16="http://schemas.microsoft.com/office/drawing/2014/main" val="610304099"/>
                    </a:ext>
                  </a:extLst>
                </a:gridCol>
                <a:gridCol w="946278">
                  <a:extLst>
                    <a:ext uri="{9D8B030D-6E8A-4147-A177-3AD203B41FA5}">
                      <a16:colId xmlns:a16="http://schemas.microsoft.com/office/drawing/2014/main" val="280562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vegetable.n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grow.v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crown.n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royal.adj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make.v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0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cabbage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4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1122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5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queen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0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533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537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066A-E023-45D9-B1D6-0D529B3E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Weighting: PMI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CAAFA-4CE8-443A-8330-8BDC63B7D8E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GB" dirty="0"/>
              <a:t>Pointwise Mutual Information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PMI(target, context)  =  log</a:t>
            </a:r>
            <a:r>
              <a:rPr lang="en-GB" baseline="-25000" dirty="0"/>
              <a:t>2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Can be expressed as  log (Observed / Expected ) in a contingency table (Evert 2005). </a:t>
            </a:r>
          </a:p>
          <a:p>
            <a:r>
              <a:rPr lang="en-GB" dirty="0"/>
              <a:t>Negative values are replaced with zero.</a:t>
            </a:r>
          </a:p>
          <a:p>
            <a:r>
              <a:rPr lang="en-GB" dirty="0"/>
              <a:t>As a result of this weighting, the co-occurrence frequencies with highly frequent words (e.g. </a:t>
            </a:r>
            <a:r>
              <a:rPr lang="en-GB" i="1" dirty="0"/>
              <a:t>like</a:t>
            </a:r>
            <a:r>
              <a:rPr lang="en-GB" dirty="0"/>
              <a:t>) are less important, and infrequent events become more prominent.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6DC8B-BB85-46DE-ACED-01F0C7CC287B}"/>
              </a:ext>
            </a:extLst>
          </p:cNvPr>
          <p:cNvSpPr txBox="1"/>
          <p:nvPr/>
        </p:nvSpPr>
        <p:spPr>
          <a:xfrm>
            <a:off x="4307840" y="2367280"/>
            <a:ext cx="248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 (target, word)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FDB5D5-05F1-4F13-96A2-F9002D41A067}"/>
              </a:ext>
            </a:extLst>
          </p:cNvPr>
          <p:cNvCxnSpPr>
            <a:cxnSpLocks/>
          </p:cNvCxnSpPr>
          <p:nvPr/>
        </p:nvCxnSpPr>
        <p:spPr>
          <a:xfrm>
            <a:off x="4490720" y="2875280"/>
            <a:ext cx="2235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D58FD-67F3-4683-A2F9-206787493F72}"/>
              </a:ext>
            </a:extLst>
          </p:cNvPr>
          <p:cNvSpPr txBox="1"/>
          <p:nvPr/>
        </p:nvSpPr>
        <p:spPr>
          <a:xfrm>
            <a:off x="4231640" y="2911456"/>
            <a:ext cx="287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 (target) * P (word)</a:t>
            </a:r>
          </a:p>
        </p:txBody>
      </p:sp>
    </p:spTree>
    <p:extLst>
      <p:ext uri="{BB962C8B-B14F-4D97-AF65-F5344CB8AC3E}">
        <p14:creationId xmlns:p14="http://schemas.microsoft.com/office/powerpoint/2010/main" val="3760614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3448-D2E1-40DD-8FC0-B22878E4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Positive PMI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EE3A0-A77E-4F4A-B321-1ED2A3B01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F8667D-86CD-484F-B4A2-FB15DD1568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1868535"/>
              </p:ext>
            </p:extLst>
          </p:nvPr>
        </p:nvGraphicFramePr>
        <p:xfrm>
          <a:off x="628650" y="1825625"/>
          <a:ext cx="77533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270">
                  <a:extLst>
                    <a:ext uri="{9D8B030D-6E8A-4147-A177-3AD203B41FA5}">
                      <a16:colId xmlns:a16="http://schemas.microsoft.com/office/drawing/2014/main" val="833220378"/>
                    </a:ext>
                  </a:extLst>
                </a:gridCol>
                <a:gridCol w="1383324">
                  <a:extLst>
                    <a:ext uri="{9D8B030D-6E8A-4147-A177-3AD203B41FA5}">
                      <a16:colId xmlns:a16="http://schemas.microsoft.com/office/drawing/2014/main" val="971296287"/>
                    </a:ext>
                  </a:extLst>
                </a:gridCol>
                <a:gridCol w="1065236">
                  <a:extLst>
                    <a:ext uri="{9D8B030D-6E8A-4147-A177-3AD203B41FA5}">
                      <a16:colId xmlns:a16="http://schemas.microsoft.com/office/drawing/2014/main" val="2785152135"/>
                    </a:ext>
                  </a:extLst>
                </a:gridCol>
                <a:gridCol w="1249909">
                  <a:extLst>
                    <a:ext uri="{9D8B030D-6E8A-4147-A177-3AD203B41FA5}">
                      <a16:colId xmlns:a16="http://schemas.microsoft.com/office/drawing/2014/main" val="3944682371"/>
                    </a:ext>
                  </a:extLst>
                </a:gridCol>
                <a:gridCol w="1145055">
                  <a:extLst>
                    <a:ext uri="{9D8B030D-6E8A-4147-A177-3AD203B41FA5}">
                      <a16:colId xmlns:a16="http://schemas.microsoft.com/office/drawing/2014/main" val="4155627770"/>
                    </a:ext>
                  </a:extLst>
                </a:gridCol>
                <a:gridCol w="946278">
                  <a:extLst>
                    <a:ext uri="{9D8B030D-6E8A-4147-A177-3AD203B41FA5}">
                      <a16:colId xmlns:a16="http://schemas.microsoft.com/office/drawing/2014/main" val="610304099"/>
                    </a:ext>
                  </a:extLst>
                </a:gridCol>
                <a:gridCol w="946278">
                  <a:extLst>
                    <a:ext uri="{9D8B030D-6E8A-4147-A177-3AD203B41FA5}">
                      <a16:colId xmlns:a16="http://schemas.microsoft.com/office/drawing/2014/main" val="280562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vegetable.n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grow.v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crown.n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royal.adj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make.v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0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cabbage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4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1122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5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queen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0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533485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3208A373-DB24-4E8C-A58B-B1F58CE1C77E}"/>
              </a:ext>
            </a:extLst>
          </p:cNvPr>
          <p:cNvSpPr/>
          <p:nvPr/>
        </p:nvSpPr>
        <p:spPr>
          <a:xfrm>
            <a:off x="4226560" y="3814761"/>
            <a:ext cx="355600" cy="523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225193F-4D22-44D8-8F37-FFFCD31427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6948563"/>
              </p:ext>
            </p:extLst>
          </p:nvPr>
        </p:nvGraphicFramePr>
        <p:xfrm>
          <a:off x="628650" y="4385945"/>
          <a:ext cx="77533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270">
                  <a:extLst>
                    <a:ext uri="{9D8B030D-6E8A-4147-A177-3AD203B41FA5}">
                      <a16:colId xmlns:a16="http://schemas.microsoft.com/office/drawing/2014/main" val="833220378"/>
                    </a:ext>
                  </a:extLst>
                </a:gridCol>
                <a:gridCol w="1383324">
                  <a:extLst>
                    <a:ext uri="{9D8B030D-6E8A-4147-A177-3AD203B41FA5}">
                      <a16:colId xmlns:a16="http://schemas.microsoft.com/office/drawing/2014/main" val="971296287"/>
                    </a:ext>
                  </a:extLst>
                </a:gridCol>
                <a:gridCol w="1065236">
                  <a:extLst>
                    <a:ext uri="{9D8B030D-6E8A-4147-A177-3AD203B41FA5}">
                      <a16:colId xmlns:a16="http://schemas.microsoft.com/office/drawing/2014/main" val="2785152135"/>
                    </a:ext>
                  </a:extLst>
                </a:gridCol>
                <a:gridCol w="1249909">
                  <a:extLst>
                    <a:ext uri="{9D8B030D-6E8A-4147-A177-3AD203B41FA5}">
                      <a16:colId xmlns:a16="http://schemas.microsoft.com/office/drawing/2014/main" val="3944682371"/>
                    </a:ext>
                  </a:extLst>
                </a:gridCol>
                <a:gridCol w="1145055">
                  <a:extLst>
                    <a:ext uri="{9D8B030D-6E8A-4147-A177-3AD203B41FA5}">
                      <a16:colId xmlns:a16="http://schemas.microsoft.com/office/drawing/2014/main" val="4155627770"/>
                    </a:ext>
                  </a:extLst>
                </a:gridCol>
                <a:gridCol w="946278">
                  <a:extLst>
                    <a:ext uri="{9D8B030D-6E8A-4147-A177-3AD203B41FA5}">
                      <a16:colId xmlns:a16="http://schemas.microsoft.com/office/drawing/2014/main" val="610304099"/>
                    </a:ext>
                  </a:extLst>
                </a:gridCol>
                <a:gridCol w="946278">
                  <a:extLst>
                    <a:ext uri="{9D8B030D-6E8A-4147-A177-3AD203B41FA5}">
                      <a16:colId xmlns:a16="http://schemas.microsoft.com/office/drawing/2014/main" val="280562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vegetable.n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grow.v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crown.n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royal.adj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make.v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0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cabbage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3.14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4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5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queen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0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533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663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3448-D2E1-40DD-8FC0-B22878E4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vector space?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EE3A0-A77E-4F4A-B321-1ED2A3B01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speak about distributional vectors (sequences of PMI scores).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7E7A71C1-74C5-4F02-AD4A-0756008D17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065349"/>
              </p:ext>
            </p:extLst>
          </p:nvPr>
        </p:nvGraphicFramePr>
        <p:xfrm>
          <a:off x="842010" y="3237865"/>
          <a:ext cx="77533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270">
                  <a:extLst>
                    <a:ext uri="{9D8B030D-6E8A-4147-A177-3AD203B41FA5}">
                      <a16:colId xmlns:a16="http://schemas.microsoft.com/office/drawing/2014/main" val="833220378"/>
                    </a:ext>
                  </a:extLst>
                </a:gridCol>
                <a:gridCol w="1383324">
                  <a:extLst>
                    <a:ext uri="{9D8B030D-6E8A-4147-A177-3AD203B41FA5}">
                      <a16:colId xmlns:a16="http://schemas.microsoft.com/office/drawing/2014/main" val="971296287"/>
                    </a:ext>
                  </a:extLst>
                </a:gridCol>
                <a:gridCol w="1065236">
                  <a:extLst>
                    <a:ext uri="{9D8B030D-6E8A-4147-A177-3AD203B41FA5}">
                      <a16:colId xmlns:a16="http://schemas.microsoft.com/office/drawing/2014/main" val="2785152135"/>
                    </a:ext>
                  </a:extLst>
                </a:gridCol>
                <a:gridCol w="1249909">
                  <a:extLst>
                    <a:ext uri="{9D8B030D-6E8A-4147-A177-3AD203B41FA5}">
                      <a16:colId xmlns:a16="http://schemas.microsoft.com/office/drawing/2014/main" val="3944682371"/>
                    </a:ext>
                  </a:extLst>
                </a:gridCol>
                <a:gridCol w="1145055">
                  <a:extLst>
                    <a:ext uri="{9D8B030D-6E8A-4147-A177-3AD203B41FA5}">
                      <a16:colId xmlns:a16="http://schemas.microsoft.com/office/drawing/2014/main" val="4155627770"/>
                    </a:ext>
                  </a:extLst>
                </a:gridCol>
                <a:gridCol w="946278">
                  <a:extLst>
                    <a:ext uri="{9D8B030D-6E8A-4147-A177-3AD203B41FA5}">
                      <a16:colId xmlns:a16="http://schemas.microsoft.com/office/drawing/2014/main" val="610304099"/>
                    </a:ext>
                  </a:extLst>
                </a:gridCol>
                <a:gridCol w="946278">
                  <a:extLst>
                    <a:ext uri="{9D8B030D-6E8A-4147-A177-3AD203B41FA5}">
                      <a16:colId xmlns:a16="http://schemas.microsoft.com/office/drawing/2014/main" val="280562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vegetable.n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grow.v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crown.n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royal.adj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make.v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0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cabbage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3.14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4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rgbClr val="FF0000"/>
                          </a:solidFill>
                        </a:rPr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5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queen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0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533485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7764BF-4FBE-4114-95C2-AC6FB424661E}"/>
              </a:ext>
            </a:extLst>
          </p:cNvPr>
          <p:cNvSpPr/>
          <p:nvPr/>
        </p:nvSpPr>
        <p:spPr>
          <a:xfrm>
            <a:off x="939165" y="3634899"/>
            <a:ext cx="7498080" cy="304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580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62DB-46E0-4D55-A993-8313EDC4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vector space?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5C167-DD73-4853-A1E4-039FF41C3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weighted frequencies can be seen as coordinates defining the position of a target word in a multidimensional semantic feature space.</a:t>
            </a:r>
          </a:p>
          <a:p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87DF1F-6832-4694-9853-4A4E64D1FD36}"/>
              </a:ext>
            </a:extLst>
          </p:cNvPr>
          <p:cNvCxnSpPr>
            <a:cxnSpLocks/>
          </p:cNvCxnSpPr>
          <p:nvPr/>
        </p:nvCxnSpPr>
        <p:spPr>
          <a:xfrm>
            <a:off x="2184400" y="6197283"/>
            <a:ext cx="4409440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211380D-7013-49B1-84E4-EB60A03F5F2E}"/>
              </a:ext>
            </a:extLst>
          </p:cNvPr>
          <p:cNvSpPr txBox="1"/>
          <p:nvPr/>
        </p:nvSpPr>
        <p:spPr>
          <a:xfrm>
            <a:off x="3068320" y="6319520"/>
            <a:ext cx="285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Feature 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B1ECA0-85D7-4CCD-BA31-A12113AF37D2}"/>
              </a:ext>
            </a:extLst>
          </p:cNvPr>
          <p:cNvCxnSpPr>
            <a:cxnSpLocks/>
          </p:cNvCxnSpPr>
          <p:nvPr/>
        </p:nvCxnSpPr>
        <p:spPr>
          <a:xfrm flipV="1">
            <a:off x="2336800" y="3291840"/>
            <a:ext cx="0" cy="3057843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6AE501-4B2E-48BF-9BF7-99E9FB06833A}"/>
              </a:ext>
            </a:extLst>
          </p:cNvPr>
          <p:cNvSpPr txBox="1"/>
          <p:nvPr/>
        </p:nvSpPr>
        <p:spPr>
          <a:xfrm rot="16200000">
            <a:off x="619760" y="4815840"/>
            <a:ext cx="285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Feature 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867009-44EB-4930-8C2F-E416962C5A14}"/>
              </a:ext>
            </a:extLst>
          </p:cNvPr>
          <p:cNvCxnSpPr/>
          <p:nvPr/>
        </p:nvCxnSpPr>
        <p:spPr>
          <a:xfrm flipV="1">
            <a:off x="2336800" y="5435600"/>
            <a:ext cx="3302000" cy="741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B49245-F561-4478-9FD0-18E329567F90}"/>
              </a:ext>
            </a:extLst>
          </p:cNvPr>
          <p:cNvCxnSpPr>
            <a:cxnSpLocks/>
          </p:cNvCxnSpPr>
          <p:nvPr/>
        </p:nvCxnSpPr>
        <p:spPr>
          <a:xfrm flipV="1">
            <a:off x="2336800" y="5029200"/>
            <a:ext cx="2966720" cy="11477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E33EC6-C55D-4BCC-BB3D-7E88CE01E436}"/>
              </a:ext>
            </a:extLst>
          </p:cNvPr>
          <p:cNvCxnSpPr>
            <a:cxnSpLocks/>
          </p:cNvCxnSpPr>
          <p:nvPr/>
        </p:nvCxnSpPr>
        <p:spPr>
          <a:xfrm flipV="1">
            <a:off x="2336800" y="3573026"/>
            <a:ext cx="883920" cy="2603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71E55DF-5669-4B60-94C5-09A907B9F101}"/>
              </a:ext>
            </a:extLst>
          </p:cNvPr>
          <p:cNvSpPr txBox="1"/>
          <p:nvPr/>
        </p:nvSpPr>
        <p:spPr>
          <a:xfrm>
            <a:off x="3147576" y="3747115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cabbage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609379-EC04-4307-8142-6F17A6615295}"/>
              </a:ext>
            </a:extLst>
          </p:cNvPr>
          <p:cNvSpPr txBox="1"/>
          <p:nvPr/>
        </p:nvSpPr>
        <p:spPr>
          <a:xfrm>
            <a:off x="4546600" y="4592400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30ABEF-A308-4F87-965B-215BB9D5AF32}"/>
              </a:ext>
            </a:extLst>
          </p:cNvPr>
          <p:cNvSpPr txBox="1"/>
          <p:nvPr/>
        </p:nvSpPr>
        <p:spPr>
          <a:xfrm>
            <a:off x="5237480" y="5547440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king</a:t>
            </a:r>
          </a:p>
        </p:txBody>
      </p:sp>
    </p:spTree>
    <p:extLst>
      <p:ext uri="{BB962C8B-B14F-4D97-AF65-F5344CB8AC3E}">
        <p14:creationId xmlns:p14="http://schemas.microsoft.com/office/powerpoint/2010/main" val="22672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1C53-68E4-4E76-B503-82F692CB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cosine measure of similarity?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556F4-79DC-48A5-960A-720583147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428230" cy="4351338"/>
          </a:xfrm>
        </p:spPr>
        <p:txBody>
          <a:bodyPr>
            <a:normAutofit/>
          </a:bodyPr>
          <a:lstStyle/>
          <a:p>
            <a:r>
              <a:rPr lang="en-GB" dirty="0"/>
              <a:t>If the angle between two vectors is small, the cosine will be large (up to 1), e.g. king and queen.</a:t>
            </a:r>
          </a:p>
          <a:p>
            <a:r>
              <a:rPr lang="en-GB" dirty="0"/>
              <a:t>If the angle is large, the cosine will be small (around 0), e.g. cabbage and king.</a:t>
            </a:r>
          </a:p>
          <a:p>
            <a:r>
              <a:rPr lang="en-GB" b="1" dirty="0"/>
              <a:t>The greater the cosine of the angle between two vectors, the more similar the corresponding words.</a:t>
            </a:r>
          </a:p>
        </p:txBody>
      </p:sp>
    </p:spTree>
    <p:extLst>
      <p:ext uri="{BB962C8B-B14F-4D97-AF65-F5344CB8AC3E}">
        <p14:creationId xmlns:p14="http://schemas.microsoft.com/office/powerpoint/2010/main" val="283909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7E57-8BA9-43B0-9CB1-27E83056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C08B5-72BA-4FA1-9092-DBD75307E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Universal Dependencies Corpus</a:t>
            </a:r>
          </a:p>
          <a:p>
            <a:pPr lvl="1"/>
            <a:r>
              <a:rPr lang="en-GB" dirty="0">
                <a:hlinkClick r:id="rId2"/>
              </a:rPr>
              <a:t>http://universaldependencies.org/</a:t>
            </a:r>
            <a:endParaRPr lang="en-GB" dirty="0"/>
          </a:p>
          <a:p>
            <a:r>
              <a:rPr lang="en-GB" dirty="0"/>
              <a:t>English </a:t>
            </a:r>
            <a:r>
              <a:rPr lang="en-GB" dirty="0" err="1"/>
              <a:t>subcorpus</a:t>
            </a:r>
            <a:r>
              <a:rPr lang="en-GB" dirty="0"/>
              <a:t> (254K): blogs, social media, reviews</a:t>
            </a:r>
          </a:p>
          <a:p>
            <a:r>
              <a:rPr lang="en-GB" dirty="0"/>
              <a:t>&gt; 2K verbs (types)</a:t>
            </a:r>
          </a:p>
          <a:p>
            <a:r>
              <a:rPr lang="en-GB" dirty="0"/>
              <a:t>28 subcategorization frames with various arguments and adjuncts, e.g.</a:t>
            </a:r>
          </a:p>
          <a:p>
            <a:pPr lvl="1"/>
            <a:r>
              <a:rPr lang="en-GB" dirty="0"/>
              <a:t>Subject + Verb + Adverbial Modifier (e.g. John runs fast.)</a:t>
            </a:r>
          </a:p>
          <a:p>
            <a:pPr lvl="1"/>
            <a:r>
              <a:rPr lang="en-GB" dirty="0"/>
              <a:t>Subject + Verb + Indirect Object + Direct Object (e.g. John gives Mary a book).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955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827A-7FC9-4517-BCEF-DE8EB85C7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dogs bark in different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1804E-28D1-4804-9BA9-29AFE806E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English: bow wow</a:t>
            </a:r>
          </a:p>
          <a:p>
            <a:r>
              <a:rPr lang="en-GB" dirty="0"/>
              <a:t>German: </a:t>
            </a:r>
            <a:r>
              <a:rPr lang="en-GB" dirty="0" err="1"/>
              <a:t>wau</a:t>
            </a:r>
            <a:r>
              <a:rPr lang="en-GB" dirty="0"/>
              <a:t> </a:t>
            </a:r>
            <a:r>
              <a:rPr lang="en-GB" dirty="0" err="1"/>
              <a:t>wau</a:t>
            </a:r>
            <a:endParaRPr lang="en-GB" dirty="0"/>
          </a:p>
          <a:p>
            <a:r>
              <a:rPr lang="en-GB" dirty="0"/>
              <a:t>Russian: </a:t>
            </a:r>
            <a:r>
              <a:rPr lang="en-GB" dirty="0" err="1"/>
              <a:t>gav</a:t>
            </a:r>
            <a:r>
              <a:rPr lang="en-GB" dirty="0"/>
              <a:t> </a:t>
            </a:r>
            <a:r>
              <a:rPr lang="en-GB" dirty="0" err="1"/>
              <a:t>gav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00CC"/>
                </a:solidFill>
              </a:rPr>
              <a:t>&gt; dogs &lt;- c("</a:t>
            </a:r>
            <a:r>
              <a:rPr lang="en-GB" dirty="0" err="1">
                <a:solidFill>
                  <a:srgbClr val="0000CC"/>
                </a:solidFill>
              </a:rPr>
              <a:t>bauwau</a:t>
            </a:r>
            <a:r>
              <a:rPr lang="en-GB" dirty="0">
                <a:solidFill>
                  <a:srgbClr val="0000CC"/>
                </a:solidFill>
              </a:rPr>
              <a:t>", "</a:t>
            </a:r>
            <a:r>
              <a:rPr lang="en-GB" dirty="0" err="1">
                <a:solidFill>
                  <a:srgbClr val="0000CC"/>
                </a:solidFill>
              </a:rPr>
              <a:t>vauvau</a:t>
            </a:r>
            <a:r>
              <a:rPr lang="en-GB" dirty="0">
                <a:solidFill>
                  <a:srgbClr val="0000CC"/>
                </a:solidFill>
              </a:rPr>
              <a:t>", "</a:t>
            </a:r>
            <a:r>
              <a:rPr lang="en-GB" dirty="0" err="1">
                <a:solidFill>
                  <a:srgbClr val="0000CC"/>
                </a:solidFill>
              </a:rPr>
              <a:t>gavgav</a:t>
            </a:r>
            <a:r>
              <a:rPr lang="en-GB" dirty="0">
                <a:solidFill>
                  <a:srgbClr val="0000CC"/>
                </a:solidFill>
              </a:rPr>
              <a:t>")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4854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8447-A986-44C0-A141-8B722B989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set </a:t>
            </a:r>
            <a:r>
              <a:rPr lang="en-GB" dirty="0" err="1">
                <a:solidFill>
                  <a:srgbClr val="0000CC"/>
                </a:solidFill>
              </a:rPr>
              <a:t>verbframes</a:t>
            </a:r>
            <a:endParaRPr lang="en-GB" dirty="0">
              <a:solidFill>
                <a:srgbClr val="0000C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94E89-9994-48A0-8AC9-63752BDCD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dim(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598  28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[1:8, 1:8]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Intr1 Intr2 Intr3 Intr4 Intr5 Intr6 Intr8 Trans1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come       20    22    21    64    67    48    26      2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replace     0     6     1     0     0     0     0      4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retire      2     6     0     0     0     2     1      0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attack      0     1     2     0     0     0     0      7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launch      0     2     2     0     0     0     0      2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kill        0     4     7     0     0     0     1     13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have      188    28     2    14    71     4     5    586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found       2     1     2     0     0     0     1      0</a:t>
            </a:r>
          </a:p>
        </p:txBody>
      </p:sp>
    </p:spTree>
    <p:extLst>
      <p:ext uri="{BB962C8B-B14F-4D97-AF65-F5344CB8AC3E}">
        <p14:creationId xmlns:p14="http://schemas.microsoft.com/office/powerpoint/2010/main" val="2013317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57B6-DC9E-4C5D-AF1F-ED5F54A6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Weighting the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EDCD5-EA77-4429-88E0-76C368521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Transform frequencies into Pointwise Mutual Information scores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verbframes.exp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)$expected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verbframes.pmi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log2(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verbframes.exp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2. Transform PMI into Positive PMI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verbframes.ppmi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verbframes.pmi</a:t>
            </a:r>
            <a:endParaRPr lang="en-GB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verbframes.ppmi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verbframes.ppmi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0] &lt;- 0</a:t>
            </a:r>
          </a:p>
        </p:txBody>
      </p:sp>
    </p:spTree>
    <p:extLst>
      <p:ext uri="{BB962C8B-B14F-4D97-AF65-F5344CB8AC3E}">
        <p14:creationId xmlns:p14="http://schemas.microsoft.com/office/powerpoint/2010/main" val="3888769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892D-B7F7-4212-AA56-D60A13F0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Selecting a smaller list of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4E385-5809-4217-B8FA-259864BF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verblist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c("give" ,"send", "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offer","hand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"create", "build", "produce", "jump", "come", "go", "walk", "tell", "say", "speak", "talk", "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communicate","think","believe","assume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"understand", "discuss", "expect", "see", "hear",  "feel",  "watch", "listen", "start", "begin", "finish")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verbframes.short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verbframes.ppmi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%in%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verblist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,]</a:t>
            </a:r>
          </a:p>
        </p:txBody>
      </p:sp>
    </p:spTree>
    <p:extLst>
      <p:ext uri="{BB962C8B-B14F-4D97-AF65-F5344CB8AC3E}">
        <p14:creationId xmlns:p14="http://schemas.microsoft.com/office/powerpoint/2010/main" val="4085375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7210-1D0D-4311-AD22-3827B025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Computing the cosine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C5923-D1BD-410C-9FE9-3F2C331BF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 </a:t>
            </a:r>
            <a:r>
              <a:rPr lang="en-GB" dirty="0">
                <a:solidFill>
                  <a:srgbClr val="0000CC"/>
                </a:solidFill>
              </a:rPr>
              <a:t>cosine</a:t>
            </a:r>
            <a:r>
              <a:rPr lang="en-GB" dirty="0"/>
              <a:t> from add-on package </a:t>
            </a:r>
            <a:r>
              <a:rPr lang="en-GB" dirty="0" err="1">
                <a:solidFill>
                  <a:srgbClr val="0000CC"/>
                </a:solidFill>
              </a:rPr>
              <a:t>lsa</a:t>
            </a:r>
            <a:r>
              <a:rPr lang="en-GB" dirty="0">
                <a:solidFill>
                  <a:srgbClr val="0000CC"/>
                </a:solidFill>
              </a:rPr>
              <a:t>. </a:t>
            </a:r>
            <a:r>
              <a:rPr lang="en-GB" dirty="0"/>
              <a:t>Note that we need to transpose the data (i.e. swap the rows and columns).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lsa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verbframes.cos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cosine(t(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verbframes.short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GB" dirty="0"/>
          </a:p>
          <a:p>
            <a:r>
              <a:rPr lang="en-GB" dirty="0"/>
              <a:t>We’ll assign zeros to diagonal elements (similarity of a word to itself), for convenience: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verbframes.cos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&lt;- 0</a:t>
            </a:r>
          </a:p>
        </p:txBody>
      </p:sp>
    </p:spTree>
    <p:extLst>
      <p:ext uri="{BB962C8B-B14F-4D97-AF65-F5344CB8AC3E}">
        <p14:creationId xmlns:p14="http://schemas.microsoft.com/office/powerpoint/2010/main" val="4293190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876C-8462-48B8-8B4D-6FEC25DC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verbs are the most similar?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3CE2A-60D5-4751-BF4B-FD53ECAC6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max(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verbframes.cos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0.9557553</a:t>
            </a: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which(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verbframes.cos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max(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verbframes.cos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arr.ind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row col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walk  27  11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go    11  27</a:t>
            </a:r>
          </a:p>
        </p:txBody>
      </p:sp>
    </p:spTree>
    <p:extLst>
      <p:ext uri="{BB962C8B-B14F-4D97-AF65-F5344CB8AC3E}">
        <p14:creationId xmlns:p14="http://schemas.microsoft.com/office/powerpoint/2010/main" val="2066436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82FE-6857-40C3-A34F-59A6F1C4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verbs are similar to give?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80D4-D771-44E2-B080-ED97A08FB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verbframes.cos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verbframes.cos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"give", ]</a:t>
            </a:r>
          </a:p>
          <a:p>
            <a:pPr marL="0" indent="0">
              <a:buNone/>
            </a:pPr>
            <a:r>
              <a:rPr lang="en-GB" sz="2400" dirty="0"/>
              <a:t>[output omitted]</a:t>
            </a:r>
            <a:endParaRPr lang="en-GB" sz="24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/>
              <a:t>For convenience, round the numbers up to three decimal points:</a:t>
            </a:r>
          </a:p>
          <a:p>
            <a:pPr marL="0" indent="0">
              <a:buNone/>
            </a:pPr>
            <a:endParaRPr lang="en-GB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verbframes.cos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verbframes.cos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"give", ], 3)</a:t>
            </a:r>
          </a:p>
          <a:p>
            <a:pPr marL="0" indent="0">
              <a:buNone/>
            </a:pPr>
            <a:r>
              <a:rPr lang="en-GB" dirty="0"/>
              <a:t>[output omitted]</a:t>
            </a:r>
          </a:p>
        </p:txBody>
      </p:sp>
    </p:spTree>
    <p:extLst>
      <p:ext uri="{BB962C8B-B14F-4D97-AF65-F5344CB8AC3E}">
        <p14:creationId xmlns:p14="http://schemas.microsoft.com/office/powerpoint/2010/main" val="3525905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7D0E-6BCE-4E86-A6A7-C5CFCEE8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Hierarchical cluster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C67F3-EAD6-40CB-9E36-55562753B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Transform the similarity scores into distances by subtracting the cosines from 1: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verbframes.dist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as.dist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(1 -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verbframes.cos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/>
              <a:t>2. Perform cluster analysis:</a:t>
            </a:r>
            <a:endParaRPr lang="en-GB" b="1" dirty="0">
              <a:solidFill>
                <a:srgbClr val="0000CC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verbframes.clust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hclust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verbframes.dist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method = "ward.D2")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verbframes.clust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2481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089B-0422-4104-8165-C4DFF4FB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5B5C-8D07-4F8B-A5AC-A825C7CF2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A212D-93EA-4625-AF24-1829434EF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656590"/>
            <a:ext cx="58293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576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F365-2291-44BF-B695-39B975A6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properties of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8E43-755D-4219-A130-214A33E34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verbs1 &lt;- c("come", "go", "walk", "jump")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verbs2 &lt;- c("hear", "listen", "talk", "speak")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cluster1 &lt;- </a:t>
            </a:r>
            <a:r>
              <a:rPr lang="en-GB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verbframes.short</a:t>
            </a: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verbframes.short</a:t>
            </a: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%in% verbs1,]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cluster2 &lt;- </a:t>
            </a:r>
            <a:r>
              <a:rPr lang="en-GB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verbframes.short</a:t>
            </a: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verbframes.short</a:t>
            </a: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%in% verbs2,]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Compute the mean PMIs and the differences between them:</a:t>
            </a:r>
          </a:p>
          <a:p>
            <a:pPr marL="0" indent="0">
              <a:buNone/>
            </a:pPr>
            <a:endParaRPr lang="en-GB" sz="24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cluster1.means &lt;- </a:t>
            </a:r>
            <a:r>
              <a:rPr lang="en-GB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colMeans</a:t>
            </a: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(cluster1)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cluster2.means &lt;- </a:t>
            </a:r>
            <a:r>
              <a:rPr lang="en-GB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colMeans</a:t>
            </a: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(cluster2)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diff &lt;- cluster1.means - cluster2.means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37940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DFAB-468C-4A6D-B39C-42BDD957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“snake plot”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9B220-B97E-422B-91B1-8DCE3C2A1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plot(sort(diff), 1:length(diff), type = "n",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"cluster 2 &lt;–-&gt; cluster 1",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yaxt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"n",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"")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text(sort(diff), 1:length(diff), names(sort(diff)))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600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8B9D-1F10-49B8-819D-DCB73C9D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Levenshtein</a:t>
            </a:r>
            <a:r>
              <a:rPr lang="en-GB" dirty="0"/>
              <a:t> (edit) distances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C62B-E871-4020-B460-051998DD9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Minimal number of insertions, deletions and substitutions needed to transform one string into another.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adist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(dogs)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endParaRPr lang="en-GB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 [,3]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[1,]    0    2   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[2,]    2    0   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[3,]    4    4    0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&lt;- c("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"de", "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&lt;- c("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"de", "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is(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 "matrix"    "array"     "structure" "vector"</a:t>
            </a:r>
            <a:endParaRPr lang="en-GB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391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A9F3-2972-4C71-8341-E66F241E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650F0-ECD5-4D51-A425-EBC10D09C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01B3F-28D7-4372-BE76-A8393578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514350"/>
            <a:ext cx="58293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15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D93A-4DA2-4206-A276-D019AC3A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Distinctive subcategorization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4985F-8DBC-4E34-9152-29E8551CF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Frame Intr3: V + Oblique </a:t>
            </a:r>
          </a:p>
          <a:p>
            <a:pPr lvl="1"/>
            <a:r>
              <a:rPr lang="en-GB" dirty="0"/>
              <a:t>Talk </a:t>
            </a:r>
            <a:r>
              <a:rPr lang="en-GB" b="1" dirty="0"/>
              <a:t>to</a:t>
            </a:r>
            <a:r>
              <a:rPr lang="en-GB" dirty="0"/>
              <a:t> your academic </a:t>
            </a:r>
            <a:r>
              <a:rPr lang="en-GB" b="1" dirty="0"/>
              <a:t>adviser</a:t>
            </a:r>
            <a:r>
              <a:rPr lang="en-GB" dirty="0"/>
              <a:t>, see what they recommend.</a:t>
            </a:r>
          </a:p>
          <a:p>
            <a:r>
              <a:rPr lang="en-GB" dirty="0"/>
              <a:t>Frame Intr5: Subj + V + </a:t>
            </a:r>
            <a:r>
              <a:rPr lang="en-GB" dirty="0" err="1"/>
              <a:t>AdvMod</a:t>
            </a:r>
            <a:endParaRPr lang="en-GB" dirty="0"/>
          </a:p>
          <a:p>
            <a:pPr lvl="1"/>
            <a:r>
              <a:rPr lang="en-GB" b="1" dirty="0"/>
              <a:t>Now</a:t>
            </a:r>
            <a:r>
              <a:rPr lang="en-GB" dirty="0"/>
              <a:t> comes the fun part.</a:t>
            </a:r>
          </a:p>
          <a:p>
            <a:r>
              <a:rPr lang="en-GB" dirty="0"/>
              <a:t>Frame Intr8: V + </a:t>
            </a:r>
            <a:r>
              <a:rPr lang="en-GB" dirty="0" err="1"/>
              <a:t>AdvMod</a:t>
            </a:r>
            <a:endParaRPr lang="en-GB" dirty="0"/>
          </a:p>
          <a:p>
            <a:pPr lvl="1"/>
            <a:r>
              <a:rPr lang="en-GB" dirty="0"/>
              <a:t>Coming </a:t>
            </a:r>
            <a:r>
              <a:rPr lang="en-GB" b="1" dirty="0"/>
              <a:t>soon</a:t>
            </a:r>
            <a:r>
              <a:rPr lang="en-GB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32123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9244-002D-441F-9CE2-0264D2C2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EC303-E7D6-4EB8-A3D5-60352F94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Compare the clusters [give, tell] and [offer, send, hand]. What is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23150437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848A-1916-459B-9D1B-6B12DFCC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39841-F07D-4D0D-8BB0-2F7D430D5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98695"/>
          </a:xfrm>
        </p:spPr>
        <p:txBody>
          <a:bodyPr>
            <a:normAutofit fontScale="62500" lnSpcReduction="20000"/>
          </a:bodyPr>
          <a:lstStyle/>
          <a:p>
            <a:r>
              <a:rPr lang="en-GB" dirty="0" err="1"/>
              <a:t>Deerwester</a:t>
            </a:r>
            <a:r>
              <a:rPr lang="en-GB" dirty="0"/>
              <a:t>, S., </a:t>
            </a:r>
            <a:r>
              <a:rPr lang="en-GB" dirty="0" err="1"/>
              <a:t>Dumais</a:t>
            </a:r>
            <a:r>
              <a:rPr lang="en-GB" dirty="0"/>
              <a:t>, S.T., </a:t>
            </a:r>
            <a:r>
              <a:rPr lang="en-GB" dirty="0" err="1"/>
              <a:t>Furnas</a:t>
            </a:r>
            <a:r>
              <a:rPr lang="en-GB" dirty="0"/>
              <a:t>, G.W., </a:t>
            </a:r>
            <a:r>
              <a:rPr lang="en-GB" dirty="0" err="1"/>
              <a:t>Landayer</a:t>
            </a:r>
            <a:r>
              <a:rPr lang="en-GB" dirty="0"/>
              <a:t>, T.K., &amp; Harshman, R. (1990). Indexing by Latent Semantic Analysis. </a:t>
            </a:r>
            <a:r>
              <a:rPr lang="en-GB" i="1" dirty="0"/>
              <a:t>Journal of the American Society for Information Science 41: </a:t>
            </a:r>
            <a:r>
              <a:rPr lang="en-GB" dirty="0"/>
              <a:t>391–407. </a:t>
            </a:r>
          </a:p>
          <a:p>
            <a:r>
              <a:rPr lang="en-GB" dirty="0" err="1"/>
              <a:t>Everitt</a:t>
            </a:r>
            <a:r>
              <a:rPr lang="en-GB" dirty="0"/>
              <a:t>, B.S., Landau, S., Leese, M., &amp; Stahl, D. (2011). </a:t>
            </a:r>
            <a:r>
              <a:rPr lang="en-GB" i="1" dirty="0"/>
              <a:t>Cluster Analysis </a:t>
            </a:r>
            <a:r>
              <a:rPr lang="en-GB" dirty="0"/>
              <a:t>(5th ed.). Chichester: Wiley. </a:t>
            </a:r>
          </a:p>
          <a:p>
            <a:r>
              <a:rPr lang="en-GB" dirty="0"/>
              <a:t>Firth, J.R. (1957). A synopsis of linguistic theory 1930–1955. In J. R. Firth (Ed.), </a:t>
            </a:r>
            <a:r>
              <a:rPr lang="en-GB" i="1" dirty="0"/>
              <a:t>Studies in Linguistic Analysis, </a:t>
            </a:r>
            <a:r>
              <a:rPr lang="en-GB" dirty="0"/>
              <a:t>1–32) Oxford: Blackwell.</a:t>
            </a:r>
          </a:p>
          <a:p>
            <a:r>
              <a:rPr lang="en-GB" dirty="0"/>
              <a:t>Harris, Z. (1954). Distributional structure. </a:t>
            </a:r>
            <a:r>
              <a:rPr lang="en-GB" i="1" dirty="0"/>
              <a:t>Word 10</a:t>
            </a:r>
            <a:r>
              <a:rPr lang="en-GB" dirty="0"/>
              <a:t>(2/3): 146–162.</a:t>
            </a:r>
          </a:p>
          <a:p>
            <a:r>
              <a:rPr lang="en-GB" dirty="0" err="1"/>
              <a:t>Levshina</a:t>
            </a:r>
            <a:r>
              <a:rPr lang="en-GB" dirty="0"/>
              <a:t>, N., &amp; </a:t>
            </a:r>
            <a:r>
              <a:rPr lang="en-GB" dirty="0" err="1"/>
              <a:t>Heylen</a:t>
            </a:r>
            <a:r>
              <a:rPr lang="en-GB" dirty="0"/>
              <a:t>, K. (2014). A radically data-driven construction grammar: Experiments with Dutch causative constructions. In R. </a:t>
            </a:r>
            <a:r>
              <a:rPr lang="en-GB" dirty="0" err="1"/>
              <a:t>Boogaart</a:t>
            </a:r>
            <a:r>
              <a:rPr lang="en-GB" dirty="0"/>
              <a:t>, T. </a:t>
            </a:r>
            <a:r>
              <a:rPr lang="en-GB" dirty="0" err="1"/>
              <a:t>Colleman</a:t>
            </a:r>
            <a:r>
              <a:rPr lang="en-GB" dirty="0"/>
              <a:t>, &amp; G. Rutten (Eds.), </a:t>
            </a:r>
            <a:r>
              <a:rPr lang="en-GB" i="1" dirty="0"/>
              <a:t>Extending the Scope of Construction Grammar,</a:t>
            </a:r>
            <a:r>
              <a:rPr lang="en-GB" dirty="0"/>
              <a:t> 17–46. Berlin/New York: Mouton de </a:t>
            </a:r>
            <a:r>
              <a:rPr lang="en-GB" dirty="0" err="1"/>
              <a:t>Gruyter</a:t>
            </a:r>
            <a:r>
              <a:rPr lang="en-GB" dirty="0"/>
              <a:t>.</a:t>
            </a:r>
          </a:p>
          <a:p>
            <a:r>
              <a:rPr lang="en-GB" dirty="0"/>
              <a:t>Lin, D. (1998). Automatic retrieval and clustering of similar words. </a:t>
            </a:r>
            <a:r>
              <a:rPr lang="en-GB" i="1" dirty="0"/>
              <a:t>Proceedings of the 17th International Conference on Computational linguistics</a:t>
            </a:r>
            <a:r>
              <a:rPr lang="en-GB" dirty="0"/>
              <a:t>, Montreal, Canada, August 1998, 768–774.</a:t>
            </a:r>
          </a:p>
          <a:p>
            <a:r>
              <a:rPr lang="en-GB" dirty="0" err="1"/>
              <a:t>Perek</a:t>
            </a:r>
            <a:r>
              <a:rPr lang="en-GB" dirty="0"/>
              <a:t>, F. (2016). Using distributional semantics to study syntactic productivity in diachrony: A case study. </a:t>
            </a:r>
            <a:r>
              <a:rPr lang="en-GB" i="1" dirty="0"/>
              <a:t>Linguistics</a:t>
            </a:r>
            <a:r>
              <a:rPr lang="en-GB" dirty="0"/>
              <a:t> 54(1): 149–188.</a:t>
            </a:r>
          </a:p>
          <a:p>
            <a:r>
              <a:rPr lang="en-GB" dirty="0" err="1"/>
              <a:t>Schütze</a:t>
            </a:r>
            <a:r>
              <a:rPr lang="en-GB" dirty="0"/>
              <a:t>, H. (1992). Dimensions of meaning. In </a:t>
            </a:r>
            <a:r>
              <a:rPr lang="en-GB" i="1" dirty="0"/>
              <a:t>Proceedings of Supercomputing 92, </a:t>
            </a:r>
            <a:r>
              <a:rPr lang="en-GB" dirty="0"/>
              <a:t>787–796. Minneapolis, MN.</a:t>
            </a:r>
          </a:p>
        </p:txBody>
      </p:sp>
    </p:spTree>
    <p:extLst>
      <p:ext uri="{BB962C8B-B14F-4D97-AF65-F5344CB8AC3E}">
        <p14:creationId xmlns:p14="http://schemas.microsoft.com/office/powerpoint/2010/main" val="238971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19DB-F39D-4DFA-ADDB-405F7D58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 to a distance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6068-90D9-4AE5-833D-DC001DB81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endParaRPr lang="en-GB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0  2  4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  2  0  4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4  4  0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as.dist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endParaRPr lang="en-GB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  2   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4  4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is(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8447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9E37-8AF8-456B-8527-43A9FE7F4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Hierarchical cluster analysis: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3B500-210C-46F9-8481-B5CF1F280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Pick the smallest distance between two objects in the distance matrix and merge them in one cluster.</a:t>
            </a:r>
          </a:p>
          <a:p>
            <a:r>
              <a:rPr lang="en-GB" dirty="0"/>
              <a:t>Then pick the next smallest distance between two objects and/or clusters and merge them. </a:t>
            </a:r>
          </a:p>
          <a:p>
            <a:r>
              <a:rPr lang="en-GB" dirty="0"/>
              <a:t>Stop when all objects are merged in one cluster tree.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138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834D-29C7-45CF-8E15-E11813F7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hclust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B9B82-4026-4164-921B-97396AC2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3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hclust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A80C9-F212-46A3-A7C7-BFDFD11A2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15" y="2300289"/>
            <a:ext cx="4823233" cy="430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7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68C9-7127-4BC2-A9ED-F71E0C98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6BCF-6970-4074-B7C4-DC94BC792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OK, but how to compute distances between clusters?</a:t>
            </a:r>
          </a:p>
          <a:p>
            <a:pPr lvl="1"/>
            <a:r>
              <a:rPr lang="en-GB" dirty="0"/>
              <a:t>Single (the minimally possible distances between the clusters are compared, and the smallest is taken)</a:t>
            </a:r>
          </a:p>
          <a:p>
            <a:pPr lvl="1"/>
            <a:r>
              <a:rPr lang="en-GB" dirty="0"/>
              <a:t>Complete (the maximally possible distances between clusters are compared, and the smallest is taken)</a:t>
            </a:r>
          </a:p>
          <a:p>
            <a:pPr lvl="1"/>
            <a:r>
              <a:rPr lang="en-GB" dirty="0"/>
              <a:t>Average (the average distances between the clusters are computed, and the smallest is taken)	</a:t>
            </a:r>
          </a:p>
          <a:p>
            <a:pPr lvl="1"/>
            <a:r>
              <a:rPr lang="en-GB" dirty="0"/>
              <a:t>Ward (based on variance minimization)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845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CD3B-F2D6-44D8-ACB0-898BB2AF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00F3A-44B4-40AB-8DA6-D5E1A8618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Imagine you have a choice between two clubs. How do you decide which one to join?</a:t>
            </a:r>
          </a:p>
          <a:p>
            <a:pPr lvl="1"/>
            <a:r>
              <a:rPr lang="en-GB" dirty="0"/>
              <a:t>Single: you choose the club your best friend has joined.</a:t>
            </a:r>
          </a:p>
          <a:p>
            <a:pPr lvl="1"/>
            <a:r>
              <a:rPr lang="en-GB" dirty="0"/>
              <a:t>Complete: you find out which club your biggest enemy is a member of. You choose the other one. </a:t>
            </a:r>
          </a:p>
          <a:p>
            <a:pPr lvl="1"/>
            <a:r>
              <a:rPr lang="en-GB" dirty="0"/>
              <a:t>Average: you choose the club which has on average more likable members.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What is your own social strategy?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296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2184</TotalTime>
  <Words>2505</Words>
  <Application>Microsoft Office PowerPoint</Application>
  <PresentationFormat>On-screen Show (4:3)</PresentationFormat>
  <Paragraphs>466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Office Theme</vt:lpstr>
      <vt:lpstr>Cluster analysis and Semantic Vector Spaces</vt:lpstr>
      <vt:lpstr>Outline</vt:lpstr>
      <vt:lpstr>How do dogs bark in different languages?</vt:lpstr>
      <vt:lpstr>Levenshtein (edit) distances</vt:lpstr>
      <vt:lpstr>Transform to a distance matrix</vt:lpstr>
      <vt:lpstr>Hierarchical cluster analysis: steps</vt:lpstr>
      <vt:lpstr>hclust</vt:lpstr>
      <vt:lpstr>Clustering methods</vt:lpstr>
      <vt:lpstr>A simple analogy</vt:lpstr>
      <vt:lpstr>Hierarchical clustering with hclust</vt:lpstr>
      <vt:lpstr>Exercise </vt:lpstr>
      <vt:lpstr>Outline</vt:lpstr>
      <vt:lpstr>Semantic Vector Space Models</vt:lpstr>
      <vt:lpstr>A compact overview for linguists</vt:lpstr>
      <vt:lpstr>The main steps</vt:lpstr>
      <vt:lpstr>What are contextual features?</vt:lpstr>
      <vt:lpstr>Topic: hospital</vt:lpstr>
      <vt:lpstr>What are contextual features like?</vt:lpstr>
      <vt:lpstr>Some semantic relationships</vt:lpstr>
      <vt:lpstr>What are contextual features like?</vt:lpstr>
      <vt:lpstr>What are contextual features like?</vt:lpstr>
      <vt:lpstr>Of cabbages and kings (COCA)</vt:lpstr>
      <vt:lpstr>Of cabbages and kings (COCA)</vt:lpstr>
      <vt:lpstr>Weighting: PMI</vt:lpstr>
      <vt:lpstr>Positive PMI</vt:lpstr>
      <vt:lpstr>Why vector space?</vt:lpstr>
      <vt:lpstr>Why vector space?</vt:lpstr>
      <vt:lpstr>What is the cosine measure of similarity?</vt:lpstr>
      <vt:lpstr>Data</vt:lpstr>
      <vt:lpstr>Data set verbframes</vt:lpstr>
      <vt:lpstr>Weighting the frequencies</vt:lpstr>
      <vt:lpstr>Selecting a smaller list of verbs</vt:lpstr>
      <vt:lpstr>Computing the cosine measures</vt:lpstr>
      <vt:lpstr>Which verbs are the most similar?</vt:lpstr>
      <vt:lpstr>Which verbs are similar to give?</vt:lpstr>
      <vt:lpstr>Hierarchical cluster analysis</vt:lpstr>
      <vt:lpstr>PowerPoint Presentation</vt:lpstr>
      <vt:lpstr>Comparing properties of clusters</vt:lpstr>
      <vt:lpstr>Making a “snake plot”</vt:lpstr>
      <vt:lpstr>PowerPoint Presentation</vt:lpstr>
      <vt:lpstr>Distinctive subcategorization frames</vt:lpstr>
      <vt:lpstr>Exercise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Scaling and token-based semantic maps</dc:title>
  <dc:creator>Levshina Natalia</dc:creator>
  <cp:lastModifiedBy>Levshina Natalia</cp:lastModifiedBy>
  <cp:revision>156</cp:revision>
  <dcterms:created xsi:type="dcterms:W3CDTF">2017-07-03T10:02:05Z</dcterms:created>
  <dcterms:modified xsi:type="dcterms:W3CDTF">2017-12-12T11:48:26Z</dcterms:modified>
</cp:coreProperties>
</file>