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3"/>
  </p:notesMasterIdLst>
  <p:sldIdLst>
    <p:sldId id="257" r:id="rId2"/>
    <p:sldId id="258" r:id="rId3"/>
    <p:sldId id="303" r:id="rId4"/>
    <p:sldId id="302" r:id="rId5"/>
    <p:sldId id="381" r:id="rId6"/>
    <p:sldId id="382" r:id="rId7"/>
    <p:sldId id="383" r:id="rId8"/>
    <p:sldId id="384" r:id="rId9"/>
    <p:sldId id="379" r:id="rId10"/>
    <p:sldId id="385" r:id="rId11"/>
    <p:sldId id="304" r:id="rId12"/>
    <p:sldId id="386" r:id="rId13"/>
    <p:sldId id="390" r:id="rId14"/>
    <p:sldId id="387" r:id="rId15"/>
    <p:sldId id="391" r:id="rId16"/>
    <p:sldId id="388" r:id="rId17"/>
    <p:sldId id="392" r:id="rId18"/>
    <p:sldId id="389" r:id="rId19"/>
    <p:sldId id="393" r:id="rId20"/>
    <p:sldId id="307" r:id="rId21"/>
    <p:sldId id="308" r:id="rId22"/>
    <p:sldId id="311" r:id="rId23"/>
    <p:sldId id="309" r:id="rId24"/>
    <p:sldId id="312" r:id="rId25"/>
    <p:sldId id="394" r:id="rId26"/>
    <p:sldId id="319" r:id="rId27"/>
    <p:sldId id="310" r:id="rId28"/>
    <p:sldId id="315" r:id="rId29"/>
    <p:sldId id="317" r:id="rId30"/>
    <p:sldId id="313" r:id="rId31"/>
    <p:sldId id="316" r:id="rId32"/>
    <p:sldId id="318" r:id="rId33"/>
    <p:sldId id="320" r:id="rId34"/>
    <p:sldId id="344" r:id="rId35"/>
    <p:sldId id="322" r:id="rId36"/>
    <p:sldId id="323" r:id="rId37"/>
    <p:sldId id="327" r:id="rId38"/>
    <p:sldId id="325" r:id="rId39"/>
    <p:sldId id="329" r:id="rId40"/>
    <p:sldId id="326" r:id="rId41"/>
    <p:sldId id="330" r:id="rId42"/>
    <p:sldId id="334" r:id="rId43"/>
    <p:sldId id="343" r:id="rId44"/>
    <p:sldId id="345" r:id="rId45"/>
    <p:sldId id="347" r:id="rId46"/>
    <p:sldId id="395" r:id="rId47"/>
    <p:sldId id="348" r:id="rId48"/>
    <p:sldId id="349" r:id="rId49"/>
    <p:sldId id="362" r:id="rId50"/>
    <p:sldId id="363" r:id="rId51"/>
    <p:sldId id="358" r:id="rId52"/>
    <p:sldId id="359" r:id="rId53"/>
    <p:sldId id="360" r:id="rId54"/>
    <p:sldId id="337" r:id="rId55"/>
    <p:sldId id="335" r:id="rId56"/>
    <p:sldId id="350" r:id="rId57"/>
    <p:sldId id="336" r:id="rId58"/>
    <p:sldId id="338" r:id="rId59"/>
    <p:sldId id="339" r:id="rId60"/>
    <p:sldId id="374" r:id="rId61"/>
    <p:sldId id="396" r:id="rId62"/>
    <p:sldId id="375" r:id="rId63"/>
    <p:sldId id="376" r:id="rId64"/>
    <p:sldId id="398" r:id="rId65"/>
    <p:sldId id="397" r:id="rId66"/>
    <p:sldId id="400" r:id="rId67"/>
    <p:sldId id="401" r:id="rId68"/>
    <p:sldId id="403" r:id="rId69"/>
    <p:sldId id="404" r:id="rId70"/>
    <p:sldId id="405" r:id="rId71"/>
    <p:sldId id="406" r:id="rId72"/>
    <p:sldId id="407" r:id="rId73"/>
    <p:sldId id="408" r:id="rId74"/>
    <p:sldId id="411" r:id="rId75"/>
    <p:sldId id="414" r:id="rId76"/>
    <p:sldId id="415" r:id="rId77"/>
    <p:sldId id="416" r:id="rId78"/>
    <p:sldId id="417" r:id="rId79"/>
    <p:sldId id="418" r:id="rId80"/>
    <p:sldId id="419" r:id="rId81"/>
    <p:sldId id="420" r:id="rId82"/>
    <p:sldId id="421" r:id="rId83"/>
    <p:sldId id="422" r:id="rId84"/>
    <p:sldId id="424" r:id="rId85"/>
    <p:sldId id="423" r:id="rId86"/>
    <p:sldId id="425" r:id="rId87"/>
    <p:sldId id="426" r:id="rId88"/>
    <p:sldId id="409" r:id="rId89"/>
    <p:sldId id="352" r:id="rId90"/>
    <p:sldId id="410" r:id="rId91"/>
    <p:sldId id="351" r:id="rId92"/>
    <p:sldId id="355" r:id="rId93"/>
    <p:sldId id="368" r:id="rId94"/>
    <p:sldId id="378" r:id="rId95"/>
    <p:sldId id="412" r:id="rId96"/>
    <p:sldId id="372" r:id="rId97"/>
    <p:sldId id="427" r:id="rId98"/>
    <p:sldId id="366" r:id="rId99"/>
    <p:sldId id="413" r:id="rId100"/>
    <p:sldId id="299" r:id="rId101"/>
    <p:sldId id="402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27FA-2BF7-473B-A5AE-D309961C685F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199D2-90E7-40AF-AE02-FF071C8EF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4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199D2-90E7-40AF-AE02-FF071C8EF0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8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281B-7FDC-4019-B503-E1A7838D3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BE4BE-F7B3-45E9-9A4E-106D3D80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2A3B-E191-447E-8352-A709B5C4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16-01-18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C748-3901-4C01-902D-DCF3DE91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D3CC-03A4-4367-A889-099F557D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050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24DC-9F5C-43CF-BB1F-10A707A9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300D7-F928-459E-9BD7-73FBDFC82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DFDA6-79BD-47CF-BC6D-F5110FA2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16-01-18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2BDC-7A42-4087-A533-39EBA23F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B920-E555-40F8-B9F0-2D2FAEC7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72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2065E-62C9-4214-807F-AB834D0C3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9D42D-809F-45FC-8CB3-63A991CCD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2504D-3FE2-4E6F-BBF1-5B10A1D7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16-01-18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B9F9C-258C-4331-8589-1365F993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ABC6-6589-486E-8704-6078179A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961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8CDA-248B-4C99-8452-F678B313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0B41-D70E-4BBF-BFD6-DF6280C9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1E205-63D2-4489-9701-88C3008D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16-01-18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ED57F-EE5A-49D1-BBF2-575494CB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B5C08-F6FC-4F40-AC25-D441CDF4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518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B2A0-44E4-46B1-943D-88BC28AC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45CBC-D7E1-48C4-9643-A4E99A60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0E82D-8109-45BB-AC2A-879A0DA7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16-01-18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4F67-1C61-4D0F-B198-9F7BC02F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FF91-A2AB-4123-AFC1-5512EEAC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735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D707-622E-4F10-B638-92B5956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7F27-2AF1-4DDB-8F54-6DE020DE2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1FD14-A9C1-425E-8C25-F58D1336B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E4ECE-34B9-4305-9A2C-746CD690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16-01-18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6D00E-5C18-4C20-BF8E-437BDC96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0213B-252D-4041-81B1-CADA37E9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930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D74B-D571-4775-99B3-A511822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05F20-7788-4D33-91B6-B673CC8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DE0D2-BFFA-4603-8649-801AE11E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2916C-BC28-46F7-A024-05D0793B0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32C2D-D59B-4680-81CD-88019E734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A4922-9466-4F4F-9690-25586256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16-01-18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EC899-9833-4D87-96D1-B8F2F04E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567FD-DC5E-403D-AD4A-A2494076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475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464F-1C97-481D-8970-D96197D5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AA5B0-F56D-4E0C-BAA4-955A5A9E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16-01-18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E2F96-4F55-4679-B90F-4FDFEBF0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C3B3A-9A0E-4E6D-95B1-32FCA5AD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68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0A90A-47F9-42D1-9C0A-F10D2C6D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16-01-18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195C8-10DB-4C02-8B0D-D4CA3ED0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765B-BDDE-49B4-86AF-DAC77D64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646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229C-5B13-4801-AD39-A5264A96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948D-A808-4D75-8920-3131BF7C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5CD46-6BD4-4923-A2B9-2258B5627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21A34-453E-48ED-952B-CD33BC36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16-01-18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DA142-FCB7-4A9F-9827-42F621BC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8C931-FC8F-4E74-9243-A3F91935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355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2F1A-4333-4893-B536-E1768773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FC612-4196-4A51-AC6D-B54930A9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3F300-9154-4A40-BECB-BF9EB87A8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0EB6-B5AF-4BF0-BC3B-95A559EF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16-01-18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C2AFF-1ADC-481D-ABB0-242557B9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5281F-64B8-477A-8521-4DFEC3FA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F7547-9882-454D-9FBF-6627FB45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0749D-95B1-4613-AB01-BC7E9E7A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85A4E-E89F-44A2-BEAB-E98DC76BC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C7398-BA8D-4738-9402-4CED468B1936}" type="datetimeFigureOut">
              <a:rPr lang="fr-BE" smtClean="0"/>
              <a:t>16-01-18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035D7-70BC-4EFA-BEF1-4825EC78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1728-F689-4F87-B09A-2ECAA4186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280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Introduction to regression analysis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Natalia Levshina © 2018</a:t>
            </a:r>
            <a:endParaRPr lang="fr-BE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1595" y="5754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Jena University</a:t>
            </a:r>
          </a:p>
          <a:p>
            <a:pPr algn="ctr"/>
            <a:r>
              <a:rPr lang="en-US" dirty="0" err="1"/>
              <a:t>WiSe</a:t>
            </a:r>
            <a:r>
              <a:rPr lang="en-US" dirty="0"/>
              <a:t> 2017-2018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41733-88B5-4D10-8FB8-E698F1D1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B6B7F-117C-437A-9C05-DC859238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5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3292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observations are needed?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+mj-lt"/>
              </a:rPr>
              <a:t>If there are too few observations, the model will be </a:t>
            </a:r>
            <a:r>
              <a:rPr lang="en-US" sz="2400" dirty="0" err="1">
                <a:latin typeface="+mj-lt"/>
              </a:rPr>
              <a:t>overfitted</a:t>
            </a:r>
            <a:r>
              <a:rPr lang="en-US" sz="2400" dirty="0">
                <a:latin typeface="+mj-lt"/>
              </a:rPr>
              <a:t>. This means that it will be useless when it is applied to new data.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Rule of thumb: not less than 10 obs. </a:t>
            </a:r>
            <a:r>
              <a:rPr lang="en-US" sz="2400" dirty="0">
                <a:cs typeface="Courier New" panose="02070309020205020404" pitchFamily="49" charset="0"/>
              </a:rPr>
              <a:t>with the LESS frequent outcome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per parameter in the model (see the regression coefficients).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&gt; summary(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help_gb$To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No  Yes 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4128 1733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e.g. 16 parameters x 10 = 160</a:t>
            </a: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Seems OK! But we need to check it better. See non-parametric bootstrap in the book.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779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7C08-8D69-4FA9-B38B-A0DC6FA6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AC7F-58FB-4C44-8546-9DFB1064F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dataset </a:t>
            </a:r>
            <a:r>
              <a:rPr lang="en-GB" i="1" dirty="0" err="1"/>
              <a:t>help_in</a:t>
            </a:r>
            <a:r>
              <a:rPr lang="en-GB" dirty="0"/>
              <a:t>, with data from Indian English.</a:t>
            </a:r>
          </a:p>
          <a:p>
            <a:r>
              <a:rPr lang="en-GB" dirty="0"/>
              <a:t>Try to find the best model and perform diagnostics.</a:t>
            </a:r>
          </a:p>
        </p:txBody>
      </p:sp>
    </p:spTree>
    <p:extLst>
      <p:ext uri="{BB962C8B-B14F-4D97-AF65-F5344CB8AC3E}">
        <p14:creationId xmlns:p14="http://schemas.microsoft.com/office/powerpoint/2010/main" val="264282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17E-BFA3-481B-874B-BEAA6CB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3BBC-62FE-4354-B524-B6FBF40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457D-FD9F-46DF-AABF-6A803E3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1" y="1093420"/>
            <a:ext cx="65051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>
                <a:solidFill>
                  <a:srgbClr val="FF0000"/>
                </a:solidFill>
              </a:rPr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85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17E-BFA3-481B-874B-BEAA6CB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3BBC-62FE-4354-B524-B6FBF40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457D-FD9F-46DF-AABF-6A803E3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1" y="1093420"/>
            <a:ext cx="6505117" cy="5040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7040A02-7097-4AB6-9D59-DEEE03D82F15}"/>
              </a:ext>
            </a:extLst>
          </p:cNvPr>
          <p:cNvSpPr/>
          <p:nvPr/>
        </p:nvSpPr>
        <p:spPr>
          <a:xfrm>
            <a:off x="1835696" y="436510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6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>
                <a:solidFill>
                  <a:srgbClr val="FF0000"/>
                </a:solidFill>
              </a:rPr>
              <a:t>Slope: increase of y per unit of x on the line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00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17E-BFA3-481B-874B-BEAA6CB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3BBC-62FE-4354-B524-B6FBF40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457D-FD9F-46DF-AABF-6A803E3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1" y="1093420"/>
            <a:ext cx="6505117" cy="5040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22DA83-BB56-448E-8BED-3B5EF20691E0}"/>
              </a:ext>
            </a:extLst>
          </p:cNvPr>
          <p:cNvCxnSpPr>
            <a:cxnSpLocks/>
          </p:cNvCxnSpPr>
          <p:nvPr/>
        </p:nvCxnSpPr>
        <p:spPr>
          <a:xfrm>
            <a:off x="2411760" y="4509120"/>
            <a:ext cx="0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0275D4-653E-49CD-B215-B52CED07F2B8}"/>
              </a:ext>
            </a:extLst>
          </p:cNvPr>
          <p:cNvCxnSpPr>
            <a:cxnSpLocks/>
          </p:cNvCxnSpPr>
          <p:nvPr/>
        </p:nvCxnSpPr>
        <p:spPr>
          <a:xfrm>
            <a:off x="2627784" y="4437168"/>
            <a:ext cx="0" cy="50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3BF1DDA1-D732-46EA-9768-2448252ECCE5}"/>
              </a:ext>
            </a:extLst>
          </p:cNvPr>
          <p:cNvSpPr/>
          <p:nvPr/>
        </p:nvSpPr>
        <p:spPr>
          <a:xfrm>
            <a:off x="1619672" y="4293096"/>
            <a:ext cx="144016" cy="2880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D3F7F3-8961-4AEB-BE44-9BCA115DC013}"/>
              </a:ext>
            </a:extLst>
          </p:cNvPr>
          <p:cNvCxnSpPr>
            <a:cxnSpLocks/>
          </p:cNvCxnSpPr>
          <p:nvPr/>
        </p:nvCxnSpPr>
        <p:spPr>
          <a:xfrm flipH="1">
            <a:off x="1835696" y="4509120"/>
            <a:ext cx="584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0134E8-F6D4-4092-84DC-2A1AA9C3F4A7}"/>
              </a:ext>
            </a:extLst>
          </p:cNvPr>
          <p:cNvCxnSpPr>
            <a:cxnSpLocks/>
          </p:cNvCxnSpPr>
          <p:nvPr/>
        </p:nvCxnSpPr>
        <p:spPr>
          <a:xfrm flipH="1">
            <a:off x="1821384" y="4365104"/>
            <a:ext cx="80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1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>
                <a:solidFill>
                  <a:srgbClr val="FF0000"/>
                </a:solidFill>
              </a:rPr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55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17E-BFA3-481B-874B-BEAA6CB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3BBC-62FE-4354-B524-B6FBF40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457D-FD9F-46DF-AABF-6A803E3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1" y="1093420"/>
            <a:ext cx="6505117" cy="5040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0134E8-F6D4-4092-84DC-2A1AA9C3F4A7}"/>
              </a:ext>
            </a:extLst>
          </p:cNvPr>
          <p:cNvCxnSpPr>
            <a:cxnSpLocks/>
          </p:cNvCxnSpPr>
          <p:nvPr/>
        </p:nvCxnSpPr>
        <p:spPr>
          <a:xfrm flipH="1">
            <a:off x="2267744" y="4149080"/>
            <a:ext cx="1008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03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>
                <a:solidFill>
                  <a:srgbClr val="FF0000"/>
                </a:solidFill>
              </a:rPr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30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17E-BFA3-481B-874B-BEAA6CB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3BBC-62FE-4354-B524-B6FBF40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457D-FD9F-46DF-AABF-6A803E3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1" y="1093420"/>
            <a:ext cx="6505117" cy="5040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0134E8-F6D4-4092-84DC-2A1AA9C3F4A7}"/>
              </a:ext>
            </a:extLst>
          </p:cNvPr>
          <p:cNvCxnSpPr>
            <a:cxnSpLocks/>
          </p:cNvCxnSpPr>
          <p:nvPr/>
        </p:nvCxnSpPr>
        <p:spPr>
          <a:xfrm flipV="1">
            <a:off x="4067944" y="3068960"/>
            <a:ext cx="0" cy="792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7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dirty="0"/>
              <a:t>Linear regression: main concepts and functions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sz="2000" dirty="0"/>
              <a:t>Introduction to logistic regression</a:t>
            </a:r>
          </a:p>
          <a:p>
            <a:pPr marL="571500" indent="-457200">
              <a:buAutoNum type="arabicPeriod"/>
            </a:pPr>
            <a:endParaRPr lang="en-US" sz="2000" dirty="0"/>
          </a:p>
          <a:p>
            <a:pPr marL="571500" indent="-457200">
              <a:buAutoNum type="arabicPeriod"/>
            </a:pPr>
            <a:r>
              <a:rPr lang="en-US" sz="2000" dirty="0"/>
              <a:t>Case study: </a:t>
            </a:r>
            <a:r>
              <a:rPr lang="en-US" sz="2000" i="1" dirty="0"/>
              <a:t>help</a:t>
            </a:r>
            <a:r>
              <a:rPr lang="en-US" sz="2000" dirty="0"/>
              <a:t> + (</a:t>
            </a:r>
            <a:r>
              <a:rPr lang="en-US" sz="2000" b="1" dirty="0"/>
              <a:t>to</a:t>
            </a:r>
            <a:r>
              <a:rPr lang="en-US" sz="2000" dirty="0"/>
              <a:t>) Infinitive in British English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8265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BCAC-39B3-49BB-B003-2ED01AE3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52C9-AF40-453A-B2C7-C77E420E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xmas_lm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(gain ~ cookies)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xmas_lm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gain ~ cookies)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31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279E-B25C-4D7E-8D76-E1BA98D7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Intercept and slope in </a:t>
            </a:r>
            <a:r>
              <a:rPr lang="en-GB" dirty="0" err="1"/>
              <a:t>lm</a:t>
            </a:r>
            <a:r>
              <a:rPr lang="en-GB" dirty="0"/>
              <a:t>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9DC3-842B-49A6-83E1-E4DBE3270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Std.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value Pr(&gt;|t|)  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-0.23645    0.49341  -0.479   0.6446  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cookies      0.12143    0.04151   2.925   0.0191 *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89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83C7-4342-494E-BF7C-33510FA7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Fitted values of </a:t>
            </a:r>
            <a:r>
              <a:rPr lang="en-GB" dirty="0" err="1"/>
              <a:t>lm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4A56-181F-4DAB-9F27-BBB71657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fitted(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xmas_lm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1          2          3          4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-0.2364469  0.1278442  0.3707050  0.6135658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5          6          7          8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0.8564266  0.9778570  1.3421481  1.7064393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9         10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1.9493001  2.1921609 </a:t>
            </a:r>
          </a:p>
        </p:txBody>
      </p:sp>
    </p:spTree>
    <p:extLst>
      <p:ext uri="{BB962C8B-B14F-4D97-AF65-F5344CB8AC3E}">
        <p14:creationId xmlns:p14="http://schemas.microsoft.com/office/powerpoint/2010/main" val="225100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C447-DD8F-4B8D-8D56-DF9FDC3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3BC3-F183-4E91-BB1A-F475A1EB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residuals(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xmas_lm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1          2          3          4 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0.1364469  0.2721558 -1.0707050  1.0864342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5          6	 		7          8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0.4435734 -0.7778570 -0.5421481  0.7935607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9         10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-0.9493001  0.6078391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830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26D-9928-4D8E-88D9-7A6A7A32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Fitted, residuals and observed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33C8-1C23-4DEA-9620-D290B343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fitted	    residuals			gain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-0.2364469  	0.1364469		-0.1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 0.1278442  	0.2721558		0.4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  0.3707050 	-1.0707050 		-0.7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  0.6135658  	1.0864342 		1.7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  0.8564266  	0.4435734		1.3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   0.9778570 	-0.7778570		0.2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   1.3421481 	-0.5421481		0.8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   1.7064393  	0.7935607		2.5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   1.9493001 	-0.9493001		1.0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 2.1921609  	0.6078391		2.8</a:t>
            </a:r>
          </a:p>
        </p:txBody>
      </p:sp>
    </p:spTree>
    <p:extLst>
      <p:ext uri="{BB962C8B-B14F-4D97-AF65-F5344CB8AC3E}">
        <p14:creationId xmlns:p14="http://schemas.microsoft.com/office/powerpoint/2010/main" val="4177775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AD07-7C02-4F4C-818B-4D36EF92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magic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7FA9-A5FB-42BD-8882-03578DA5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Fitted value of y = intercept + slope*value of x</a:t>
            </a:r>
          </a:p>
          <a:p>
            <a:pPr marL="0" indent="0" algn="ctr">
              <a:buNone/>
            </a:pPr>
            <a:r>
              <a:rPr lang="en-GB" dirty="0"/>
              <a:t>ȳ = </a:t>
            </a:r>
            <a:r>
              <a:rPr lang="el-GR" dirty="0"/>
              <a:t>α</a:t>
            </a:r>
            <a:r>
              <a:rPr lang="en-GB" dirty="0"/>
              <a:t> + </a:t>
            </a:r>
            <a:r>
              <a:rPr lang="el-GR" dirty="0"/>
              <a:t>β</a:t>
            </a:r>
            <a:r>
              <a:rPr lang="en-GB" dirty="0"/>
              <a:t>x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0bserved value of y = intercept + slope * value of x + residual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y = ȳ  + </a:t>
            </a:r>
            <a:r>
              <a:rPr lang="el-GR" dirty="0"/>
              <a:t>ε</a:t>
            </a:r>
            <a:r>
              <a:rPr lang="en-GB" dirty="0"/>
              <a:t> = </a:t>
            </a:r>
            <a:r>
              <a:rPr lang="el-GR" dirty="0"/>
              <a:t>α</a:t>
            </a:r>
            <a:r>
              <a:rPr lang="en-GB" dirty="0"/>
              <a:t> + </a:t>
            </a:r>
            <a:r>
              <a:rPr lang="el-GR" dirty="0"/>
              <a:t>β</a:t>
            </a:r>
            <a:r>
              <a:rPr lang="en-GB" dirty="0"/>
              <a:t>x + </a:t>
            </a:r>
            <a:r>
              <a:rPr lang="el-GR" dirty="0"/>
              <a:t>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794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17C0-D71A-4F52-8F9E-B4A943BF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good is the 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7615-CBB7-4341-BE00-49057B86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0.5169	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Adjusted R-squared:  0.4565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R-squared equals Pearson’s correlation coefficients (one predictor):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(gain, cookies)^2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0.5168564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Adjusted R-squared is usually a more realistic estimate. It may be substantially smaller if </a:t>
            </a:r>
          </a:p>
          <a:p>
            <a:pPr marL="0" indent="0">
              <a:buNone/>
            </a:pPr>
            <a:r>
              <a:rPr lang="en-GB" dirty="0"/>
              <a:t>	a) there are many useless predictors</a:t>
            </a:r>
          </a:p>
          <a:p>
            <a:pPr marL="0" indent="0">
              <a:buNone/>
            </a:pPr>
            <a:r>
              <a:rPr lang="en-GB" dirty="0"/>
              <a:t>	b) the model overfits the data, e.g. due to small sample size, like 	here. </a:t>
            </a:r>
          </a:p>
        </p:txBody>
      </p:sp>
    </p:spTree>
    <p:extLst>
      <p:ext uri="{BB962C8B-B14F-4D97-AF65-F5344CB8AC3E}">
        <p14:creationId xmlns:p14="http://schemas.microsoft.com/office/powerpoint/2010/main" val="73136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F597-11B4-471C-ABC6-E0CE88C4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DD89-EDB1-4EE1-BEED-A061909B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But, some of our friends also did sports regularly, and some didn’t.</a:t>
            </a:r>
          </a:p>
        </p:txBody>
      </p:sp>
    </p:spTree>
    <p:extLst>
      <p:ext uri="{BB962C8B-B14F-4D97-AF65-F5344CB8AC3E}">
        <p14:creationId xmlns:p14="http://schemas.microsoft.com/office/powerpoint/2010/main" val="1349022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07F5-3798-4B39-98AE-7D0279A2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26A5-D183-40D8-AFB6-30877A2A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FF10CE-707E-4105-B97E-A6FF69291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555"/>
              </p:ext>
            </p:extLst>
          </p:nvPr>
        </p:nvGraphicFramePr>
        <p:xfrm>
          <a:off x="628650" y="836712"/>
          <a:ext cx="7903792" cy="5423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5948">
                  <a:extLst>
                    <a:ext uri="{9D8B030D-6E8A-4147-A177-3AD203B41FA5}">
                      <a16:colId xmlns:a16="http://schemas.microsoft.com/office/drawing/2014/main" val="1678414045"/>
                    </a:ext>
                  </a:extLst>
                </a:gridCol>
                <a:gridCol w="1975948">
                  <a:extLst>
                    <a:ext uri="{9D8B030D-6E8A-4147-A177-3AD203B41FA5}">
                      <a16:colId xmlns:a16="http://schemas.microsoft.com/office/drawing/2014/main" val="2762966148"/>
                    </a:ext>
                  </a:extLst>
                </a:gridCol>
                <a:gridCol w="1975948">
                  <a:extLst>
                    <a:ext uri="{9D8B030D-6E8A-4147-A177-3AD203B41FA5}">
                      <a16:colId xmlns:a16="http://schemas.microsoft.com/office/drawing/2014/main" val="4232885157"/>
                    </a:ext>
                  </a:extLst>
                </a:gridCol>
                <a:gridCol w="1975948">
                  <a:extLst>
                    <a:ext uri="{9D8B030D-6E8A-4147-A177-3AD203B41FA5}">
                      <a16:colId xmlns:a16="http://schemas.microsoft.com/office/drawing/2014/main" val="1409053655"/>
                    </a:ext>
                  </a:extLst>
                </a:gridCol>
              </a:tblGrid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Cookies eaten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Kilos gained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9305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36990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6095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59874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96291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35860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9478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48734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13296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90098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68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038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21DA-D281-4E29-8C41-608C9980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2622-7ABB-4BD9-B746-12393C2E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387B0-ADD8-48B1-8AF3-A8A76CFD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04124"/>
            <a:ext cx="65051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444F-6571-4E23-AD9A-47F93EDA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Post-Christmas blues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5A73-C111-4820-B2B2-0345B27D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57DAE0-679E-48AC-B3E4-2553CB28E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42794"/>
              </p:ext>
            </p:extLst>
          </p:nvPr>
        </p:nvGraphicFramePr>
        <p:xfrm>
          <a:off x="700657" y="1556792"/>
          <a:ext cx="7903791" cy="51947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34597">
                  <a:extLst>
                    <a:ext uri="{9D8B030D-6E8A-4147-A177-3AD203B41FA5}">
                      <a16:colId xmlns:a16="http://schemas.microsoft.com/office/drawing/2014/main" val="1678414045"/>
                    </a:ext>
                  </a:extLst>
                </a:gridCol>
                <a:gridCol w="2634597">
                  <a:extLst>
                    <a:ext uri="{9D8B030D-6E8A-4147-A177-3AD203B41FA5}">
                      <a16:colId xmlns:a16="http://schemas.microsoft.com/office/drawing/2014/main" val="2762966148"/>
                    </a:ext>
                  </a:extLst>
                </a:gridCol>
                <a:gridCol w="2634597">
                  <a:extLst>
                    <a:ext uri="{9D8B030D-6E8A-4147-A177-3AD203B41FA5}">
                      <a16:colId xmlns:a16="http://schemas.microsoft.com/office/drawing/2014/main" val="4232885157"/>
                    </a:ext>
                  </a:extLst>
                </a:gridCol>
              </a:tblGrid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Cookies eaten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Kilos gained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9305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36990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6095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59874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96291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35860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9478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48734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13296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90098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68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372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6016-1D1D-4EAC-BC7B-341F3848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represent them in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FA55-2690-4801-BCE2-6E9E6EAB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use dummy variables, representing categories as numbers.</a:t>
            </a:r>
          </a:p>
          <a:p>
            <a:r>
              <a:rPr lang="en-GB" dirty="0"/>
              <a:t>There are several ways of representing categorical variables in R.</a:t>
            </a:r>
          </a:p>
          <a:p>
            <a:r>
              <a:rPr lang="en-GB" dirty="0"/>
              <a:t>The default is so-called treatment contrasts. </a:t>
            </a:r>
          </a:p>
          <a:p>
            <a:r>
              <a:rPr lang="en-GB" dirty="0"/>
              <a:t>Binary variable: reference level = 0, the other  = 1:</a:t>
            </a:r>
          </a:p>
          <a:p>
            <a:pPr lvl="1"/>
            <a:r>
              <a:rPr lang="en-GB" dirty="0"/>
              <a:t>one coefficient which shows the difference between the reference level and the other one.</a:t>
            </a:r>
          </a:p>
          <a:p>
            <a:r>
              <a:rPr lang="en-GB" dirty="0"/>
              <a:t>More than two values: Reference level = 0, each of the rest = 1</a:t>
            </a:r>
          </a:p>
          <a:p>
            <a:pPr lvl="1"/>
            <a:r>
              <a:rPr lang="en-GB" dirty="0"/>
              <a:t>One coefficient for each level with the exception of the reference level, each shows the difference between the given level and the reference level. </a:t>
            </a:r>
          </a:p>
        </p:txBody>
      </p:sp>
    </p:spTree>
    <p:extLst>
      <p:ext uri="{BB962C8B-B14F-4D97-AF65-F5344CB8AC3E}">
        <p14:creationId xmlns:p14="http://schemas.microsoft.com/office/powerpoint/2010/main" val="3773827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199-77A3-448B-BAC6-28DFEBC4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Treatment contrasts with </a:t>
            </a:r>
            <a:r>
              <a:rPr lang="en-GB" dirty="0" err="1"/>
              <a:t>lm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68B1-1078-44A7-A01D-341D3FD6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xmas_lm1 &lt;- </a:t>
            </a:r>
            <a:r>
              <a:rPr lang="en-GB" sz="19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sz="1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(gain ~ sports)</a:t>
            </a:r>
          </a:p>
          <a:p>
            <a:pPr marL="0" indent="0">
              <a:buNone/>
            </a:pPr>
            <a:r>
              <a:rPr lang="en-GB" sz="1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summary(xmas_lm1)</a:t>
            </a:r>
          </a:p>
          <a:p>
            <a:pPr marL="0" indent="0">
              <a:buNone/>
            </a:pPr>
            <a:endParaRPr lang="en-GB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GB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</a:t>
            </a:r>
          </a:p>
          <a:p>
            <a:pPr marL="0" indent="0"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1.5833     0.3514   4.505  0.00199 **</a:t>
            </a:r>
          </a:p>
          <a:p>
            <a:pPr marL="0" indent="0">
              <a:buNone/>
            </a:pP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sportsYes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-1.4833     0.5557  -2.669  0.02839 * </a:t>
            </a:r>
          </a:p>
          <a:p>
            <a:pPr marL="0" indent="0"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816355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E626-7193-438C-9446-AF23F269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Interpreting the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343D-0B7B-4583-961C-C2F6CA3F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aggregate(gain ~ sports, FUN = mean)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sports     gain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No 1.583333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Yes 0.100000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1.583333 - 0.1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1.483333</a:t>
            </a:r>
          </a:p>
        </p:txBody>
      </p:sp>
    </p:spTree>
    <p:extLst>
      <p:ext uri="{BB962C8B-B14F-4D97-AF65-F5344CB8AC3E}">
        <p14:creationId xmlns:p14="http://schemas.microsoft.com/office/powerpoint/2010/main" val="3566507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F3D0-D87D-480F-B752-F09D0CEB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B811-4F3F-4A15-98D1-3D51313C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xmas2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(gain ~ cookies + sports)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summary(xmas2)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0.45842    0.40927   1.120   0.2996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cookies      0.09926    0.02968   3.344   0.0124 *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sportsYes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-1.17729    0.37977  -3.100   0.0173 *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964353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dirty="0"/>
              <a:t>Linear regression: main concepts and functions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sz="2000" dirty="0">
                <a:solidFill>
                  <a:srgbClr val="0000CC"/>
                </a:solidFill>
              </a:rPr>
              <a:t>Introduction to logistic regression</a:t>
            </a:r>
          </a:p>
          <a:p>
            <a:pPr marL="571500" indent="-457200">
              <a:buAutoNum type="arabicPeriod"/>
            </a:pPr>
            <a:endParaRPr lang="en-US" sz="2000" dirty="0"/>
          </a:p>
          <a:p>
            <a:pPr marL="571500" indent="-457200">
              <a:buAutoNum type="arabicPeriod"/>
            </a:pPr>
            <a:r>
              <a:rPr lang="en-US" sz="2000" dirty="0"/>
              <a:t>Case study: </a:t>
            </a:r>
            <a:r>
              <a:rPr lang="en-US" sz="2000" i="1" dirty="0"/>
              <a:t>help</a:t>
            </a:r>
            <a:r>
              <a:rPr lang="en-US" sz="2000" dirty="0"/>
              <a:t> + (</a:t>
            </a:r>
            <a:r>
              <a:rPr lang="en-US" sz="2000" b="1" dirty="0"/>
              <a:t>to</a:t>
            </a:r>
            <a:r>
              <a:rPr lang="en-US" sz="2000" dirty="0"/>
              <a:t>) Infinitive in British English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18458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46A8-DC3B-4FA1-AAFC-0748DC89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932B-0995-4195-9364-691C34926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Binomial logistic regression is used when the response variable is binary.</a:t>
            </a:r>
          </a:p>
        </p:txBody>
      </p:sp>
    </p:spTree>
    <p:extLst>
      <p:ext uri="{BB962C8B-B14F-4D97-AF65-F5344CB8AC3E}">
        <p14:creationId xmlns:p14="http://schemas.microsoft.com/office/powerpoint/2010/main" val="4019317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815-2E38-469A-8D0D-A36E7034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of submissions to journals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C51B07-8926-46D4-8F75-5961AC774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917852"/>
              </p:ext>
            </p:extLst>
          </p:nvPr>
        </p:nvGraphicFramePr>
        <p:xfrm>
          <a:off x="899591" y="1700808"/>
          <a:ext cx="6984777" cy="49784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328259">
                  <a:extLst>
                    <a:ext uri="{9D8B030D-6E8A-4147-A177-3AD203B41FA5}">
                      <a16:colId xmlns:a16="http://schemas.microsoft.com/office/drawing/2014/main" val="1190034699"/>
                    </a:ext>
                  </a:extLst>
                </a:gridCol>
                <a:gridCol w="2328259">
                  <a:extLst>
                    <a:ext uri="{9D8B030D-6E8A-4147-A177-3AD203B41FA5}">
                      <a16:colId xmlns:a16="http://schemas.microsoft.com/office/drawing/2014/main" val="956293448"/>
                    </a:ext>
                  </a:extLst>
                </a:gridCol>
                <a:gridCol w="2328259">
                  <a:extLst>
                    <a:ext uri="{9D8B030D-6E8A-4147-A177-3AD203B41FA5}">
                      <a16:colId xmlns:a16="http://schemas.microsoft.com/office/drawing/2014/main" val="369177399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ID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hours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acceptance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978519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61567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180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No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940072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230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925245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350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980783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5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470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36225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510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223925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7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680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89572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8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700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179194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740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503259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10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920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96365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11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1080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46171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12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1260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272819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13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1300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373003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14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1430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81731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15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1500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Yes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861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668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9BA7-5E03-4052-A798-1D37F15F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567F-4122-4131-8C0E-C1C88470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82FD5-C416-414D-90EC-27D9EABB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9320"/>
            <a:ext cx="65051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80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2D65-0696-4722-9F82-D3C57E0B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3BD58-D7FA-4271-AC90-84117AA4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500F9-8394-4493-80B0-373A965D4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56792"/>
            <a:ext cx="65051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1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D468-3C0B-4A08-850B-A5307828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small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26DF-782D-4CD0-A0D9-4E2A57C4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There’s a small problem with fitted values.</a:t>
            </a:r>
          </a:p>
          <a:p>
            <a:r>
              <a:rPr lang="en-GB" dirty="0"/>
              <a:t>For example, if you spend 2000 hours,  your acceptance  will be 1.51. If you spend  1 hour, your acceptance will be -0.07.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80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4FC-61AC-4DC8-9B1D-D126BFAB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379E-F84C-4723-9ECF-E18207AD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2AC1E-AF36-46A2-AECB-189A6828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853166"/>
            <a:ext cx="65051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54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5DF1-30A2-4023-A3A0-89A60683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AF98-BBE0-467B-AC79-4BE493E6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90915-97C8-40B5-9C95-F81DE321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90689"/>
            <a:ext cx="65051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36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0561-753C-4D14-A4A4-8B939904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hocus pocus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6B960-D55B-4B67-9B04-A95418DBA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Linear model:</a:t>
                </a:r>
              </a:p>
              <a:p>
                <a:pPr marL="342900" lvl="1" indent="0">
                  <a:buNone/>
                </a:pPr>
                <a:endParaRPr lang="en-GB" dirty="0"/>
              </a:p>
              <a:p>
                <a:pPr marL="342900" lvl="1" indent="0" algn="ctr">
                  <a:buNone/>
                </a:pPr>
                <a:r>
                  <a:rPr lang="en-GB" sz="2200" dirty="0"/>
                  <a:t>ȳ = </a:t>
                </a:r>
                <a:r>
                  <a:rPr lang="el-GR" sz="2200" dirty="0"/>
                  <a:t>α</a:t>
                </a:r>
                <a:r>
                  <a:rPr lang="en-GB" sz="2200" dirty="0"/>
                  <a:t> + </a:t>
                </a:r>
                <a:r>
                  <a:rPr lang="el-GR" sz="2200" dirty="0"/>
                  <a:t>β</a:t>
                </a:r>
                <a:r>
                  <a:rPr lang="en-GB" sz="2200" dirty="0"/>
                  <a:t>x</a:t>
                </a:r>
              </a:p>
              <a:p>
                <a:pPr marL="342900" lvl="1" indent="0">
                  <a:buNone/>
                </a:pPr>
                <a:endParaRPr lang="en-GB" dirty="0"/>
              </a:p>
              <a:p>
                <a:r>
                  <a:rPr lang="en-GB" dirty="0"/>
                  <a:t>Logistic model:</a:t>
                </a:r>
              </a:p>
              <a:p>
                <a:pPr marL="0" indent="0" algn="ctr">
                  <a:buNone/>
                </a:pPr>
                <a:r>
                  <a:rPr lang="en-GB" dirty="0"/>
                  <a:t>	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r>
                  <a:rPr lang="en-GB" dirty="0"/>
                  <a:t> = </a:t>
                </a:r>
                <a:r>
                  <a:rPr lang="el-GR" dirty="0"/>
                  <a:t>α</a:t>
                </a:r>
                <a:r>
                  <a:rPr lang="en-GB" dirty="0"/>
                  <a:t> + </a:t>
                </a:r>
                <a:r>
                  <a:rPr lang="el-GR" dirty="0"/>
                  <a:t>β</a:t>
                </a:r>
                <a:r>
                  <a:rPr lang="en-GB" dirty="0"/>
                  <a:t>x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6B960-D55B-4B67-9B04-A95418DBA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6E9ED9-0648-404F-B33A-4F4D51E6F6ED}"/>
              </a:ext>
            </a:extLst>
          </p:cNvPr>
          <p:cNvCxnSpPr>
            <a:cxnSpLocks/>
          </p:cNvCxnSpPr>
          <p:nvPr/>
        </p:nvCxnSpPr>
        <p:spPr>
          <a:xfrm flipV="1">
            <a:off x="3995936" y="4221088"/>
            <a:ext cx="504056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9F639C-F707-476C-974B-690E0605673E}"/>
              </a:ext>
            </a:extLst>
          </p:cNvPr>
          <p:cNvSpPr txBox="1"/>
          <p:nvPr/>
        </p:nvSpPr>
        <p:spPr>
          <a:xfrm>
            <a:off x="3059832" y="486916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Logit, or log odds</a:t>
            </a:r>
          </a:p>
        </p:txBody>
      </p:sp>
    </p:spTree>
    <p:extLst>
      <p:ext uri="{BB962C8B-B14F-4D97-AF65-F5344CB8AC3E}">
        <p14:creationId xmlns:p14="http://schemas.microsoft.com/office/powerpoint/2010/main" val="3471859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9F46-9308-445E-AA3A-4505CE69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Fitted values in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BE86-5631-4FA9-A5F1-38C893FB4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[c(5:7), ]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acceptance hours predicted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No   470 0.2328821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6        Yes   510 0.2750818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No   680 0.4948156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If you spend 2000 hours, your acceptance will be 0.999.</a:t>
            </a:r>
          </a:p>
          <a:p>
            <a:r>
              <a:rPr lang="en-GB" dirty="0"/>
              <a:t>If you spend 1 hour, your acceptance will be  0.02 (predictability)</a:t>
            </a:r>
          </a:p>
          <a:p>
            <a:r>
              <a:rPr lang="en-GB" dirty="0"/>
              <a:t>Sounds more reasonable.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664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most useful functions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from the basic distribution</a:t>
            </a:r>
          </a:p>
          <a:p>
            <a:endParaRPr lang="en-US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/>
              <a:t>For example: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your.glm</a:t>
            </a: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(Outcome ~ </a:t>
            </a:r>
            <a:r>
              <a:rPr lang="en-GB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PredictorX</a:t>
            </a: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PredictorY</a:t>
            </a: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…, family = binomial, data = </a:t>
            </a:r>
            <a:r>
              <a:rPr lang="en-GB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yourData</a:t>
            </a: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your.glm</a:t>
            </a:r>
            <a:r>
              <a:rPr 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lrm</a:t>
            </a:r>
            <a:r>
              <a:rPr lang="en-US" sz="2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from package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</a:t>
            </a:r>
            <a:r>
              <a:rPr lang="en-US" sz="2800" dirty="0"/>
              <a:t> by Frank Harrell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For example: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your.lrm</a:t>
            </a: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lrm</a:t>
            </a:r>
            <a:r>
              <a:rPr 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(Outcome </a:t>
            </a: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n-GB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PredictorX</a:t>
            </a: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PredictorY</a:t>
            </a: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…, data = </a:t>
            </a:r>
            <a:r>
              <a:rPr lang="en-GB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yourData</a:t>
            </a: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your.lrm</a:t>
            </a:r>
            <a:endParaRPr lang="fr-BE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66297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9DD0-F3CC-477B-93D4-B41C5D1D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11C6-5645-46B6-BC15-A4644ECA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pubs_glm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(acceptance ~ hours, data =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binomial) 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pubs_glm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Estimate Std. Error z value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-3.813746   1.988412  -1.918   0.0551 .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hours        0.005578   0.002781   2.006   0.0449 *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62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9943-026B-4794-AF39-3096DD87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 of intercept in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E086-3F74-48ED-87AD-9F294B36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Intercept shows the log-odds of outcome = 1 (i.e. accepted) for x = 0 (i.e. 0 hours). </a:t>
            </a:r>
          </a:p>
          <a:p>
            <a:r>
              <a:rPr lang="en-GB" dirty="0"/>
              <a:t>To get the normal odds, use </a:t>
            </a:r>
            <a:r>
              <a:rPr lang="en-GB" dirty="0" err="1"/>
              <a:t>exp</a:t>
            </a:r>
            <a:r>
              <a:rPr lang="en-GB" dirty="0"/>
              <a:t>():</a:t>
            </a:r>
            <a:endParaRPr lang="en-GB" i="1" dirty="0"/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(-3.81)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0.02214818</a:t>
            </a:r>
          </a:p>
          <a:p>
            <a:r>
              <a:rPr lang="en-GB" dirty="0"/>
              <a:t>If you spend 0 hours, the odds of being accepted to being rejected are about 0.02.</a:t>
            </a:r>
          </a:p>
          <a:p>
            <a:r>
              <a:rPr lang="en-GB" dirty="0"/>
              <a:t>This doesn’t make much sense, of course.</a:t>
            </a:r>
          </a:p>
          <a:p>
            <a:r>
              <a:rPr lang="en-GB" dirty="0"/>
              <a:t>Usually, the intercept does not represent very interesting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68267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9534-51AE-4858-BD43-3A6EADB9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 of slope in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C749-E9E3-4A0C-B246-829C837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Slope = log-odds ratio.</a:t>
            </a:r>
          </a:p>
          <a:p>
            <a:r>
              <a:rPr lang="en-GB" dirty="0"/>
              <a:t>If the slope coefficient positive, the chances of outcome = 1 (accepted) increase with x (hours spent). If negative, they decrease.</a:t>
            </a:r>
          </a:p>
          <a:p>
            <a:r>
              <a:rPr lang="en-GB" dirty="0"/>
              <a:t>To get the normal odds ratio, use </a:t>
            </a:r>
            <a:r>
              <a:rPr lang="en-GB" dirty="0" err="1"/>
              <a:t>exp</a:t>
            </a:r>
            <a:r>
              <a:rPr lang="en-GB" dirty="0"/>
              <a:t>():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(0.005578)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1.005594</a:t>
            </a:r>
          </a:p>
          <a:p>
            <a:endParaRPr lang="en-GB" dirty="0"/>
          </a:p>
          <a:p>
            <a:r>
              <a:rPr lang="en-GB" dirty="0"/>
              <a:t>This means that for every unit increase in  x (i.e. for every hour), the odds of outcome  = 1 (accepted) are multiplied by 1.006.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911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dirty="0"/>
              <a:t>Linear regression: main concepts and functions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sz="2000" dirty="0"/>
              <a:t>Introduction to logistic regression</a:t>
            </a:r>
          </a:p>
          <a:p>
            <a:pPr marL="571500" indent="-457200">
              <a:buAutoNum type="arabicPeriod"/>
            </a:pPr>
            <a:endParaRPr lang="en-US" sz="2000" dirty="0"/>
          </a:p>
          <a:p>
            <a:pPr marL="571500" indent="-457200">
              <a:buAutoNum type="arabicPeriod"/>
            </a:pPr>
            <a:r>
              <a:rPr lang="en-US" sz="2000" dirty="0">
                <a:solidFill>
                  <a:srgbClr val="0000CC"/>
                </a:solidFill>
              </a:rPr>
              <a:t>Case study: </a:t>
            </a:r>
            <a:r>
              <a:rPr lang="en-US" sz="2000" i="1" dirty="0">
                <a:solidFill>
                  <a:srgbClr val="0000CC"/>
                </a:solidFill>
              </a:rPr>
              <a:t>help</a:t>
            </a:r>
            <a:r>
              <a:rPr lang="en-US" sz="2000" dirty="0">
                <a:solidFill>
                  <a:srgbClr val="0000CC"/>
                </a:solidFill>
              </a:rPr>
              <a:t> + (</a:t>
            </a:r>
            <a:r>
              <a:rPr lang="en-US" sz="2000" b="1" dirty="0">
                <a:solidFill>
                  <a:srgbClr val="0000CC"/>
                </a:solidFill>
              </a:rPr>
              <a:t>to</a:t>
            </a:r>
            <a:r>
              <a:rPr lang="en-US" sz="2000" dirty="0">
                <a:solidFill>
                  <a:srgbClr val="0000CC"/>
                </a:solidFill>
              </a:rPr>
              <a:t>) Infinitive in British English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23696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D063-F0E7-4E9F-8351-7FAE0143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 + (to) Infinitive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8E60D-54F8-4BF1-B01D-86673521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To </a:t>
            </a:r>
            <a:r>
              <a:rPr lang="en-GB" i="1" dirty="0" err="1"/>
              <a:t>to</a:t>
            </a:r>
            <a:r>
              <a:rPr lang="en-GB" i="1" dirty="0"/>
              <a:t>, or not to </a:t>
            </a:r>
            <a:r>
              <a:rPr lang="en-GB" i="1" dirty="0" err="1"/>
              <a:t>to</a:t>
            </a:r>
            <a:r>
              <a:rPr lang="en-GB" i="1" dirty="0"/>
              <a:t>?</a:t>
            </a:r>
          </a:p>
          <a:p>
            <a:r>
              <a:rPr lang="en-GB" i="1" dirty="0"/>
              <a:t>Stanford psychologist shares a surprising trick that will </a:t>
            </a:r>
            <a:r>
              <a:rPr lang="en-GB" b="1" i="1" dirty="0"/>
              <a:t>help</a:t>
            </a:r>
            <a:r>
              <a:rPr lang="en-GB" i="1" dirty="0"/>
              <a:t> you (to) </a:t>
            </a:r>
            <a:r>
              <a:rPr lang="en-GB" b="1" i="1" dirty="0"/>
              <a:t>be</a:t>
            </a:r>
            <a:r>
              <a:rPr lang="en-GB" i="1" dirty="0"/>
              <a:t> more productive at work.</a:t>
            </a:r>
            <a:r>
              <a:rPr lang="en-GB" dirty="0"/>
              <a:t> (https://www.cnbc.com/2017/09/25/psychologist-shares-a-trick-that-will-help-you-be-more-productive.html , access 24.11.2017)</a:t>
            </a:r>
          </a:p>
          <a:p>
            <a:r>
              <a:rPr lang="en-GB" dirty="0"/>
              <a:t>Which variant would you prefer?</a:t>
            </a:r>
          </a:p>
          <a:p>
            <a:endParaRPr lang="en-GB" i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228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A87E-F7F9-428A-B6E2-1D973508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would you translate this?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0F0A3E-9CFF-4D11-96D1-BB708787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6C3B30-7B65-49BA-99AB-F173F542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788331"/>
            <a:ext cx="4689872" cy="351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4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532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43E9-4DBC-4F55-AA60-3603B2B2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Actual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7D13C-0E3E-4688-9D67-F5A255F1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My God, </a:t>
            </a:r>
            <a:r>
              <a:rPr lang="en-GB" b="1" i="1" dirty="0"/>
              <a:t>Help</a:t>
            </a:r>
            <a:r>
              <a:rPr lang="en-GB" i="1" dirty="0"/>
              <a:t> Me </a:t>
            </a:r>
            <a:r>
              <a:rPr lang="en-GB" b="1" i="1" dirty="0"/>
              <a:t>to Survive</a:t>
            </a:r>
            <a:r>
              <a:rPr lang="en-GB" i="1" dirty="0"/>
              <a:t> This Deadly Love</a:t>
            </a:r>
            <a:r>
              <a:rPr lang="en-GB" dirty="0"/>
              <a:t> (Dmitri </a:t>
            </a:r>
            <a:r>
              <a:rPr lang="en-GB" dirty="0" err="1"/>
              <a:t>Vrubel</a:t>
            </a:r>
            <a:r>
              <a:rPr lang="en-GB" dirty="0"/>
              <a:t>, the Berlin wall monument, translated from Russian and German)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374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B4DB-4458-4D12-886A-BB5AC53D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relevant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0BA9-6429-4DD9-9DC4-F7873FC1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Semantic difference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a. </a:t>
            </a:r>
            <a:r>
              <a:rPr lang="en-GB" i="1" dirty="0"/>
              <a:t>John helped Mary eat the pudding </a:t>
            </a:r>
            <a:r>
              <a:rPr lang="en-GB" dirty="0"/>
              <a:t>(he ate half). </a:t>
            </a:r>
          </a:p>
          <a:p>
            <a:pPr marL="0" indent="0">
              <a:buNone/>
            </a:pPr>
            <a:r>
              <a:rPr lang="en-GB" dirty="0"/>
              <a:t>	b. </a:t>
            </a:r>
            <a:r>
              <a:rPr lang="en-GB" i="1" dirty="0"/>
              <a:t>John helped Mary to eat the pudding </a:t>
            </a:r>
            <a:r>
              <a:rPr lang="en-GB" dirty="0"/>
              <a:t>(by guiding the spoon to 	her mouth, since she was still an invalid). (Dixon 1991: 199) </a:t>
            </a:r>
          </a:p>
          <a:p>
            <a:endParaRPr lang="en-GB" dirty="0"/>
          </a:p>
          <a:p>
            <a:r>
              <a:rPr lang="en-GB" dirty="0"/>
              <a:t>Linguistic distance (cognitive complexity, </a:t>
            </a:r>
            <a:r>
              <a:rPr lang="en-GB" dirty="0" err="1"/>
              <a:t>Rohdbenburg</a:t>
            </a:r>
            <a:r>
              <a:rPr lang="en-GB" dirty="0"/>
              <a:t> 1996)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It </a:t>
            </a:r>
            <a:r>
              <a:rPr lang="en-GB" b="1" i="1" dirty="0"/>
              <a:t>helps regulate</a:t>
            </a:r>
            <a:r>
              <a:rPr lang="en-GB" i="1" dirty="0"/>
              <a:t> muscle tone (…) and allows us to </a:t>
            </a:r>
            <a:r>
              <a:rPr lang="en-GB" b="1" i="1" dirty="0"/>
              <a:t>help</a:t>
            </a:r>
            <a:r>
              <a:rPr lang="en-GB" i="1" dirty="0"/>
              <a:t> the client 	with cerebral palsy </a:t>
            </a:r>
            <a:r>
              <a:rPr lang="en-GB" b="1" i="1" dirty="0"/>
              <a:t>to manage</a:t>
            </a:r>
            <a:r>
              <a:rPr lang="en-GB" i="1" dirty="0"/>
              <a:t> simple day-to-day tasks like 	getting dressed, engaging with peers or playing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910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A5B7-1218-4D16-9C28-A8C46FA6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relevant factors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87C7-70F6-4FFD-B36E-58C9D2FD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Avoidance of identity, or </a:t>
            </a:r>
            <a:r>
              <a:rPr lang="en-GB" sz="2200" i="1" dirty="0"/>
              <a:t>horror </a:t>
            </a:r>
            <a:r>
              <a:rPr lang="en-GB" sz="2200" i="1" dirty="0" err="1"/>
              <a:t>aequi</a:t>
            </a:r>
            <a:r>
              <a:rPr lang="en-GB" sz="2200" i="1" dirty="0"/>
              <a:t> </a:t>
            </a:r>
            <a:r>
              <a:rPr lang="en-GB" sz="2200" dirty="0"/>
              <a:t>(</a:t>
            </a:r>
            <a:r>
              <a:rPr lang="en-GB" sz="2200" dirty="0" err="1"/>
              <a:t>Rohdenburg</a:t>
            </a:r>
            <a:r>
              <a:rPr lang="en-GB" sz="2200" dirty="0"/>
              <a:t> 2003):</a:t>
            </a:r>
            <a:r>
              <a:rPr lang="en-GB" sz="2200" i="1" dirty="0"/>
              <a:t> </a:t>
            </a:r>
          </a:p>
          <a:p>
            <a:pPr marL="0" indent="0">
              <a:buNone/>
            </a:pPr>
            <a:endParaRPr lang="en-GB" sz="2200" i="1" dirty="0"/>
          </a:p>
          <a:p>
            <a:pPr marL="342900" lvl="1" indent="0">
              <a:buNone/>
            </a:pPr>
            <a:r>
              <a:rPr lang="en-GB" sz="2200" i="1" dirty="0"/>
              <a:t>To </a:t>
            </a:r>
            <a:r>
              <a:rPr lang="en-GB" sz="2200" b="1" i="1" dirty="0"/>
              <a:t>help make</a:t>
            </a:r>
            <a:r>
              <a:rPr lang="en-GB" sz="2200" i="1" dirty="0"/>
              <a:t> your Google Account more secure, follow these steps</a:t>
            </a:r>
            <a:r>
              <a:rPr lang="en-GB" sz="2200" dirty="0"/>
              <a:t>.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Register: The shorter variant with the bare infinitive is considered to be less formal than the one with the marked infinitive (e.g. </a:t>
            </a:r>
            <a:r>
              <a:rPr lang="en-GB" sz="2200" dirty="0" err="1"/>
              <a:t>Biber</a:t>
            </a:r>
            <a:r>
              <a:rPr lang="en-GB" sz="2200" dirty="0"/>
              <a:t> et al. 1999: 736–737).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711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2E91-C3B3-4F30-9F8A-89AD03CB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relevant factors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135C-D49E-4B63-95D9-B281F5BC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Inflectional form: the form </a:t>
            </a:r>
            <a:r>
              <a:rPr lang="en-GB" i="1" dirty="0"/>
              <a:t>helping </a:t>
            </a:r>
            <a:r>
              <a:rPr lang="en-GB" dirty="0"/>
              <a:t>tends to be more frequently used with the </a:t>
            </a:r>
            <a:r>
              <a:rPr lang="en-GB" i="1" dirty="0"/>
              <a:t>to</a:t>
            </a:r>
            <a:r>
              <a:rPr lang="en-GB" dirty="0"/>
              <a:t>-infinitive in British English than the other inflectional forms of </a:t>
            </a:r>
            <a:r>
              <a:rPr lang="en-GB" i="1" dirty="0"/>
              <a:t>help </a:t>
            </a:r>
            <a:r>
              <a:rPr lang="en-GB" dirty="0"/>
              <a:t>(e.g. Lohmann 2011).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i="1" dirty="0"/>
              <a:t>Watching Ellen Page thanking Ellen </a:t>
            </a:r>
            <a:r>
              <a:rPr lang="en-GB" i="1" dirty="0" err="1"/>
              <a:t>Degeneres</a:t>
            </a:r>
            <a:r>
              <a:rPr lang="en-GB" i="1" dirty="0"/>
              <a:t> for </a:t>
            </a:r>
            <a:r>
              <a:rPr lang="en-GB" b="1" i="1" dirty="0"/>
              <a:t>helping</a:t>
            </a:r>
            <a:r>
              <a:rPr lang="en-GB" i="1" dirty="0"/>
              <a:t> her </a:t>
            </a:r>
            <a:r>
              <a:rPr lang="en-GB" b="1" i="1" dirty="0"/>
              <a:t>to come out </a:t>
            </a:r>
            <a:r>
              <a:rPr lang="en-GB" i="1" dirty="0"/>
              <a:t>is pretty moving.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Presence of the </a:t>
            </a:r>
            <a:r>
              <a:rPr lang="en-GB" dirty="0" err="1"/>
              <a:t>Helpee</a:t>
            </a:r>
            <a:r>
              <a:rPr lang="en-GB" dirty="0"/>
              <a:t>: the bare infinitive is particularly dominant in the pattern </a:t>
            </a:r>
            <a:r>
              <a:rPr lang="en-GB" i="1" dirty="0"/>
              <a:t>help </a:t>
            </a:r>
            <a:r>
              <a:rPr lang="en-GB" dirty="0"/>
              <a:t>+ NP + infinitive (e.g. </a:t>
            </a:r>
            <a:r>
              <a:rPr lang="en-GB" dirty="0" err="1"/>
              <a:t>Biber</a:t>
            </a:r>
            <a:r>
              <a:rPr lang="en-GB" dirty="0"/>
              <a:t> et al. 1999: 735)</a:t>
            </a:r>
          </a:p>
          <a:p>
            <a:pPr marL="0" indent="0">
              <a:buNone/>
            </a:pPr>
            <a:r>
              <a:rPr lang="en-GB" dirty="0"/>
              <a:t>	a. </a:t>
            </a:r>
            <a:r>
              <a:rPr lang="en-GB" i="1" dirty="0"/>
              <a:t>The new defence minister has previously </a:t>
            </a:r>
            <a:r>
              <a:rPr lang="en-GB" b="1" i="1" dirty="0"/>
              <a:t>helped to</a:t>
            </a:r>
            <a:r>
              <a:rPr lang="en-GB" dirty="0"/>
              <a:t> </a:t>
            </a:r>
            <a:r>
              <a:rPr lang="en-GB" b="1" i="1" dirty="0"/>
              <a:t>stop</a:t>
            </a:r>
            <a:r>
              <a:rPr lang="en-GB" i="1" dirty="0"/>
              <a:t> plans 	to make the UK more safe from nuclear attacks.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b. </a:t>
            </a:r>
            <a:r>
              <a:rPr lang="en-GB" i="1" dirty="0"/>
              <a:t>How Winnie-the-Pooh </a:t>
            </a:r>
            <a:r>
              <a:rPr lang="en-GB" b="1" i="1" dirty="0"/>
              <a:t>helped </a:t>
            </a:r>
            <a:r>
              <a:rPr lang="en-GB" i="1" dirty="0"/>
              <a:t>the country </a:t>
            </a:r>
            <a:r>
              <a:rPr lang="en-GB" b="1" i="1" dirty="0"/>
              <a:t>find</a:t>
            </a:r>
            <a:r>
              <a:rPr lang="en-GB" i="1" dirty="0"/>
              <a:t> its feet.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3801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1DE1-6ACA-4468-9BC5-210571D8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err="1"/>
              <a:t>help_gb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3E50-4F39-4C22-88FC-4602001D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':	5861 obs. of  11 variables: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: Factor w/ 832 levels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abduct","absorb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",..: 1 2 2 3 3 3 3 3 4 5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: Factor w/ 3665 levels "100305","100503",..: 2956 1613 3132 10 1801 2603 10 2389 1395 3295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: Factor w/ 4 levels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help","helped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",..: 2 1 4 3 1 2 3 1 2 1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To       : Factor w/ 2 levels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2 1 1 2 1 2 2 1 1 2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0 1 1 0 0 0 0 0 0 1 ...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: Factor w/ 2 levels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 2 1 1 1 1 1 1 1 1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66314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EE55-2E34-4BA9-84AF-BB100FD3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of formality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5E6F-9744-42A9-8506-CEC0E511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help_glm1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 ~ Formality, data =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summary(help_glm1)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z value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-3.09509    0.35879  -8.626  &lt; 2e-16 ***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Formality    0.48474    0.07763   6.245 4.25e-10 ***</a:t>
            </a:r>
          </a:p>
        </p:txBody>
      </p:sp>
    </p:spTree>
    <p:extLst>
      <p:ext uri="{BB962C8B-B14F-4D97-AF65-F5344CB8AC3E}">
        <p14:creationId xmlns:p14="http://schemas.microsoft.com/office/powerpoint/2010/main" val="20216022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slope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Again, the slope coefficient is a log odds ratios</a:t>
            </a:r>
          </a:p>
          <a:p>
            <a:r>
              <a:rPr lang="en-US" sz="2400" dirty="0"/>
              <a:t>The positive coefficient shows that the feature increases the chances of </a:t>
            </a:r>
            <a:r>
              <a:rPr lang="en-US" sz="2400" dirty="0">
                <a:solidFill>
                  <a:srgbClr val="FF0000"/>
                </a:solidFill>
              </a:rPr>
              <a:t>to (“Yes”) </a:t>
            </a:r>
            <a:r>
              <a:rPr lang="en-US" sz="2400" dirty="0"/>
              <a:t>as formality increases.</a:t>
            </a:r>
          </a:p>
          <a:p>
            <a:r>
              <a:rPr lang="en-US" sz="2400" dirty="0"/>
              <a:t>By how much?</a:t>
            </a:r>
          </a:p>
          <a:p>
            <a:pPr marL="0" indent="0">
              <a:buNone/>
            </a:pPr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(0.48474)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1.623753</a:t>
            </a:r>
          </a:p>
          <a:p>
            <a:pPr marL="0" indent="0">
              <a:buNone/>
            </a:pP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With every unit of formality (i.e. letter in average word length), the chances of the </a:t>
            </a:r>
            <a:r>
              <a:rPr lang="en-US" sz="2400" dirty="0">
                <a:solidFill>
                  <a:srgbClr val="FF0000"/>
                </a:solidFill>
              </a:rPr>
              <a:t>to</a:t>
            </a:r>
            <a:r>
              <a:rPr lang="en-US" sz="2400" dirty="0"/>
              <a:t>-infinitive increase by a factor of 1.62.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0093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3966-F48F-4A43-87DB-7E268372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881-D482-440D-BED0-98D5426E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What is the effect of </a:t>
            </a:r>
            <a:r>
              <a:rPr lang="en-GB" sz="2200" dirty="0" err="1"/>
              <a:t>LingDist</a:t>
            </a:r>
            <a:r>
              <a:rPr lang="en-GB" sz="2200" dirty="0"/>
              <a:t> on its own?</a:t>
            </a:r>
          </a:p>
        </p:txBody>
      </p:sp>
    </p:spTree>
    <p:extLst>
      <p:ext uri="{BB962C8B-B14F-4D97-AF65-F5344CB8AC3E}">
        <p14:creationId xmlns:p14="http://schemas.microsoft.com/office/powerpoint/2010/main" val="30519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7C33-58AD-401E-8D8B-E007DC5E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predictor: </a:t>
            </a:r>
            <a:r>
              <a:rPr lang="en-GB" dirty="0" err="1"/>
              <a:t>Helpee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13A5-B5A6-45A8-BEA4-FB27CD12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S.E.  Wald Z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Intercept  -0.7300 0.0410 -17.79 &lt;0.0001 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=Yes -0.2628 0.0574  -4.58 &lt;0.0001</a:t>
            </a:r>
          </a:p>
        </p:txBody>
      </p:sp>
    </p:spTree>
    <p:extLst>
      <p:ext uri="{BB962C8B-B14F-4D97-AF65-F5344CB8AC3E}">
        <p14:creationId xmlns:p14="http://schemas.microsoft.com/office/powerpoint/2010/main" val="1049270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2554-C1B7-4440-969E-D801BB86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than two categories: wordform of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D78CA-EE43-4F21-B98E-4229A983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S.E. Wald Z 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Intercept        -1.2502 0.0391 -32.00 &lt;0.0001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=helped   0.6147 0.0840   7.32 &lt;0.0001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=helping  1.3279 0.0895  14.84 &lt;0.0001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=helps    1.0271 0.0877  11.71 &lt;0.0001</a:t>
            </a:r>
          </a:p>
        </p:txBody>
      </p:sp>
    </p:spTree>
    <p:extLst>
      <p:ext uri="{BB962C8B-B14F-4D97-AF65-F5344CB8AC3E}">
        <p14:creationId xmlns:p14="http://schemas.microsoft.com/office/powerpoint/2010/main" val="297703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441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1911-2489-4F78-8104-CF8A3498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06A1-5A39-4B96-89E3-4BA550C8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Fit a binomial GLM with the following predictors:</a:t>
            </a:r>
          </a:p>
          <a:p>
            <a:pPr lvl="1"/>
            <a:r>
              <a:rPr lang="en-GB" sz="2200" dirty="0"/>
              <a:t>Formality</a:t>
            </a:r>
          </a:p>
          <a:p>
            <a:pPr lvl="1"/>
            <a:r>
              <a:rPr lang="en-GB" sz="2200" dirty="0" err="1"/>
              <a:t>Helpee</a:t>
            </a:r>
            <a:r>
              <a:rPr lang="en-GB" sz="2200" dirty="0"/>
              <a:t> </a:t>
            </a:r>
          </a:p>
          <a:p>
            <a:pPr lvl="1"/>
            <a:r>
              <a:rPr lang="en-GB" sz="2200" dirty="0" err="1"/>
              <a:t>HelpForm</a:t>
            </a:r>
            <a:endParaRPr lang="en-GB" sz="2200" dirty="0"/>
          </a:p>
          <a:p>
            <a:pPr lvl="1"/>
            <a:r>
              <a:rPr lang="en-GB" sz="2200" dirty="0" err="1"/>
              <a:t>LingDist</a:t>
            </a:r>
            <a:endParaRPr lang="en-GB" sz="2200" dirty="0"/>
          </a:p>
          <a:p>
            <a:pPr lvl="1"/>
            <a:r>
              <a:rPr lang="en-GB" sz="2200" dirty="0" err="1"/>
              <a:t>ToHelp</a:t>
            </a:r>
            <a:endParaRPr lang="en-GB" sz="2200" dirty="0"/>
          </a:p>
          <a:p>
            <a:pPr lvl="1"/>
            <a:r>
              <a:rPr lang="en-GB" sz="2200" dirty="0"/>
              <a:t>Valency</a:t>
            </a:r>
          </a:p>
          <a:p>
            <a:endParaRPr lang="en-GB" sz="2200" dirty="0"/>
          </a:p>
          <a:p>
            <a:r>
              <a:rPr lang="en-GB" sz="2200" dirty="0"/>
              <a:t>Interpret the coefficients. </a:t>
            </a:r>
          </a:p>
        </p:txBody>
      </p:sp>
    </p:spTree>
    <p:extLst>
      <p:ext uri="{BB962C8B-B14F-4D97-AF65-F5344CB8AC3E}">
        <p14:creationId xmlns:p14="http://schemas.microsoft.com/office/powerpoint/2010/main" val="599543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0F-3F83-44F9-9C49-4A77800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 and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AFA3-06DF-4352-A9A4-732389D2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Do we need all predictors? </a:t>
            </a:r>
          </a:p>
          <a:p>
            <a:pPr marL="0" indent="0">
              <a:buNone/>
            </a:pPr>
            <a:r>
              <a:rPr lang="en-GB" dirty="0"/>
              <a:t>2. Are the main assumptions met?</a:t>
            </a:r>
          </a:p>
          <a:p>
            <a:pPr marL="0" indent="0">
              <a:buNone/>
            </a:pPr>
            <a:r>
              <a:rPr lang="en-GB" dirty="0"/>
              <a:t>	- independence of observations</a:t>
            </a:r>
          </a:p>
          <a:p>
            <a:pPr marL="0" indent="0">
              <a:buNone/>
            </a:pPr>
            <a:r>
              <a:rPr lang="en-GB" dirty="0"/>
              <a:t>	-  no multicollinearity</a:t>
            </a:r>
          </a:p>
          <a:p>
            <a:pPr marL="0" indent="0">
              <a:buNone/>
            </a:pPr>
            <a:r>
              <a:rPr lang="en-GB" dirty="0"/>
              <a:t>	-  linear relationships between the numerical predictors and the 	response in log odds (logit)</a:t>
            </a:r>
          </a:p>
          <a:p>
            <a:pPr marL="0" indent="0">
              <a:buNone/>
            </a:pPr>
            <a:r>
              <a:rPr lang="en-GB" dirty="0"/>
              <a:t>3. Do we have interactions?</a:t>
            </a:r>
          </a:p>
          <a:p>
            <a:pPr marL="0" indent="0">
              <a:buNone/>
            </a:pPr>
            <a:r>
              <a:rPr lang="en-GB" dirty="0"/>
              <a:t>4. How well does the model fit the data?</a:t>
            </a:r>
          </a:p>
          <a:p>
            <a:pPr marL="0" indent="0">
              <a:buNone/>
            </a:pPr>
            <a:r>
              <a:rPr lang="en-GB" dirty="0"/>
              <a:t>5. Is there overfitting?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225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5DFC-A317-40EC-9ED7-9663DB81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we need all predictors?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9852-02FE-447D-B51A-8EC44982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2037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help_all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 ~ Formality + 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Valency, data = 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binomial)</a:t>
            </a:r>
          </a:p>
          <a:p>
            <a:pPr marL="0" indent="0">
              <a:buNone/>
            </a:pPr>
            <a:endParaRPr lang="en-GB" sz="23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drop1(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help_all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Single term deletions</a:t>
            </a:r>
          </a:p>
          <a:p>
            <a:pPr marL="0" indent="0">
              <a:buNone/>
            </a:pPr>
            <a:endParaRPr lang="en-GB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Model: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To ~ Formality + 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+ Valency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Deviance    AIC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&lt;none&gt;         6369.4 6389.4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Formality  1   6396.1 6414.1</a:t>
            </a:r>
          </a:p>
          <a:p>
            <a:pPr marL="0" indent="0">
              <a:buNone/>
            </a:pP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3   6480.4 6494.4</a:t>
            </a:r>
          </a:p>
          <a:p>
            <a:pPr marL="0" indent="0">
              <a:buNone/>
            </a:pP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1   6408.9 6426.9</a:t>
            </a:r>
          </a:p>
          <a:p>
            <a:pPr marL="0" indent="0">
              <a:buNone/>
            </a:pP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1   6394.1 6412.1</a:t>
            </a:r>
          </a:p>
          <a:p>
            <a:pPr marL="0" indent="0">
              <a:buNone/>
            </a:pP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1   6730.4 6748.4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Valency    2   6370.1 6386.1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3056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4DF3-D15D-4149-B781-51B96649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8505-2C77-403D-806D-B1FF456E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help_less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help_all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 ~ . -Valency)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help_less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help_all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test = 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1: To ~ Formality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2: To ~ Formality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Valency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Dev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Deviance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(&gt;Chi)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1      5853     6370.1                  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2      5851     6369.4  2  0.68145   0.7113</a:t>
            </a:r>
          </a:p>
        </p:txBody>
      </p:sp>
    </p:spTree>
    <p:extLst>
      <p:ext uri="{BB962C8B-B14F-4D97-AF65-F5344CB8AC3E}">
        <p14:creationId xmlns:p14="http://schemas.microsoft.com/office/powerpoint/2010/main" val="1416403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4DF3-D15D-4149-B781-51B96649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ANOVA: models with and without Valency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8505-2C77-403D-806D-B1FF456E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help_less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help_all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 ~ . -Valency)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help_less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help_all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test = 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1: To ~ Formality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2: To ~ Formality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Valency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Dev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Deviance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(&gt;Chi)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1      5853     6370.1                  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2      5851     6369.4  2  0.68145   0.7113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ACA51A-A8CC-4F73-8063-6067E32B576B}"/>
              </a:ext>
            </a:extLst>
          </p:cNvPr>
          <p:cNvSpPr/>
          <p:nvPr/>
        </p:nvSpPr>
        <p:spPr>
          <a:xfrm>
            <a:off x="6516216" y="5373216"/>
            <a:ext cx="1224136" cy="648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1534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C7DA-24F8-4512-9A33-F43587FC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3D3E-B34A-4941-BC9F-437EFB00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if the predictors </a:t>
            </a:r>
            <a:r>
              <a:rPr lang="en-GB" dirty="0" err="1"/>
              <a:t>Info_HELP</a:t>
            </a:r>
            <a:r>
              <a:rPr lang="en-GB" dirty="0"/>
              <a:t> and </a:t>
            </a:r>
            <a:r>
              <a:rPr lang="en-GB" dirty="0" err="1"/>
              <a:t>Info_Verb</a:t>
            </a:r>
            <a:r>
              <a:rPr lang="en-GB" dirty="0"/>
              <a:t> are useful. </a:t>
            </a:r>
          </a:p>
          <a:p>
            <a:r>
              <a:rPr lang="en-GB" dirty="0"/>
              <a:t>Some comments:</a:t>
            </a:r>
          </a:p>
          <a:p>
            <a:pPr lvl="1"/>
            <a:r>
              <a:rPr lang="en-GB" sz="2200" dirty="0" err="1"/>
              <a:t>Info_HELP</a:t>
            </a:r>
            <a:r>
              <a:rPr lang="en-GB" sz="2200" dirty="0"/>
              <a:t> represents the negative log-transformed conditional probability of a given verb to occur after help compared with the other uses of that verb. Cf. Schmid’s (2000) Reliance.</a:t>
            </a:r>
          </a:p>
          <a:p>
            <a:pPr marL="342900" lvl="1" indent="0">
              <a:buNone/>
            </a:pPr>
            <a:endParaRPr lang="en-GB" sz="2200" dirty="0"/>
          </a:p>
          <a:p>
            <a:pPr lvl="1"/>
            <a:r>
              <a:rPr lang="en-GB" sz="2200" dirty="0" err="1"/>
              <a:t>Info_Verb</a:t>
            </a:r>
            <a:r>
              <a:rPr lang="en-GB" sz="2200" dirty="0"/>
              <a:t> is the negative log-transformed conditional probability of a verb to occur after help compared with all uses of HELP. Cf. Schmid’s (2000) Attraction.</a:t>
            </a:r>
          </a:p>
        </p:txBody>
      </p:sp>
    </p:spTree>
    <p:extLst>
      <p:ext uri="{BB962C8B-B14F-4D97-AF65-F5344CB8AC3E}">
        <p14:creationId xmlns:p14="http://schemas.microsoft.com/office/powerpoint/2010/main" val="32755899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0F-3F83-44F9-9C49-4A77800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 and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AFA3-06DF-4352-A9A4-732389D2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Do we need all predictors?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2. Are the main assumptions met?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- independence of observations</a:t>
            </a:r>
          </a:p>
          <a:p>
            <a:pPr marL="0" indent="0">
              <a:buNone/>
            </a:pPr>
            <a:r>
              <a:rPr lang="en-GB" dirty="0"/>
              <a:t>	-  no multicollinearity</a:t>
            </a:r>
          </a:p>
          <a:p>
            <a:pPr marL="0" indent="0">
              <a:buNone/>
            </a:pPr>
            <a:r>
              <a:rPr lang="en-GB" dirty="0"/>
              <a:t>	-  linear relationships between the numerical predictors and the 	response in log odds (logit)</a:t>
            </a:r>
          </a:p>
          <a:p>
            <a:pPr marL="0" indent="0">
              <a:buNone/>
            </a:pPr>
            <a:r>
              <a:rPr lang="en-GB" dirty="0"/>
              <a:t>3. Do we have interactions?</a:t>
            </a:r>
          </a:p>
          <a:p>
            <a:pPr marL="0" indent="0">
              <a:buNone/>
            </a:pPr>
            <a:r>
              <a:rPr lang="en-GB" dirty="0"/>
              <a:t>4. How well does the model fit the data?</a:t>
            </a:r>
          </a:p>
          <a:p>
            <a:pPr marL="0" indent="0">
              <a:buNone/>
            </a:pPr>
            <a:r>
              <a:rPr lang="en-GB" dirty="0"/>
              <a:t>5. Is there overfitting?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573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7496-D492-4591-9FF3-32F70C6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 of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4DC8-755A-472F-B578-6EC1AD9F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 the data points connected in any way? </a:t>
            </a:r>
          </a:p>
          <a:p>
            <a:r>
              <a:rPr lang="en-GB" dirty="0"/>
              <a:t>Consider </a:t>
            </a:r>
            <a:r>
              <a:rPr lang="en-GB" dirty="0" err="1"/>
              <a:t>textID</a:t>
            </a:r>
            <a:r>
              <a:rPr lang="en-GB" dirty="0"/>
              <a:t>, the ID of the website where the observation comes from. Some observations come from the same source. Is that a problem?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help_gb$textID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158401	407707	311202	104608	392406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	53      23     	19      	14     	14 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  <a:p>
            <a:r>
              <a:rPr lang="en-GB" dirty="0"/>
              <a:t>Solution: use mixed models (more next week)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123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0F-3F83-44F9-9C49-4A77800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 and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AFA3-06DF-4352-A9A4-732389D2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Do we need all predictors?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2. Are the main assumptions met?</a:t>
            </a:r>
          </a:p>
          <a:p>
            <a:pPr marL="0" indent="0">
              <a:buNone/>
            </a:pPr>
            <a:r>
              <a:rPr lang="en-GB" dirty="0"/>
              <a:t>	- independence of observations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-  no multicollinearity</a:t>
            </a:r>
          </a:p>
          <a:p>
            <a:pPr marL="0" indent="0">
              <a:buNone/>
            </a:pPr>
            <a:r>
              <a:rPr lang="en-GB" dirty="0"/>
              <a:t>	-  linear relationships between the numerical predictors and the 	response in log odds (logit)</a:t>
            </a:r>
          </a:p>
          <a:p>
            <a:pPr marL="0" indent="0">
              <a:buNone/>
            </a:pPr>
            <a:r>
              <a:rPr lang="en-GB" dirty="0"/>
              <a:t>3. Do we have interactions?</a:t>
            </a:r>
          </a:p>
          <a:p>
            <a:pPr marL="0" indent="0">
              <a:buNone/>
            </a:pPr>
            <a:r>
              <a:rPr lang="en-GB" dirty="0"/>
              <a:t>4. How well does the model fit the data?</a:t>
            </a:r>
          </a:p>
          <a:p>
            <a:pPr marL="0" indent="0">
              <a:buNone/>
            </a:pPr>
            <a:r>
              <a:rPr lang="en-GB" dirty="0"/>
              <a:t>5. Is there overfitting?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5959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17F6-DD82-4293-859E-D9B55AF7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5661-4811-445D-93D8-A0E075D9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Arises when some of the predictors are strongly correlated.</a:t>
            </a:r>
          </a:p>
          <a:p>
            <a:r>
              <a:rPr lang="en-GB" dirty="0"/>
              <a:t>Test: variance inflation factors (VIF). Rule of thumb: not greater than 5.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vif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help_add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Formality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1.024811        2.259589        1.155803        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HelpFormhelping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1.115103 		1.129757 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1.086130        2.175191        1.058091 </a:t>
            </a:r>
          </a:p>
        </p:txBody>
      </p:sp>
    </p:spTree>
    <p:extLst>
      <p:ext uri="{BB962C8B-B14F-4D97-AF65-F5344CB8AC3E}">
        <p14:creationId xmlns:p14="http://schemas.microsoft.com/office/powerpoint/2010/main" val="57810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4FC-61AC-4DC8-9B1D-D126BFAB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379E-F84C-4723-9ECF-E18207AD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2AC1E-AF36-46A2-AECB-189A6828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53166"/>
            <a:ext cx="6505117" cy="504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A422647-5430-457D-BD4A-AA97990C2CFB}"/>
              </a:ext>
            </a:extLst>
          </p:cNvPr>
          <p:cNvSpPr/>
          <p:nvPr/>
        </p:nvSpPr>
        <p:spPr>
          <a:xfrm rot="16200000">
            <a:off x="367758" y="2897167"/>
            <a:ext cx="2016224" cy="6316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4001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BF24-8507-46E5-B14E-B65FD74B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damaging effect of </a:t>
            </a:r>
            <a:r>
              <a:rPr lang="en-GB" dirty="0" err="1"/>
              <a:t>multicollineatiry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DEE4-ACCF-4A0D-8E37-4072F6D7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200" dirty="0">
                <a:cs typeface="Courier New" panose="02070309020205020404" pitchFamily="49" charset="0"/>
              </a:rPr>
              <a:t>Let’s create a variable that is very similar to </a:t>
            </a:r>
            <a:r>
              <a:rPr lang="en-GB" sz="2200" dirty="0" err="1">
                <a:cs typeface="Courier New" panose="02070309020205020404" pitchFamily="49" charset="0"/>
              </a:rPr>
              <a:t>Helpee</a:t>
            </a:r>
            <a:r>
              <a:rPr lang="en-GB" sz="2200" dirty="0">
                <a:cs typeface="Courier New" panose="02070309020205020404" pitchFamily="49" charset="0"/>
              </a:rPr>
              <a:t>, differs only in several values:</a:t>
            </a:r>
          </a:p>
          <a:p>
            <a:pPr marL="0" indent="0">
              <a:buNone/>
            </a:pPr>
            <a:endParaRPr lang="en-GB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help_gb$Helpee1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help_gb$Helpee</a:t>
            </a:r>
            <a:endParaRPr lang="en-GB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help_gb$Helpee1[1:20]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No  Yes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No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Yes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[12] Yes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Levels: No Yes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help_gb$Helpee1[1:20] &lt;- rep("No", 20) </a:t>
            </a:r>
          </a:p>
        </p:txBody>
      </p:sp>
    </p:spTree>
    <p:extLst>
      <p:ext uri="{BB962C8B-B14F-4D97-AF65-F5344CB8AC3E}">
        <p14:creationId xmlns:p14="http://schemas.microsoft.com/office/powerpoint/2010/main" val="21022014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F0C5-067D-4443-9F38-57FC7AD5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VIF explosion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CE46-F08B-487C-AB11-D66C51A6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help_multi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 ~ Formality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Helpee1, data =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vif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help_multi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Formality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1.024797      103.809047        1.155843 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HelpFormhelping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1.115159        1.130335        1.087114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Helpee1Yes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2.173103        1.058436      101.909970 </a:t>
            </a:r>
          </a:p>
        </p:txBody>
      </p:sp>
    </p:spTree>
    <p:extLst>
      <p:ext uri="{BB962C8B-B14F-4D97-AF65-F5344CB8AC3E}">
        <p14:creationId xmlns:p14="http://schemas.microsoft.com/office/powerpoint/2010/main" val="38578388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E3AF-72ED-433D-AEFC-94E94ABE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E185-706B-48D2-82C9-ED636B020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Check the coefficients and the p-values of </a:t>
            </a:r>
            <a:r>
              <a:rPr lang="en-GB" sz="2200" dirty="0" err="1"/>
              <a:t>Helpee</a:t>
            </a:r>
            <a:r>
              <a:rPr lang="en-GB" sz="2200" dirty="0"/>
              <a:t> and Helpee1. What has changed?</a:t>
            </a:r>
          </a:p>
        </p:txBody>
      </p:sp>
    </p:spTree>
    <p:extLst>
      <p:ext uri="{BB962C8B-B14F-4D97-AF65-F5344CB8AC3E}">
        <p14:creationId xmlns:p14="http://schemas.microsoft.com/office/powerpoint/2010/main" val="9129101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0F-3F83-44F9-9C49-4A77800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 and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AFA3-06DF-4352-A9A4-732389D2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Do we need all predictors?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2. Are the main assumptions met?</a:t>
            </a:r>
          </a:p>
          <a:p>
            <a:pPr marL="0" indent="0">
              <a:buNone/>
            </a:pPr>
            <a:r>
              <a:rPr lang="en-GB" dirty="0"/>
              <a:t>	- independence of observations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-  </a:t>
            </a:r>
            <a:r>
              <a:rPr lang="en-GB" dirty="0"/>
              <a:t>no multicollinearity</a:t>
            </a:r>
          </a:p>
          <a:p>
            <a:pPr marL="0" indent="0">
              <a:buNone/>
            </a:pPr>
            <a:r>
              <a:rPr lang="en-GB" dirty="0"/>
              <a:t>	-  </a:t>
            </a:r>
            <a:r>
              <a:rPr lang="en-GB" dirty="0">
                <a:solidFill>
                  <a:srgbClr val="FF0000"/>
                </a:solidFill>
              </a:rPr>
              <a:t>linear relationships between the numerical predictors and the 	response in log odds (logit)</a:t>
            </a:r>
          </a:p>
          <a:p>
            <a:pPr marL="0" indent="0">
              <a:buNone/>
            </a:pPr>
            <a:r>
              <a:rPr lang="en-GB" dirty="0"/>
              <a:t>3. Do we have interactions?</a:t>
            </a:r>
          </a:p>
          <a:p>
            <a:pPr marL="0" indent="0">
              <a:buNone/>
            </a:pPr>
            <a:r>
              <a:rPr lang="en-GB" dirty="0"/>
              <a:t>4. How well does the model fit the data?</a:t>
            </a:r>
          </a:p>
          <a:p>
            <a:pPr marL="0" indent="0">
              <a:buNone/>
            </a:pPr>
            <a:r>
              <a:rPr lang="en-GB" dirty="0"/>
              <a:t>5. Is there overfitting?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7875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3AC4-53D1-4AA5-B3D7-F01DE069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Generalized Additive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53F09-2E7B-4A6E-AC36-FDD8A71E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GAMs are a very convenient tool for modelling non-linear effects in different types of regression models.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mgcv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help_gam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gam(To ~ s(Formality, k = 20)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s(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 = 5) + s(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 = 20), data =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help_gam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c(-2, 2))</a:t>
            </a:r>
          </a:p>
        </p:txBody>
      </p:sp>
    </p:spTree>
    <p:extLst>
      <p:ext uri="{BB962C8B-B14F-4D97-AF65-F5344CB8AC3E}">
        <p14:creationId xmlns:p14="http://schemas.microsoft.com/office/powerpoint/2010/main" val="34878893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3619-6CC7-47E3-A138-6BC8C0A0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066725-2C80-40A9-8677-055795DEC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64" y="1184920"/>
            <a:ext cx="5052392" cy="5052392"/>
          </a:xfrm>
        </p:spPr>
      </p:pic>
    </p:spTree>
    <p:extLst>
      <p:ext uri="{BB962C8B-B14F-4D97-AF65-F5344CB8AC3E}">
        <p14:creationId xmlns:p14="http://schemas.microsoft.com/office/powerpoint/2010/main" val="7310088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78A6-7743-48D0-AC30-59ABF529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CFB42-5B30-46D1-8889-3258B8999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56" y="1125304"/>
            <a:ext cx="5040000" cy="5040000"/>
          </a:xfrm>
        </p:spPr>
      </p:pic>
    </p:spTree>
    <p:extLst>
      <p:ext uri="{BB962C8B-B14F-4D97-AF65-F5344CB8AC3E}">
        <p14:creationId xmlns:p14="http://schemas.microsoft.com/office/powerpoint/2010/main" val="7530003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7661-8A17-4083-BAF6-EAFD7665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D4273-CB6C-4B0E-B080-61FF53BC1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26" y="828650"/>
            <a:ext cx="5040000" cy="5040000"/>
          </a:xfrm>
        </p:spPr>
      </p:pic>
    </p:spTree>
    <p:extLst>
      <p:ext uri="{BB962C8B-B14F-4D97-AF65-F5344CB8AC3E}">
        <p14:creationId xmlns:p14="http://schemas.microsoft.com/office/powerpoint/2010/main" val="30324863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BC58-CE10-44E7-88CC-3F761B7B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going on with </a:t>
            </a:r>
            <a:r>
              <a:rPr lang="en-GB" dirty="0" err="1"/>
              <a:t>LingDist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E902-DA93-430C-8FF7-905A70AE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seem to have an outlier!</a:t>
            </a:r>
          </a:p>
          <a:p>
            <a:pPr marL="0" indent="0">
              <a:buNone/>
            </a:pPr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help_gb$LingDist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0    1    2    3    4    5    6 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2694 2499  459  121   37   29   17 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7   14 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4    1</a:t>
            </a:r>
          </a:p>
          <a:p>
            <a:pPr marL="0" indent="0">
              <a:buNone/>
            </a:pP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738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FB2-D138-416E-B04F-738C91A9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9C06A-1E79-457F-B575-2F8A3F04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Refit the model without the outlier: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help_gam1 &lt;- gam(To ~ s(Formality, k = 20)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s(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 = 5) + s(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 = 20), data =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help_gb$LingDist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8, ], family = binomial)</a:t>
            </a:r>
          </a:p>
          <a:p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plot(help_gam1,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c(-2, 2)) </a:t>
            </a:r>
          </a:p>
          <a:p>
            <a:endParaRPr lang="en-GB" dirty="0"/>
          </a:p>
          <a:p>
            <a:r>
              <a:rPr lang="en-GB" dirty="0"/>
              <a:t>MORAL of the story: check the distribution of your variables first!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60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>
                <a:solidFill>
                  <a:srgbClr val="FF0000"/>
                </a:solidFill>
              </a:rPr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209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FBD-88D3-4DE2-B1E8-BE4FECBA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DF48-3D6D-411C-89A3-D8137ADD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Refit the GLM without the outlier. What has changed in the coefficients?</a:t>
            </a:r>
          </a:p>
          <a:p>
            <a:r>
              <a:rPr lang="en-GB" dirty="0"/>
              <a:t>Tip: you can access the coefficients directly and juxtapose them, for instance: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(help_glm5),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(help_glm6))</a:t>
            </a:r>
          </a:p>
        </p:txBody>
      </p:sp>
    </p:spTree>
    <p:extLst>
      <p:ext uri="{BB962C8B-B14F-4D97-AF65-F5344CB8AC3E}">
        <p14:creationId xmlns:p14="http://schemas.microsoft.com/office/powerpoint/2010/main" val="2289285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DA09-20EA-4F3A-8079-0CD8A967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non-linearity of </a:t>
            </a:r>
            <a:r>
              <a:rPr lang="en-GB" dirty="0" err="1"/>
              <a:t>Info_HELP</a:t>
            </a:r>
            <a:r>
              <a:rPr lang="en-GB" dirty="0"/>
              <a:t> in </a:t>
            </a:r>
            <a:r>
              <a:rPr lang="en-GB" dirty="0" err="1"/>
              <a:t>glm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5805-AF12-4368-B492-601703A2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Let’s first refit the model: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help_poly1 &lt;-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 ~ Formality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, data =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help_gb$LingDist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8, ], family = binomial)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Visualize the effect of </a:t>
            </a:r>
            <a:r>
              <a:rPr lang="en-GB" dirty="0" err="1"/>
              <a:t>Info_HELP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#install it first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(help_poly1,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5413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62E6-8CC8-4770-97A1-318783C9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AD715-EF27-42D4-B0CB-2439EB6FD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28" y="659904"/>
            <a:ext cx="5289376" cy="5289376"/>
          </a:xfrm>
        </p:spPr>
      </p:pic>
    </p:spTree>
    <p:extLst>
      <p:ext uri="{BB962C8B-B14F-4D97-AF65-F5344CB8AC3E}">
        <p14:creationId xmlns:p14="http://schemas.microsoft.com/office/powerpoint/2010/main" val="31192681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3AB9-DFA7-4EF1-A4D7-3030CC84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non-linear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F40B-553D-4FA3-8B37-96CBD432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help_poly2 &lt;- update(help_poly1, .~. + I(Info_HELP^2))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help_poly3 &lt;- update(help_poly2, .~. + I(Info_HELP^3))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help_poly4 &lt;- update(help_poly3, .~. + I(Info_HELP^4))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help_poly5 &lt;- update(help_poly4, .~. + I(Info_HELP^5))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8841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DF16-69F1-4790-96A8-7BC94A3F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 of non-linear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A0AB-C2F9-4A02-B9C9-3727CF6AE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(help_poly2,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main = "poly2")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(help_poly3,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main = "poly3")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(help_poly4,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main = "poly4")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(help_poly5,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main = "poly5")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5020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57D3-F9B8-4BBD-BBFD-BF52C727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D32FE7-6DF5-4759-8739-386B0AC38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-20960"/>
            <a:ext cx="3810000" cy="381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13BDAA-CC5D-4202-94BB-1DF5F144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-27384"/>
            <a:ext cx="3810000" cy="381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DAF61E-34B1-48A6-BD7A-CAFDC38E4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76" y="3291408"/>
            <a:ext cx="3810000" cy="381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DA43DD-8528-46EF-B358-8E3BDF400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9140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992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E9DE-923E-43C0-862F-F1511DCB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non-linear terms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C0CC-0397-4E38-85F5-885E2D24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(help_poly1, help_poly2, help_poly3, help_poly4, help_poly5, test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Resid. Df Resid. Dev Df Deviance  Pr(&gt;Chi)</a:t>
            </a:r>
          </a:p>
          <a:p>
            <a:pPr marL="0" indent="0">
              <a:buNone/>
            </a:pP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1      5851     6362.2                      </a:t>
            </a:r>
          </a:p>
          <a:p>
            <a:pPr marL="0" indent="0">
              <a:buNone/>
            </a:pP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2      5850     6345.0  1  17.1993 3.366e-05</a:t>
            </a:r>
          </a:p>
          <a:p>
            <a:pPr marL="0" indent="0">
              <a:buNone/>
            </a:pP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3      5849     6336.7  1   8.3295  0.003901</a:t>
            </a:r>
          </a:p>
          <a:p>
            <a:pPr marL="0" indent="0">
              <a:buNone/>
            </a:pP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4      5848     6330.7  1   5.9965  0.014334</a:t>
            </a:r>
          </a:p>
          <a:p>
            <a:pPr marL="0" indent="0">
              <a:buNone/>
            </a:pP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5      5847     6329.9  1   0.7321  0.392196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We’ll be okay with poly4.</a:t>
            </a:r>
          </a:p>
        </p:txBody>
      </p:sp>
    </p:spTree>
    <p:extLst>
      <p:ext uri="{BB962C8B-B14F-4D97-AF65-F5344CB8AC3E}">
        <p14:creationId xmlns:p14="http://schemas.microsoft.com/office/powerpoint/2010/main" val="19904203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2570-8E2D-4BF4-ADF5-B6B89394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simpler way of adding polynomial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A130-6845-4278-9941-BF6C7E905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help_poly_new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 ~ Formality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poly(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4), data =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help_gb$LingDist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8, ], family = binomial)</a:t>
            </a:r>
          </a:p>
        </p:txBody>
      </p:sp>
    </p:spTree>
    <p:extLst>
      <p:ext uri="{BB962C8B-B14F-4D97-AF65-F5344CB8AC3E}">
        <p14:creationId xmlns:p14="http://schemas.microsoft.com/office/powerpoint/2010/main" val="29557548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0F-3F83-44F9-9C49-4A77800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 and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AFA3-06DF-4352-A9A4-732389D2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Do we need all predictors? </a:t>
            </a:r>
          </a:p>
          <a:p>
            <a:pPr marL="0" indent="0">
              <a:buNone/>
            </a:pPr>
            <a:r>
              <a:rPr lang="en-GB" dirty="0"/>
              <a:t>2. Are the main assumptions met?</a:t>
            </a:r>
          </a:p>
          <a:p>
            <a:pPr marL="0" indent="0">
              <a:buNone/>
            </a:pPr>
            <a:r>
              <a:rPr lang="en-GB" dirty="0"/>
              <a:t>	- independence of observations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-  </a:t>
            </a:r>
            <a:r>
              <a:rPr lang="en-GB" dirty="0"/>
              <a:t>no multicollinearity</a:t>
            </a:r>
          </a:p>
          <a:p>
            <a:pPr marL="0" indent="0">
              <a:buNone/>
            </a:pPr>
            <a:r>
              <a:rPr lang="en-GB" dirty="0"/>
              <a:t>	-  linear relationships between the numerical predictors and the 	response in log odds (logit)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3. Do we have interactions?</a:t>
            </a:r>
          </a:p>
          <a:p>
            <a:pPr marL="0" indent="0">
              <a:buNone/>
            </a:pPr>
            <a:r>
              <a:rPr lang="en-GB" dirty="0"/>
              <a:t>4. How well does the model fit the data?</a:t>
            </a:r>
          </a:p>
          <a:p>
            <a:pPr marL="0" indent="0">
              <a:buNone/>
            </a:pPr>
            <a:r>
              <a:rPr lang="en-GB" dirty="0"/>
              <a:t>5. Is there overfitting?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6921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interaction terms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Interaction of two or more predictors means that their effect is not additive</a:t>
            </a:r>
          </a:p>
          <a:p>
            <a:r>
              <a:rPr lang="en-US" sz="2400" dirty="0"/>
              <a:t>Consider Belgian fries and Belgian chocolate: both delicious, but not if you try to eat them together.</a:t>
            </a:r>
          </a:p>
          <a:p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232302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4FC-61AC-4DC8-9B1D-D126BFAB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379E-F84C-4723-9ECF-E18207AD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2AC1E-AF36-46A2-AECB-189A6828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853166"/>
            <a:ext cx="6505117" cy="504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A422647-5430-457D-BD4A-AA97990C2CFB}"/>
              </a:ext>
            </a:extLst>
          </p:cNvPr>
          <p:cNvSpPr/>
          <p:nvPr/>
        </p:nvSpPr>
        <p:spPr>
          <a:xfrm>
            <a:off x="3707904" y="5235450"/>
            <a:ext cx="2016224" cy="6316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3511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69D1-F011-4EF0-A972-D57ABF29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interactions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ACFF-6840-44C5-8AC6-0AC238DF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ways: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Response ~ Predictor1 + Predictor2 + Predictor1:Predictor2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 shorter: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Response ~ Predictor1*Predictor2</a:t>
            </a:r>
          </a:p>
        </p:txBody>
      </p:sp>
    </p:spTree>
    <p:extLst>
      <p:ext uri="{BB962C8B-B14F-4D97-AF65-F5344CB8AC3E}">
        <p14:creationId xmlns:p14="http://schemas.microsoft.com/office/powerpoint/2010/main" val="40060541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00EE-BD8C-47E0-B3B3-323FB283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of </a:t>
            </a:r>
            <a:r>
              <a:rPr lang="en-GB" dirty="0" err="1"/>
              <a:t>LingDist</a:t>
            </a:r>
            <a:r>
              <a:rPr lang="en-GB" dirty="0"/>
              <a:t> and </a:t>
            </a:r>
            <a:r>
              <a:rPr lang="en-GB" dirty="0" err="1"/>
              <a:t>ToHelp</a:t>
            </a:r>
            <a:r>
              <a:rPr lang="en-GB" dirty="0"/>
              <a:t> (simplified)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431D-D1C0-4CDC-8277-211B8EF2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help_int</a:t>
            </a: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 ~ </a:t>
            </a:r>
            <a:r>
              <a:rPr lang="en-GB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GB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help_int</a:t>
            </a: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Estimate Std. Error z value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       -1.249291   0.058892 -21.213  &lt; 2e-16 ***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HelpeeYes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-0.001654   0.078697  -0.021   0.9832   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0.670643   0.112227   5.976 2.29e-09 ***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2.342238   0.161552  14.498  &lt; 2e-16 ***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1.212924   0.124874   9.713  &lt; 2e-16 ***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HelpeeYes:HelpFormhelped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-0.140754   0.171292  -0.822   0.4112   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HelpeeYes:HelpFormhelping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-1.586830   0.199806  -7.942 1.99e-15 ***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HelpeeYes:HelpFormhelps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-0.377648   0.176315  -2.142   0.0322 * </a:t>
            </a:r>
          </a:p>
        </p:txBody>
      </p:sp>
    </p:spTree>
    <p:extLst>
      <p:ext uri="{BB962C8B-B14F-4D97-AF65-F5344CB8AC3E}">
        <p14:creationId xmlns:p14="http://schemas.microsoft.com/office/powerpoint/2010/main" val="1822886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an interaction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fr-BE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isreg</a:t>
            </a:r>
            <a:r>
              <a:rPr lang="fr-BE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help_int</a:t>
            </a:r>
            <a:r>
              <a:rPr lang="fr-BE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</a:t>
            </a:r>
            <a:r>
              <a:rPr lang="fr-BE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fr-BE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fr-BE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by = "</a:t>
            </a:r>
            <a:r>
              <a:rPr lang="fr-BE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fr-BE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B0159-C55A-4E99-B21E-A0D3B494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636912"/>
            <a:ext cx="5256584" cy="4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980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BF8F-4F5A-49AC-9CA6-765EF883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visualize the probabilities of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0645-70A3-410B-8C69-229B2D3AA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help_int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by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scale = "response")</a:t>
            </a:r>
          </a:p>
          <a:p>
            <a:pPr marL="0" indent="0">
              <a:buNone/>
            </a:pPr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ABF88-A440-4CCD-830A-8A6F0610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603828"/>
            <a:ext cx="5112568" cy="39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38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8657-F66A-458E-892E-06B2C282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3990-9220-4433-A246-1936D503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Perform the same on the complete dataset (without the outlier). Are the results similar? Tip: you can simply add the interaction term.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help_int1 &lt;- update(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help_poly_new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.~.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HelpForm:Helpee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help_poly_new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help_int1)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Test the interaction between </a:t>
            </a:r>
            <a:r>
              <a:rPr lang="en-GB" dirty="0" err="1"/>
              <a:t>LingDist</a:t>
            </a:r>
            <a:r>
              <a:rPr lang="en-GB" dirty="0"/>
              <a:t> and </a:t>
            </a:r>
            <a:r>
              <a:rPr lang="en-GB" dirty="0" err="1"/>
              <a:t>ToHelp</a:t>
            </a:r>
            <a:r>
              <a:rPr lang="en-GB" dirty="0"/>
              <a:t>. What can you say about the result? Does it make sense theoretically?</a:t>
            </a:r>
          </a:p>
        </p:txBody>
      </p:sp>
    </p:spTree>
    <p:extLst>
      <p:ext uri="{BB962C8B-B14F-4D97-AF65-F5344CB8AC3E}">
        <p14:creationId xmlns:p14="http://schemas.microsoft.com/office/powerpoint/2010/main" val="20494676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0F-3F83-44F9-9C49-4A77800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 and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AFA3-06DF-4352-A9A4-732389D2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Do we need all predictors? </a:t>
            </a:r>
          </a:p>
          <a:p>
            <a:pPr marL="0" indent="0">
              <a:buNone/>
            </a:pPr>
            <a:r>
              <a:rPr lang="en-GB" dirty="0"/>
              <a:t>2. Are the main assumptions met?</a:t>
            </a:r>
          </a:p>
          <a:p>
            <a:pPr marL="0" indent="0">
              <a:buNone/>
            </a:pPr>
            <a:r>
              <a:rPr lang="en-GB" dirty="0"/>
              <a:t>	- independence of observations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-  </a:t>
            </a:r>
            <a:r>
              <a:rPr lang="en-GB" dirty="0"/>
              <a:t>no multicollinearity</a:t>
            </a:r>
          </a:p>
          <a:p>
            <a:pPr marL="0" indent="0">
              <a:buNone/>
            </a:pPr>
            <a:r>
              <a:rPr lang="en-GB" dirty="0"/>
              <a:t>	-  linear relationships between the numerical predictors and the 	response in log odds (logit)</a:t>
            </a:r>
          </a:p>
          <a:p>
            <a:pPr marL="0" indent="0">
              <a:buNone/>
            </a:pPr>
            <a:r>
              <a:rPr lang="en-GB" dirty="0"/>
              <a:t>3. Do we have interactions?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4. How well does the model fit the data?</a:t>
            </a:r>
          </a:p>
          <a:p>
            <a:pPr marL="0" indent="0">
              <a:buNone/>
            </a:pPr>
            <a:r>
              <a:rPr lang="en-GB" dirty="0"/>
              <a:t>5. Is there overfitting?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9679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AE87-4121-4364-B334-F9CC6FDF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more informative: </a:t>
            </a:r>
            <a:r>
              <a:rPr lang="en-GB" dirty="0" err="1"/>
              <a:t>lrm</a:t>
            </a:r>
            <a:r>
              <a:rPr lang="en-GB" dirty="0"/>
              <a:t> in package </a:t>
            </a:r>
            <a:r>
              <a:rPr lang="en-GB" dirty="0" err="1"/>
              <a:t>rms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7EA2-309D-4850-9EB4-3FC811A7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help_lrm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 = help_int2, data =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help_gb$LingDist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8,])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help_lrm</a:t>
            </a:r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Logistic Regression Model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065600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0710-7640-4B8A-BC02-4DF27A31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7BD0-676B-495E-BB87-C4EC34281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help_lrm$stats</a:t>
            </a:r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Max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Model L.R.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5.860000e+03 1.519866e-06 8.890144e+02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d.f.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            C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1.500000e+01 0.000000e+00 7.216588e-01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Dxy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Gamma        Tau-a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4.433176e-01 4.454183e-01 1.846958e-01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R2        Brier            g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2.001971e-01 1.793433e-01 1.137706e+00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gr          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3.119605e+00 1.839968e-01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05810A-B897-4C60-84D4-E3B13BDFE576}"/>
              </a:ext>
            </a:extLst>
          </p:cNvPr>
          <p:cNvSpPr/>
          <p:nvPr/>
        </p:nvSpPr>
        <p:spPr>
          <a:xfrm>
            <a:off x="4932040" y="3068960"/>
            <a:ext cx="2376264" cy="8640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5804B1-061E-4B01-BCCE-BBAC8522D887}"/>
              </a:ext>
            </a:extLst>
          </p:cNvPr>
          <p:cNvSpPr/>
          <p:nvPr/>
        </p:nvSpPr>
        <p:spPr>
          <a:xfrm>
            <a:off x="539552" y="4653136"/>
            <a:ext cx="2376264" cy="8640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8425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Concordance index C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If </a:t>
            </a:r>
            <a:r>
              <a:rPr lang="fr-BE" sz="2400" dirty="0" err="1"/>
              <a:t>you</a:t>
            </a:r>
            <a:r>
              <a:rPr lang="fr-BE" sz="2400" dirty="0"/>
              <a:t> </a:t>
            </a:r>
            <a:r>
              <a:rPr lang="fr-BE" sz="2400" dirty="0" err="1"/>
              <a:t>take</a:t>
            </a:r>
            <a:r>
              <a:rPr lang="fr-BE" sz="2400" dirty="0"/>
              <a:t> all possible pairs </a:t>
            </a:r>
            <a:r>
              <a:rPr lang="fr-BE" sz="2400" dirty="0" err="1"/>
              <a:t>that</a:t>
            </a:r>
            <a:r>
              <a:rPr lang="fr-BE" sz="2400" dirty="0"/>
              <a:t> </a:t>
            </a:r>
            <a:r>
              <a:rPr lang="fr-BE" sz="2400" dirty="0" err="1"/>
              <a:t>contain</a:t>
            </a:r>
            <a:r>
              <a:rPr lang="fr-BE" sz="2400" dirty="0"/>
              <a:t> a sentence </a:t>
            </a:r>
            <a:r>
              <a:rPr lang="fr-BE" sz="2400" dirty="0" err="1"/>
              <a:t>with</a:t>
            </a:r>
            <a:r>
              <a:rPr lang="fr-BE" sz="2400" dirty="0"/>
              <a:t> a </a:t>
            </a:r>
            <a:r>
              <a:rPr lang="fr-BE" sz="2400" i="1" dirty="0"/>
              <a:t>to-infinitive </a:t>
            </a:r>
            <a:r>
              <a:rPr lang="fr-BE" sz="2400" dirty="0"/>
              <a:t>and a sentence </a:t>
            </a:r>
            <a:r>
              <a:rPr lang="fr-BE" sz="2400" dirty="0" err="1"/>
              <a:t>with</a:t>
            </a:r>
            <a:r>
              <a:rPr lang="fr-BE" sz="2400" dirty="0"/>
              <a:t> a </a:t>
            </a:r>
            <a:r>
              <a:rPr lang="fr-BE" sz="2400" dirty="0" err="1"/>
              <a:t>bare</a:t>
            </a:r>
            <a:r>
              <a:rPr lang="fr-BE" sz="2400" dirty="0"/>
              <a:t> infinitive, and </a:t>
            </a:r>
            <a:r>
              <a:rPr lang="fr-BE" sz="2400" dirty="0" err="1"/>
              <a:t>try</a:t>
            </a:r>
            <a:r>
              <a:rPr lang="fr-BE" sz="2400" dirty="0"/>
              <a:t> all combinations, the index </a:t>
            </a:r>
            <a:r>
              <a:rPr lang="fr-BE" sz="2400" i="1" dirty="0"/>
              <a:t>C</a:t>
            </a:r>
            <a:r>
              <a:rPr lang="fr-BE" sz="2400" dirty="0"/>
              <a:t> </a:t>
            </a:r>
            <a:r>
              <a:rPr lang="fr-BE" sz="2400" dirty="0" err="1"/>
              <a:t>will</a:t>
            </a:r>
            <a:r>
              <a:rPr lang="fr-BE" sz="2400" dirty="0"/>
              <a:t> </a:t>
            </a:r>
            <a:r>
              <a:rPr lang="fr-BE" sz="2400" dirty="0" err="1"/>
              <a:t>be</a:t>
            </a:r>
            <a:r>
              <a:rPr lang="fr-BE" sz="2400" dirty="0"/>
              <a:t> the proportion of the times </a:t>
            </a:r>
            <a:r>
              <a:rPr lang="fr-BE" sz="2400" dirty="0" err="1"/>
              <a:t>when</a:t>
            </a:r>
            <a:r>
              <a:rPr lang="fr-BE" sz="2400" dirty="0"/>
              <a:t> the model </a:t>
            </a:r>
            <a:r>
              <a:rPr lang="fr-BE" sz="2400" dirty="0" err="1"/>
              <a:t>predicts</a:t>
            </a:r>
            <a:r>
              <a:rPr lang="fr-BE" sz="2400" dirty="0"/>
              <a:t> a </a:t>
            </a:r>
            <a:r>
              <a:rPr lang="fr-BE" sz="2400" dirty="0" err="1"/>
              <a:t>higher</a:t>
            </a:r>
            <a:r>
              <a:rPr lang="fr-BE" sz="2400" dirty="0"/>
              <a:t> </a:t>
            </a:r>
            <a:r>
              <a:rPr lang="fr-BE" sz="2400" dirty="0" err="1"/>
              <a:t>probability</a:t>
            </a:r>
            <a:r>
              <a:rPr lang="fr-BE" sz="2400" dirty="0"/>
              <a:t> of YES for the sentence </a:t>
            </a:r>
            <a:r>
              <a:rPr lang="fr-BE" sz="2400" dirty="0" err="1"/>
              <a:t>with</a:t>
            </a:r>
            <a:r>
              <a:rPr lang="fr-BE" sz="2400" dirty="0"/>
              <a:t> </a:t>
            </a:r>
            <a:r>
              <a:rPr lang="fr-BE" sz="2400" i="1" dirty="0"/>
              <a:t>to</a:t>
            </a:r>
            <a:r>
              <a:rPr lang="fr-BE" sz="2400" dirty="0"/>
              <a:t>, and a </a:t>
            </a:r>
            <a:r>
              <a:rPr lang="fr-BE" sz="2400" dirty="0" err="1"/>
              <a:t>higher</a:t>
            </a:r>
            <a:r>
              <a:rPr lang="fr-BE" sz="2400" dirty="0"/>
              <a:t> </a:t>
            </a:r>
            <a:r>
              <a:rPr lang="fr-BE" sz="2400" dirty="0" err="1"/>
              <a:t>probability</a:t>
            </a:r>
            <a:r>
              <a:rPr lang="fr-BE" sz="2400" dirty="0"/>
              <a:t> of NO</a:t>
            </a:r>
            <a:r>
              <a:rPr lang="fr-BE" sz="2400" i="1" dirty="0"/>
              <a:t> </a:t>
            </a:r>
            <a:r>
              <a:rPr lang="fr-BE" sz="2400" dirty="0"/>
              <a:t>for the sentence </a:t>
            </a:r>
            <a:r>
              <a:rPr lang="fr-BE" sz="2400" dirty="0" err="1"/>
              <a:t>with</a:t>
            </a:r>
            <a:r>
              <a:rPr lang="fr-BE" sz="2400" dirty="0"/>
              <a:t> </a:t>
            </a:r>
            <a:r>
              <a:rPr lang="fr-BE" sz="2400" i="1" dirty="0"/>
              <a:t>a </a:t>
            </a:r>
            <a:r>
              <a:rPr lang="fr-BE" sz="2400" i="1" dirty="0" err="1"/>
              <a:t>bare</a:t>
            </a:r>
            <a:r>
              <a:rPr lang="fr-BE" sz="2400" i="1" dirty="0"/>
              <a:t> infinitive.</a:t>
            </a:r>
          </a:p>
          <a:p>
            <a:r>
              <a:rPr lang="en-GB" sz="2400" dirty="0"/>
              <a:t> Rule of thumb:</a:t>
            </a:r>
            <a:endParaRPr lang="fr-BE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</a:t>
            </a:r>
            <a:r>
              <a:rPr lang="en-US" sz="2400" dirty="0"/>
              <a:t> = 0.5		no discrimination</a:t>
            </a:r>
            <a:endParaRPr lang="fr-BE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GB" sz="2400" dirty="0"/>
              <a:t>0.7 ≤ </a:t>
            </a:r>
            <a:r>
              <a:rPr lang="en-US" sz="2400" i="1" dirty="0"/>
              <a:t>C</a:t>
            </a:r>
            <a:r>
              <a:rPr lang="en-US" sz="2400" dirty="0"/>
              <a:t> &lt; 0.8 	acceptable discrimination</a:t>
            </a:r>
            <a:endParaRPr lang="fr-BE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GB" sz="2400" dirty="0"/>
              <a:t>0.8 ≤ </a:t>
            </a:r>
            <a:r>
              <a:rPr lang="en-US" sz="2400" i="1" dirty="0"/>
              <a:t>C</a:t>
            </a:r>
            <a:r>
              <a:rPr lang="en-US" sz="2400" dirty="0"/>
              <a:t> &lt; 0.9 	excellent discrimination</a:t>
            </a:r>
            <a:endParaRPr lang="fr-BE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</a:t>
            </a:r>
            <a:r>
              <a:rPr lang="en-US" sz="2400" dirty="0"/>
              <a:t> ≥ 0.9 		outstanding discrimination</a:t>
            </a:r>
            <a:endParaRPr lang="fr-BE" sz="2400" dirty="0"/>
          </a:p>
          <a:p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6336046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0F-3F83-44F9-9C49-4A77800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 and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AFA3-06DF-4352-A9A4-732389D2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Do we need all predictors? </a:t>
            </a:r>
          </a:p>
          <a:p>
            <a:pPr marL="0" indent="0">
              <a:buNone/>
            </a:pPr>
            <a:r>
              <a:rPr lang="en-GB" dirty="0"/>
              <a:t>2. Are the main assumptions met?</a:t>
            </a:r>
          </a:p>
          <a:p>
            <a:pPr marL="0" indent="0">
              <a:buNone/>
            </a:pPr>
            <a:r>
              <a:rPr lang="en-GB" dirty="0"/>
              <a:t>	- independence of observations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-  </a:t>
            </a:r>
            <a:r>
              <a:rPr lang="en-GB" dirty="0"/>
              <a:t>no multicollinearity</a:t>
            </a:r>
          </a:p>
          <a:p>
            <a:pPr marL="0" indent="0">
              <a:buNone/>
            </a:pPr>
            <a:r>
              <a:rPr lang="en-GB" dirty="0"/>
              <a:t>	-  linear relationships between the numerical predictors and the 	response in log odds (logit)</a:t>
            </a:r>
          </a:p>
          <a:p>
            <a:pPr marL="0" indent="0">
              <a:buNone/>
            </a:pPr>
            <a:r>
              <a:rPr lang="en-GB" dirty="0"/>
              <a:t>3. Do we have interactions?</a:t>
            </a:r>
          </a:p>
          <a:p>
            <a:pPr marL="0" indent="0">
              <a:buNone/>
            </a:pPr>
            <a:r>
              <a:rPr lang="en-GB" dirty="0"/>
              <a:t>4. How well does the model fit the data?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5. Is there overfitting?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1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4385</Words>
  <Application>Microsoft Office PowerPoint</Application>
  <PresentationFormat>On-screen Show (4:3)</PresentationFormat>
  <Paragraphs>748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Calibri Light</vt:lpstr>
      <vt:lpstr>Cambria Math</vt:lpstr>
      <vt:lpstr>Courier New</vt:lpstr>
      <vt:lpstr>Office Theme</vt:lpstr>
      <vt:lpstr> Introduction to regression analysis</vt:lpstr>
      <vt:lpstr>Outline</vt:lpstr>
      <vt:lpstr>Post-Christmas blues</vt:lpstr>
      <vt:lpstr>PowerPoint Presentation</vt:lpstr>
      <vt:lpstr>Fundamental concepts of regression</vt:lpstr>
      <vt:lpstr>Fundamental concepts of regression</vt:lpstr>
      <vt:lpstr>PowerPoint Presentation</vt:lpstr>
      <vt:lpstr>Fundamental concepts of regression</vt:lpstr>
      <vt:lpstr>PowerPoint Presentation</vt:lpstr>
      <vt:lpstr>Fundamental concepts of regression</vt:lpstr>
      <vt:lpstr>PowerPoint Presentation</vt:lpstr>
      <vt:lpstr>Fundamental concepts of regression</vt:lpstr>
      <vt:lpstr>PowerPoint Presentation</vt:lpstr>
      <vt:lpstr>Fundamental concepts of regression</vt:lpstr>
      <vt:lpstr>PowerPoint Presentation</vt:lpstr>
      <vt:lpstr>Fundamental concepts of regression</vt:lpstr>
      <vt:lpstr>PowerPoint Presentation</vt:lpstr>
      <vt:lpstr>Fundamental concepts of regression</vt:lpstr>
      <vt:lpstr>PowerPoint Presentation</vt:lpstr>
      <vt:lpstr>Linear regression with R</vt:lpstr>
      <vt:lpstr>Intercept and slope in lm summary</vt:lpstr>
      <vt:lpstr>Fitted values of lm</vt:lpstr>
      <vt:lpstr>Residuals</vt:lpstr>
      <vt:lpstr>Fitted, residuals and observed values</vt:lpstr>
      <vt:lpstr>The magic of linear regression</vt:lpstr>
      <vt:lpstr>How good is the fit?</vt:lpstr>
      <vt:lpstr>Categorical predictors</vt:lpstr>
      <vt:lpstr>PowerPoint Presentation</vt:lpstr>
      <vt:lpstr>PowerPoint Presentation</vt:lpstr>
      <vt:lpstr>How to represent them in regression?</vt:lpstr>
      <vt:lpstr>Treatment contrasts with lm</vt:lpstr>
      <vt:lpstr>Interpreting the coefficient</vt:lpstr>
      <vt:lpstr>Multiple regression</vt:lpstr>
      <vt:lpstr>Outline</vt:lpstr>
      <vt:lpstr>Binary outcome</vt:lpstr>
      <vt:lpstr>Success of submissions to journals</vt:lpstr>
      <vt:lpstr>PowerPoint Presentation</vt:lpstr>
      <vt:lpstr>Linear regression</vt:lpstr>
      <vt:lpstr>A small problem</vt:lpstr>
      <vt:lpstr>Logistic regression</vt:lpstr>
      <vt:lpstr>The hocus pocus</vt:lpstr>
      <vt:lpstr>Fitted values in logistic regression</vt:lpstr>
      <vt:lpstr>Two most useful functions</vt:lpstr>
      <vt:lpstr>GLM</vt:lpstr>
      <vt:lpstr>Interpretation of intercept in logistic regression</vt:lpstr>
      <vt:lpstr>Interpretation of slope in logistic regression</vt:lpstr>
      <vt:lpstr>Outline</vt:lpstr>
      <vt:lpstr>Help + (to) Infinitive</vt:lpstr>
      <vt:lpstr>How would you translate this?</vt:lpstr>
      <vt:lpstr>Actual translation</vt:lpstr>
      <vt:lpstr>Possible relevant factors</vt:lpstr>
      <vt:lpstr>Possible relevant factors (Cont.)</vt:lpstr>
      <vt:lpstr>Possible relevant factors (Cont.)</vt:lpstr>
      <vt:lpstr>Data help_gb</vt:lpstr>
      <vt:lpstr>Effect of formality</vt:lpstr>
      <vt:lpstr>Interpretation of slope</vt:lpstr>
      <vt:lpstr>Exercise</vt:lpstr>
      <vt:lpstr>Binary predictor: Helpee</vt:lpstr>
      <vt:lpstr>More than two categories: wordform of help</vt:lpstr>
      <vt:lpstr>Exercise</vt:lpstr>
      <vt:lpstr>Model selection and diagnostics</vt:lpstr>
      <vt:lpstr>Do we need all predictors?</vt:lpstr>
      <vt:lpstr>ANOVA</vt:lpstr>
      <vt:lpstr>ANOVA: models with and without Valency</vt:lpstr>
      <vt:lpstr>Exercise </vt:lpstr>
      <vt:lpstr>Model selection and diagnostics</vt:lpstr>
      <vt:lpstr>Independence of observations</vt:lpstr>
      <vt:lpstr>Model selection and diagnostics</vt:lpstr>
      <vt:lpstr>Multicollinearity</vt:lpstr>
      <vt:lpstr>The damaging effect of multicollineatiry</vt:lpstr>
      <vt:lpstr>VIF explosion</vt:lpstr>
      <vt:lpstr>Exercise</vt:lpstr>
      <vt:lpstr>Model selection and diagnostics</vt:lpstr>
      <vt:lpstr>Generalized Additive Models</vt:lpstr>
      <vt:lpstr>PowerPoint Presentation</vt:lpstr>
      <vt:lpstr>PowerPoint Presentation</vt:lpstr>
      <vt:lpstr>PowerPoint Presentation</vt:lpstr>
      <vt:lpstr>What’s going on with LingDist?</vt:lpstr>
      <vt:lpstr>Refitting the model</vt:lpstr>
      <vt:lpstr>Exercise</vt:lpstr>
      <vt:lpstr>Modelling non-linearity of Info_HELP in glm</vt:lpstr>
      <vt:lpstr>PowerPoint Presentation</vt:lpstr>
      <vt:lpstr>Add non-linear terms</vt:lpstr>
      <vt:lpstr>Visualization of non-linear terms</vt:lpstr>
      <vt:lpstr>PowerPoint Presentation</vt:lpstr>
      <vt:lpstr>Which non-linear terms do we need?</vt:lpstr>
      <vt:lpstr>A simpler way of adding polynomial terms</vt:lpstr>
      <vt:lpstr>Model selection and diagnostics</vt:lpstr>
      <vt:lpstr>Adding interaction terms</vt:lpstr>
      <vt:lpstr>How to add interactions in R</vt:lpstr>
      <vt:lpstr>Interaction of LingDist and ToHelp (simplified)</vt:lpstr>
      <vt:lpstr>Interpreting an interaction</vt:lpstr>
      <vt:lpstr>To visualize the probabilities of outcomes</vt:lpstr>
      <vt:lpstr>Exercises</vt:lpstr>
      <vt:lpstr>Model selection and diagnostics</vt:lpstr>
      <vt:lpstr>Even more informative: lrm in package rms</vt:lpstr>
      <vt:lpstr>Summary statistics</vt:lpstr>
      <vt:lpstr>Concordance index C</vt:lpstr>
      <vt:lpstr>Model selection and diagnostics</vt:lpstr>
      <vt:lpstr>How many observations are needed?</vt:lpstr>
      <vt:lpstr>Exercise</vt:lpstr>
    </vt:vector>
  </TitlesOfParts>
  <Company>Université Catholique de Louvain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5 Logistic regression</dc:title>
  <dc:creator>SIWS</dc:creator>
  <cp:lastModifiedBy>Levshina Natalia</cp:lastModifiedBy>
  <cp:revision>122</cp:revision>
  <dcterms:created xsi:type="dcterms:W3CDTF">2015-05-27T11:16:39Z</dcterms:created>
  <dcterms:modified xsi:type="dcterms:W3CDTF">2018-01-16T09:34:16Z</dcterms:modified>
</cp:coreProperties>
</file>