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268" r:id="rId13"/>
    <p:sldId id="269" r:id="rId14"/>
    <p:sldId id="270" r:id="rId15"/>
    <p:sldId id="271" r:id="rId16"/>
    <p:sldId id="297" r:id="rId17"/>
    <p:sldId id="272" r:id="rId18"/>
    <p:sldId id="273" r:id="rId19"/>
    <p:sldId id="289" r:id="rId20"/>
    <p:sldId id="275" r:id="rId21"/>
    <p:sldId id="276" r:id="rId22"/>
    <p:sldId id="277" r:id="rId23"/>
    <p:sldId id="278" r:id="rId24"/>
    <p:sldId id="279" r:id="rId25"/>
    <p:sldId id="300" r:id="rId26"/>
    <p:sldId id="305" r:id="rId27"/>
    <p:sldId id="306" r:id="rId28"/>
    <p:sldId id="307" r:id="rId29"/>
    <p:sldId id="308" r:id="rId30"/>
    <p:sldId id="283" r:id="rId31"/>
    <p:sldId id="294" r:id="rId32"/>
    <p:sldId id="284" r:id="rId33"/>
    <p:sldId id="285" r:id="rId34"/>
    <p:sldId id="286" r:id="rId35"/>
    <p:sldId id="295" r:id="rId36"/>
    <p:sldId id="292" r:id="rId37"/>
    <p:sldId id="287" r:id="rId38"/>
    <p:sldId id="298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358-D1C9-43E9-825E-B4974A6F5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94523"/>
            <a:ext cx="7772400" cy="2387600"/>
          </a:xfrm>
        </p:spPr>
        <p:txBody>
          <a:bodyPr>
            <a:normAutofit/>
          </a:bodyPr>
          <a:lstStyle/>
          <a:p>
            <a:r>
              <a:rPr lang="en-GB" sz="4400" dirty="0"/>
              <a:t>Introduction to R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1A13C-DF39-4F10-86C6-8E465567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39576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Natalia Levshina © 2017</a:t>
            </a:r>
          </a:p>
          <a:p>
            <a:r>
              <a:rPr lang="en-GB" dirty="0"/>
              <a:t>Jena, </a:t>
            </a:r>
            <a:r>
              <a:rPr lang="en-GB" dirty="0" err="1"/>
              <a:t>WiSe</a:t>
            </a:r>
            <a:r>
              <a:rPr lang="en-GB" dirty="0"/>
              <a:t> 2017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8B997-37F8-475F-8DD3-4D01E5F8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1FDAC-9A9F-43A3-AB34-EBD3E57B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2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Germany </a:t>
            </a:r>
          </a:p>
          <a:p>
            <a:pPr marL="457200" lvl="1" indent="0">
              <a:buNone/>
            </a:pPr>
            <a:r>
              <a:rPr lang="en-GB" dirty="0"/>
              <a:t>b) the population of Burkina Faso </a:t>
            </a:r>
          </a:p>
          <a:p>
            <a:r>
              <a:rPr lang="en-GB" dirty="0"/>
              <a:t>Compute their sum.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Beware: = and ==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case-sensitive!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workspace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1. Click on the cross or type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</a:p>
          <a:p>
            <a:pPr marL="0" indent="0">
              <a:buNone/>
            </a:pPr>
            <a:r>
              <a:rPr lang="en-US" sz="2800" dirty="0"/>
              <a:t>Select the action (to save or not to save).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Next session: restart R or, if you have many different workspaces, click on the R from the directory; alternatively: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load("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yourDirectory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yourFile.RData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messages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types in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Contingency tables</a:t>
            </a:r>
          </a:p>
          <a:p>
            <a:r>
              <a:rPr lang="en-US" sz="2400" dirty="0"/>
              <a:t>Matrices</a:t>
            </a:r>
          </a:p>
          <a:p>
            <a:r>
              <a:rPr lang="en-US" sz="2400" dirty="0"/>
              <a:t>Distance matrices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vectors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a character vector with the names of your fellow students. Create a vector with their heights (in cm). Combine the vectors in one data frame. 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FB8-E555-4988-B7E2-80F65849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943A-106A-4143-A7C8-C23A4E7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         RT          dialect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f:2   Min.   :455.0   Length:4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m:2   1st Qu.:497.8   Class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Median :589.5   Mode 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Mean   :601.8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3rd Qu.:693.5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Max.   :773.0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	4 obs. of  3 variables: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sex    : Factor w/ 2 levels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f","m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RT     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455 773 512 667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dialect: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9BF-CA39-4C92-B077-832B1A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31D-3570-4E9B-979B-00D8E361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dialect	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#the fist row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second column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[1,2]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element in the fist row,  second column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F99-BAAD-47DE-BCBD-4709A05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591-4ECC-41C7-93E1-D925FBE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"f",]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"m", 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500,]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5D8-885E-495B-8516-4BB6EC7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49DB-6B07-48BA-8AB0-260C37A7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the built-in data frame </a:t>
            </a:r>
            <a:r>
              <a:rPr lang="en-GB" dirty="0" err="1"/>
              <a:t>ChickWeight</a:t>
            </a:r>
            <a:endParaRPr lang="en-GB" dirty="0"/>
          </a:p>
          <a:p>
            <a:r>
              <a:rPr lang="en-GB" dirty="0"/>
              <a:t>What variables do you find there?</a:t>
            </a:r>
          </a:p>
          <a:p>
            <a:r>
              <a:rPr lang="en-GB" dirty="0"/>
              <a:t>Make a subset of all chicks on diet 4.</a:t>
            </a:r>
          </a:p>
          <a:p>
            <a:r>
              <a:rPr lang="en-GB" dirty="0"/>
              <a:t>How many chicks weigh more than 350g?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97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 (&gt; 10K as of June 2017)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F3-D2C5-4DA6-A758-BBE14A0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A0CE-1BC1-4019-A0CC-11BDD156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000" dirty="0"/>
              <a:t>Let’s add another factor to the </a:t>
            </a:r>
            <a:r>
              <a:rPr lang="en-GB" sz="4000" dirty="0" err="1"/>
              <a:t>dataframe</a:t>
            </a:r>
            <a:r>
              <a:rPr lang="en-GB" sz="4000" dirty="0"/>
              <a:t>, </a:t>
            </a:r>
            <a:r>
              <a:rPr lang="en-GB" sz="4000" i="1" dirty="0"/>
              <a:t>dialect</a:t>
            </a:r>
            <a:r>
              <a:rPr lang="en-GB" sz="4000" dirty="0"/>
              <a:t>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en-GB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	RT 	dialect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455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773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512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667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	0   	2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   	2   	0</a:t>
            </a:r>
          </a:p>
        </p:txBody>
      </p:sp>
    </p:spTree>
    <p:extLst>
      <p:ext uri="{BB962C8B-B14F-4D97-AF65-F5344CB8AC3E}">
        <p14:creationId xmlns:p14="http://schemas.microsoft.com/office/powerpoint/2010/main" val="835796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9CA-320E-4FB9-BF4B-BBC5DCE2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94E4-6CE4-4513-BB1B-EE476529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[output omitted: distances between several European cities]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My journey this summer: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08847-7A8F-4622-B03A-8D4F51D1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7155"/>
              </p:ext>
            </p:extLst>
          </p:nvPr>
        </p:nvGraphicFramePr>
        <p:xfrm>
          <a:off x="1066800" y="4458494"/>
          <a:ext cx="694944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5007177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5458883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7641935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90361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Frankfurt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Tampere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4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C95-7B36-4A9B-BE9B-2DC8CEAC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 this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8BD1-164A-4DF9-8066-F498271C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(Frankfurt = c(0, 1186, 1572), Stockholm = c(1186, 0, 395), Tampere = c(1572, 395, 0))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mMatrix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"structure"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B7D-78AD-405F-8F3A-BE5F8E1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matrix to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D4A-E0FE-4613-9CFB-9BF3B49F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endParaRPr lang="en-GB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Frankfurt Stockholm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 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3104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89B9-C4C5-443E-B0AA-1AE8FA1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377A-8E4C-4F9E-A9A6-1A0BDCFA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 &lt;- 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mydist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Frankfurt Stockholm Tampere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Frankfurt         0      1186    1572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Stockholm      1186         0     395</a:t>
            </a:r>
          </a:p>
          <a:p>
            <a:pPr marL="0" indent="0">
              <a:buNone/>
            </a:pP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Tampere        1572       395      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83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2A9-7E80-4477-A37C-FE6A942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A378-A608-44CE-9E08-13620711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your own distance matrix, depending on where you have travelled to this summer.</a:t>
            </a:r>
          </a:p>
        </p:txBody>
      </p:sp>
    </p:spTree>
    <p:extLst>
      <p:ext uri="{BB962C8B-B14F-4D97-AF65-F5344CB8AC3E}">
        <p14:creationId xmlns:p14="http://schemas.microsoft.com/office/powerpoint/2010/main" val="3677505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F6-4142-4B10-84D0-E32FEBE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34C-90A6-4E80-80C1-4660B14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1.  Compute the square root of 1681.</a:t>
            </a:r>
          </a:p>
          <a:p>
            <a:pPr marL="0" indent="0">
              <a:buNone/>
            </a:pPr>
            <a:r>
              <a:rPr lang="en-GB" dirty="0"/>
              <a:t>2.  Type in R: </a:t>
            </a:r>
            <a:r>
              <a:rPr lang="en-GB" dirty="0" err="1">
                <a:solidFill>
                  <a:srgbClr val="0000CC"/>
                </a:solidFill>
              </a:rPr>
              <a:t>set.seed</a:t>
            </a:r>
            <a:r>
              <a:rPr lang="en-GB" dirty="0">
                <a:solidFill>
                  <a:srgbClr val="0000CC"/>
                </a:solidFill>
              </a:rPr>
              <a:t>(x)</a:t>
            </a:r>
            <a:r>
              <a:rPr lang="en-GB" dirty="0"/>
              <a:t>, where x is the result of step 1.	</a:t>
            </a:r>
          </a:p>
          <a:p>
            <a:pPr marL="0" indent="0">
              <a:buNone/>
            </a:pPr>
            <a:r>
              <a:rPr lang="en-GB" dirty="0"/>
              <a:t>3. Create a random sample of 100 numbers from 1 to 100.</a:t>
            </a:r>
          </a:p>
          <a:p>
            <a:pPr marL="0" indent="0">
              <a:buNone/>
            </a:pPr>
            <a:r>
              <a:rPr lang="en-GB" dirty="0"/>
              <a:t>4.  Find the 20</a:t>
            </a:r>
            <a:r>
              <a:rPr lang="en-GB" baseline="30000" dirty="0"/>
              <a:t>th</a:t>
            </a:r>
            <a:r>
              <a:rPr lang="en-GB" dirty="0"/>
              <a:t> element. This will be your y.</a:t>
            </a:r>
          </a:p>
          <a:p>
            <a:pPr marL="0" indent="0">
              <a:buNone/>
            </a:pPr>
            <a:r>
              <a:rPr lang="en-GB" dirty="0"/>
              <a:t>5. Take the </a:t>
            </a:r>
            <a:r>
              <a:rPr lang="en-GB" dirty="0" err="1"/>
              <a:t>yth</a:t>
            </a:r>
            <a:r>
              <a:rPr lang="en-GB" dirty="0"/>
              <a:t> letter in the English alphabet. Write down the letter.</a:t>
            </a:r>
          </a:p>
          <a:p>
            <a:pPr marL="0" indent="0">
              <a:buNone/>
            </a:pPr>
            <a:r>
              <a:rPr lang="en-GB" dirty="0"/>
              <a:t>6. Open the help page of the function </a:t>
            </a:r>
            <a:r>
              <a:rPr lang="en-GB" dirty="0" err="1">
                <a:solidFill>
                  <a:srgbClr val="0000CC"/>
                </a:solidFill>
              </a:rPr>
              <a:t>read.table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/>
              <a:t>and find the subsection “See also”. Find the first R function mentioned in that subsection. Remove the first letter and write down the result.</a:t>
            </a:r>
          </a:p>
          <a:p>
            <a:pPr marL="0" indent="0">
              <a:buNone/>
            </a:pPr>
            <a:r>
              <a:rPr lang="en-GB" dirty="0"/>
              <a:t>7. Find R citation information using </a:t>
            </a:r>
            <a:r>
              <a:rPr lang="en-GB" dirty="0">
                <a:solidFill>
                  <a:srgbClr val="0000CC"/>
                </a:solidFill>
              </a:rPr>
              <a:t>citation()</a:t>
            </a:r>
            <a:r>
              <a:rPr lang="en-GB" dirty="0"/>
              <a:t>. Take the 3</a:t>
            </a:r>
            <a:r>
              <a:rPr lang="en-GB" baseline="30000" dirty="0"/>
              <a:t>rd</a:t>
            </a:r>
            <a:r>
              <a:rPr lang="en-GB" dirty="0"/>
              <a:t> word and write down the letter.</a:t>
            </a:r>
          </a:p>
          <a:p>
            <a:pPr marL="0" indent="0">
              <a:buNone/>
            </a:pPr>
            <a:r>
              <a:rPr lang="en-GB" dirty="0"/>
              <a:t>8. Put all words together!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325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08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46845" cy="36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R?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 into R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Create a similar table in Excel (or </a:t>
            </a:r>
            <a:r>
              <a:rPr lang="en-US" sz="2400" dirty="0" err="1"/>
              <a:t>OpenOffice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). Don’t forget to create a header. In case of missing values, put NA. No empty cells!</a:t>
            </a:r>
          </a:p>
          <a:p>
            <a:pPr marL="0" indent="0">
              <a:buNone/>
            </a:pPr>
            <a:r>
              <a:rPr lang="en-US" sz="2400" dirty="0"/>
              <a:t>2. Save the file as a tab delimited text file (.txt).</a:t>
            </a:r>
          </a:p>
          <a:p>
            <a:pPr marL="0" indent="0">
              <a:buNone/>
            </a:pPr>
            <a:r>
              <a:rPr lang="en-US" sz="2400" dirty="0"/>
              <a:t>3. Read the file in R: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choice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endParaRPr lang="fr-B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17242" cy="28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6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Create the following table in Excel (or OpenOffice </a:t>
            </a:r>
            <a:r>
              <a:rPr lang="en-US" dirty="0" err="1"/>
              <a:t>Calc</a:t>
            </a:r>
            <a:r>
              <a:rPr lang="en-US" dirty="0"/>
              <a:t>) and import it in R as a data frame under the name </a:t>
            </a:r>
            <a:r>
              <a:rPr lang="en-US" i="1" dirty="0"/>
              <a:t>Linguists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fr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17600" y="3045285"/>
          <a:ext cx="6908799" cy="36745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2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1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Last name 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First name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Framework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Born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Died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de Saussure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Ferdinand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Structuralism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1857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1913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Chomsky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Noam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Generative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1928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 err="1">
                          <a:effectLst/>
                        </a:rPr>
                        <a:t>Lakoff</a:t>
                      </a:r>
                      <a:r>
                        <a:rPr lang="en-US" sz="2000" b="0" kern="150" dirty="0">
                          <a:effectLst/>
                        </a:rPr>
                        <a:t>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George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Cognitive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1941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8238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objects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1526</Words>
  <Application>Microsoft Office PowerPoint</Application>
  <PresentationFormat>On-screen Show (4:3)</PresentationFormat>
  <Paragraphs>331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Courier New</vt:lpstr>
      <vt:lpstr>Mangal</vt:lpstr>
      <vt:lpstr>Times New Roman</vt:lpstr>
      <vt:lpstr>Office Theme</vt:lpstr>
      <vt:lpstr>Introduction to R 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Outline</vt:lpstr>
      <vt:lpstr>Important data types in R</vt:lpstr>
      <vt:lpstr>Numeric vectors</vt:lpstr>
      <vt:lpstr>Character vectors</vt:lpstr>
      <vt:lpstr>Factors</vt:lpstr>
      <vt:lpstr>Data frames</vt:lpstr>
      <vt:lpstr>Exercise</vt:lpstr>
      <vt:lpstr>Summarizing the data</vt:lpstr>
      <vt:lpstr>Selecting observations</vt:lpstr>
      <vt:lpstr>Using logical operators</vt:lpstr>
      <vt:lpstr>Exercise</vt:lpstr>
      <vt:lpstr>Contingency tables</vt:lpstr>
      <vt:lpstr>Matrices</vt:lpstr>
      <vt:lpstr>Distance matrices</vt:lpstr>
      <vt:lpstr>My journey this summer</vt:lpstr>
      <vt:lpstr>From matrix to distance matrix</vt:lpstr>
      <vt:lpstr>… and back</vt:lpstr>
      <vt:lpstr>Exercise </vt:lpstr>
      <vt:lpstr>Quest</vt:lpstr>
      <vt:lpstr>Outline</vt:lpstr>
      <vt:lpstr>Importing your data to R</vt:lpstr>
      <vt:lpstr>Importing your data into R</vt:lpstr>
      <vt:lpstr>Interactive choice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36</cp:revision>
  <dcterms:created xsi:type="dcterms:W3CDTF">2017-08-28T03:33:00Z</dcterms:created>
  <dcterms:modified xsi:type="dcterms:W3CDTF">2017-11-07T12:15:34Z</dcterms:modified>
</cp:coreProperties>
</file>