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60" r:id="rId4"/>
    <p:sldId id="261" r:id="rId5"/>
    <p:sldId id="262" r:id="rId6"/>
    <p:sldId id="288" r:id="rId7"/>
    <p:sldId id="264" r:id="rId8"/>
    <p:sldId id="265" r:id="rId9"/>
    <p:sldId id="266" r:id="rId10"/>
    <p:sldId id="296" r:id="rId11"/>
    <p:sldId id="267" r:id="rId12"/>
    <p:sldId id="268" r:id="rId13"/>
    <p:sldId id="269" r:id="rId14"/>
    <p:sldId id="270" r:id="rId15"/>
    <p:sldId id="271" r:id="rId16"/>
    <p:sldId id="297" r:id="rId17"/>
    <p:sldId id="272" r:id="rId18"/>
    <p:sldId id="273" r:id="rId19"/>
    <p:sldId id="289" r:id="rId20"/>
    <p:sldId id="275" r:id="rId21"/>
    <p:sldId id="276" r:id="rId22"/>
    <p:sldId id="277" r:id="rId23"/>
    <p:sldId id="278" r:id="rId24"/>
    <p:sldId id="279" r:id="rId25"/>
    <p:sldId id="300" r:id="rId26"/>
    <p:sldId id="283" r:id="rId27"/>
    <p:sldId id="294" r:id="rId28"/>
    <p:sldId id="284" r:id="rId29"/>
    <p:sldId id="285" r:id="rId30"/>
    <p:sldId id="286" r:id="rId31"/>
    <p:sldId id="295" r:id="rId32"/>
    <p:sldId id="292" r:id="rId33"/>
    <p:sldId id="287" r:id="rId34"/>
    <p:sldId id="298" r:id="rId35"/>
    <p:sldId id="301" r:id="rId36"/>
    <p:sldId id="302" r:id="rId37"/>
    <p:sldId id="303" r:id="rId38"/>
    <p:sldId id="30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E1285-EC16-44C2-ACF2-ACD5F72C550A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FF209-9962-44AA-BBA9-57AF475DFE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39BBE-D753-43FB-9D96-9883D9FF1251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145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5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8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51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83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7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1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93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19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2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3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2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studio.com/products/RStud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C358-D1C9-43E9-825E-B4974A6F5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94523"/>
            <a:ext cx="7772400" cy="2387600"/>
          </a:xfrm>
        </p:spPr>
        <p:txBody>
          <a:bodyPr>
            <a:normAutofit/>
          </a:bodyPr>
          <a:lstStyle/>
          <a:p>
            <a:r>
              <a:rPr lang="en-GB" sz="4400" dirty="0"/>
              <a:t>Introduction to R</a:t>
            </a:r>
            <a:br>
              <a:rPr lang="en-GB" sz="4400" dirty="0"/>
            </a:b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1A13C-DF39-4F10-86C6-8E4655674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440" y="3957638"/>
            <a:ext cx="6858000" cy="1655762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Natalia Levshina © 2017</a:t>
            </a:r>
          </a:p>
          <a:p>
            <a:r>
              <a:rPr lang="en-GB" dirty="0"/>
              <a:t>Jena, </a:t>
            </a:r>
            <a:r>
              <a:rPr lang="en-GB" dirty="0" err="1"/>
              <a:t>WiSe</a:t>
            </a:r>
            <a:r>
              <a:rPr lang="en-GB" dirty="0"/>
              <a:t> 2017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8B997-37F8-475F-8DD3-4D01E5F87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454980"/>
            <a:ext cx="2692400" cy="428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D1FDAC-9A9F-43A3-AB34-EBD3E57B9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7" y="82869"/>
            <a:ext cx="20288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27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9775-4E43-4A57-9023-A90B4F42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97C3-A64F-4E02-8DCB-77234779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two vectors with 1 element in each:</a:t>
            </a:r>
          </a:p>
          <a:p>
            <a:pPr marL="457200" lvl="1" indent="0">
              <a:buNone/>
            </a:pPr>
            <a:r>
              <a:rPr lang="en-GB" dirty="0"/>
              <a:t>a) The population of Germany </a:t>
            </a:r>
          </a:p>
          <a:p>
            <a:pPr marL="457200" lvl="1" indent="0">
              <a:buNone/>
            </a:pPr>
            <a:r>
              <a:rPr lang="en-GB" dirty="0"/>
              <a:t>b) the population of Burkina Faso </a:t>
            </a:r>
          </a:p>
          <a:p>
            <a:r>
              <a:rPr lang="en-GB" dirty="0"/>
              <a:t>Compute their sum.</a:t>
            </a:r>
          </a:p>
        </p:txBody>
      </p:sp>
    </p:spTree>
    <p:extLst>
      <p:ext uri="{BB962C8B-B14F-4D97-AF65-F5344CB8AC3E}">
        <p14:creationId xmlns:p14="http://schemas.microsoft.com/office/powerpoint/2010/main" val="65659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Beware: = and ==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= 3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creates an object a with the value 3, an alternative to "a &lt;- 3"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== 3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tests if a equals 3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== 10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tests if a equals 10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FALSE 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4673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is case-sensitive!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 &lt;- 7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+ b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10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+ B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Error: object 'B' not found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4330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your objects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#returns a list of objects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"a"        "b"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#removes an object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"a"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90732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workspace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1. Click on the cross or type 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q()</a:t>
            </a:r>
          </a:p>
          <a:p>
            <a:pPr marL="0" indent="0">
              <a:buNone/>
            </a:pPr>
            <a:r>
              <a:rPr lang="en-US" sz="2800" dirty="0"/>
              <a:t>Select the action (to save or not to save).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9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9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sz="29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find out where your workspace will be saved 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"C:/Users/Your/Directory"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("C:/Users/Your/Directory")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change it, if you like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Next session: restart R or, if you have many different workspaces, click on the R from the directory; alternatively: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load("</a:t>
            </a:r>
            <a:r>
              <a:rPr lang="en-US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yourDirectory</a:t>
            </a: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yourFile.RData</a:t>
            </a: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fr-BE" sz="28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6478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?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open a help file with information about function ‘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??correlation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#returns a list of functions that contain this expression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5409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859A-7C3D-4C71-9B09-1AB728CC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C7DC-14D5-43C6-B125-A3941661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help on the function </a:t>
            </a:r>
            <a:r>
              <a:rPr lang="en-GB" dirty="0">
                <a:solidFill>
                  <a:srgbClr val="0000CC"/>
                </a:solidFill>
              </a:rPr>
              <a:t>summary()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511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&lt;- 1:10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vector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to 10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 1  2  3  4  5  6  7  8  9 10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meann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want to compute the mean value of x: a typo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could not find function "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mean(x)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correct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5.5</a:t>
            </a:r>
          </a:p>
        </p:txBody>
      </p:sp>
    </p:spTree>
    <p:extLst>
      <p:ext uri="{BB962C8B-B14F-4D97-AF65-F5344CB8AC3E}">
        <p14:creationId xmlns:p14="http://schemas.microsoft.com/office/powerpoint/2010/main" val="2089275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messages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(c(1, 2), c(3, 4)) </a:t>
            </a:r>
            <a:r>
              <a:rPr lang="fr-BE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BE" sz="2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BE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2-by-2 table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endParaRPr lang="fr-BE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2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[2,]    3    4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Pearson's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Chi-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Yates'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continuity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correction 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X-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1, p-value = 1 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 message: 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fr-BE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Chi-squared approximation may be incorrect</a:t>
            </a:r>
            <a:endParaRPr lang="fr-BE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33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/>
              <a:t>2. Basics of R syntax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3. Main objects in R</a:t>
            </a:r>
          </a:p>
          <a:p>
            <a:pPr marL="0" indent="0">
              <a:buNone/>
            </a:pPr>
            <a:r>
              <a:rPr lang="en-GB" dirty="0"/>
              <a:t>4. Creating and importing your data into 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91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/>
              <a:t>2. Basics of R syntax</a:t>
            </a:r>
          </a:p>
          <a:p>
            <a:pPr marL="0" indent="0">
              <a:buNone/>
            </a:pPr>
            <a:r>
              <a:rPr lang="en-GB" dirty="0"/>
              <a:t>3. Main objects in R</a:t>
            </a:r>
          </a:p>
          <a:p>
            <a:pPr marL="0" indent="0">
              <a:buNone/>
            </a:pPr>
            <a:r>
              <a:rPr lang="en-GB" dirty="0"/>
              <a:t>4. Creating and importing your data into 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18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data types in R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Numeric vectors</a:t>
            </a:r>
          </a:p>
          <a:p>
            <a:r>
              <a:rPr lang="en-US" sz="2400" dirty="0"/>
              <a:t>Character vectors</a:t>
            </a:r>
          </a:p>
          <a:p>
            <a:r>
              <a:rPr lang="en-US" sz="2400" dirty="0"/>
              <a:t>Factors</a:t>
            </a:r>
            <a:endParaRPr lang="en-US" sz="2100" dirty="0"/>
          </a:p>
          <a:p>
            <a:r>
              <a:rPr lang="en-US" sz="2400" dirty="0"/>
              <a:t>Data frames</a:t>
            </a:r>
          </a:p>
          <a:p>
            <a:r>
              <a:rPr lang="en-US" sz="2400" dirty="0"/>
              <a:t>Contingency tables</a:t>
            </a:r>
          </a:p>
          <a:p>
            <a:r>
              <a:rPr lang="en-US" sz="2400" dirty="0"/>
              <a:t>Matrices</a:t>
            </a:r>
          </a:p>
          <a:p>
            <a:r>
              <a:rPr lang="en-US" sz="2400" dirty="0"/>
              <a:t>Distance matrices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72167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vectors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&lt;- 1:5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vector of integers from 1 to 5</a:t>
            </a:r>
            <a:endParaRPr lang="fr-BE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endParaRPr lang="fr-BE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 2 3 4 5</a:t>
            </a:r>
          </a:p>
          <a:p>
            <a:pPr marL="0" indent="0">
              <a:buNone/>
            </a:pPr>
            <a:r>
              <a:rPr lang="nl-NL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is(vnum)</a:t>
            </a:r>
          </a:p>
          <a:p>
            <a:pPr marL="0" indent="0">
              <a:buNone/>
            </a:pPr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"integer"             "numeric"             "vector"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[….]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not a sequence: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RT &lt;- c(455, 773, 512, 667)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#reaction times in an experiment</a:t>
            </a:r>
            <a:endParaRPr lang="fr-BE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RT</a:t>
            </a:r>
            <a:endParaRPr lang="fr-BE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455 773 512 667</a:t>
            </a: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sz="20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8917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vectors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sex &lt;- c("f", "m", "m", "f")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sex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"f" "m" "m" "f"</a:t>
            </a:r>
          </a:p>
          <a:p>
            <a:pPr marL="0" indent="0">
              <a:buNone/>
            </a:pP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"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1490253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sex.f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factor(sex)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sex.f</a:t>
            </a: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f m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Levels: f m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sex.f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"factor"              "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1927869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(sex, RT)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#char. vectors turn into factors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sex  	RT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		455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m 		773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m 		512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		667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is(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"list" […]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523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Create a character vector with the names of your fellow students. Create a vector with their heights (in cm). Combine the vectors in one data frame. </a:t>
            </a: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2052929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B2F3-D2C5-4DA6-A758-BBE14A0B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Contingency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A0CE-1BC1-4019-A0CC-11BDD156E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4000" dirty="0"/>
              <a:t>Let’s add another factor to the </a:t>
            </a:r>
            <a:r>
              <a:rPr lang="en-GB" sz="4000" dirty="0" err="1"/>
              <a:t>dataframe</a:t>
            </a:r>
            <a:r>
              <a:rPr lang="en-GB" sz="4000" dirty="0"/>
              <a:t>, </a:t>
            </a:r>
            <a:r>
              <a:rPr lang="en-GB" sz="4000" i="1" dirty="0"/>
              <a:t>dialect</a:t>
            </a:r>
            <a:r>
              <a:rPr lang="en-GB" sz="4000" dirty="0"/>
              <a:t>: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mydf$dialect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c("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endParaRPr lang="en-GB" sz="3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	RT 	dialect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	455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m 	773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m 	512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	667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table(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mydf$sex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mydf$dialect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   	0   	2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   	2   	0</a:t>
            </a:r>
          </a:p>
        </p:txBody>
      </p:sp>
    </p:spTree>
    <p:extLst>
      <p:ext uri="{BB962C8B-B14F-4D97-AF65-F5344CB8AC3E}">
        <p14:creationId xmlns:p14="http://schemas.microsoft.com/office/powerpoint/2010/main" val="835796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 &lt;-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(1:5, 10:6)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10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9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[3,]    3    8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[4,]    4    7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[5,]    5    6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"matrix"   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[…]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2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99CA-320E-4FB9-BF4B-BBC5DCE2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94E4-6CE4-4513-BB1B-EE476529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eurodist</a:t>
            </a: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[output omitted: distances between several European cities]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My journey this summer: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B08847-7A8F-4622-B03A-8D4F51D16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087155"/>
              </p:ext>
            </p:extLst>
          </p:nvPr>
        </p:nvGraphicFramePr>
        <p:xfrm>
          <a:off x="1066800" y="4458494"/>
          <a:ext cx="694944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500717703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5458883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87641935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903619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Frankfurt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Stockholm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Tampere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5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Frankfurt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2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Stockholm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Tampere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4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449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CC95-7B36-4A9B-BE9B-2DC8CEAC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journey this summer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8BD1-164A-4DF9-8066-F498271CA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(Frankfurt = c(0, 1186, 1572), Stockholm = c(1186, 0, 395), Tampere = c(1572, 395, 0))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Frankfurt Stockholm Tampere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Frankfurt         0      1186    1572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Stockholm      1186         0     395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Tampere        1572       395       0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"matrix"   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  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mMatrix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 "structure"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3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statistical computing environment (from </a:t>
            </a:r>
            <a:r>
              <a:rPr lang="en-US" sz="2400" i="1" dirty="0"/>
              <a:t>t</a:t>
            </a:r>
            <a:r>
              <a:rPr lang="en-US" sz="2400" dirty="0"/>
              <a:t>-test to generalized linear models, and more…)</a:t>
            </a:r>
          </a:p>
          <a:p>
            <a:pPr marL="0" indent="0">
              <a:buNone/>
            </a:pPr>
            <a:r>
              <a:rPr lang="en-US" sz="2400" dirty="0"/>
              <a:t>	- core distribution “base” </a:t>
            </a:r>
          </a:p>
          <a:p>
            <a:pPr marL="0" indent="0">
              <a:buNone/>
            </a:pPr>
            <a:r>
              <a:rPr lang="en-US" sz="2400" dirty="0"/>
              <a:t>	- add-on packages (&gt; 10K as of June 2017)</a:t>
            </a:r>
          </a:p>
          <a:p>
            <a:r>
              <a:rPr lang="en-US" sz="2400" dirty="0"/>
              <a:t>programming language</a:t>
            </a:r>
          </a:p>
          <a:p>
            <a:r>
              <a:rPr lang="en-US" sz="2400" dirty="0"/>
              <a:t>tools for creation of publication-quality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2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3B7D-78AD-405F-8F3A-BE5F8E1D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matrix to distance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3D4A-E0FE-4613-9CFB-9BF3B49F0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as.dist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endParaRPr lang="en-GB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Frankfurt Stockholm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Stockholm      1186          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Tampere        1572       395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is(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31047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89B9-C4C5-443E-B0AA-1AE8FA1A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and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8377A-8E4C-4F9E-A9A6-1A0BDCFA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 &lt;- 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Frankfurt Stockholm Tampere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Frankfurt         0      1186    1572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Stockholm      1186         0     395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Tampere        1572       395       0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483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F2A9-7E80-4477-A37C-FE6A942F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6A378-A608-44CE-9E08-13620711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your own distance matrix, depending on where you have travelled to this summer.</a:t>
            </a:r>
          </a:p>
        </p:txBody>
      </p:sp>
    </p:spTree>
    <p:extLst>
      <p:ext uri="{BB962C8B-B14F-4D97-AF65-F5344CB8AC3E}">
        <p14:creationId xmlns:p14="http://schemas.microsoft.com/office/powerpoint/2010/main" val="3677505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59F6-4142-4B10-84D0-E32FEBE2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EC34C-90A6-4E80-80C1-4660B14B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1.  Compute the square root of 1681.</a:t>
            </a:r>
          </a:p>
          <a:p>
            <a:pPr marL="0" indent="0">
              <a:buNone/>
            </a:pPr>
            <a:r>
              <a:rPr lang="en-GB" dirty="0"/>
              <a:t>2.  Type in R: </a:t>
            </a:r>
            <a:r>
              <a:rPr lang="en-GB" dirty="0" err="1">
                <a:solidFill>
                  <a:srgbClr val="0000CC"/>
                </a:solidFill>
              </a:rPr>
              <a:t>set.seed</a:t>
            </a:r>
            <a:r>
              <a:rPr lang="en-GB" dirty="0">
                <a:solidFill>
                  <a:srgbClr val="0000CC"/>
                </a:solidFill>
              </a:rPr>
              <a:t>(x)</a:t>
            </a:r>
            <a:r>
              <a:rPr lang="en-GB" dirty="0"/>
              <a:t>, where x is the result of step 1.	</a:t>
            </a:r>
          </a:p>
          <a:p>
            <a:pPr marL="0" indent="0">
              <a:buNone/>
            </a:pPr>
            <a:r>
              <a:rPr lang="en-GB" dirty="0"/>
              <a:t>3. Create a random sample of 100 numbers from 1 to 100.</a:t>
            </a:r>
          </a:p>
          <a:p>
            <a:pPr marL="0" indent="0">
              <a:buNone/>
            </a:pPr>
            <a:r>
              <a:rPr lang="en-GB" dirty="0"/>
              <a:t>4.  Find the 20</a:t>
            </a:r>
            <a:r>
              <a:rPr lang="en-GB" baseline="30000" dirty="0"/>
              <a:t>th</a:t>
            </a:r>
            <a:r>
              <a:rPr lang="en-GB" dirty="0"/>
              <a:t> element. This will be your y.</a:t>
            </a:r>
          </a:p>
          <a:p>
            <a:pPr marL="0" indent="0">
              <a:buNone/>
            </a:pPr>
            <a:r>
              <a:rPr lang="en-GB" dirty="0"/>
              <a:t>5. Take the </a:t>
            </a:r>
            <a:r>
              <a:rPr lang="en-GB" dirty="0" err="1"/>
              <a:t>yth</a:t>
            </a:r>
            <a:r>
              <a:rPr lang="en-GB" dirty="0"/>
              <a:t> letter in the English alphabet. Write down the letter.</a:t>
            </a:r>
          </a:p>
          <a:p>
            <a:pPr marL="0" indent="0">
              <a:buNone/>
            </a:pPr>
            <a:r>
              <a:rPr lang="en-GB" dirty="0"/>
              <a:t>6. Open the help page of the function </a:t>
            </a:r>
            <a:r>
              <a:rPr lang="en-GB" dirty="0" err="1">
                <a:solidFill>
                  <a:srgbClr val="0000CC"/>
                </a:solidFill>
              </a:rPr>
              <a:t>read.table</a:t>
            </a:r>
            <a:r>
              <a:rPr lang="en-GB" dirty="0">
                <a:solidFill>
                  <a:srgbClr val="0000CC"/>
                </a:solidFill>
              </a:rPr>
              <a:t> </a:t>
            </a:r>
            <a:r>
              <a:rPr lang="en-GB" dirty="0"/>
              <a:t>and find the subsection “See also”. Find the first R function mentioned in that subsection. Remove the first letter and write down the result.</a:t>
            </a:r>
          </a:p>
          <a:p>
            <a:pPr marL="0" indent="0">
              <a:buNone/>
            </a:pPr>
            <a:r>
              <a:rPr lang="en-GB" dirty="0"/>
              <a:t>7. Find R citation information using </a:t>
            </a:r>
            <a:r>
              <a:rPr lang="en-GB" dirty="0">
                <a:solidFill>
                  <a:srgbClr val="0000CC"/>
                </a:solidFill>
              </a:rPr>
              <a:t>citation()</a:t>
            </a:r>
            <a:r>
              <a:rPr lang="en-GB" dirty="0"/>
              <a:t>. Take the 3</a:t>
            </a:r>
            <a:r>
              <a:rPr lang="en-GB" baseline="30000" dirty="0"/>
              <a:t>rd</a:t>
            </a:r>
            <a:r>
              <a:rPr lang="en-GB" dirty="0"/>
              <a:t> word and write down the letter.</a:t>
            </a:r>
          </a:p>
          <a:p>
            <a:pPr marL="0" indent="0">
              <a:buNone/>
            </a:pPr>
            <a:r>
              <a:rPr lang="en-GB" dirty="0"/>
              <a:t>8. Put all words together!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325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/>
              <a:t>2. Basics of R syntax</a:t>
            </a:r>
          </a:p>
          <a:p>
            <a:pPr marL="0" indent="0">
              <a:buNone/>
            </a:pPr>
            <a:r>
              <a:rPr lang="en-GB" dirty="0"/>
              <a:t>3. Main objects in R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4. Creating and importing your data into 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108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your data to R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6946845" cy="36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09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your data into R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Create a similar table in Excel (or </a:t>
            </a:r>
            <a:r>
              <a:rPr lang="en-US" sz="2400" dirty="0" err="1"/>
              <a:t>OpenOffice</a:t>
            </a:r>
            <a:r>
              <a:rPr lang="en-US" sz="2400" dirty="0"/>
              <a:t> </a:t>
            </a:r>
            <a:r>
              <a:rPr lang="en-US" sz="2400" dirty="0" err="1"/>
              <a:t>Calc</a:t>
            </a:r>
            <a:r>
              <a:rPr lang="en-US" sz="2400" dirty="0"/>
              <a:t>). Don’t forget to create a header. In case of missing values, put NA. No empty cells!</a:t>
            </a:r>
          </a:p>
          <a:p>
            <a:pPr marL="0" indent="0">
              <a:buNone/>
            </a:pPr>
            <a:r>
              <a:rPr lang="en-US" sz="2400" dirty="0"/>
              <a:t>2. Save the file as a tab delimited text file (.txt).</a:t>
            </a:r>
          </a:p>
          <a:p>
            <a:pPr marL="0" indent="0">
              <a:buNone/>
            </a:pPr>
            <a:r>
              <a:rPr lang="en-US" sz="2400" dirty="0"/>
              <a:t>3. Read the file in R: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 =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file.choose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header = TRUE)</a:t>
            </a:r>
          </a:p>
          <a:p>
            <a:pPr marL="0" indent="0">
              <a:buNone/>
            </a:pPr>
            <a:endParaRPr lang="en-US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fr-B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36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choice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endParaRPr lang="fr-BE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96952"/>
            <a:ext cx="4117242" cy="28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46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Create the following table in Excel (or OpenOffice </a:t>
            </a:r>
            <a:r>
              <a:rPr lang="en-US" dirty="0" err="1"/>
              <a:t>Calc</a:t>
            </a:r>
            <a:r>
              <a:rPr lang="en-US" dirty="0"/>
              <a:t>) and import it in R as a data frame under the name </a:t>
            </a:r>
            <a:r>
              <a:rPr lang="en-US" i="1" dirty="0"/>
              <a:t>Linguists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fr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17600" y="3045285"/>
          <a:ext cx="6908799" cy="367457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52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31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Last name 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First name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Framework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Born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Died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57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50" dirty="0">
                          <a:effectLst/>
                        </a:rPr>
                        <a:t>de Saussure </a:t>
                      </a:r>
                      <a:endParaRPr lang="fr-BE" sz="2000" b="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Ferdinand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Structuralism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1857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1913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22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50" dirty="0">
                          <a:effectLst/>
                        </a:rPr>
                        <a:t>Chomsky </a:t>
                      </a:r>
                      <a:endParaRPr lang="fr-BE" sz="2000" b="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Noam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Generative Linguistics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1928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NA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22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50" dirty="0" err="1">
                          <a:effectLst/>
                        </a:rPr>
                        <a:t>Lakoff</a:t>
                      </a:r>
                      <a:r>
                        <a:rPr lang="en-US" sz="2000" b="0" kern="150" dirty="0">
                          <a:effectLst/>
                        </a:rPr>
                        <a:t> </a:t>
                      </a:r>
                      <a:endParaRPr lang="fr-BE" sz="2000" b="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George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Cognitive Linguistics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1941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NA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38238" y="2903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2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R?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Distribution and packages: CRAN (Comprehensive R Archive Network) </a:t>
            </a:r>
            <a:r>
              <a:rPr lang="en-US" sz="2800" dirty="0">
                <a:hlinkClick r:id="rId2"/>
              </a:rPr>
              <a:t>http://cran.r-project.org/</a:t>
            </a:r>
            <a:endParaRPr lang="en-US" sz="2800" dirty="0"/>
          </a:p>
          <a:p>
            <a:r>
              <a:rPr lang="fr-BE" sz="2800" dirty="0"/>
              <a:t>Information: </a:t>
            </a:r>
            <a:r>
              <a:rPr lang="fr-BE" sz="2800" dirty="0">
                <a:hlinkClick r:id="rId3"/>
              </a:rPr>
              <a:t>http://www.r-project.org/</a:t>
            </a:r>
            <a:endParaRPr lang="fr-BE" sz="2800" dirty="0"/>
          </a:p>
          <a:p>
            <a:pPr marL="0" indent="0">
              <a:buNone/>
            </a:pPr>
            <a:endParaRPr lang="en-US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2571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Highly recommended (easy to manage projects, packages, data, graphs, etc.)!</a:t>
            </a:r>
          </a:p>
          <a:p>
            <a:r>
              <a:rPr lang="en-US" sz="2800" dirty="0"/>
              <a:t>Available from </a:t>
            </a:r>
            <a:r>
              <a:rPr lang="en-US" sz="2800" dirty="0">
                <a:hlinkClick r:id="rId2"/>
              </a:rPr>
              <a:t>http://www.rstudio.com/products/RStudio/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0500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2. Basics of R syntax</a:t>
            </a:r>
          </a:p>
          <a:p>
            <a:pPr marL="0" indent="0">
              <a:buNone/>
            </a:pPr>
            <a:r>
              <a:rPr lang="en-GB" dirty="0"/>
              <a:t>3. Main objects in R</a:t>
            </a:r>
          </a:p>
          <a:p>
            <a:pPr marL="0" indent="0">
              <a:buNone/>
            </a:pPr>
            <a:r>
              <a:rPr lang="en-GB" dirty="0"/>
              <a:t>4. Creating and importing your data into 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24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 + 2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</a:p>
          <a:p>
            <a:pPr marL="0" indent="0">
              <a:buNone/>
            </a:pPr>
            <a:endParaRPr lang="en-US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sample(100, 25)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#random sampling of 25 elements from integers 1 to 100</a:t>
            </a:r>
          </a:p>
          <a:p>
            <a:pPr marL="0" indent="0">
              <a:buNone/>
            </a:pP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49 45 70 51 54  5  7 19 60 82 35 55  6 76 93 89 44</a:t>
            </a:r>
          </a:p>
          <a:p>
            <a:pPr marL="0" indent="0">
              <a:buNone/>
            </a:pP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[18]  8 48 87 53 34 86 96 63</a:t>
            </a:r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5107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83E9-E7DC-45CB-8B00-6634453D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arithmetic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D976-C7BC-431A-B793-8E314A4C5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25^2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625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625^0.5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25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sqrt(625)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25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log(5)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1.609438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93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objects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&lt;- 3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+ 5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8</a:t>
            </a:r>
          </a:p>
          <a:p>
            <a:pPr marL="0" indent="0">
              <a:buNone/>
            </a:pP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5487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1403</Words>
  <Application>Microsoft Office PowerPoint</Application>
  <PresentationFormat>On-screen Show (4:3)</PresentationFormat>
  <Paragraphs>289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SimSun</vt:lpstr>
      <vt:lpstr>Arial</vt:lpstr>
      <vt:lpstr>Calibri</vt:lpstr>
      <vt:lpstr>Calibri Light</vt:lpstr>
      <vt:lpstr>Courier New</vt:lpstr>
      <vt:lpstr>Mangal</vt:lpstr>
      <vt:lpstr>Times New Roman</vt:lpstr>
      <vt:lpstr>Office Theme</vt:lpstr>
      <vt:lpstr>Introduction to R </vt:lpstr>
      <vt:lpstr>Outline</vt:lpstr>
      <vt:lpstr>What is R?</vt:lpstr>
      <vt:lpstr>Where to get R?</vt:lpstr>
      <vt:lpstr>RStudio</vt:lpstr>
      <vt:lpstr>Outline</vt:lpstr>
      <vt:lpstr>Input and output</vt:lpstr>
      <vt:lpstr>Basic arithmetic functions</vt:lpstr>
      <vt:lpstr>Creation of objects</vt:lpstr>
      <vt:lpstr>Exercise</vt:lpstr>
      <vt:lpstr>Beware: = and ==</vt:lpstr>
      <vt:lpstr>R is case-sensitive!</vt:lpstr>
      <vt:lpstr>Managing your objects</vt:lpstr>
      <vt:lpstr>Saving your workspace</vt:lpstr>
      <vt:lpstr>Getting help</vt:lpstr>
      <vt:lpstr>Exercise</vt:lpstr>
      <vt:lpstr>Errors</vt:lpstr>
      <vt:lpstr>Warning messages</vt:lpstr>
      <vt:lpstr>Outline</vt:lpstr>
      <vt:lpstr>Important data types in R</vt:lpstr>
      <vt:lpstr>Numeric vectors</vt:lpstr>
      <vt:lpstr>Character vectors</vt:lpstr>
      <vt:lpstr>Factors</vt:lpstr>
      <vt:lpstr>Data frames</vt:lpstr>
      <vt:lpstr>Exercise</vt:lpstr>
      <vt:lpstr>Contingency tables</vt:lpstr>
      <vt:lpstr>Matrices</vt:lpstr>
      <vt:lpstr>Distance matrices</vt:lpstr>
      <vt:lpstr>My journey this summer</vt:lpstr>
      <vt:lpstr>From matrix to distance matrix</vt:lpstr>
      <vt:lpstr>… and back</vt:lpstr>
      <vt:lpstr>Exercise </vt:lpstr>
      <vt:lpstr>Quest</vt:lpstr>
      <vt:lpstr>Outline</vt:lpstr>
      <vt:lpstr>Importing your data to R</vt:lpstr>
      <vt:lpstr>Importing your data into R</vt:lpstr>
      <vt:lpstr>Interactive choice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R.  Categorical data</dc:title>
  <dc:creator>Levshina Natalia</dc:creator>
  <cp:lastModifiedBy>Levshina Natalia</cp:lastModifiedBy>
  <cp:revision>34</cp:revision>
  <dcterms:created xsi:type="dcterms:W3CDTF">2017-08-28T03:33:00Z</dcterms:created>
  <dcterms:modified xsi:type="dcterms:W3CDTF">2017-11-07T11:57:02Z</dcterms:modified>
</cp:coreProperties>
</file>