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7" r:id="rId19"/>
    <p:sldId id="273" r:id="rId20"/>
    <p:sldId id="275" r:id="rId21"/>
    <p:sldId id="278" r:id="rId22"/>
    <p:sldId id="279" r:id="rId23"/>
    <p:sldId id="280" r:id="rId24"/>
    <p:sldId id="281" r:id="rId25"/>
    <p:sldId id="282" r:id="rId26"/>
    <p:sldId id="276" r:id="rId27"/>
    <p:sldId id="283" r:id="rId28"/>
    <p:sldId id="284" r:id="rId29"/>
    <p:sldId id="277" r:id="rId30"/>
    <p:sldId id="285" r:id="rId31"/>
    <p:sldId id="27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B38D8E-3E1E-4263-BC61-A50A4B8B892C}"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101742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38D8E-3E1E-4263-BC61-A50A4B8B892C}"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38713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38D8E-3E1E-4263-BC61-A50A4B8B892C}"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427713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38D8E-3E1E-4263-BC61-A50A4B8B892C}"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329132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B38D8E-3E1E-4263-BC61-A50A4B8B892C}" type="datetimeFigureOut">
              <a:rPr lang="en-GB" smtClean="0"/>
              <a:t>06/02/2018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110413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B38D8E-3E1E-4263-BC61-A50A4B8B892C}"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385418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B38D8E-3E1E-4263-BC61-A50A4B8B892C}" type="datetimeFigureOut">
              <a:rPr lang="en-GB" smtClean="0"/>
              <a:t>06/02/2018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363263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B38D8E-3E1E-4263-BC61-A50A4B8B892C}" type="datetimeFigureOut">
              <a:rPr lang="en-GB" smtClean="0"/>
              <a:t>06/02/2018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273384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38D8E-3E1E-4263-BC61-A50A4B8B892C}" type="datetimeFigureOut">
              <a:rPr lang="en-GB" smtClean="0"/>
              <a:t>06/02/2018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4196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B38D8E-3E1E-4263-BC61-A50A4B8B892C}"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59606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B38D8E-3E1E-4263-BC61-A50A4B8B892C}" type="datetimeFigureOut">
              <a:rPr lang="en-GB" smtClean="0"/>
              <a:t>06/02/2018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A80F8E-C620-422E-B70C-57A7A429BEFD}" type="slidenum">
              <a:rPr lang="en-GB" smtClean="0"/>
              <a:t>‹#›</a:t>
            </a:fld>
            <a:endParaRPr lang="en-GB"/>
          </a:p>
        </p:txBody>
      </p:sp>
    </p:spTree>
    <p:extLst>
      <p:ext uri="{BB962C8B-B14F-4D97-AF65-F5344CB8AC3E}">
        <p14:creationId xmlns:p14="http://schemas.microsoft.com/office/powerpoint/2010/main" val="369721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38D8E-3E1E-4263-BC61-A50A4B8B892C}" type="datetimeFigureOut">
              <a:rPr lang="en-GB" smtClean="0"/>
              <a:t>06/02/2018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80F8E-C620-422E-B70C-57A7A429BEFD}" type="slidenum">
              <a:rPr lang="en-GB" smtClean="0"/>
              <a:t>‹#›</a:t>
            </a:fld>
            <a:endParaRPr lang="en-GB"/>
          </a:p>
        </p:txBody>
      </p:sp>
    </p:spTree>
    <p:extLst>
      <p:ext uri="{BB962C8B-B14F-4D97-AF65-F5344CB8AC3E}">
        <p14:creationId xmlns:p14="http://schemas.microsoft.com/office/powerpoint/2010/main" val="3602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US" dirty="0"/>
              <a:t>Introduction </a:t>
            </a:r>
            <a:br>
              <a:rPr lang="en-US" dirty="0"/>
            </a:br>
            <a:r>
              <a:rPr lang="en-US" dirty="0"/>
              <a:t>to mixed-effects regression</a:t>
            </a:r>
            <a:endParaRPr lang="fr-BE" dirty="0"/>
          </a:p>
        </p:txBody>
      </p:sp>
      <p:sp>
        <p:nvSpPr>
          <p:cNvPr id="3" name="Subtitle 2"/>
          <p:cNvSpPr>
            <a:spLocks noGrp="1"/>
          </p:cNvSpPr>
          <p:nvPr>
            <p:ph type="subTitle" idx="1"/>
          </p:nvPr>
        </p:nvSpPr>
        <p:spPr/>
        <p:txBody>
          <a:bodyPr/>
          <a:lstStyle/>
          <a:p>
            <a:endParaRPr lang="en-US" dirty="0"/>
          </a:p>
          <a:p>
            <a:r>
              <a:rPr lang="en-US" sz="2800" dirty="0">
                <a:solidFill>
                  <a:schemeClr val="tx1"/>
                </a:solidFill>
              </a:rPr>
              <a:t>Natalia Levshina</a:t>
            </a:r>
            <a:endParaRPr lang="fr-BE" sz="2800" dirty="0">
              <a:solidFill>
                <a:schemeClr val="tx1"/>
              </a:solidFill>
            </a:endParaRPr>
          </a:p>
        </p:txBody>
      </p:sp>
      <p:sp>
        <p:nvSpPr>
          <p:cNvPr id="4" name="Rectangle 3"/>
          <p:cNvSpPr/>
          <p:nvPr/>
        </p:nvSpPr>
        <p:spPr>
          <a:xfrm>
            <a:off x="2321595" y="5754662"/>
            <a:ext cx="4572000" cy="369332"/>
          </a:xfrm>
          <a:prstGeom prst="rect">
            <a:avLst/>
          </a:prstGeom>
        </p:spPr>
        <p:txBody>
          <a:bodyPr>
            <a:spAutoFit/>
          </a:bodyPr>
          <a:lstStyle/>
          <a:p>
            <a:pPr algn="ctr"/>
            <a:r>
              <a:rPr lang="en-US" dirty="0"/>
              <a:t>Jena </a:t>
            </a:r>
            <a:r>
              <a:rPr lang="en-US" dirty="0" err="1"/>
              <a:t>WiSe</a:t>
            </a:r>
            <a:r>
              <a:rPr lang="en-US" dirty="0"/>
              <a:t> 2017-2018</a:t>
            </a:r>
            <a:endParaRPr lang="fr-BE" dirty="0"/>
          </a:p>
        </p:txBody>
      </p:sp>
      <p:pic>
        <p:nvPicPr>
          <p:cNvPr id="5" name="Picture 4">
            <a:extLst>
              <a:ext uri="{FF2B5EF4-FFF2-40B4-BE49-F238E27FC236}">
                <a16:creationId xmlns:a16="http://schemas.microsoft.com/office/drawing/2014/main" id="{90C41733-88B5-4D10-8FB8-E698F1D1731E}"/>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794B6B7F-117C-437A-9C05-DC859238A792}"/>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383875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1A6B-01C3-4408-A3CF-2D4A8AFB301E}"/>
              </a:ext>
            </a:extLst>
          </p:cNvPr>
          <p:cNvSpPr>
            <a:spLocks noGrp="1"/>
          </p:cNvSpPr>
          <p:nvPr>
            <p:ph type="title"/>
          </p:nvPr>
        </p:nvSpPr>
        <p:spPr/>
        <p:txBody>
          <a:bodyPr/>
          <a:lstStyle/>
          <a:p>
            <a:r>
              <a:rPr lang="en-GB" dirty="0"/>
              <a:t>Mixed model: Random intercepts</a:t>
            </a:r>
          </a:p>
        </p:txBody>
      </p:sp>
      <p:sp>
        <p:nvSpPr>
          <p:cNvPr id="3" name="Content Placeholder 2">
            <a:extLst>
              <a:ext uri="{FF2B5EF4-FFF2-40B4-BE49-F238E27FC236}">
                <a16:creationId xmlns:a16="http://schemas.microsoft.com/office/drawing/2014/main" id="{C9ABF3D8-55B6-403A-8613-AF87882C7B09}"/>
              </a:ext>
            </a:extLst>
          </p:cNvPr>
          <p:cNvSpPr>
            <a:spLocks noGrp="1"/>
          </p:cNvSpPr>
          <p:nvPr>
            <p:ph idx="1"/>
          </p:nvPr>
        </p:nvSpPr>
        <p:spPr/>
        <p:txBody>
          <a:bodyPr>
            <a:normAutofit/>
          </a:bodyPr>
          <a:lstStyle/>
          <a:p>
            <a:pPr marL="0" indent="0">
              <a:buNone/>
            </a:pPr>
            <a:r>
              <a:rPr lang="en-GB" sz="2200" b="1" dirty="0">
                <a:latin typeface="Courier New" panose="02070309020205020404" pitchFamily="49" charset="0"/>
                <a:cs typeface="Courier New" panose="02070309020205020404" pitchFamily="49" charset="0"/>
              </a:rPr>
              <a:t>$country</a:t>
            </a:r>
          </a:p>
          <a:p>
            <a:pPr marL="0" indent="0">
              <a:buNone/>
            </a:pPr>
            <a:r>
              <a:rPr lang="en-GB" sz="2200" b="1" dirty="0">
                <a:latin typeface="Courier New" panose="02070309020205020404" pitchFamily="49" charset="0"/>
                <a:cs typeface="Courier New" panose="02070309020205020404" pitchFamily="49" charset="0"/>
              </a:rPr>
              <a:t>        (Intercept)</a:t>
            </a:r>
          </a:p>
          <a:p>
            <a:pPr marL="0" indent="0">
              <a:buNone/>
            </a:pPr>
            <a:r>
              <a:rPr lang="en-GB" sz="2200" b="1" dirty="0">
                <a:latin typeface="Courier New" panose="02070309020205020404" pitchFamily="49" charset="0"/>
                <a:cs typeface="Courier New" panose="02070309020205020404" pitchFamily="49" charset="0"/>
              </a:rPr>
              <a:t>Finland  593.164376</a:t>
            </a:r>
          </a:p>
          <a:p>
            <a:pPr marL="0" indent="0">
              <a:buNone/>
            </a:pPr>
            <a:r>
              <a:rPr lang="en-GB" sz="2200" b="1" dirty="0">
                <a:latin typeface="Courier New" panose="02070309020205020404" pitchFamily="49" charset="0"/>
                <a:cs typeface="Courier New" panose="02070309020205020404" pitchFamily="49" charset="0"/>
              </a:rPr>
              <a:t>Ireland  364.771634</a:t>
            </a:r>
          </a:p>
          <a:p>
            <a:pPr marL="0" indent="0">
              <a:buNone/>
            </a:pPr>
            <a:r>
              <a:rPr lang="en-GB" sz="2200" b="1" dirty="0">
                <a:latin typeface="Courier New" panose="02070309020205020404" pitchFamily="49" charset="0"/>
                <a:cs typeface="Courier New" panose="02070309020205020404" pitchFamily="49" charset="0"/>
              </a:rPr>
              <a:t>Italy      3.781836</a:t>
            </a:r>
          </a:p>
          <a:p>
            <a:pPr marL="0" indent="0">
              <a:buNone/>
            </a:pPr>
            <a:r>
              <a:rPr lang="en-GB" sz="2200" b="1" dirty="0">
                <a:latin typeface="Courier New" panose="02070309020205020404" pitchFamily="49" charset="0"/>
                <a:cs typeface="Courier New" panose="02070309020205020404" pitchFamily="49" charset="0"/>
              </a:rPr>
              <a:t>China   -265.342374</a:t>
            </a:r>
          </a:p>
          <a:p>
            <a:pPr marL="0" indent="0">
              <a:buNone/>
            </a:pPr>
            <a:r>
              <a:rPr lang="en-GB" sz="2200" b="1" dirty="0">
                <a:latin typeface="Courier New" panose="02070309020205020404" pitchFamily="49" charset="0"/>
                <a:cs typeface="Courier New" panose="02070309020205020404" pitchFamily="49" charset="0"/>
              </a:rPr>
              <a:t>India   -696.375471</a:t>
            </a:r>
          </a:p>
          <a:p>
            <a:pPr marL="0" indent="0">
              <a:buNone/>
            </a:pPr>
            <a:endParaRPr lang="en-GB" sz="2200" dirty="0">
              <a:latin typeface="Courier New" panose="02070309020205020404" pitchFamily="49" charset="0"/>
              <a:cs typeface="Courier New" panose="02070309020205020404" pitchFamily="49" charset="0"/>
            </a:endParaRPr>
          </a:p>
          <a:p>
            <a:pPr marL="0" indent="0">
              <a:buNone/>
            </a:pPr>
            <a:r>
              <a:rPr lang="en-GB" sz="2400" dirty="0"/>
              <a:t>Average preference for ice-cream in each country (the mean is zero).</a:t>
            </a:r>
            <a:endParaRPr lang="en-GB" sz="2200" dirty="0">
              <a:latin typeface="Courier New" panose="02070309020205020404" pitchFamily="49" charset="0"/>
              <a:cs typeface="Courier New" panose="02070309020205020404" pitchFamily="49" charset="0"/>
            </a:endParaRPr>
          </a:p>
          <a:p>
            <a:pPr marL="0" indent="0">
              <a:buNone/>
            </a:pP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973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9C480-F330-4DAB-8720-6F0B83D9F6DE}"/>
              </a:ext>
            </a:extLst>
          </p:cNvPr>
          <p:cNvSpPr>
            <a:spLocks noGrp="1"/>
          </p:cNvSpPr>
          <p:nvPr>
            <p:ph type="title"/>
          </p:nvPr>
        </p:nvSpPr>
        <p:spPr/>
        <p:txBody>
          <a:bodyPr/>
          <a:lstStyle/>
          <a:p>
            <a:r>
              <a:rPr lang="en-GB" dirty="0"/>
              <a:t>Interpretation of random intercepts</a:t>
            </a:r>
          </a:p>
        </p:txBody>
      </p:sp>
      <p:sp>
        <p:nvSpPr>
          <p:cNvPr id="3" name="Content Placeholder 2">
            <a:extLst>
              <a:ext uri="{FF2B5EF4-FFF2-40B4-BE49-F238E27FC236}">
                <a16:creationId xmlns:a16="http://schemas.microsoft.com/office/drawing/2014/main" id="{3AC5CCC2-B608-46CF-AB13-AFFE583ACE0A}"/>
              </a:ext>
            </a:extLst>
          </p:cNvPr>
          <p:cNvSpPr>
            <a:spLocks noGrp="1"/>
          </p:cNvSpPr>
          <p:nvPr>
            <p:ph idx="1"/>
          </p:nvPr>
        </p:nvSpPr>
        <p:spPr/>
        <p:txBody>
          <a:bodyPr/>
          <a:lstStyle/>
          <a:p>
            <a:r>
              <a:rPr lang="en-GB" dirty="0"/>
              <a:t>RI are used when one and the same adjustment can be added to all members of one group.</a:t>
            </a:r>
          </a:p>
          <a:p>
            <a:r>
              <a:rPr lang="en-GB" dirty="0"/>
              <a:t>But the effect of the predictor is the same in each group.</a:t>
            </a:r>
          </a:p>
        </p:txBody>
      </p:sp>
    </p:spTree>
    <p:extLst>
      <p:ext uri="{BB962C8B-B14F-4D97-AF65-F5344CB8AC3E}">
        <p14:creationId xmlns:p14="http://schemas.microsoft.com/office/powerpoint/2010/main" val="165792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7FFD-065C-4166-A507-F255D3BA79DD}"/>
              </a:ext>
            </a:extLst>
          </p:cNvPr>
          <p:cNvSpPr>
            <a:spLocks noGrp="1"/>
          </p:cNvSpPr>
          <p:nvPr>
            <p:ph type="title"/>
          </p:nvPr>
        </p:nvSpPr>
        <p:spPr/>
        <p:txBody>
          <a:bodyPr/>
          <a:lstStyle/>
          <a:p>
            <a:r>
              <a:rPr lang="en-GB" dirty="0"/>
              <a:t>A hypothesis</a:t>
            </a:r>
          </a:p>
        </p:txBody>
      </p:sp>
      <p:sp>
        <p:nvSpPr>
          <p:cNvPr id="3" name="Content Placeholder 2">
            <a:extLst>
              <a:ext uri="{FF2B5EF4-FFF2-40B4-BE49-F238E27FC236}">
                <a16:creationId xmlns:a16="http://schemas.microsoft.com/office/drawing/2014/main" id="{47FEC92B-19CB-4A85-9C79-F56A97B517A8}"/>
              </a:ext>
            </a:extLst>
          </p:cNvPr>
          <p:cNvSpPr>
            <a:spLocks noGrp="1"/>
          </p:cNvSpPr>
          <p:nvPr>
            <p:ph idx="1"/>
          </p:nvPr>
        </p:nvSpPr>
        <p:spPr/>
        <p:txBody>
          <a:bodyPr/>
          <a:lstStyle/>
          <a:p>
            <a:pPr marL="0" indent="0">
              <a:buNone/>
            </a:pPr>
            <a:r>
              <a:rPr lang="en-GB" dirty="0"/>
              <a:t>“The less we love her when we</a:t>
            </a:r>
          </a:p>
          <a:p>
            <a:pPr marL="0" indent="0">
              <a:buNone/>
            </a:pPr>
            <a:r>
              <a:rPr lang="en-GB" dirty="0"/>
              <a:t>woo her, the more we draw a </a:t>
            </a:r>
          </a:p>
          <a:p>
            <a:pPr marL="0" indent="0">
              <a:buNone/>
            </a:pPr>
            <a:r>
              <a:rPr lang="en-GB" dirty="0"/>
              <a:t>woman in.”</a:t>
            </a:r>
          </a:p>
          <a:p>
            <a:pPr marL="0" indent="0">
              <a:buNone/>
            </a:pPr>
            <a:r>
              <a:rPr lang="en-GB" dirty="0"/>
              <a:t>		Alexander Pushkin, </a:t>
            </a:r>
          </a:p>
          <a:p>
            <a:pPr marL="0" indent="0">
              <a:buNone/>
            </a:pPr>
            <a:r>
              <a:rPr lang="en-GB" i="1" dirty="0"/>
              <a:t>		Eugene </a:t>
            </a:r>
            <a:r>
              <a:rPr lang="en-GB" i="1" dirty="0" err="1"/>
              <a:t>Onegin</a:t>
            </a:r>
            <a:endParaRPr lang="en-GB" i="1" dirty="0"/>
          </a:p>
        </p:txBody>
      </p:sp>
      <p:pic>
        <p:nvPicPr>
          <p:cNvPr id="4" name="Picture 3">
            <a:extLst>
              <a:ext uri="{FF2B5EF4-FFF2-40B4-BE49-F238E27FC236}">
                <a16:creationId xmlns:a16="http://schemas.microsoft.com/office/drawing/2014/main" id="{8DB097BA-6C82-4C26-9235-78BD7396E18E}"/>
              </a:ext>
            </a:extLst>
          </p:cNvPr>
          <p:cNvPicPr>
            <a:picLocks noChangeAspect="1"/>
          </p:cNvPicPr>
          <p:nvPr/>
        </p:nvPicPr>
        <p:blipFill>
          <a:blip r:embed="rId2"/>
          <a:stretch>
            <a:fillRect/>
          </a:stretch>
        </p:blipFill>
        <p:spPr>
          <a:xfrm>
            <a:off x="6145530" y="1978295"/>
            <a:ext cx="2094230" cy="2577514"/>
          </a:xfrm>
          <a:prstGeom prst="rect">
            <a:avLst/>
          </a:prstGeom>
        </p:spPr>
      </p:pic>
    </p:spTree>
    <p:extLst>
      <p:ext uri="{BB962C8B-B14F-4D97-AF65-F5344CB8AC3E}">
        <p14:creationId xmlns:p14="http://schemas.microsoft.com/office/powerpoint/2010/main" val="227795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B82F-0924-4CBF-9D59-4AB0B4128370}"/>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0E415A68-4537-4347-87F9-29CEC0B779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050" y="729774"/>
            <a:ext cx="5680869" cy="5680869"/>
          </a:xfrm>
        </p:spPr>
      </p:pic>
    </p:spTree>
    <p:extLst>
      <p:ext uri="{BB962C8B-B14F-4D97-AF65-F5344CB8AC3E}">
        <p14:creationId xmlns:p14="http://schemas.microsoft.com/office/powerpoint/2010/main" val="31522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6C5F-B8DD-4278-A160-EA560DC41406}"/>
              </a:ext>
            </a:extLst>
          </p:cNvPr>
          <p:cNvSpPr>
            <a:spLocks noGrp="1"/>
          </p:cNvSpPr>
          <p:nvPr>
            <p:ph type="title"/>
          </p:nvPr>
        </p:nvSpPr>
        <p:spPr/>
        <p:txBody>
          <a:bodyPr/>
          <a:lstStyle/>
          <a:p>
            <a:r>
              <a:rPr lang="en-GB" dirty="0"/>
              <a:t>Simple linear model</a:t>
            </a:r>
          </a:p>
        </p:txBody>
      </p:sp>
      <p:sp>
        <p:nvSpPr>
          <p:cNvPr id="3" name="Content Placeholder 2">
            <a:extLst>
              <a:ext uri="{FF2B5EF4-FFF2-40B4-BE49-F238E27FC236}">
                <a16:creationId xmlns:a16="http://schemas.microsoft.com/office/drawing/2014/main" id="{7C58004E-8DC5-498F-96A4-B49B2FE67F5E}"/>
              </a:ext>
            </a:extLst>
          </p:cNvPr>
          <p:cNvSpPr>
            <a:spLocks noGrp="1"/>
          </p:cNvSpPr>
          <p:nvPr>
            <p:ph idx="1"/>
          </p:nvPr>
        </p:nvSpPr>
        <p:spPr/>
        <p:txBody>
          <a:bodyPr/>
          <a:lstStyle/>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	    Estimate </a:t>
            </a:r>
            <a:r>
              <a:rPr lang="en-GB" sz="2200" b="1" dirty="0" err="1">
                <a:latin typeface="Courier New" panose="02070309020205020404" pitchFamily="49" charset="0"/>
                <a:cs typeface="Courier New" panose="02070309020205020404" pitchFamily="49" charset="0"/>
              </a:rPr>
              <a:t>Std.Error</a:t>
            </a:r>
            <a:r>
              <a:rPr lang="en-GB" sz="2200" b="1" dirty="0">
                <a:latin typeface="Courier New" panose="02070309020205020404" pitchFamily="49" charset="0"/>
                <a:cs typeface="Courier New" panose="02070309020205020404" pitchFamily="49" charset="0"/>
              </a:rPr>
              <a:t> t value </a:t>
            </a:r>
            <a:r>
              <a:rPr lang="en-GB" sz="2200" b="1" dirty="0" err="1">
                <a:latin typeface="Courier New" panose="02070309020205020404" pitchFamily="49" charset="0"/>
                <a:cs typeface="Courier New" panose="02070309020205020404" pitchFamily="49" charset="0"/>
              </a:rPr>
              <a:t>Pr</a:t>
            </a:r>
            <a:r>
              <a:rPr lang="en-GB" sz="2200" b="1" dirty="0">
                <a:latin typeface="Courier New" panose="02070309020205020404" pitchFamily="49" charset="0"/>
                <a:cs typeface="Courier New" panose="02070309020205020404" pitchFamily="49" charset="0"/>
              </a:rPr>
              <a:t>(&gt;|t|) </a:t>
            </a:r>
          </a:p>
          <a:p>
            <a:pPr marL="0" indent="0">
              <a:buNone/>
            </a:pPr>
            <a:r>
              <a:rPr lang="en-GB" sz="2200" b="1" dirty="0">
                <a:latin typeface="Courier New" panose="02070309020205020404" pitchFamily="49" charset="0"/>
                <a:cs typeface="Courier New" panose="02070309020205020404" pitchFamily="49" charset="0"/>
              </a:rPr>
              <a:t>(Intercept) 81.7032 10.9257 7.478 4.5e-07 ***</a:t>
            </a:r>
          </a:p>
          <a:p>
            <a:pPr marL="0" indent="0">
              <a:buNone/>
            </a:pPr>
            <a:r>
              <a:rPr lang="en-GB" sz="2200" b="1" dirty="0" err="1">
                <a:latin typeface="Courier New" panose="02070309020205020404" pitchFamily="49" charset="0"/>
                <a:cs typeface="Courier New" panose="02070309020205020404" pitchFamily="49" charset="0"/>
              </a:rPr>
              <a:t>love_m</a:t>
            </a:r>
            <a:r>
              <a:rPr lang="en-GB" sz="2200" b="1" dirty="0">
                <a:latin typeface="Courier New" panose="02070309020205020404" pitchFamily="49" charset="0"/>
                <a:cs typeface="Courier New" panose="02070309020205020404" pitchFamily="49" charset="0"/>
              </a:rPr>
              <a:t>     -0.4276  0.1783	-2.398 0.0269 * </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dirty="0"/>
              <a:t>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6608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F44A-6116-4D45-8C6F-2F21AEFB8585}"/>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EA2A3F1-F564-4FCF-BA03-1283525E5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70" y="985520"/>
            <a:ext cx="5232083" cy="5232083"/>
          </a:xfrm>
        </p:spPr>
      </p:pic>
    </p:spTree>
    <p:extLst>
      <p:ext uri="{BB962C8B-B14F-4D97-AF65-F5344CB8AC3E}">
        <p14:creationId xmlns:p14="http://schemas.microsoft.com/office/powerpoint/2010/main" val="268925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0304-E484-4509-AC14-94076707AF16}"/>
              </a:ext>
            </a:extLst>
          </p:cNvPr>
          <p:cNvSpPr>
            <a:spLocks noGrp="1"/>
          </p:cNvSpPr>
          <p:nvPr>
            <p:ph type="title"/>
          </p:nvPr>
        </p:nvSpPr>
        <p:spPr/>
        <p:txBody>
          <a:bodyPr/>
          <a:lstStyle/>
          <a:p>
            <a:r>
              <a:rPr lang="en-GB" dirty="0"/>
              <a:t>Mixed model with random intercepts and slopes</a:t>
            </a:r>
          </a:p>
        </p:txBody>
      </p:sp>
      <p:sp>
        <p:nvSpPr>
          <p:cNvPr id="3" name="Content Placeholder 2">
            <a:extLst>
              <a:ext uri="{FF2B5EF4-FFF2-40B4-BE49-F238E27FC236}">
                <a16:creationId xmlns:a16="http://schemas.microsoft.com/office/drawing/2014/main" id="{F81FBCAE-34BC-4F07-B2FD-0A1DE22250E8}"/>
              </a:ext>
            </a:extLst>
          </p:cNvPr>
          <p:cNvSpPr>
            <a:spLocks noGrp="1"/>
          </p:cNvSpPr>
          <p:nvPr>
            <p:ph idx="1"/>
          </p:nvPr>
        </p:nvSpPr>
        <p:spPr/>
        <p:txBody>
          <a:bodyPr/>
          <a:lstStyle/>
          <a:p>
            <a:r>
              <a:rPr lang="en-GB" dirty="0"/>
              <a:t>The effect is very weak and positive:</a:t>
            </a:r>
          </a:p>
          <a:p>
            <a:endParaRPr lang="en-GB" dirty="0"/>
          </a:p>
          <a:p>
            <a:pPr marL="0" indent="0">
              <a:buNone/>
            </a:pPr>
            <a:r>
              <a:rPr lang="en-GB" sz="2200" b="1" dirty="0">
                <a:latin typeface="Courier New" panose="02070309020205020404" pitchFamily="49" charset="0"/>
                <a:cs typeface="Courier New" panose="02070309020205020404" pitchFamily="49" charset="0"/>
              </a:rPr>
              <a:t>		Estimate 	Std. Error	 t value</a:t>
            </a:r>
          </a:p>
          <a:p>
            <a:pPr marL="0" indent="0">
              <a:buNone/>
            </a:pPr>
            <a:r>
              <a:rPr lang="en-GB" sz="2200" b="1" dirty="0">
                <a:latin typeface="Courier New" panose="02070309020205020404" pitchFamily="49" charset="0"/>
                <a:cs typeface="Courier New" panose="02070309020205020404" pitchFamily="49" charset="0"/>
              </a:rPr>
              <a:t>(Intercept) 59.20473	22.01777	 2.689</a:t>
            </a:r>
          </a:p>
          <a:p>
            <a:pPr marL="0" indent="0">
              <a:buNone/>
            </a:pPr>
            <a:r>
              <a:rPr lang="en-GB" sz="2200" b="1" dirty="0" err="1">
                <a:latin typeface="Courier New" panose="02070309020205020404" pitchFamily="49" charset="0"/>
                <a:cs typeface="Courier New" panose="02070309020205020404" pitchFamily="49" charset="0"/>
              </a:rPr>
              <a:t>love_m</a:t>
            </a:r>
            <a:r>
              <a:rPr lang="en-GB" sz="2200" b="1" dirty="0">
                <a:latin typeface="Courier New" panose="02070309020205020404" pitchFamily="49" charset="0"/>
                <a:cs typeface="Courier New" panose="02070309020205020404" pitchFamily="49" charset="0"/>
              </a:rPr>
              <a:t>      0.04455	0.34546	 0.129</a:t>
            </a:r>
          </a:p>
          <a:p>
            <a:pPr marL="0" indent="0">
              <a:buNone/>
            </a:pPr>
            <a:endParaRPr lang="en-GB" dirty="0"/>
          </a:p>
        </p:txBody>
      </p:sp>
    </p:spTree>
    <p:extLst>
      <p:ext uri="{BB962C8B-B14F-4D97-AF65-F5344CB8AC3E}">
        <p14:creationId xmlns:p14="http://schemas.microsoft.com/office/powerpoint/2010/main" val="17488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F1F7-B3EF-41C4-83A3-A9AE89B75934}"/>
              </a:ext>
            </a:extLst>
          </p:cNvPr>
          <p:cNvSpPr>
            <a:spLocks noGrp="1"/>
          </p:cNvSpPr>
          <p:nvPr>
            <p:ph type="title"/>
          </p:nvPr>
        </p:nvSpPr>
        <p:spPr/>
        <p:txBody>
          <a:bodyPr/>
          <a:lstStyle/>
          <a:p>
            <a:r>
              <a:rPr lang="en-GB" dirty="0"/>
              <a:t>Interpretation of random slopes</a:t>
            </a:r>
          </a:p>
        </p:txBody>
      </p:sp>
      <p:sp>
        <p:nvSpPr>
          <p:cNvPr id="3" name="Content Placeholder 2">
            <a:extLst>
              <a:ext uri="{FF2B5EF4-FFF2-40B4-BE49-F238E27FC236}">
                <a16:creationId xmlns:a16="http://schemas.microsoft.com/office/drawing/2014/main" id="{F30BA783-F648-4133-86A8-0A8D4EA00943}"/>
              </a:ext>
            </a:extLst>
          </p:cNvPr>
          <p:cNvSpPr>
            <a:spLocks noGrp="1"/>
          </p:cNvSpPr>
          <p:nvPr>
            <p:ph idx="1"/>
          </p:nvPr>
        </p:nvSpPr>
        <p:spPr/>
        <p:txBody>
          <a:bodyPr>
            <a:normAutofit fontScale="85000" lnSpcReduction="20000"/>
          </a:bodyPr>
          <a:lstStyle/>
          <a:p>
            <a:r>
              <a:rPr lang="en-GB" dirty="0"/>
              <a:t>RS are used when the effect of a predictor on the response varies from group to group.</a:t>
            </a:r>
          </a:p>
          <a:p>
            <a:pPr marL="0" indent="0">
              <a:buNone/>
            </a:pPr>
            <a:r>
              <a:rPr lang="en-GB" b="1" dirty="0">
                <a:latin typeface="Courier New" panose="02070309020205020404" pitchFamily="49" charset="0"/>
                <a:cs typeface="Courier New" panose="02070309020205020404" pitchFamily="49" charset="0"/>
              </a:rPr>
              <a:t>$Subject</a:t>
            </a:r>
          </a:p>
          <a:p>
            <a:pPr marL="0" indent="0">
              <a:buNone/>
            </a:pPr>
            <a:r>
              <a:rPr lang="en-GB" b="1" dirty="0">
                <a:latin typeface="Courier New" panose="02070309020205020404" pitchFamily="49" charset="0"/>
                <a:cs typeface="Courier New" panose="02070309020205020404" pitchFamily="49" charset="0"/>
              </a:rPr>
              <a:t>  (Intercept)      </a:t>
            </a:r>
            <a:r>
              <a:rPr lang="en-GB" b="1" dirty="0" err="1">
                <a:latin typeface="Courier New" panose="02070309020205020404" pitchFamily="49" charset="0"/>
                <a:cs typeface="Courier New" panose="02070309020205020404" pitchFamily="49" charset="0"/>
              </a:rPr>
              <a:t>love_m</a:t>
            </a: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a   20.786878  0.44339018</a:t>
            </a:r>
          </a:p>
          <a:p>
            <a:pPr marL="0" indent="0">
              <a:buNone/>
            </a:pPr>
            <a:r>
              <a:rPr lang="en-GB" b="1" dirty="0">
                <a:latin typeface="Courier New" panose="02070309020205020404" pitchFamily="49" charset="0"/>
                <a:cs typeface="Courier New" panose="02070309020205020404" pitchFamily="49" charset="0"/>
              </a:rPr>
              <a:t>b   18.276733  0.15665153</a:t>
            </a:r>
          </a:p>
          <a:p>
            <a:pPr marL="0" indent="0">
              <a:buNone/>
            </a:pPr>
            <a:r>
              <a:rPr lang="en-GB" b="1" dirty="0">
                <a:latin typeface="Courier New" panose="02070309020205020404" pitchFamily="49" charset="0"/>
                <a:cs typeface="Courier New" panose="02070309020205020404" pitchFamily="49" charset="0"/>
              </a:rPr>
              <a:t>c    9.441192  0.02183356</a:t>
            </a:r>
          </a:p>
          <a:p>
            <a:pPr marL="0" indent="0">
              <a:buNone/>
            </a:pPr>
            <a:r>
              <a:rPr lang="en-GB" b="1" dirty="0">
                <a:latin typeface="Courier New" panose="02070309020205020404" pitchFamily="49" charset="0"/>
                <a:cs typeface="Courier New" panose="02070309020205020404" pitchFamily="49" charset="0"/>
              </a:rPr>
              <a:t>d   45.072418 -1.30241964</a:t>
            </a:r>
          </a:p>
          <a:p>
            <a:pPr marL="0" indent="0">
              <a:buNone/>
            </a:pPr>
            <a:r>
              <a:rPr lang="en-GB" b="1" dirty="0">
                <a:latin typeface="Courier New" panose="02070309020205020404" pitchFamily="49" charset="0"/>
                <a:cs typeface="Courier New" panose="02070309020205020404" pitchFamily="49" charset="0"/>
              </a:rPr>
              <a:t>e   46.838881 -0.76804347</a:t>
            </a:r>
          </a:p>
          <a:p>
            <a:pPr marL="0" indent="0">
              <a:buNone/>
            </a:pPr>
            <a:r>
              <a:rPr lang="en-GB" b="1" dirty="0">
                <a:latin typeface="Courier New" panose="02070309020205020404" pitchFamily="49" charset="0"/>
                <a:cs typeface="Courier New" panose="02070309020205020404" pitchFamily="49" charset="0"/>
              </a:rPr>
              <a:t>f  -45.174025  0.29898868</a:t>
            </a:r>
          </a:p>
          <a:p>
            <a:pPr marL="0" indent="0">
              <a:buNone/>
            </a:pPr>
            <a:r>
              <a:rPr lang="en-GB" b="1" dirty="0">
                <a:latin typeface="Courier New" panose="02070309020205020404" pitchFamily="49" charset="0"/>
                <a:cs typeface="Courier New" panose="02070309020205020404" pitchFamily="49" charset="0"/>
              </a:rPr>
              <a:t>g  -95.242077  1.14959916</a:t>
            </a:r>
          </a:p>
        </p:txBody>
      </p:sp>
    </p:spTree>
    <p:extLst>
      <p:ext uri="{BB962C8B-B14F-4D97-AF65-F5344CB8AC3E}">
        <p14:creationId xmlns:p14="http://schemas.microsoft.com/office/powerpoint/2010/main" val="195533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CEBC-0DED-4292-AFCF-F4BA168CCF13}"/>
              </a:ext>
            </a:extLst>
          </p:cNvPr>
          <p:cNvSpPr>
            <a:spLocks noGrp="1"/>
          </p:cNvSpPr>
          <p:nvPr>
            <p:ph type="title"/>
          </p:nvPr>
        </p:nvSpPr>
        <p:spPr/>
        <p:txBody>
          <a:bodyPr/>
          <a:lstStyle/>
          <a:p>
            <a:r>
              <a:rPr lang="en-GB" dirty="0"/>
              <a:t>Fixed or random?</a:t>
            </a:r>
          </a:p>
        </p:txBody>
      </p:sp>
      <p:sp>
        <p:nvSpPr>
          <p:cNvPr id="3" name="Content Placeholder 2">
            <a:extLst>
              <a:ext uri="{FF2B5EF4-FFF2-40B4-BE49-F238E27FC236}">
                <a16:creationId xmlns:a16="http://schemas.microsoft.com/office/drawing/2014/main" id="{9E3784AB-D5F4-4979-A672-971A6509CD42}"/>
              </a:ext>
            </a:extLst>
          </p:cNvPr>
          <p:cNvSpPr>
            <a:spLocks noGrp="1"/>
          </p:cNvSpPr>
          <p:nvPr>
            <p:ph idx="1"/>
          </p:nvPr>
        </p:nvSpPr>
        <p:spPr/>
        <p:txBody>
          <a:bodyPr>
            <a:normAutofit fontScale="92500" lnSpcReduction="10000"/>
          </a:bodyPr>
          <a:lstStyle/>
          <a:p>
            <a:r>
              <a:rPr lang="en-GB" dirty="0"/>
              <a:t>Imagine you have repeated observations from Mark Davies’s COCA components: Spoken, Magazines, Newspapers, Academic and Fiction. Should you enter these as fixed or random effects? </a:t>
            </a:r>
          </a:p>
          <a:p>
            <a:r>
              <a:rPr lang="en-GB" dirty="0"/>
              <a:t>A rule of thumb:</a:t>
            </a:r>
          </a:p>
          <a:p>
            <a:r>
              <a:rPr lang="en-GB" dirty="0"/>
              <a:t>If you have 2 to 5 groups in a grouping factor, you can just as well include them as proper fixed effects. </a:t>
            </a:r>
          </a:p>
          <a:p>
            <a:r>
              <a:rPr lang="en-GB" dirty="0"/>
              <a:t>If you have more than 5 groups, it’s better to enter them as random effects because there may not be enough data points to estimate the p-values in a reliable way.</a:t>
            </a:r>
          </a:p>
          <a:p>
            <a:endParaRPr lang="en-GB" dirty="0"/>
          </a:p>
          <a:p>
            <a:endParaRPr lang="en-GB" dirty="0"/>
          </a:p>
        </p:txBody>
      </p:sp>
    </p:spTree>
    <p:extLst>
      <p:ext uri="{BB962C8B-B14F-4D97-AF65-F5344CB8AC3E}">
        <p14:creationId xmlns:p14="http://schemas.microsoft.com/office/powerpoint/2010/main" val="66605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66AE-ADAA-4E8F-8C2F-D35989B75517}"/>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20D27748-4454-49D5-B535-2571AAACBA69}"/>
              </a:ext>
            </a:extLst>
          </p:cNvPr>
          <p:cNvSpPr>
            <a:spLocks noGrp="1"/>
          </p:cNvSpPr>
          <p:nvPr>
            <p:ph idx="1"/>
          </p:nvPr>
        </p:nvSpPr>
        <p:spPr/>
        <p:txBody>
          <a:bodyPr/>
          <a:lstStyle/>
          <a:p>
            <a:pPr marL="0" indent="0">
              <a:buNone/>
            </a:pPr>
            <a:r>
              <a:rPr lang="en-GB" dirty="0"/>
              <a:t>1. Why are mixed models important?</a:t>
            </a:r>
          </a:p>
          <a:p>
            <a:pPr marL="0" indent="0">
              <a:buNone/>
            </a:pPr>
            <a:endParaRPr lang="en-GB" dirty="0"/>
          </a:p>
          <a:p>
            <a:pPr marL="0" indent="0">
              <a:buNone/>
            </a:pPr>
            <a:r>
              <a:rPr lang="en-GB" dirty="0">
                <a:solidFill>
                  <a:srgbClr val="FF0000"/>
                </a:solidFill>
              </a:rPr>
              <a:t>2. Case study: help + (to) Infinitive</a:t>
            </a:r>
          </a:p>
        </p:txBody>
      </p:sp>
    </p:spTree>
    <p:extLst>
      <p:ext uri="{BB962C8B-B14F-4D97-AF65-F5344CB8AC3E}">
        <p14:creationId xmlns:p14="http://schemas.microsoft.com/office/powerpoint/2010/main" val="169879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66AE-ADAA-4E8F-8C2F-D35989B75517}"/>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20D27748-4454-49D5-B535-2571AAACBA69}"/>
              </a:ext>
            </a:extLst>
          </p:cNvPr>
          <p:cNvSpPr>
            <a:spLocks noGrp="1"/>
          </p:cNvSpPr>
          <p:nvPr>
            <p:ph idx="1"/>
          </p:nvPr>
        </p:nvSpPr>
        <p:spPr/>
        <p:txBody>
          <a:bodyPr/>
          <a:lstStyle/>
          <a:p>
            <a:pPr marL="0" indent="0">
              <a:buNone/>
            </a:pPr>
            <a:r>
              <a:rPr lang="en-GB" dirty="0"/>
              <a:t>1. Why are mixed models important?</a:t>
            </a:r>
          </a:p>
          <a:p>
            <a:pPr marL="0" indent="0">
              <a:buNone/>
            </a:pPr>
            <a:endParaRPr lang="en-GB" dirty="0"/>
          </a:p>
          <a:p>
            <a:pPr marL="0" indent="0">
              <a:buNone/>
            </a:pPr>
            <a:r>
              <a:rPr lang="en-GB" dirty="0"/>
              <a:t>2. Case study: help + (to) Infinitive</a:t>
            </a:r>
          </a:p>
        </p:txBody>
      </p:sp>
    </p:spTree>
    <p:extLst>
      <p:ext uri="{BB962C8B-B14F-4D97-AF65-F5344CB8AC3E}">
        <p14:creationId xmlns:p14="http://schemas.microsoft.com/office/powerpoint/2010/main" val="1541256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2554-9F5B-49AE-81B2-AA277B0CECE6}"/>
              </a:ext>
            </a:extLst>
          </p:cNvPr>
          <p:cNvSpPr>
            <a:spLocks noGrp="1"/>
          </p:cNvSpPr>
          <p:nvPr>
            <p:ph type="title"/>
          </p:nvPr>
        </p:nvSpPr>
        <p:spPr/>
        <p:txBody>
          <a:bodyPr/>
          <a:lstStyle/>
          <a:p>
            <a:r>
              <a:rPr lang="en-GB" dirty="0"/>
              <a:t>Testing random intercepts</a:t>
            </a:r>
          </a:p>
        </p:txBody>
      </p:sp>
      <p:sp>
        <p:nvSpPr>
          <p:cNvPr id="3" name="Content Placeholder 2">
            <a:extLst>
              <a:ext uri="{FF2B5EF4-FFF2-40B4-BE49-F238E27FC236}">
                <a16:creationId xmlns:a16="http://schemas.microsoft.com/office/drawing/2014/main" id="{E6D999AB-10D5-421C-95ED-4E4A03E93EBB}"/>
              </a:ext>
            </a:extLst>
          </p:cNvPr>
          <p:cNvSpPr>
            <a:spLocks noGrp="1"/>
          </p:cNvSpPr>
          <p:nvPr>
            <p:ph idx="1"/>
          </p:nvPr>
        </p:nvSpPr>
        <p:spPr/>
        <p:txBody>
          <a:bodyPr>
            <a:normAutofit lnSpcReduction="10000"/>
          </a:bodyPr>
          <a:lstStyle/>
          <a:p>
            <a:r>
              <a:rPr lang="de-DE" sz="2400" dirty="0"/>
              <a:t>What about textID? Let‘s test if there is a lot of variation.</a:t>
            </a:r>
          </a:p>
          <a:p>
            <a:r>
              <a:rPr lang="de-DE" sz="2400" dirty="0"/>
              <a:t>A GLMM model with converges very slowly.</a:t>
            </a:r>
          </a:p>
          <a:p>
            <a:r>
              <a:rPr lang="de-DE" sz="2400" dirty="0"/>
              <a:t>Let‘s make a subset of the help_gb dataset, including only texts with frequency 5 and greater </a:t>
            </a:r>
            <a:r>
              <a:rPr lang="en-GB" sz="2400" dirty="0"/>
              <a:t>:  </a:t>
            </a:r>
          </a:p>
          <a:p>
            <a:pPr marL="0" indent="0">
              <a:buNone/>
            </a:pPr>
            <a:endParaRPr lang="en-GB" sz="2400" dirty="0"/>
          </a:p>
          <a:p>
            <a:pPr marL="0" indent="0">
              <a:buNone/>
            </a:pPr>
            <a:r>
              <a:rPr lang="en-GB" sz="2400" b="1" dirty="0">
                <a:solidFill>
                  <a:srgbClr val="0000FF"/>
                </a:solidFill>
                <a:latin typeface="Courier New" panose="02070309020205020404" pitchFamily="49" charset="0"/>
                <a:cs typeface="Courier New" panose="02070309020205020404" pitchFamily="49" charset="0"/>
              </a:rPr>
              <a:t>&gt; </a:t>
            </a:r>
            <a:r>
              <a:rPr lang="en-GB" sz="2400" b="1" dirty="0" err="1">
                <a:solidFill>
                  <a:srgbClr val="0000FF"/>
                </a:solidFill>
                <a:latin typeface="Courier New" panose="02070309020205020404" pitchFamily="49" charset="0"/>
                <a:cs typeface="Courier New" panose="02070309020205020404" pitchFamily="49" charset="0"/>
              </a:rPr>
              <a:t>textfreq</a:t>
            </a:r>
            <a:r>
              <a:rPr lang="en-GB" sz="2400" b="1" dirty="0">
                <a:solidFill>
                  <a:srgbClr val="0000FF"/>
                </a:solidFill>
                <a:latin typeface="Courier New" panose="02070309020205020404" pitchFamily="49" charset="0"/>
                <a:cs typeface="Courier New" panose="02070309020205020404" pitchFamily="49" charset="0"/>
              </a:rPr>
              <a:t> &lt;- </a:t>
            </a:r>
            <a:r>
              <a:rPr lang="en-GB" sz="2400" b="1" dirty="0" err="1">
                <a:solidFill>
                  <a:srgbClr val="0000FF"/>
                </a:solidFill>
                <a:latin typeface="Courier New" panose="02070309020205020404" pitchFamily="49" charset="0"/>
                <a:cs typeface="Courier New" panose="02070309020205020404" pitchFamily="49" charset="0"/>
              </a:rPr>
              <a:t>as.data.frame</a:t>
            </a:r>
            <a:r>
              <a:rPr lang="en-GB" sz="2400" b="1" dirty="0">
                <a:solidFill>
                  <a:srgbClr val="0000FF"/>
                </a:solidFill>
                <a:latin typeface="Courier New" panose="02070309020205020404" pitchFamily="49" charset="0"/>
                <a:cs typeface="Courier New" panose="02070309020205020404" pitchFamily="49" charset="0"/>
              </a:rPr>
              <a:t>(table(</a:t>
            </a:r>
            <a:r>
              <a:rPr lang="en-GB" sz="2400" b="1" dirty="0" err="1">
                <a:solidFill>
                  <a:srgbClr val="0000FF"/>
                </a:solidFill>
                <a:latin typeface="Courier New" panose="02070309020205020404" pitchFamily="49" charset="0"/>
                <a:cs typeface="Courier New" panose="02070309020205020404" pitchFamily="49" charset="0"/>
              </a:rPr>
              <a:t>help_gb$textID</a:t>
            </a:r>
            <a:r>
              <a:rPr lang="en-GB" sz="2400" b="1" dirty="0">
                <a:solidFill>
                  <a:srgbClr val="0000FF"/>
                </a:solidFill>
                <a:latin typeface="Courier New" panose="02070309020205020404" pitchFamily="49" charset="0"/>
                <a:cs typeface="Courier New" panose="02070309020205020404" pitchFamily="49" charset="0"/>
              </a:rPr>
              <a:t>))</a:t>
            </a:r>
          </a:p>
          <a:p>
            <a:pPr marL="0" indent="0">
              <a:buNone/>
            </a:pPr>
            <a:r>
              <a:rPr lang="en-GB" sz="2400" b="1" dirty="0">
                <a:solidFill>
                  <a:srgbClr val="0000FF"/>
                </a:solidFill>
                <a:latin typeface="Courier New" panose="02070309020205020404" pitchFamily="49" charset="0"/>
                <a:cs typeface="Courier New" panose="02070309020205020404" pitchFamily="49" charset="0"/>
              </a:rPr>
              <a:t>&gt; </a:t>
            </a:r>
            <a:r>
              <a:rPr lang="en-GB" sz="2400" b="1" dirty="0" err="1">
                <a:solidFill>
                  <a:srgbClr val="0000FF"/>
                </a:solidFill>
                <a:latin typeface="Courier New" panose="02070309020205020404" pitchFamily="49" charset="0"/>
                <a:cs typeface="Courier New" panose="02070309020205020404" pitchFamily="49" charset="0"/>
              </a:rPr>
              <a:t>colnames</a:t>
            </a:r>
            <a:r>
              <a:rPr lang="en-GB" sz="2400" b="1" dirty="0">
                <a:solidFill>
                  <a:srgbClr val="0000FF"/>
                </a:solidFill>
                <a:latin typeface="Courier New" panose="02070309020205020404" pitchFamily="49" charset="0"/>
                <a:cs typeface="Courier New" panose="02070309020205020404" pitchFamily="49" charset="0"/>
              </a:rPr>
              <a:t>(</a:t>
            </a:r>
            <a:r>
              <a:rPr lang="en-GB" sz="2400" b="1" dirty="0" err="1">
                <a:solidFill>
                  <a:srgbClr val="0000FF"/>
                </a:solidFill>
                <a:latin typeface="Courier New" panose="02070309020205020404" pitchFamily="49" charset="0"/>
                <a:cs typeface="Courier New" panose="02070309020205020404" pitchFamily="49" charset="0"/>
              </a:rPr>
              <a:t>textfreq</a:t>
            </a:r>
            <a:r>
              <a:rPr lang="en-GB" sz="2400" b="1" dirty="0">
                <a:solidFill>
                  <a:srgbClr val="0000FF"/>
                </a:solidFill>
                <a:latin typeface="Courier New" panose="02070309020205020404" pitchFamily="49" charset="0"/>
                <a:cs typeface="Courier New" panose="02070309020205020404" pitchFamily="49" charset="0"/>
              </a:rPr>
              <a:t>)[1] &lt;- "</a:t>
            </a:r>
            <a:r>
              <a:rPr lang="en-GB" sz="2400" b="1" dirty="0" err="1">
                <a:solidFill>
                  <a:srgbClr val="0000FF"/>
                </a:solidFill>
                <a:latin typeface="Courier New" panose="02070309020205020404" pitchFamily="49" charset="0"/>
                <a:cs typeface="Courier New" panose="02070309020205020404" pitchFamily="49" charset="0"/>
              </a:rPr>
              <a:t>textID</a:t>
            </a:r>
            <a:r>
              <a:rPr lang="en-GB" sz="2400" b="1" dirty="0">
                <a:solidFill>
                  <a:srgbClr val="0000FF"/>
                </a:solidFill>
                <a:latin typeface="Courier New" panose="02070309020205020404" pitchFamily="49" charset="0"/>
                <a:cs typeface="Courier New" panose="02070309020205020404" pitchFamily="49" charset="0"/>
              </a:rPr>
              <a:t>"</a:t>
            </a:r>
          </a:p>
          <a:p>
            <a:pPr marL="0" indent="0">
              <a:buNone/>
            </a:pPr>
            <a:r>
              <a:rPr lang="en-GB" sz="2400" b="1" dirty="0">
                <a:solidFill>
                  <a:srgbClr val="0000FF"/>
                </a:solidFill>
                <a:latin typeface="Courier New" panose="02070309020205020404" pitchFamily="49" charset="0"/>
                <a:cs typeface="Courier New" panose="02070309020205020404" pitchFamily="49" charset="0"/>
              </a:rPr>
              <a:t>&gt; help_gb1 &lt;- merge(</a:t>
            </a:r>
            <a:r>
              <a:rPr lang="en-GB" sz="2400" b="1" dirty="0" err="1">
                <a:solidFill>
                  <a:srgbClr val="0000FF"/>
                </a:solidFill>
                <a:latin typeface="Courier New" panose="02070309020205020404" pitchFamily="49" charset="0"/>
                <a:cs typeface="Courier New" panose="02070309020205020404" pitchFamily="49" charset="0"/>
              </a:rPr>
              <a:t>help_gb</a:t>
            </a:r>
            <a:r>
              <a:rPr lang="en-GB" sz="2400" b="1" dirty="0">
                <a:solidFill>
                  <a:srgbClr val="0000FF"/>
                </a:solidFill>
                <a:latin typeface="Courier New" panose="02070309020205020404" pitchFamily="49" charset="0"/>
                <a:cs typeface="Courier New" panose="02070309020205020404" pitchFamily="49" charset="0"/>
              </a:rPr>
              <a:t>, </a:t>
            </a:r>
            <a:r>
              <a:rPr lang="en-GB" sz="2400" b="1" dirty="0" err="1">
                <a:solidFill>
                  <a:srgbClr val="0000FF"/>
                </a:solidFill>
                <a:latin typeface="Courier New" panose="02070309020205020404" pitchFamily="49" charset="0"/>
                <a:cs typeface="Courier New" panose="02070309020205020404" pitchFamily="49" charset="0"/>
              </a:rPr>
              <a:t>textfreq</a:t>
            </a:r>
            <a:r>
              <a:rPr lang="en-GB" sz="2400" b="1" dirty="0">
                <a:solidFill>
                  <a:srgbClr val="0000FF"/>
                </a:solidFill>
                <a:latin typeface="Courier New" panose="02070309020205020404" pitchFamily="49" charset="0"/>
                <a:cs typeface="Courier New" panose="02070309020205020404" pitchFamily="49" charset="0"/>
              </a:rPr>
              <a:t>, by = "</a:t>
            </a:r>
            <a:r>
              <a:rPr lang="en-GB" sz="2400" b="1" dirty="0" err="1">
                <a:solidFill>
                  <a:srgbClr val="0000FF"/>
                </a:solidFill>
                <a:latin typeface="Courier New" panose="02070309020205020404" pitchFamily="49" charset="0"/>
                <a:cs typeface="Courier New" panose="02070309020205020404" pitchFamily="49" charset="0"/>
              </a:rPr>
              <a:t>textID</a:t>
            </a:r>
            <a:r>
              <a:rPr lang="en-GB" sz="2400" b="1" dirty="0">
                <a:solidFill>
                  <a:srgbClr val="0000FF"/>
                </a:solidFill>
                <a:latin typeface="Courier New" panose="02070309020205020404" pitchFamily="49" charset="0"/>
                <a:cs typeface="Courier New" panose="02070309020205020404" pitchFamily="49" charset="0"/>
              </a:rPr>
              <a:t>")</a:t>
            </a:r>
          </a:p>
          <a:p>
            <a:pPr marL="0" indent="0">
              <a:buNone/>
            </a:pPr>
            <a:r>
              <a:rPr lang="en-GB" sz="2400" b="1" dirty="0">
                <a:solidFill>
                  <a:srgbClr val="0000FF"/>
                </a:solidFill>
                <a:latin typeface="Courier New" panose="02070309020205020404" pitchFamily="49" charset="0"/>
                <a:cs typeface="Courier New" panose="02070309020205020404" pitchFamily="49" charset="0"/>
              </a:rPr>
              <a:t>&gt; help_gb2 &lt;- help_gb1[help_gb1$Freq &gt; 4,]</a:t>
            </a:r>
          </a:p>
          <a:p>
            <a:pPr marL="0" indent="0">
              <a:buNone/>
            </a:pPr>
            <a:endParaRPr lang="en-GB" dirty="0"/>
          </a:p>
        </p:txBody>
      </p:sp>
    </p:spTree>
    <p:extLst>
      <p:ext uri="{BB962C8B-B14F-4D97-AF65-F5344CB8AC3E}">
        <p14:creationId xmlns:p14="http://schemas.microsoft.com/office/powerpoint/2010/main" val="95605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4F32-8C74-4EAA-B618-1AAD5F91E673}"/>
              </a:ext>
            </a:extLst>
          </p:cNvPr>
          <p:cNvSpPr>
            <a:spLocks noGrp="1"/>
          </p:cNvSpPr>
          <p:nvPr>
            <p:ph type="title"/>
          </p:nvPr>
        </p:nvSpPr>
        <p:spPr/>
        <p:txBody>
          <a:bodyPr/>
          <a:lstStyle/>
          <a:p>
            <a:r>
              <a:rPr lang="en-GB" dirty="0"/>
              <a:t>Fitting a GLM on new data</a:t>
            </a:r>
          </a:p>
        </p:txBody>
      </p:sp>
      <p:sp>
        <p:nvSpPr>
          <p:cNvPr id="3" name="Content Placeholder 2">
            <a:extLst>
              <a:ext uri="{FF2B5EF4-FFF2-40B4-BE49-F238E27FC236}">
                <a16:creationId xmlns:a16="http://schemas.microsoft.com/office/drawing/2014/main" id="{B63104CD-2A0A-4934-8C8A-6B04E3E1BC75}"/>
              </a:ext>
            </a:extLst>
          </p:cNvPr>
          <p:cNvSpPr>
            <a:spLocks noGrp="1"/>
          </p:cNvSpPr>
          <p:nvPr>
            <p:ph idx="1"/>
          </p:nvPr>
        </p:nvSpPr>
        <p:spPr/>
        <p:txBody>
          <a:bodyPr>
            <a:normAutofit/>
          </a:bodyPr>
          <a:lstStyle/>
          <a:p>
            <a:pPr marL="0" indent="0">
              <a:buNone/>
            </a:pPr>
            <a:r>
              <a:rPr lang="en-GB" sz="2200" b="1" dirty="0">
                <a:solidFill>
                  <a:srgbClr val="0000FF"/>
                </a:solidFill>
                <a:latin typeface="Courier New" panose="02070309020205020404" pitchFamily="49" charset="0"/>
                <a:cs typeface="Courier New" panose="02070309020205020404" pitchFamily="49" charset="0"/>
              </a:rPr>
              <a:t>&gt; </a:t>
            </a:r>
            <a:r>
              <a:rPr lang="en-GB" sz="2200" b="1" dirty="0" err="1">
                <a:solidFill>
                  <a:srgbClr val="0000FF"/>
                </a:solidFill>
                <a:latin typeface="Courier New" panose="02070309020205020404" pitchFamily="49" charset="0"/>
                <a:cs typeface="Courier New" panose="02070309020205020404" pitchFamily="49" charset="0"/>
              </a:rPr>
              <a:t>help_fe</a:t>
            </a:r>
            <a:r>
              <a:rPr lang="en-GB" sz="2200" b="1" dirty="0">
                <a:solidFill>
                  <a:srgbClr val="0000FF"/>
                </a:solidFill>
                <a:latin typeface="Courier New" panose="02070309020205020404" pitchFamily="49" charset="0"/>
                <a:cs typeface="Courier New" panose="02070309020205020404" pitchFamily="49" charset="0"/>
              </a:rPr>
              <a:t> &lt;- </a:t>
            </a:r>
            <a:r>
              <a:rPr lang="en-GB" sz="2200" b="1" dirty="0" err="1">
                <a:solidFill>
                  <a:srgbClr val="0000FF"/>
                </a:solidFill>
                <a:latin typeface="Courier New" panose="02070309020205020404" pitchFamily="49" charset="0"/>
                <a:cs typeface="Courier New" panose="02070309020205020404" pitchFamily="49" charset="0"/>
              </a:rPr>
              <a:t>glm</a:t>
            </a:r>
            <a:r>
              <a:rPr lang="en-GB" sz="2200" b="1" dirty="0">
                <a:solidFill>
                  <a:srgbClr val="0000FF"/>
                </a:solidFill>
                <a:latin typeface="Courier New" panose="02070309020205020404" pitchFamily="49" charset="0"/>
                <a:cs typeface="Courier New" panose="02070309020205020404" pitchFamily="49" charset="0"/>
              </a:rPr>
              <a:t>(To ~ Formality + </a:t>
            </a:r>
            <a:r>
              <a:rPr lang="en-GB" sz="2200" b="1" dirty="0" err="1">
                <a:solidFill>
                  <a:srgbClr val="0000FF"/>
                </a:solidFill>
                <a:latin typeface="Courier New" panose="02070309020205020404" pitchFamily="49" charset="0"/>
                <a:cs typeface="Courier New" panose="02070309020205020404" pitchFamily="49" charset="0"/>
              </a:rPr>
              <a:t>Helpee</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HelpForm</a:t>
            </a:r>
            <a:r>
              <a:rPr lang="en-GB" sz="2200" b="1" dirty="0">
                <a:solidFill>
                  <a:srgbClr val="0000FF"/>
                </a:solidFill>
                <a:latin typeface="Courier New" panose="02070309020205020404" pitchFamily="49" charset="0"/>
                <a:cs typeface="Courier New" panose="02070309020205020404" pitchFamily="49" charset="0"/>
              </a:rPr>
              <a:t> + </a:t>
            </a:r>
            <a:r>
              <a:rPr lang="en-GB" sz="2200" b="1" dirty="0" err="1">
                <a:solidFill>
                  <a:srgbClr val="0000FF"/>
                </a:solidFill>
                <a:latin typeface="Courier New" panose="02070309020205020404" pitchFamily="49" charset="0"/>
                <a:cs typeface="Courier New" panose="02070309020205020404" pitchFamily="49" charset="0"/>
              </a:rPr>
              <a:t>ToHelp</a:t>
            </a:r>
            <a:r>
              <a:rPr lang="en-GB" sz="2200" b="1" dirty="0">
                <a:solidFill>
                  <a:srgbClr val="0000FF"/>
                </a:solidFill>
                <a:latin typeface="Courier New" panose="02070309020205020404" pitchFamily="49" charset="0"/>
                <a:cs typeface="Courier New" panose="02070309020205020404" pitchFamily="49" charset="0"/>
              </a:rPr>
              <a:t>*</a:t>
            </a:r>
            <a:r>
              <a:rPr lang="en-GB" sz="2200" b="1" dirty="0" err="1">
                <a:solidFill>
                  <a:srgbClr val="0000FF"/>
                </a:solidFill>
                <a:latin typeface="Courier New" panose="02070309020205020404" pitchFamily="49" charset="0"/>
                <a:cs typeface="Courier New" panose="02070309020205020404" pitchFamily="49" charset="0"/>
              </a:rPr>
              <a:t>LingDist</a:t>
            </a:r>
            <a:r>
              <a:rPr lang="en-GB" sz="2200" b="1" dirty="0">
                <a:solidFill>
                  <a:srgbClr val="0000FF"/>
                </a:solidFill>
                <a:latin typeface="Courier New" panose="02070309020205020404" pitchFamily="49" charset="0"/>
                <a:cs typeface="Courier New" panose="02070309020205020404" pitchFamily="49" charset="0"/>
              </a:rPr>
              <a:t> + poly(</a:t>
            </a:r>
            <a:r>
              <a:rPr lang="en-GB" sz="2200" b="1" dirty="0" err="1">
                <a:solidFill>
                  <a:srgbClr val="0000FF"/>
                </a:solidFill>
                <a:latin typeface="Courier New" panose="02070309020205020404" pitchFamily="49" charset="0"/>
                <a:cs typeface="Courier New" panose="02070309020205020404" pitchFamily="49" charset="0"/>
              </a:rPr>
              <a:t>Info_HELP</a:t>
            </a:r>
            <a:r>
              <a:rPr lang="en-GB" sz="2200" b="1" dirty="0">
                <a:solidFill>
                  <a:srgbClr val="0000FF"/>
                </a:solidFill>
                <a:latin typeface="Courier New" panose="02070309020205020404" pitchFamily="49" charset="0"/>
                <a:cs typeface="Courier New" panose="02070309020205020404" pitchFamily="49" charset="0"/>
              </a:rPr>
              <a:t>, 4), data = help_gb2, family = binomial)</a:t>
            </a:r>
          </a:p>
        </p:txBody>
      </p:sp>
    </p:spTree>
    <p:extLst>
      <p:ext uri="{BB962C8B-B14F-4D97-AF65-F5344CB8AC3E}">
        <p14:creationId xmlns:p14="http://schemas.microsoft.com/office/powerpoint/2010/main" val="200254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AF88-09FF-4166-B431-28934D61848D}"/>
              </a:ext>
            </a:extLst>
          </p:cNvPr>
          <p:cNvSpPr>
            <a:spLocks noGrp="1"/>
          </p:cNvSpPr>
          <p:nvPr>
            <p:ph type="title"/>
          </p:nvPr>
        </p:nvSpPr>
        <p:spPr/>
        <p:txBody>
          <a:bodyPr/>
          <a:lstStyle/>
          <a:p>
            <a:r>
              <a:rPr lang="en-GB" dirty="0"/>
              <a:t>Adding random intercepts</a:t>
            </a:r>
          </a:p>
        </p:txBody>
      </p:sp>
      <p:sp>
        <p:nvSpPr>
          <p:cNvPr id="3" name="Content Placeholder 2">
            <a:extLst>
              <a:ext uri="{FF2B5EF4-FFF2-40B4-BE49-F238E27FC236}">
                <a16:creationId xmlns:a16="http://schemas.microsoft.com/office/drawing/2014/main" id="{0551A20F-4DBA-4754-AC07-DBDA7B625548}"/>
              </a:ext>
            </a:extLst>
          </p:cNvPr>
          <p:cNvSpPr>
            <a:spLocks noGrp="1"/>
          </p:cNvSpPr>
          <p:nvPr>
            <p:ph idx="1"/>
          </p:nvPr>
        </p:nvSpPr>
        <p:spPr/>
        <p:txBody>
          <a:bodyPr>
            <a:normAutofit lnSpcReduction="10000"/>
          </a:bodyPr>
          <a:lstStyle/>
          <a:p>
            <a:pPr marL="0" indent="0">
              <a:buNone/>
            </a:pPr>
            <a:r>
              <a:rPr lang="en-GB" b="1" dirty="0">
                <a:solidFill>
                  <a:srgbClr val="0000FF"/>
                </a:solidFill>
                <a:latin typeface="Courier New" panose="02070309020205020404" pitchFamily="49" charset="0"/>
                <a:cs typeface="Courier New" panose="02070309020205020404" pitchFamily="49" charset="0"/>
              </a:rPr>
              <a:t>&gt; library(lme4)</a:t>
            </a:r>
          </a:p>
          <a:p>
            <a:pPr marL="0" indent="0">
              <a:buNone/>
            </a:pPr>
            <a:r>
              <a:rPr lang="en-GB" b="1" dirty="0">
                <a:solidFill>
                  <a:srgbClr val="0000FF"/>
                </a:solidFill>
                <a:latin typeface="Courier New" panose="02070309020205020404" pitchFamily="49" charset="0"/>
                <a:cs typeface="Courier New" panose="02070309020205020404" pitchFamily="49" charset="0"/>
              </a:rPr>
              <a:t>&gt; </a:t>
            </a:r>
            <a:r>
              <a:rPr lang="en-GB" b="1" dirty="0" err="1">
                <a:solidFill>
                  <a:srgbClr val="0000FF"/>
                </a:solidFill>
                <a:latin typeface="Courier New" panose="02070309020205020404" pitchFamily="49" charset="0"/>
                <a:cs typeface="Courier New" panose="02070309020205020404" pitchFamily="49" charset="0"/>
              </a:rPr>
              <a:t>help_ri</a:t>
            </a:r>
            <a:r>
              <a:rPr lang="en-GB" b="1" dirty="0">
                <a:solidFill>
                  <a:srgbClr val="0000FF"/>
                </a:solidFill>
                <a:latin typeface="Courier New" panose="02070309020205020404" pitchFamily="49" charset="0"/>
                <a:cs typeface="Courier New" panose="02070309020205020404" pitchFamily="49" charset="0"/>
              </a:rPr>
              <a:t> &lt;- </a:t>
            </a:r>
            <a:r>
              <a:rPr lang="en-GB" b="1" dirty="0" err="1">
                <a:solidFill>
                  <a:srgbClr val="0000FF"/>
                </a:solidFill>
                <a:latin typeface="Courier New" panose="02070309020205020404" pitchFamily="49" charset="0"/>
                <a:cs typeface="Courier New" panose="02070309020205020404" pitchFamily="49" charset="0"/>
              </a:rPr>
              <a:t>glmer</a:t>
            </a:r>
            <a:r>
              <a:rPr lang="en-GB" b="1" dirty="0">
                <a:solidFill>
                  <a:srgbClr val="0000FF"/>
                </a:solidFill>
                <a:latin typeface="Courier New" panose="02070309020205020404" pitchFamily="49" charset="0"/>
                <a:cs typeface="Courier New" panose="02070309020205020404" pitchFamily="49" charset="0"/>
              </a:rPr>
              <a:t>(To ~ Formality + </a:t>
            </a:r>
            <a:r>
              <a:rPr lang="en-GB" b="1" dirty="0" err="1">
                <a:solidFill>
                  <a:srgbClr val="0000FF"/>
                </a:solidFill>
                <a:latin typeface="Courier New" panose="02070309020205020404" pitchFamily="49" charset="0"/>
                <a:cs typeface="Courier New" panose="02070309020205020404" pitchFamily="49" charset="0"/>
              </a:rPr>
              <a:t>Helpee</a:t>
            </a:r>
            <a:r>
              <a:rPr lang="en-GB" b="1" dirty="0">
                <a:solidFill>
                  <a:srgbClr val="0000FF"/>
                </a:solidFill>
                <a:latin typeface="Courier New" panose="02070309020205020404" pitchFamily="49" charset="0"/>
                <a:cs typeface="Courier New" panose="02070309020205020404" pitchFamily="49" charset="0"/>
              </a:rPr>
              <a:t>* </a:t>
            </a:r>
            <a:r>
              <a:rPr lang="en-GB" b="1" dirty="0" err="1">
                <a:solidFill>
                  <a:srgbClr val="0000FF"/>
                </a:solidFill>
                <a:latin typeface="Courier New" panose="02070309020205020404" pitchFamily="49" charset="0"/>
                <a:cs typeface="Courier New" panose="02070309020205020404" pitchFamily="49" charset="0"/>
              </a:rPr>
              <a:t>HelpForm</a:t>
            </a:r>
            <a:r>
              <a:rPr lang="en-GB" b="1" dirty="0">
                <a:solidFill>
                  <a:srgbClr val="0000FF"/>
                </a:solidFill>
                <a:latin typeface="Courier New" panose="02070309020205020404" pitchFamily="49" charset="0"/>
                <a:cs typeface="Courier New" panose="02070309020205020404" pitchFamily="49" charset="0"/>
              </a:rPr>
              <a:t> + </a:t>
            </a:r>
            <a:r>
              <a:rPr lang="en-GB" b="1" dirty="0" err="1">
                <a:solidFill>
                  <a:srgbClr val="0000FF"/>
                </a:solidFill>
                <a:latin typeface="Courier New" panose="02070309020205020404" pitchFamily="49" charset="0"/>
                <a:cs typeface="Courier New" panose="02070309020205020404" pitchFamily="49" charset="0"/>
              </a:rPr>
              <a:t>ToHelp</a:t>
            </a:r>
            <a:r>
              <a:rPr lang="en-GB" b="1" dirty="0">
                <a:solidFill>
                  <a:srgbClr val="0000FF"/>
                </a:solidFill>
                <a:latin typeface="Courier New" panose="02070309020205020404" pitchFamily="49" charset="0"/>
                <a:cs typeface="Courier New" panose="02070309020205020404" pitchFamily="49" charset="0"/>
              </a:rPr>
              <a:t>*</a:t>
            </a:r>
            <a:r>
              <a:rPr lang="en-GB" b="1" dirty="0" err="1">
                <a:solidFill>
                  <a:srgbClr val="0000FF"/>
                </a:solidFill>
                <a:latin typeface="Courier New" panose="02070309020205020404" pitchFamily="49" charset="0"/>
                <a:cs typeface="Courier New" panose="02070309020205020404" pitchFamily="49" charset="0"/>
              </a:rPr>
              <a:t>LingDist</a:t>
            </a:r>
            <a:r>
              <a:rPr lang="en-GB" b="1" dirty="0">
                <a:solidFill>
                  <a:srgbClr val="0000FF"/>
                </a:solidFill>
                <a:latin typeface="Courier New" panose="02070309020205020404" pitchFamily="49" charset="0"/>
                <a:cs typeface="Courier New" panose="02070309020205020404" pitchFamily="49" charset="0"/>
              </a:rPr>
              <a:t> + poly(</a:t>
            </a:r>
            <a:r>
              <a:rPr lang="en-GB" b="1" dirty="0" err="1">
                <a:solidFill>
                  <a:srgbClr val="0000FF"/>
                </a:solidFill>
                <a:latin typeface="Courier New" panose="02070309020205020404" pitchFamily="49" charset="0"/>
                <a:cs typeface="Courier New" panose="02070309020205020404" pitchFamily="49" charset="0"/>
              </a:rPr>
              <a:t>Info_HELP</a:t>
            </a:r>
            <a:r>
              <a:rPr lang="en-GB" b="1" dirty="0">
                <a:solidFill>
                  <a:srgbClr val="0000FF"/>
                </a:solidFill>
                <a:latin typeface="Courier New" panose="02070309020205020404" pitchFamily="49" charset="0"/>
                <a:cs typeface="Courier New" panose="02070309020205020404" pitchFamily="49" charset="0"/>
              </a:rPr>
              <a:t>, 4) + (1|textID), data = help_gb2, family = binomial)</a:t>
            </a:r>
          </a:p>
          <a:p>
            <a:endParaRPr lang="en-GB" dirty="0">
              <a:latin typeface="Courier New" panose="02070309020205020404" pitchFamily="49" charset="0"/>
              <a:cs typeface="Courier New" panose="02070309020205020404" pitchFamily="49" charset="0"/>
            </a:endParaRPr>
          </a:p>
          <a:p>
            <a:pPr marL="0" indent="0">
              <a:buNone/>
            </a:pPr>
            <a:r>
              <a:rPr lang="en-GB" sz="2200" dirty="0">
                <a:solidFill>
                  <a:srgbClr val="FF0000"/>
                </a:solidFill>
                <a:latin typeface="Courier New" panose="02070309020205020404" pitchFamily="49" charset="0"/>
                <a:cs typeface="Courier New" panose="02070309020205020404" pitchFamily="49" charset="0"/>
              </a:rPr>
              <a:t>Warning message:</a:t>
            </a:r>
          </a:p>
          <a:p>
            <a:pPr marL="0" indent="0">
              <a:buNone/>
            </a:pPr>
            <a:r>
              <a:rPr lang="en-GB" sz="2200" dirty="0">
                <a:solidFill>
                  <a:srgbClr val="FF0000"/>
                </a:solidFill>
                <a:latin typeface="Courier New" panose="02070309020205020404" pitchFamily="49" charset="0"/>
                <a:cs typeface="Courier New" panose="02070309020205020404" pitchFamily="49" charset="0"/>
              </a:rPr>
              <a:t>In </a:t>
            </a:r>
            <a:r>
              <a:rPr lang="en-GB" sz="2200" dirty="0" err="1">
                <a:solidFill>
                  <a:srgbClr val="FF0000"/>
                </a:solidFill>
                <a:latin typeface="Courier New" panose="02070309020205020404" pitchFamily="49" charset="0"/>
                <a:cs typeface="Courier New" panose="02070309020205020404" pitchFamily="49" charset="0"/>
              </a:rPr>
              <a:t>checkConv</a:t>
            </a:r>
            <a:r>
              <a:rPr lang="en-GB" sz="2200" dirty="0">
                <a:solidFill>
                  <a:srgbClr val="FF0000"/>
                </a:solidFill>
                <a:latin typeface="Courier New" panose="02070309020205020404" pitchFamily="49" charset="0"/>
                <a:cs typeface="Courier New" panose="02070309020205020404" pitchFamily="49" charset="0"/>
              </a:rPr>
              <a:t>(</a:t>
            </a:r>
            <a:r>
              <a:rPr lang="en-GB" sz="2200" dirty="0" err="1">
                <a:solidFill>
                  <a:srgbClr val="FF0000"/>
                </a:solidFill>
                <a:latin typeface="Courier New" panose="02070309020205020404" pitchFamily="49" charset="0"/>
                <a:cs typeface="Courier New" panose="02070309020205020404" pitchFamily="49" charset="0"/>
              </a:rPr>
              <a:t>attr</a:t>
            </a:r>
            <a:r>
              <a:rPr lang="en-GB" sz="2200" dirty="0">
                <a:solidFill>
                  <a:srgbClr val="FF0000"/>
                </a:solidFill>
                <a:latin typeface="Courier New" panose="02070309020205020404" pitchFamily="49" charset="0"/>
                <a:cs typeface="Courier New" panose="02070309020205020404" pitchFamily="49" charset="0"/>
              </a:rPr>
              <a:t>(opt, "</a:t>
            </a:r>
            <a:r>
              <a:rPr lang="en-GB" sz="2200" dirty="0" err="1">
                <a:solidFill>
                  <a:srgbClr val="FF0000"/>
                </a:solidFill>
                <a:latin typeface="Courier New" panose="02070309020205020404" pitchFamily="49" charset="0"/>
                <a:cs typeface="Courier New" panose="02070309020205020404" pitchFamily="49" charset="0"/>
              </a:rPr>
              <a:t>derivs</a:t>
            </a:r>
            <a:r>
              <a:rPr lang="en-GB" sz="2200" dirty="0">
                <a:solidFill>
                  <a:srgbClr val="FF0000"/>
                </a:solidFill>
                <a:latin typeface="Courier New" panose="02070309020205020404" pitchFamily="49" charset="0"/>
                <a:cs typeface="Courier New" panose="02070309020205020404" pitchFamily="49" charset="0"/>
              </a:rPr>
              <a:t>"), </a:t>
            </a:r>
            <a:r>
              <a:rPr lang="en-GB" sz="2200" dirty="0" err="1">
                <a:solidFill>
                  <a:srgbClr val="FF0000"/>
                </a:solidFill>
                <a:latin typeface="Courier New" panose="02070309020205020404" pitchFamily="49" charset="0"/>
                <a:cs typeface="Courier New" panose="02070309020205020404" pitchFamily="49" charset="0"/>
              </a:rPr>
              <a:t>opt$par</a:t>
            </a:r>
            <a:r>
              <a:rPr lang="en-GB" sz="2200" dirty="0">
                <a:solidFill>
                  <a:srgbClr val="FF0000"/>
                </a:solidFill>
                <a:latin typeface="Courier New" panose="02070309020205020404" pitchFamily="49" charset="0"/>
                <a:cs typeface="Courier New" panose="02070309020205020404" pitchFamily="49" charset="0"/>
              </a:rPr>
              <a:t>, ctrl = </a:t>
            </a:r>
            <a:r>
              <a:rPr lang="en-GB" sz="2200" dirty="0" err="1">
                <a:solidFill>
                  <a:srgbClr val="FF0000"/>
                </a:solidFill>
                <a:latin typeface="Courier New" panose="02070309020205020404" pitchFamily="49" charset="0"/>
                <a:cs typeface="Courier New" panose="02070309020205020404" pitchFamily="49" charset="0"/>
              </a:rPr>
              <a:t>control$checkConv</a:t>
            </a:r>
            <a:r>
              <a:rPr lang="en-GB" sz="2200" dirty="0">
                <a:solidFill>
                  <a:srgbClr val="FF0000"/>
                </a:solidFill>
                <a:latin typeface="Courier New" panose="02070309020205020404" pitchFamily="49" charset="0"/>
                <a:cs typeface="Courier New" panose="02070309020205020404" pitchFamily="49" charset="0"/>
              </a:rPr>
              <a:t>,  :</a:t>
            </a:r>
          </a:p>
          <a:p>
            <a:pPr marL="0" indent="0">
              <a:buNone/>
            </a:pPr>
            <a:r>
              <a:rPr lang="en-GB" sz="2200" dirty="0">
                <a:solidFill>
                  <a:srgbClr val="FF0000"/>
                </a:solidFill>
                <a:latin typeface="Courier New" panose="02070309020205020404" pitchFamily="49" charset="0"/>
                <a:cs typeface="Courier New" panose="02070309020205020404" pitchFamily="49" charset="0"/>
              </a:rPr>
              <a:t>  Model failed to converge with </a:t>
            </a:r>
            <a:r>
              <a:rPr lang="en-GB" sz="2200" dirty="0" err="1">
                <a:solidFill>
                  <a:srgbClr val="FF0000"/>
                </a:solidFill>
                <a:latin typeface="Courier New" panose="02070309020205020404" pitchFamily="49" charset="0"/>
                <a:cs typeface="Courier New" panose="02070309020205020404" pitchFamily="49" charset="0"/>
              </a:rPr>
              <a:t>max|grad</a:t>
            </a:r>
            <a:r>
              <a:rPr lang="en-GB" sz="2200" dirty="0">
                <a:solidFill>
                  <a:srgbClr val="FF0000"/>
                </a:solidFill>
                <a:latin typeface="Courier New" panose="02070309020205020404" pitchFamily="49" charset="0"/>
                <a:cs typeface="Courier New" panose="02070309020205020404" pitchFamily="49" charset="0"/>
              </a:rPr>
              <a:t>| = 0.172664 (</a:t>
            </a:r>
            <a:r>
              <a:rPr lang="en-GB" sz="2200" dirty="0" err="1">
                <a:solidFill>
                  <a:srgbClr val="FF0000"/>
                </a:solidFill>
                <a:latin typeface="Courier New" panose="02070309020205020404" pitchFamily="49" charset="0"/>
                <a:cs typeface="Courier New" panose="02070309020205020404" pitchFamily="49" charset="0"/>
              </a:rPr>
              <a:t>tol</a:t>
            </a:r>
            <a:r>
              <a:rPr lang="en-GB" sz="2200" dirty="0">
                <a:solidFill>
                  <a:srgbClr val="FF0000"/>
                </a:solidFill>
                <a:latin typeface="Courier New" panose="02070309020205020404" pitchFamily="49" charset="0"/>
                <a:cs typeface="Courier New" panose="02070309020205020404" pitchFamily="49" charset="0"/>
              </a:rPr>
              <a:t> = 0.001, component 1)</a:t>
            </a:r>
          </a:p>
        </p:txBody>
      </p:sp>
    </p:spTree>
    <p:extLst>
      <p:ext uri="{BB962C8B-B14F-4D97-AF65-F5344CB8AC3E}">
        <p14:creationId xmlns:p14="http://schemas.microsoft.com/office/powerpoint/2010/main" val="1613785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052F-CF1E-4035-8FFF-83BFCC9E4AC1}"/>
              </a:ext>
            </a:extLst>
          </p:cNvPr>
          <p:cNvSpPr>
            <a:spLocks noGrp="1"/>
          </p:cNvSpPr>
          <p:nvPr>
            <p:ph type="title"/>
          </p:nvPr>
        </p:nvSpPr>
        <p:spPr/>
        <p:txBody>
          <a:bodyPr/>
          <a:lstStyle/>
          <a:p>
            <a:r>
              <a:rPr lang="en-GB" dirty="0"/>
              <a:t>Convergence issues</a:t>
            </a:r>
          </a:p>
        </p:txBody>
      </p:sp>
      <p:sp>
        <p:nvSpPr>
          <p:cNvPr id="3" name="Content Placeholder 2">
            <a:extLst>
              <a:ext uri="{FF2B5EF4-FFF2-40B4-BE49-F238E27FC236}">
                <a16:creationId xmlns:a16="http://schemas.microsoft.com/office/drawing/2014/main" id="{94C743AA-9592-4AE6-8CB2-C3FD8BC216E6}"/>
              </a:ext>
            </a:extLst>
          </p:cNvPr>
          <p:cNvSpPr>
            <a:spLocks noGrp="1"/>
          </p:cNvSpPr>
          <p:nvPr>
            <p:ph idx="1"/>
          </p:nvPr>
        </p:nvSpPr>
        <p:spPr/>
        <p:txBody>
          <a:bodyPr/>
          <a:lstStyle/>
          <a:p>
            <a:pPr marL="0" indent="0">
              <a:buNone/>
            </a:pPr>
            <a:r>
              <a:rPr lang="en-GB" dirty="0"/>
              <a:t>Quite often, there is little difference between models with and without convergence issues. But it’s worth trying this fix:</a:t>
            </a:r>
          </a:p>
          <a:p>
            <a:pPr marL="0" indent="0">
              <a:buNone/>
            </a:pPr>
            <a:endParaRPr lang="en-GB" dirty="0">
              <a:solidFill>
                <a:srgbClr val="0000FF"/>
              </a:solidFill>
            </a:endParaRPr>
          </a:p>
          <a:p>
            <a:pPr marL="0" indent="0">
              <a:buNone/>
            </a:pPr>
            <a:r>
              <a:rPr lang="en-GB" sz="2200" b="1" dirty="0">
                <a:solidFill>
                  <a:srgbClr val="0000FF"/>
                </a:solidFill>
                <a:latin typeface="Courier New" panose="02070309020205020404" pitchFamily="49" charset="0"/>
                <a:cs typeface="Courier New" panose="02070309020205020404" pitchFamily="49" charset="0"/>
              </a:rPr>
              <a:t>&gt; </a:t>
            </a:r>
            <a:r>
              <a:rPr lang="en-GB" sz="2200" b="1" dirty="0" err="1">
                <a:solidFill>
                  <a:srgbClr val="0000FF"/>
                </a:solidFill>
                <a:latin typeface="Courier New" panose="02070309020205020404" pitchFamily="49" charset="0"/>
                <a:cs typeface="Courier New" panose="02070309020205020404" pitchFamily="49" charset="0"/>
              </a:rPr>
              <a:t>help_ri</a:t>
            </a:r>
            <a:r>
              <a:rPr lang="en-GB" sz="2200" b="1" dirty="0">
                <a:solidFill>
                  <a:srgbClr val="0000FF"/>
                </a:solidFill>
                <a:latin typeface="Courier New" panose="02070309020205020404" pitchFamily="49" charset="0"/>
                <a:cs typeface="Courier New" panose="02070309020205020404" pitchFamily="49" charset="0"/>
              </a:rPr>
              <a:t> &lt;- </a:t>
            </a:r>
            <a:r>
              <a:rPr lang="en-GB" sz="2200" b="1" dirty="0" err="1">
                <a:solidFill>
                  <a:srgbClr val="0000FF"/>
                </a:solidFill>
                <a:latin typeface="Courier New" panose="02070309020205020404" pitchFamily="49" charset="0"/>
                <a:cs typeface="Courier New" panose="02070309020205020404" pitchFamily="49" charset="0"/>
              </a:rPr>
              <a:t>glmer</a:t>
            </a:r>
            <a:r>
              <a:rPr lang="en-GB" sz="2200" b="1" dirty="0">
                <a:solidFill>
                  <a:srgbClr val="0000FF"/>
                </a:solidFill>
                <a:latin typeface="Courier New" panose="02070309020205020404" pitchFamily="49" charset="0"/>
                <a:cs typeface="Courier New" panose="02070309020205020404" pitchFamily="49" charset="0"/>
              </a:rPr>
              <a:t>(To ~ Formality + </a:t>
            </a:r>
            <a:r>
              <a:rPr lang="en-GB" sz="2200" b="1" dirty="0" err="1">
                <a:solidFill>
                  <a:srgbClr val="0000FF"/>
                </a:solidFill>
                <a:latin typeface="Courier New" panose="02070309020205020404" pitchFamily="49" charset="0"/>
                <a:cs typeface="Courier New" panose="02070309020205020404" pitchFamily="49" charset="0"/>
              </a:rPr>
              <a:t>Helpee</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HelpForm</a:t>
            </a:r>
            <a:r>
              <a:rPr lang="en-GB" sz="2200" b="1" dirty="0">
                <a:solidFill>
                  <a:srgbClr val="0000FF"/>
                </a:solidFill>
                <a:latin typeface="Courier New" panose="02070309020205020404" pitchFamily="49" charset="0"/>
                <a:cs typeface="Courier New" panose="02070309020205020404" pitchFamily="49" charset="0"/>
              </a:rPr>
              <a:t> + </a:t>
            </a:r>
            <a:r>
              <a:rPr lang="en-GB" sz="2200" b="1" dirty="0" err="1">
                <a:solidFill>
                  <a:srgbClr val="0000FF"/>
                </a:solidFill>
                <a:latin typeface="Courier New" panose="02070309020205020404" pitchFamily="49" charset="0"/>
                <a:cs typeface="Courier New" panose="02070309020205020404" pitchFamily="49" charset="0"/>
              </a:rPr>
              <a:t>ToHelp</a:t>
            </a:r>
            <a:r>
              <a:rPr lang="en-GB" sz="2200" b="1" dirty="0">
                <a:solidFill>
                  <a:srgbClr val="0000FF"/>
                </a:solidFill>
                <a:latin typeface="Courier New" panose="02070309020205020404" pitchFamily="49" charset="0"/>
                <a:cs typeface="Courier New" panose="02070309020205020404" pitchFamily="49" charset="0"/>
              </a:rPr>
              <a:t>*</a:t>
            </a:r>
            <a:r>
              <a:rPr lang="en-GB" sz="2200" b="1" dirty="0" err="1">
                <a:solidFill>
                  <a:srgbClr val="0000FF"/>
                </a:solidFill>
                <a:latin typeface="Courier New" panose="02070309020205020404" pitchFamily="49" charset="0"/>
                <a:cs typeface="Courier New" panose="02070309020205020404" pitchFamily="49" charset="0"/>
              </a:rPr>
              <a:t>LingDist</a:t>
            </a:r>
            <a:r>
              <a:rPr lang="en-GB" sz="2200" b="1" dirty="0">
                <a:solidFill>
                  <a:srgbClr val="0000FF"/>
                </a:solidFill>
                <a:latin typeface="Courier New" panose="02070309020205020404" pitchFamily="49" charset="0"/>
                <a:cs typeface="Courier New" panose="02070309020205020404" pitchFamily="49" charset="0"/>
              </a:rPr>
              <a:t> + poly(</a:t>
            </a:r>
            <a:r>
              <a:rPr lang="en-GB" sz="2200" b="1" dirty="0" err="1">
                <a:solidFill>
                  <a:srgbClr val="0000FF"/>
                </a:solidFill>
                <a:latin typeface="Courier New" panose="02070309020205020404" pitchFamily="49" charset="0"/>
                <a:cs typeface="Courier New" panose="02070309020205020404" pitchFamily="49" charset="0"/>
              </a:rPr>
              <a:t>Info_HELP</a:t>
            </a:r>
            <a:r>
              <a:rPr lang="en-GB" sz="2200" b="1" dirty="0">
                <a:solidFill>
                  <a:srgbClr val="0000FF"/>
                </a:solidFill>
                <a:latin typeface="Courier New" panose="02070309020205020404" pitchFamily="49" charset="0"/>
                <a:cs typeface="Courier New" panose="02070309020205020404" pitchFamily="49" charset="0"/>
              </a:rPr>
              <a:t>, 4) + (1|textID), data = help_gb2, family = binomial, </a:t>
            </a:r>
            <a:r>
              <a:rPr lang="en-GB" sz="2200" b="1" dirty="0">
                <a:solidFill>
                  <a:srgbClr val="FF0000"/>
                </a:solidFill>
                <a:latin typeface="Courier New" panose="02070309020205020404" pitchFamily="49" charset="0"/>
                <a:cs typeface="Courier New" panose="02070309020205020404" pitchFamily="49" charset="0"/>
              </a:rPr>
              <a:t>control=</a:t>
            </a:r>
            <a:r>
              <a:rPr lang="en-GB" sz="2200" b="1" dirty="0" err="1">
                <a:solidFill>
                  <a:srgbClr val="FF0000"/>
                </a:solidFill>
                <a:latin typeface="Courier New" panose="02070309020205020404" pitchFamily="49" charset="0"/>
                <a:cs typeface="Courier New" panose="02070309020205020404" pitchFamily="49" charset="0"/>
              </a:rPr>
              <a:t>glmerControl</a:t>
            </a:r>
            <a:r>
              <a:rPr lang="en-GB" sz="2200" b="1" dirty="0">
                <a:solidFill>
                  <a:srgbClr val="FF0000"/>
                </a:solidFill>
                <a:latin typeface="Courier New" panose="02070309020205020404" pitchFamily="49" charset="0"/>
                <a:cs typeface="Courier New" panose="02070309020205020404" pitchFamily="49" charset="0"/>
              </a:rPr>
              <a:t>(optimizer = "</a:t>
            </a:r>
            <a:r>
              <a:rPr lang="en-GB" sz="2200" b="1" dirty="0" err="1">
                <a:solidFill>
                  <a:srgbClr val="FF0000"/>
                </a:solidFill>
                <a:latin typeface="Courier New" panose="02070309020205020404" pitchFamily="49" charset="0"/>
                <a:cs typeface="Courier New" panose="02070309020205020404" pitchFamily="49" charset="0"/>
              </a:rPr>
              <a:t>bobyqa</a:t>
            </a:r>
            <a:r>
              <a:rPr lang="en-GB" sz="2200" b="1" dirty="0">
                <a:solidFill>
                  <a:srgbClr val="FF0000"/>
                </a:solidFill>
                <a:latin typeface="Courier New" panose="02070309020205020404" pitchFamily="49" charset="0"/>
                <a:cs typeface="Courier New" panose="02070309020205020404" pitchFamily="49" charset="0"/>
              </a:rPr>
              <a:t>", </a:t>
            </a:r>
            <a:r>
              <a:rPr lang="en-GB" sz="2200" b="1" dirty="0" err="1">
                <a:solidFill>
                  <a:srgbClr val="FF0000"/>
                </a:solidFill>
                <a:latin typeface="Courier New" panose="02070309020205020404" pitchFamily="49" charset="0"/>
                <a:cs typeface="Courier New" panose="02070309020205020404" pitchFamily="49" charset="0"/>
              </a:rPr>
              <a:t>optCtrl</a:t>
            </a:r>
            <a:r>
              <a:rPr lang="en-GB" sz="2200" b="1" dirty="0">
                <a:solidFill>
                  <a:srgbClr val="FF0000"/>
                </a:solidFill>
                <a:latin typeface="Courier New" panose="02070309020205020404" pitchFamily="49" charset="0"/>
                <a:cs typeface="Courier New" panose="02070309020205020404" pitchFamily="49" charset="0"/>
              </a:rPr>
              <a:t>=list(</a:t>
            </a:r>
            <a:r>
              <a:rPr lang="en-GB" sz="2200" b="1" dirty="0" err="1">
                <a:solidFill>
                  <a:srgbClr val="FF0000"/>
                </a:solidFill>
                <a:latin typeface="Courier New" panose="02070309020205020404" pitchFamily="49" charset="0"/>
                <a:cs typeface="Courier New" panose="02070309020205020404" pitchFamily="49" charset="0"/>
              </a:rPr>
              <a:t>maxfun</a:t>
            </a:r>
            <a:r>
              <a:rPr lang="en-GB" sz="2200" b="1" dirty="0">
                <a:solidFill>
                  <a:srgbClr val="FF0000"/>
                </a:solidFill>
                <a:latin typeface="Courier New" panose="02070309020205020404" pitchFamily="49" charset="0"/>
                <a:cs typeface="Courier New" panose="02070309020205020404" pitchFamily="49" charset="0"/>
              </a:rPr>
              <a:t>=2e4))</a:t>
            </a:r>
            <a:r>
              <a:rPr lang="en-GB"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070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84A8-B59A-4B17-82FF-FF926DECFE1A}"/>
              </a:ext>
            </a:extLst>
          </p:cNvPr>
          <p:cNvSpPr>
            <a:spLocks noGrp="1"/>
          </p:cNvSpPr>
          <p:nvPr>
            <p:ph type="title"/>
          </p:nvPr>
        </p:nvSpPr>
        <p:spPr/>
        <p:txBody>
          <a:bodyPr/>
          <a:lstStyle/>
          <a:p>
            <a:r>
              <a:rPr lang="en-GB" dirty="0"/>
              <a:t>Compare the coefficients</a:t>
            </a:r>
          </a:p>
        </p:txBody>
      </p:sp>
      <p:sp>
        <p:nvSpPr>
          <p:cNvPr id="3" name="Content Placeholder 2">
            <a:extLst>
              <a:ext uri="{FF2B5EF4-FFF2-40B4-BE49-F238E27FC236}">
                <a16:creationId xmlns:a16="http://schemas.microsoft.com/office/drawing/2014/main" id="{B466974A-3EB0-46E6-AE24-4D68B43283DE}"/>
              </a:ext>
            </a:extLst>
          </p:cNvPr>
          <p:cNvSpPr>
            <a:spLocks noGrp="1"/>
          </p:cNvSpPr>
          <p:nvPr>
            <p:ph idx="1"/>
          </p:nvPr>
        </p:nvSpPr>
        <p:spPr/>
        <p:txBody>
          <a:bodyPr>
            <a:noAutofit/>
          </a:bodyPr>
          <a:lstStyle/>
          <a:p>
            <a:pPr marL="0" indent="0">
              <a:buNone/>
            </a:pPr>
            <a:r>
              <a:rPr lang="en-GB" sz="2000" b="1" dirty="0">
                <a:solidFill>
                  <a:srgbClr val="0000FF"/>
                </a:solidFill>
                <a:latin typeface="Courier New" panose="02070309020205020404" pitchFamily="49" charset="0"/>
                <a:cs typeface="Courier New" panose="02070309020205020404" pitchFamily="49" charset="0"/>
              </a:rPr>
              <a:t>&gt; </a:t>
            </a:r>
            <a:r>
              <a:rPr lang="en-GB" sz="2000" b="1" dirty="0" err="1">
                <a:solidFill>
                  <a:srgbClr val="0000FF"/>
                </a:solidFill>
                <a:latin typeface="Courier New" panose="02070309020205020404" pitchFamily="49" charset="0"/>
                <a:cs typeface="Courier New" panose="02070309020205020404" pitchFamily="49" charset="0"/>
              </a:rPr>
              <a:t>cbind</a:t>
            </a:r>
            <a:r>
              <a:rPr lang="en-GB" sz="2000" b="1" dirty="0">
                <a:solidFill>
                  <a:srgbClr val="0000FF"/>
                </a:solidFill>
                <a:latin typeface="Courier New" panose="02070309020205020404" pitchFamily="49" charset="0"/>
                <a:cs typeface="Courier New" panose="02070309020205020404" pitchFamily="49" charset="0"/>
              </a:rPr>
              <a:t>(</a:t>
            </a:r>
            <a:r>
              <a:rPr lang="en-GB" sz="2000" b="1" dirty="0" err="1">
                <a:solidFill>
                  <a:srgbClr val="0000FF"/>
                </a:solidFill>
                <a:latin typeface="Courier New" panose="02070309020205020404" pitchFamily="49" charset="0"/>
                <a:cs typeface="Courier New" panose="02070309020205020404" pitchFamily="49" charset="0"/>
              </a:rPr>
              <a:t>coef</a:t>
            </a:r>
            <a:r>
              <a:rPr lang="en-GB" sz="2000" b="1" dirty="0">
                <a:solidFill>
                  <a:srgbClr val="0000FF"/>
                </a:solidFill>
                <a:latin typeface="Courier New" panose="02070309020205020404" pitchFamily="49" charset="0"/>
                <a:cs typeface="Courier New" panose="02070309020205020404" pitchFamily="49" charset="0"/>
              </a:rPr>
              <a:t>(</a:t>
            </a:r>
            <a:r>
              <a:rPr lang="en-GB" sz="2000" b="1" dirty="0" err="1">
                <a:solidFill>
                  <a:srgbClr val="0000FF"/>
                </a:solidFill>
                <a:latin typeface="Courier New" panose="02070309020205020404" pitchFamily="49" charset="0"/>
                <a:cs typeface="Courier New" panose="02070309020205020404" pitchFamily="49" charset="0"/>
              </a:rPr>
              <a:t>help_fe</a:t>
            </a:r>
            <a:r>
              <a:rPr lang="en-GB" sz="2000" b="1" dirty="0">
                <a:solidFill>
                  <a:srgbClr val="0000FF"/>
                </a:solidFill>
                <a:latin typeface="Courier New" panose="02070309020205020404" pitchFamily="49" charset="0"/>
                <a:cs typeface="Courier New" panose="02070309020205020404" pitchFamily="49" charset="0"/>
              </a:rPr>
              <a:t>), </a:t>
            </a:r>
            <a:r>
              <a:rPr lang="en-GB" sz="2000" b="1" dirty="0" err="1">
                <a:solidFill>
                  <a:srgbClr val="0000FF"/>
                </a:solidFill>
                <a:latin typeface="Courier New" panose="02070309020205020404" pitchFamily="49" charset="0"/>
                <a:cs typeface="Courier New" panose="02070309020205020404" pitchFamily="49" charset="0"/>
              </a:rPr>
              <a:t>fixef</a:t>
            </a:r>
            <a:r>
              <a:rPr lang="en-GB" sz="2000" b="1" dirty="0">
                <a:solidFill>
                  <a:srgbClr val="0000FF"/>
                </a:solidFill>
                <a:latin typeface="Courier New" panose="02070309020205020404" pitchFamily="49" charset="0"/>
                <a:cs typeface="Courier New" panose="02070309020205020404" pitchFamily="49" charset="0"/>
              </a:rPr>
              <a:t>(</a:t>
            </a:r>
            <a:r>
              <a:rPr lang="en-GB" sz="2000" b="1" dirty="0" err="1">
                <a:solidFill>
                  <a:srgbClr val="0000FF"/>
                </a:solidFill>
                <a:latin typeface="Courier New" panose="02070309020205020404" pitchFamily="49" charset="0"/>
                <a:cs typeface="Courier New" panose="02070309020205020404" pitchFamily="49" charset="0"/>
              </a:rPr>
              <a:t>help_ri</a:t>
            </a:r>
            <a:r>
              <a:rPr lang="en-GB" sz="2000" b="1" dirty="0">
                <a:solidFill>
                  <a:srgbClr val="0000FF"/>
                </a:solidFill>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                                [,1]        [,2]</a:t>
            </a:r>
          </a:p>
          <a:p>
            <a:pPr marL="0" indent="0">
              <a:buNone/>
            </a:pPr>
            <a:r>
              <a:rPr lang="en-GB" sz="2000" b="1" dirty="0">
                <a:latin typeface="Courier New" panose="02070309020205020404" pitchFamily="49" charset="0"/>
                <a:cs typeface="Courier New" panose="02070309020205020404" pitchFamily="49" charset="0"/>
              </a:rPr>
              <a:t>(Intercept)               -4.5965943 -4.82480135</a:t>
            </a:r>
          </a:p>
          <a:p>
            <a:pPr marL="0" indent="0">
              <a:buNone/>
            </a:pPr>
            <a:r>
              <a:rPr lang="en-GB" sz="2000" b="1" dirty="0">
                <a:latin typeface="Courier New" panose="02070309020205020404" pitchFamily="49" charset="0"/>
                <a:cs typeface="Courier New" panose="02070309020205020404" pitchFamily="49" charset="0"/>
              </a:rPr>
              <a:t>Formality                  0.8385946  0.81406367</a:t>
            </a:r>
          </a:p>
          <a:p>
            <a:pPr marL="0" indent="0">
              <a:buNone/>
            </a:pPr>
            <a:r>
              <a:rPr lang="en-GB" sz="2000" b="1" dirty="0" err="1">
                <a:latin typeface="Courier New" panose="02070309020205020404" pitchFamily="49" charset="0"/>
                <a:cs typeface="Courier New" panose="02070309020205020404" pitchFamily="49" charset="0"/>
              </a:rPr>
              <a:t>HelpeeYes</a:t>
            </a:r>
            <a:r>
              <a:rPr lang="en-GB" sz="2000" b="1" dirty="0">
                <a:latin typeface="Courier New" panose="02070309020205020404" pitchFamily="49" charset="0"/>
                <a:cs typeface="Courier New" panose="02070309020205020404" pitchFamily="49" charset="0"/>
              </a:rPr>
              <a:t>                 -0.3079239 -0.01216618</a:t>
            </a:r>
          </a:p>
          <a:p>
            <a:pPr marL="0" indent="0">
              <a:buNone/>
            </a:pPr>
            <a:r>
              <a:rPr lang="en-GB" sz="2000" b="1" dirty="0" err="1">
                <a:latin typeface="Courier New" panose="02070309020205020404" pitchFamily="49" charset="0"/>
                <a:cs typeface="Courier New" panose="02070309020205020404" pitchFamily="49" charset="0"/>
              </a:rPr>
              <a:t>HelpFormhelped</a:t>
            </a:r>
            <a:r>
              <a:rPr lang="en-GB" sz="2000" b="1" dirty="0">
                <a:latin typeface="Courier New" panose="02070309020205020404" pitchFamily="49" charset="0"/>
                <a:cs typeface="Courier New" panose="02070309020205020404" pitchFamily="49" charset="0"/>
              </a:rPr>
              <a:t>             0.7144637  1.25987665</a:t>
            </a:r>
          </a:p>
          <a:p>
            <a:pPr marL="0" indent="0">
              <a:buNone/>
            </a:pPr>
            <a:r>
              <a:rPr lang="en-GB" sz="2000" b="1" dirty="0" err="1">
                <a:latin typeface="Courier New" panose="02070309020205020404" pitchFamily="49" charset="0"/>
                <a:cs typeface="Courier New" panose="02070309020205020404" pitchFamily="49" charset="0"/>
              </a:rPr>
              <a:t>HelpFormhelping</a:t>
            </a:r>
            <a:r>
              <a:rPr lang="en-GB" sz="2000" b="1" dirty="0">
                <a:latin typeface="Courier New" panose="02070309020205020404" pitchFamily="49" charset="0"/>
                <a:cs typeface="Courier New" panose="02070309020205020404" pitchFamily="49" charset="0"/>
              </a:rPr>
              <a:t>            2.6376705  3.14389197</a:t>
            </a:r>
          </a:p>
          <a:p>
            <a:pPr marL="0" indent="0">
              <a:buNone/>
            </a:pPr>
            <a:r>
              <a:rPr lang="en-GB" sz="2000" b="1" dirty="0" err="1">
                <a:latin typeface="Courier New" panose="02070309020205020404" pitchFamily="49" charset="0"/>
                <a:cs typeface="Courier New" panose="02070309020205020404" pitchFamily="49" charset="0"/>
              </a:rPr>
              <a:t>HelpFormhelps</a:t>
            </a:r>
            <a:r>
              <a:rPr lang="en-GB" sz="2000" b="1" dirty="0">
                <a:latin typeface="Courier New" panose="02070309020205020404" pitchFamily="49" charset="0"/>
                <a:cs typeface="Courier New" panose="02070309020205020404" pitchFamily="49" charset="0"/>
              </a:rPr>
              <a:t>              1.2449900  1.71757379</a:t>
            </a:r>
          </a:p>
          <a:p>
            <a:pPr marL="0" indent="0">
              <a:buNone/>
            </a:pPr>
            <a:r>
              <a:rPr lang="en-GB" sz="2000" b="1" dirty="0" err="1">
                <a:latin typeface="Courier New" panose="02070309020205020404" pitchFamily="49" charset="0"/>
                <a:cs typeface="Courier New" panose="02070309020205020404" pitchFamily="49" charset="0"/>
              </a:rPr>
              <a:t>ToHelpYes</a:t>
            </a:r>
            <a:r>
              <a:rPr lang="en-GB" sz="2000" b="1" dirty="0">
                <a:latin typeface="Courier New" panose="02070309020205020404" pitchFamily="49" charset="0"/>
                <a:cs typeface="Courier New" panose="02070309020205020404" pitchFamily="49" charset="0"/>
              </a:rPr>
              <a:t>                 -2.0461904 -2.59342360</a:t>
            </a:r>
          </a:p>
          <a:p>
            <a:pPr marL="0" indent="0">
              <a:buNone/>
            </a:pPr>
            <a:r>
              <a:rPr lang="en-GB" sz="2000" b="1" dirty="0" err="1">
                <a:latin typeface="Courier New" panose="02070309020205020404" pitchFamily="49" charset="0"/>
                <a:cs typeface="Courier New" panose="02070309020205020404" pitchFamily="49" charset="0"/>
              </a:rPr>
              <a:t>LingDist</a:t>
            </a:r>
            <a:r>
              <a:rPr lang="en-GB" sz="2000" b="1" dirty="0">
                <a:latin typeface="Courier New" panose="02070309020205020404" pitchFamily="49" charset="0"/>
                <a:cs typeface="Courier New" panose="02070309020205020404" pitchFamily="49" charset="0"/>
              </a:rPr>
              <a:t>                   0.1571591  0.07022922</a:t>
            </a:r>
          </a:p>
          <a:p>
            <a:pPr marL="0" indent="0">
              <a:buNone/>
            </a:pPr>
            <a:r>
              <a:rPr lang="en-GB"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47168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2046-1B21-4B79-BEBB-0D7323FE774E}"/>
              </a:ext>
            </a:extLst>
          </p:cNvPr>
          <p:cNvSpPr>
            <a:spLocks noGrp="1"/>
          </p:cNvSpPr>
          <p:nvPr>
            <p:ph type="title"/>
          </p:nvPr>
        </p:nvSpPr>
        <p:spPr/>
        <p:txBody>
          <a:bodyPr/>
          <a:lstStyle/>
          <a:p>
            <a:r>
              <a:rPr lang="en-GB" dirty="0"/>
              <a:t>Random intercepts for </a:t>
            </a:r>
            <a:r>
              <a:rPr lang="en-GB" dirty="0" err="1"/>
              <a:t>textID</a:t>
            </a:r>
            <a:endParaRPr lang="en-GB" dirty="0"/>
          </a:p>
        </p:txBody>
      </p:sp>
      <p:sp>
        <p:nvSpPr>
          <p:cNvPr id="3" name="Content Placeholder 2">
            <a:extLst>
              <a:ext uri="{FF2B5EF4-FFF2-40B4-BE49-F238E27FC236}">
                <a16:creationId xmlns:a16="http://schemas.microsoft.com/office/drawing/2014/main" id="{50E9A489-00DA-4156-A08C-A6F10ADAC342}"/>
              </a:ext>
            </a:extLst>
          </p:cNvPr>
          <p:cNvSpPr>
            <a:spLocks noGrp="1"/>
          </p:cNvSpPr>
          <p:nvPr>
            <p:ph idx="1"/>
          </p:nvPr>
        </p:nvSpPr>
        <p:spPr/>
        <p:txBody>
          <a:bodyPr>
            <a:normAutofit/>
          </a:bodyPr>
          <a:lstStyle/>
          <a:p>
            <a:pPr marL="0" indent="0">
              <a:buNone/>
            </a:pPr>
            <a:r>
              <a:rPr lang="en-GB" sz="2200" b="1" dirty="0">
                <a:solidFill>
                  <a:srgbClr val="0000FF"/>
                </a:solidFill>
                <a:latin typeface="Courier New" panose="02070309020205020404" pitchFamily="49" charset="0"/>
                <a:cs typeface="Courier New" panose="02070309020205020404" pitchFamily="49" charset="0"/>
              </a:rPr>
              <a:t>&gt; </a:t>
            </a:r>
            <a:r>
              <a:rPr lang="en-GB" sz="2200" b="1" dirty="0" err="1">
                <a:solidFill>
                  <a:srgbClr val="0000FF"/>
                </a:solidFill>
                <a:latin typeface="Courier New" panose="02070309020205020404" pitchFamily="49" charset="0"/>
                <a:cs typeface="Courier New" panose="02070309020205020404" pitchFamily="49" charset="0"/>
              </a:rPr>
              <a:t>ranef</a:t>
            </a:r>
            <a:r>
              <a:rPr lang="en-GB" sz="2200" b="1" dirty="0">
                <a:solidFill>
                  <a:srgbClr val="0000FF"/>
                </a:solidFill>
                <a:latin typeface="Courier New" panose="02070309020205020404" pitchFamily="49" charset="0"/>
                <a:cs typeface="Courier New" panose="02070309020205020404" pitchFamily="49" charset="0"/>
              </a:rPr>
              <a:t>(</a:t>
            </a:r>
            <a:r>
              <a:rPr lang="en-GB" sz="2200" b="1" dirty="0" err="1">
                <a:solidFill>
                  <a:srgbClr val="0000FF"/>
                </a:solidFill>
                <a:latin typeface="Courier New" panose="02070309020205020404" pitchFamily="49" charset="0"/>
                <a:cs typeface="Courier New" panose="02070309020205020404" pitchFamily="49" charset="0"/>
              </a:rPr>
              <a:t>help_ri</a:t>
            </a:r>
            <a:r>
              <a:rPr lang="en-GB" sz="2200" b="1" dirty="0">
                <a:solidFill>
                  <a:srgbClr val="0000FF"/>
                </a:solidFill>
                <a:latin typeface="Courier New" panose="02070309020205020404" pitchFamily="49" charset="0"/>
                <a:cs typeface="Courier New" panose="02070309020205020404" pitchFamily="49" charset="0"/>
              </a:rPr>
              <a:t>)</a:t>
            </a:r>
          </a:p>
          <a:p>
            <a:pPr marL="0" indent="0">
              <a:buNone/>
            </a:pPr>
            <a:r>
              <a:rPr lang="en-GB" sz="2200" b="1" dirty="0">
                <a:latin typeface="Courier New" panose="02070309020205020404" pitchFamily="49" charset="0"/>
                <a:cs typeface="Courier New" panose="02070309020205020404" pitchFamily="49" charset="0"/>
              </a:rPr>
              <a:t>$</a:t>
            </a:r>
            <a:r>
              <a:rPr lang="en-GB" sz="2200" b="1" dirty="0" err="1">
                <a:latin typeface="Courier New" panose="02070309020205020404" pitchFamily="49" charset="0"/>
                <a:cs typeface="Courier New" panose="02070309020205020404" pitchFamily="49" charset="0"/>
              </a:rPr>
              <a:t>textID</a:t>
            </a:r>
            <a:endParaRPr lang="en-GB" sz="2200" b="1" dirty="0">
              <a:latin typeface="Courier New" panose="02070309020205020404" pitchFamily="49" charset="0"/>
              <a:cs typeface="Courier New" panose="02070309020205020404" pitchFamily="49" charset="0"/>
            </a:endParaRPr>
          </a:p>
          <a:p>
            <a:pPr marL="0" indent="0">
              <a:buNone/>
            </a:pPr>
            <a:r>
              <a:rPr lang="en-GB" sz="2200" b="1" dirty="0">
                <a:latin typeface="Courier New" panose="02070309020205020404" pitchFamily="49" charset="0"/>
                <a:cs typeface="Courier New" panose="02070309020205020404" pitchFamily="49" charset="0"/>
              </a:rPr>
              <a:t>        (Intercept)</a:t>
            </a:r>
          </a:p>
          <a:p>
            <a:pPr marL="0" indent="0">
              <a:buNone/>
            </a:pPr>
            <a:r>
              <a:rPr lang="en-GB" sz="2200" b="1" dirty="0">
                <a:latin typeface="Courier New" panose="02070309020205020404" pitchFamily="49" charset="0"/>
                <a:cs typeface="Courier New" panose="02070309020205020404" pitchFamily="49" charset="0"/>
              </a:rPr>
              <a:t>104608  -0.85249607</a:t>
            </a:r>
          </a:p>
          <a:p>
            <a:pPr marL="0" indent="0">
              <a:buNone/>
            </a:pPr>
            <a:r>
              <a:rPr lang="en-GB" sz="2200" b="1" dirty="0">
                <a:latin typeface="Courier New" panose="02070309020205020404" pitchFamily="49" charset="0"/>
                <a:cs typeface="Courier New" panose="02070309020205020404" pitchFamily="49" charset="0"/>
              </a:rPr>
              <a:t>114807   0.72816290</a:t>
            </a:r>
          </a:p>
          <a:p>
            <a:pPr marL="0" indent="0">
              <a:buNone/>
            </a:pPr>
            <a:r>
              <a:rPr lang="en-GB" sz="2200" b="1" dirty="0">
                <a:latin typeface="Courier New" panose="02070309020205020404" pitchFamily="49" charset="0"/>
                <a:cs typeface="Courier New" panose="02070309020205020404" pitchFamily="49" charset="0"/>
              </a:rPr>
              <a:t>116904   1.33977474</a:t>
            </a:r>
          </a:p>
          <a:p>
            <a:pPr marL="0" indent="0">
              <a:buNone/>
            </a:pPr>
            <a:r>
              <a:rPr lang="en-GB" sz="2200" b="1" dirty="0">
                <a:latin typeface="Courier New" panose="02070309020205020404" pitchFamily="49" charset="0"/>
                <a:cs typeface="Courier New" panose="02070309020205020404" pitchFamily="49" charset="0"/>
              </a:rPr>
              <a:t>128505   1.08207288</a:t>
            </a:r>
          </a:p>
          <a:p>
            <a:pPr marL="0" indent="0">
              <a:buNone/>
            </a:pPr>
            <a:r>
              <a:rPr lang="en-GB" sz="2200" b="1" dirty="0">
                <a:latin typeface="Courier New" panose="02070309020205020404" pitchFamily="49" charset="0"/>
                <a:cs typeface="Courier New" panose="02070309020205020404" pitchFamily="49" charset="0"/>
              </a:rPr>
              <a:t>130304  -0.46181837</a:t>
            </a:r>
          </a:p>
          <a:p>
            <a:pPr marL="0" indent="0">
              <a:buNone/>
            </a:pPr>
            <a:r>
              <a:rPr lang="en-GB" sz="2200" b="1" dirty="0">
                <a:latin typeface="Courier New" panose="02070309020205020404" pitchFamily="49" charset="0"/>
                <a:cs typeface="Courier New" panose="02070309020205020404" pitchFamily="49" charset="0"/>
              </a:rPr>
              <a:t>133005  -1.53222416</a:t>
            </a:r>
          </a:p>
          <a:p>
            <a:pPr marL="0" indent="0">
              <a:buNone/>
            </a:pPr>
            <a:r>
              <a:rPr lang="en-GB"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999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4187-9069-461A-BA2B-75C80A1013BE}"/>
              </a:ext>
            </a:extLst>
          </p:cNvPr>
          <p:cNvSpPr>
            <a:spLocks noGrp="1"/>
          </p:cNvSpPr>
          <p:nvPr>
            <p:ph type="title"/>
          </p:nvPr>
        </p:nvSpPr>
        <p:spPr/>
        <p:txBody>
          <a:bodyPr/>
          <a:lstStyle/>
          <a:p>
            <a:r>
              <a:rPr lang="en-GB" dirty="0"/>
              <a:t>Testing random slopes</a:t>
            </a:r>
          </a:p>
        </p:txBody>
      </p:sp>
      <p:sp>
        <p:nvSpPr>
          <p:cNvPr id="3" name="Content Placeholder 2">
            <a:extLst>
              <a:ext uri="{FF2B5EF4-FFF2-40B4-BE49-F238E27FC236}">
                <a16:creationId xmlns:a16="http://schemas.microsoft.com/office/drawing/2014/main" id="{43D148B0-6CAF-4207-9701-FC6E5A0D76FF}"/>
              </a:ext>
            </a:extLst>
          </p:cNvPr>
          <p:cNvSpPr>
            <a:spLocks noGrp="1"/>
          </p:cNvSpPr>
          <p:nvPr>
            <p:ph idx="1"/>
          </p:nvPr>
        </p:nvSpPr>
        <p:spPr/>
        <p:txBody>
          <a:bodyPr/>
          <a:lstStyle/>
          <a:p>
            <a:r>
              <a:rPr lang="en-GB" dirty="0"/>
              <a:t>Let’s test random slopes for </a:t>
            </a:r>
            <a:r>
              <a:rPr lang="en-GB" dirty="0" err="1"/>
              <a:t>Helpee</a:t>
            </a:r>
            <a:r>
              <a:rPr lang="en-GB" dirty="0"/>
              <a:t>. Does its effect vary across different texts?</a:t>
            </a:r>
          </a:p>
          <a:p>
            <a:endParaRPr lang="en-GB" dirty="0"/>
          </a:p>
          <a:p>
            <a:pPr marL="0" indent="0">
              <a:buNone/>
            </a:pPr>
            <a:r>
              <a:rPr lang="en-GB" sz="2200" b="1" dirty="0">
                <a:solidFill>
                  <a:srgbClr val="0000FF"/>
                </a:solidFill>
                <a:latin typeface="Courier New" panose="02070309020205020404" pitchFamily="49" charset="0"/>
                <a:cs typeface="Courier New" panose="02070309020205020404" pitchFamily="49" charset="0"/>
              </a:rPr>
              <a:t>&gt; </a:t>
            </a:r>
            <a:r>
              <a:rPr lang="en-GB" sz="2200" b="1" dirty="0" err="1">
                <a:solidFill>
                  <a:srgbClr val="0000FF"/>
                </a:solidFill>
                <a:latin typeface="Courier New" panose="02070309020205020404" pitchFamily="49" charset="0"/>
                <a:cs typeface="Courier New" panose="02070309020205020404" pitchFamily="49" charset="0"/>
              </a:rPr>
              <a:t>help_rs</a:t>
            </a:r>
            <a:r>
              <a:rPr lang="en-GB" sz="2200" b="1" dirty="0">
                <a:solidFill>
                  <a:srgbClr val="0000FF"/>
                </a:solidFill>
                <a:latin typeface="Courier New" panose="02070309020205020404" pitchFamily="49" charset="0"/>
                <a:cs typeface="Courier New" panose="02070309020205020404" pitchFamily="49" charset="0"/>
              </a:rPr>
              <a:t> &lt;- </a:t>
            </a:r>
            <a:r>
              <a:rPr lang="en-GB" sz="2200" b="1" dirty="0" err="1">
                <a:solidFill>
                  <a:srgbClr val="0000FF"/>
                </a:solidFill>
                <a:latin typeface="Courier New" panose="02070309020205020404" pitchFamily="49" charset="0"/>
                <a:cs typeface="Courier New" panose="02070309020205020404" pitchFamily="49" charset="0"/>
              </a:rPr>
              <a:t>glmer</a:t>
            </a:r>
            <a:r>
              <a:rPr lang="en-GB" sz="2200" b="1" dirty="0">
                <a:solidFill>
                  <a:srgbClr val="0000FF"/>
                </a:solidFill>
                <a:latin typeface="Courier New" panose="02070309020205020404" pitchFamily="49" charset="0"/>
                <a:cs typeface="Courier New" panose="02070309020205020404" pitchFamily="49" charset="0"/>
              </a:rPr>
              <a:t>(To ~ Formality + </a:t>
            </a:r>
            <a:r>
              <a:rPr lang="en-GB" sz="2200" b="1" dirty="0" err="1">
                <a:solidFill>
                  <a:srgbClr val="0000FF"/>
                </a:solidFill>
                <a:latin typeface="Courier New" panose="02070309020205020404" pitchFamily="49" charset="0"/>
                <a:cs typeface="Courier New" panose="02070309020205020404" pitchFamily="49" charset="0"/>
              </a:rPr>
              <a:t>Helpee</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HelpForm</a:t>
            </a:r>
            <a:r>
              <a:rPr lang="en-GB" sz="2200" b="1" dirty="0">
                <a:solidFill>
                  <a:srgbClr val="0000FF"/>
                </a:solidFill>
                <a:latin typeface="Courier New" panose="02070309020205020404" pitchFamily="49" charset="0"/>
                <a:cs typeface="Courier New" panose="02070309020205020404" pitchFamily="49" charset="0"/>
              </a:rPr>
              <a:t> + </a:t>
            </a:r>
            <a:r>
              <a:rPr lang="en-GB" sz="2200" b="1" dirty="0" err="1">
                <a:solidFill>
                  <a:srgbClr val="0000FF"/>
                </a:solidFill>
                <a:latin typeface="Courier New" panose="02070309020205020404" pitchFamily="49" charset="0"/>
                <a:cs typeface="Courier New" panose="02070309020205020404" pitchFamily="49" charset="0"/>
              </a:rPr>
              <a:t>ToHelp</a:t>
            </a:r>
            <a:r>
              <a:rPr lang="en-GB" sz="2200" b="1" dirty="0">
                <a:solidFill>
                  <a:srgbClr val="0000FF"/>
                </a:solidFill>
                <a:latin typeface="Courier New" panose="02070309020205020404" pitchFamily="49" charset="0"/>
                <a:cs typeface="Courier New" panose="02070309020205020404" pitchFamily="49" charset="0"/>
              </a:rPr>
              <a:t>*</a:t>
            </a:r>
            <a:r>
              <a:rPr lang="en-GB" sz="2200" b="1" dirty="0" err="1">
                <a:solidFill>
                  <a:srgbClr val="0000FF"/>
                </a:solidFill>
                <a:latin typeface="Courier New" panose="02070309020205020404" pitchFamily="49" charset="0"/>
                <a:cs typeface="Courier New" panose="02070309020205020404" pitchFamily="49" charset="0"/>
              </a:rPr>
              <a:t>LingDist</a:t>
            </a:r>
            <a:r>
              <a:rPr lang="en-GB" sz="2200" b="1" dirty="0">
                <a:solidFill>
                  <a:srgbClr val="0000FF"/>
                </a:solidFill>
                <a:latin typeface="Courier New" panose="02070309020205020404" pitchFamily="49" charset="0"/>
                <a:cs typeface="Courier New" panose="02070309020205020404" pitchFamily="49" charset="0"/>
              </a:rPr>
              <a:t> + poly(</a:t>
            </a:r>
            <a:r>
              <a:rPr lang="en-GB" sz="2200" b="1" dirty="0" err="1">
                <a:solidFill>
                  <a:srgbClr val="0000FF"/>
                </a:solidFill>
                <a:latin typeface="Courier New" panose="02070309020205020404" pitchFamily="49" charset="0"/>
                <a:cs typeface="Courier New" panose="02070309020205020404" pitchFamily="49" charset="0"/>
              </a:rPr>
              <a:t>Info_HELP</a:t>
            </a:r>
            <a:r>
              <a:rPr lang="en-GB" sz="2200" b="1" dirty="0">
                <a:solidFill>
                  <a:srgbClr val="0000FF"/>
                </a:solidFill>
                <a:latin typeface="Courier New" panose="02070309020205020404" pitchFamily="49" charset="0"/>
                <a:cs typeface="Courier New" panose="02070309020205020404" pitchFamily="49" charset="0"/>
              </a:rPr>
              <a:t>, 4) + (1 + </a:t>
            </a:r>
            <a:r>
              <a:rPr lang="en-GB" sz="2200" b="1" dirty="0" err="1">
                <a:solidFill>
                  <a:srgbClr val="0000FF"/>
                </a:solidFill>
                <a:latin typeface="Courier New" panose="02070309020205020404" pitchFamily="49" charset="0"/>
                <a:cs typeface="Courier New" panose="02070309020205020404" pitchFamily="49" charset="0"/>
              </a:rPr>
              <a:t>Helpee|textID</a:t>
            </a:r>
            <a:r>
              <a:rPr lang="en-GB" sz="2200" b="1" dirty="0">
                <a:solidFill>
                  <a:srgbClr val="0000FF"/>
                </a:solidFill>
                <a:latin typeface="Courier New" panose="02070309020205020404" pitchFamily="49" charset="0"/>
                <a:cs typeface="Courier New" panose="02070309020205020404" pitchFamily="49" charset="0"/>
              </a:rPr>
              <a:t>), data = help_gb2, family = binomial, control=</a:t>
            </a:r>
            <a:r>
              <a:rPr lang="en-GB" sz="2200" b="1" dirty="0" err="1">
                <a:solidFill>
                  <a:srgbClr val="0000FF"/>
                </a:solidFill>
                <a:latin typeface="Courier New" panose="02070309020205020404" pitchFamily="49" charset="0"/>
                <a:cs typeface="Courier New" panose="02070309020205020404" pitchFamily="49" charset="0"/>
              </a:rPr>
              <a:t>glmerControl</a:t>
            </a:r>
            <a:r>
              <a:rPr lang="en-GB" sz="2200" b="1" dirty="0">
                <a:solidFill>
                  <a:srgbClr val="0000FF"/>
                </a:solidFill>
                <a:latin typeface="Courier New" panose="02070309020205020404" pitchFamily="49" charset="0"/>
                <a:cs typeface="Courier New" panose="02070309020205020404" pitchFamily="49" charset="0"/>
              </a:rPr>
              <a:t>(optimizer = "</a:t>
            </a:r>
            <a:r>
              <a:rPr lang="en-GB" sz="2200" b="1" dirty="0" err="1">
                <a:solidFill>
                  <a:srgbClr val="0000FF"/>
                </a:solidFill>
                <a:latin typeface="Courier New" panose="02070309020205020404" pitchFamily="49" charset="0"/>
                <a:cs typeface="Courier New" panose="02070309020205020404" pitchFamily="49" charset="0"/>
              </a:rPr>
              <a:t>bobyqa</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optCtrl</a:t>
            </a:r>
            <a:r>
              <a:rPr lang="en-GB" sz="2200" b="1" dirty="0">
                <a:solidFill>
                  <a:srgbClr val="0000FF"/>
                </a:solidFill>
                <a:latin typeface="Courier New" panose="02070309020205020404" pitchFamily="49" charset="0"/>
                <a:cs typeface="Courier New" panose="02070309020205020404" pitchFamily="49" charset="0"/>
              </a:rPr>
              <a:t>=list(</a:t>
            </a:r>
            <a:r>
              <a:rPr lang="en-GB" sz="2200" b="1" dirty="0" err="1">
                <a:solidFill>
                  <a:srgbClr val="0000FF"/>
                </a:solidFill>
                <a:latin typeface="Courier New" panose="02070309020205020404" pitchFamily="49" charset="0"/>
                <a:cs typeface="Courier New" panose="02070309020205020404" pitchFamily="49" charset="0"/>
              </a:rPr>
              <a:t>maxfun</a:t>
            </a:r>
            <a:r>
              <a:rPr lang="en-GB" sz="2200" b="1" dirty="0">
                <a:solidFill>
                  <a:srgbClr val="0000FF"/>
                </a:solidFill>
                <a:latin typeface="Courier New" panose="02070309020205020404" pitchFamily="49" charset="0"/>
                <a:cs typeface="Courier New" panose="02070309020205020404" pitchFamily="49" charset="0"/>
              </a:rPr>
              <a:t>=2e4)))</a:t>
            </a:r>
          </a:p>
        </p:txBody>
      </p:sp>
    </p:spTree>
    <p:extLst>
      <p:ext uri="{BB962C8B-B14F-4D97-AF65-F5344CB8AC3E}">
        <p14:creationId xmlns:p14="http://schemas.microsoft.com/office/powerpoint/2010/main" val="2537532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303A-34A4-4B8B-948A-017487B4D716}"/>
              </a:ext>
            </a:extLst>
          </p:cNvPr>
          <p:cNvSpPr>
            <a:spLocks noGrp="1"/>
          </p:cNvSpPr>
          <p:nvPr>
            <p:ph type="title"/>
          </p:nvPr>
        </p:nvSpPr>
        <p:spPr/>
        <p:txBody>
          <a:bodyPr/>
          <a:lstStyle/>
          <a:p>
            <a:r>
              <a:rPr lang="en-GB" dirty="0"/>
              <a:t>Do we need random slopes?</a:t>
            </a:r>
          </a:p>
        </p:txBody>
      </p:sp>
      <p:sp>
        <p:nvSpPr>
          <p:cNvPr id="3" name="Content Placeholder 2">
            <a:extLst>
              <a:ext uri="{FF2B5EF4-FFF2-40B4-BE49-F238E27FC236}">
                <a16:creationId xmlns:a16="http://schemas.microsoft.com/office/drawing/2014/main" id="{9C6B4D40-CD7E-4F07-AADF-89B49F563275}"/>
              </a:ext>
            </a:extLst>
          </p:cNvPr>
          <p:cNvSpPr>
            <a:spLocks noGrp="1"/>
          </p:cNvSpPr>
          <p:nvPr>
            <p:ph idx="1"/>
          </p:nvPr>
        </p:nvSpPr>
        <p:spPr/>
        <p:txBody>
          <a:bodyPr/>
          <a:lstStyle/>
          <a:p>
            <a:pPr marL="0" indent="0">
              <a:buNone/>
            </a:pPr>
            <a:r>
              <a:rPr lang="en-GB" sz="2200" b="1" dirty="0">
                <a:solidFill>
                  <a:srgbClr val="0000FF"/>
                </a:solidFill>
                <a:latin typeface="Courier New" panose="02070309020205020404" pitchFamily="49" charset="0"/>
                <a:cs typeface="Courier New" panose="02070309020205020404" pitchFamily="49" charset="0"/>
              </a:rPr>
              <a:t>&gt; </a:t>
            </a:r>
            <a:r>
              <a:rPr lang="en-GB" sz="2200" b="1" dirty="0" err="1">
                <a:solidFill>
                  <a:srgbClr val="0000FF"/>
                </a:solidFill>
                <a:latin typeface="Courier New" panose="02070309020205020404" pitchFamily="49" charset="0"/>
                <a:cs typeface="Courier New" panose="02070309020205020404" pitchFamily="49" charset="0"/>
              </a:rPr>
              <a:t>anova</a:t>
            </a:r>
            <a:r>
              <a:rPr lang="en-GB" sz="2200" b="1" dirty="0">
                <a:solidFill>
                  <a:srgbClr val="0000FF"/>
                </a:solidFill>
                <a:latin typeface="Courier New" panose="02070309020205020404" pitchFamily="49" charset="0"/>
                <a:cs typeface="Courier New" panose="02070309020205020404" pitchFamily="49" charset="0"/>
              </a:rPr>
              <a:t>(</a:t>
            </a:r>
            <a:r>
              <a:rPr lang="en-GB" sz="2200" b="1" dirty="0" err="1">
                <a:solidFill>
                  <a:srgbClr val="0000FF"/>
                </a:solidFill>
                <a:latin typeface="Courier New" panose="02070309020205020404" pitchFamily="49" charset="0"/>
                <a:cs typeface="Courier New" panose="02070309020205020404" pitchFamily="49" charset="0"/>
              </a:rPr>
              <a:t>help_ri</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help_rs</a:t>
            </a:r>
            <a:r>
              <a:rPr lang="en-GB" sz="2200" b="1" dirty="0">
                <a:solidFill>
                  <a:srgbClr val="0000FF"/>
                </a:solidFill>
                <a:latin typeface="Courier New" panose="02070309020205020404" pitchFamily="49" charset="0"/>
                <a:cs typeface="Courier New" panose="02070309020205020404" pitchFamily="49" charset="0"/>
              </a:rPr>
              <a:t>, test = "</a:t>
            </a:r>
            <a:r>
              <a:rPr lang="en-GB" sz="2200" b="1" dirty="0" err="1">
                <a:solidFill>
                  <a:srgbClr val="0000FF"/>
                </a:solidFill>
                <a:latin typeface="Courier New" panose="02070309020205020404" pitchFamily="49" charset="0"/>
                <a:cs typeface="Courier New" panose="02070309020205020404" pitchFamily="49" charset="0"/>
              </a:rPr>
              <a:t>Chisq</a:t>
            </a:r>
            <a:r>
              <a:rPr lang="en-GB" sz="2200" b="1" dirty="0">
                <a:solidFill>
                  <a:srgbClr val="0000FF"/>
                </a:solidFill>
                <a:latin typeface="Courier New" panose="02070309020205020404" pitchFamily="49" charset="0"/>
                <a:cs typeface="Courier New" panose="02070309020205020404" pitchFamily="49" charset="0"/>
              </a:rPr>
              <a:t>")</a:t>
            </a:r>
          </a:p>
          <a:p>
            <a:pPr marL="0" indent="0">
              <a:buNone/>
            </a:pPr>
            <a:endParaRPr lang="en-GB" dirty="0"/>
          </a:p>
          <a:p>
            <a:pPr marL="0" indent="0">
              <a:buNone/>
            </a:pPr>
            <a:r>
              <a:rPr lang="en-GB" dirty="0"/>
              <a:t>… </a:t>
            </a:r>
          </a:p>
          <a:p>
            <a:pPr marL="0" indent="0">
              <a:buNone/>
            </a:pPr>
            <a:r>
              <a:rPr lang="en-GB" dirty="0"/>
              <a:t>The p-value is greater than 0.05. The model is not significantly better, so we can stick to a simpler model.</a:t>
            </a:r>
          </a:p>
        </p:txBody>
      </p:sp>
    </p:spTree>
    <p:extLst>
      <p:ext uri="{BB962C8B-B14F-4D97-AF65-F5344CB8AC3E}">
        <p14:creationId xmlns:p14="http://schemas.microsoft.com/office/powerpoint/2010/main" val="137390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7F7A-1AC8-4B7E-B87E-F244ED70FE33}"/>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9DBD921B-880F-4D61-BADA-F8165BA1449C}"/>
              </a:ext>
            </a:extLst>
          </p:cNvPr>
          <p:cNvSpPr>
            <a:spLocks noGrp="1"/>
          </p:cNvSpPr>
          <p:nvPr>
            <p:ph idx="1"/>
          </p:nvPr>
        </p:nvSpPr>
        <p:spPr/>
        <p:txBody>
          <a:bodyPr/>
          <a:lstStyle/>
          <a:p>
            <a:r>
              <a:rPr lang="en-GB" dirty="0"/>
              <a:t>Take any other predictor and check if the model with random slopes will be better than the model only with random intercepts.</a:t>
            </a:r>
          </a:p>
        </p:txBody>
      </p:sp>
    </p:spTree>
    <p:extLst>
      <p:ext uri="{BB962C8B-B14F-4D97-AF65-F5344CB8AC3E}">
        <p14:creationId xmlns:p14="http://schemas.microsoft.com/office/powerpoint/2010/main" val="1809639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FC43-D1DC-443D-8CFF-44019A98B920}"/>
              </a:ext>
            </a:extLst>
          </p:cNvPr>
          <p:cNvSpPr>
            <a:spLocks noGrp="1"/>
          </p:cNvSpPr>
          <p:nvPr>
            <p:ph type="title"/>
          </p:nvPr>
        </p:nvSpPr>
        <p:spPr/>
        <p:txBody>
          <a:bodyPr/>
          <a:lstStyle/>
          <a:p>
            <a:r>
              <a:rPr lang="en-GB" dirty="0"/>
              <a:t>A word on maximal models</a:t>
            </a:r>
          </a:p>
        </p:txBody>
      </p:sp>
      <p:sp>
        <p:nvSpPr>
          <p:cNvPr id="3" name="Content Placeholder 2">
            <a:extLst>
              <a:ext uri="{FF2B5EF4-FFF2-40B4-BE49-F238E27FC236}">
                <a16:creationId xmlns:a16="http://schemas.microsoft.com/office/drawing/2014/main" id="{8A6463CB-B48E-4BD0-8CDF-9012676DAEC0}"/>
              </a:ext>
            </a:extLst>
          </p:cNvPr>
          <p:cNvSpPr>
            <a:spLocks noGrp="1"/>
          </p:cNvSpPr>
          <p:nvPr>
            <p:ph idx="1"/>
          </p:nvPr>
        </p:nvSpPr>
        <p:spPr/>
        <p:txBody>
          <a:bodyPr>
            <a:normAutofit fontScale="92500" lnSpcReduction="20000"/>
          </a:bodyPr>
          <a:lstStyle/>
          <a:p>
            <a:r>
              <a:rPr lang="en-GB" dirty="0"/>
              <a:t>Some people (Barr et al. 2013) have argued that one needs to include all possible random effects, intercepts and slopes (so called ‘maximal’ models).</a:t>
            </a:r>
          </a:p>
          <a:p>
            <a:r>
              <a:rPr lang="en-GB" dirty="0"/>
              <a:t>However, Bates et al. (2015) have shown that this leads to </a:t>
            </a:r>
            <a:r>
              <a:rPr lang="en-GB" dirty="0" err="1"/>
              <a:t>overspecification</a:t>
            </a:r>
            <a:r>
              <a:rPr lang="en-GB" dirty="0"/>
              <a:t> and loss of statistical power. One also has convergence problems, which are not due to bad algorithms, but because the overly complex random effect structure is not supported by the data. </a:t>
            </a:r>
          </a:p>
          <a:p>
            <a:r>
              <a:rPr lang="en-GB" dirty="0"/>
              <a:t>This is why I recommend to fit parsimonious models and include only those random effects which are supported by your data.  You can use the likelihood ratio test (with the help of </a:t>
            </a:r>
            <a:r>
              <a:rPr lang="en-GB" i="1" dirty="0" err="1"/>
              <a:t>anova</a:t>
            </a:r>
            <a:r>
              <a:rPr lang="en-GB" dirty="0"/>
              <a:t>), as shown above for that purpose. </a:t>
            </a:r>
          </a:p>
          <a:p>
            <a:pPr marL="0" indent="0">
              <a:buNone/>
            </a:pPr>
            <a:endParaRPr lang="en-GB" dirty="0"/>
          </a:p>
        </p:txBody>
      </p:sp>
    </p:spTree>
    <p:extLst>
      <p:ext uri="{BB962C8B-B14F-4D97-AF65-F5344CB8AC3E}">
        <p14:creationId xmlns:p14="http://schemas.microsoft.com/office/powerpoint/2010/main" val="7655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989D-A1AE-40D3-852D-1D16C436FADB}"/>
              </a:ext>
            </a:extLst>
          </p:cNvPr>
          <p:cNvSpPr>
            <a:spLocks noGrp="1"/>
          </p:cNvSpPr>
          <p:nvPr>
            <p:ph type="title"/>
          </p:nvPr>
        </p:nvSpPr>
        <p:spPr/>
        <p:txBody>
          <a:bodyPr/>
          <a:lstStyle/>
          <a:p>
            <a:r>
              <a:rPr lang="en-GB" dirty="0"/>
              <a:t>Why are MM important?</a:t>
            </a:r>
          </a:p>
        </p:txBody>
      </p:sp>
      <p:sp>
        <p:nvSpPr>
          <p:cNvPr id="3" name="Content Placeholder 2">
            <a:extLst>
              <a:ext uri="{FF2B5EF4-FFF2-40B4-BE49-F238E27FC236}">
                <a16:creationId xmlns:a16="http://schemas.microsoft.com/office/drawing/2014/main" id="{1CB19277-EBB7-498D-82F8-C14A049F4AE4}"/>
              </a:ext>
            </a:extLst>
          </p:cNvPr>
          <p:cNvSpPr>
            <a:spLocks noGrp="1"/>
          </p:cNvSpPr>
          <p:nvPr>
            <p:ph idx="1"/>
          </p:nvPr>
        </p:nvSpPr>
        <p:spPr/>
        <p:txBody>
          <a:bodyPr/>
          <a:lstStyle/>
          <a:p>
            <a:r>
              <a:rPr lang="en-GB" dirty="0"/>
              <a:t>Imagine some data about sales of ice-cream on one day by people in different countries. </a:t>
            </a:r>
          </a:p>
          <a:p>
            <a:r>
              <a:rPr lang="en-GB" dirty="0"/>
              <a:t>We also have data about the temperature on that day.</a:t>
            </a:r>
          </a:p>
          <a:p>
            <a:r>
              <a:rPr lang="en-GB" dirty="0"/>
              <a:t>What kind of relationship would you expect?</a:t>
            </a:r>
          </a:p>
          <a:p>
            <a:endParaRPr lang="en-GB" dirty="0"/>
          </a:p>
        </p:txBody>
      </p:sp>
    </p:spTree>
    <p:extLst>
      <p:ext uri="{BB962C8B-B14F-4D97-AF65-F5344CB8AC3E}">
        <p14:creationId xmlns:p14="http://schemas.microsoft.com/office/powerpoint/2010/main" val="4172134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FB26-7C8E-4464-8FC7-022A0AC2DCD8}"/>
              </a:ext>
            </a:extLst>
          </p:cNvPr>
          <p:cNvSpPr>
            <a:spLocks noGrp="1"/>
          </p:cNvSpPr>
          <p:nvPr>
            <p:ph type="title"/>
          </p:nvPr>
        </p:nvSpPr>
        <p:spPr/>
        <p:txBody>
          <a:bodyPr/>
          <a:lstStyle/>
          <a:p>
            <a:r>
              <a:rPr lang="en-GB" dirty="0"/>
              <a:t>Goodness of fit</a:t>
            </a:r>
          </a:p>
        </p:txBody>
      </p:sp>
      <p:sp>
        <p:nvSpPr>
          <p:cNvPr id="3" name="Content Placeholder 2">
            <a:extLst>
              <a:ext uri="{FF2B5EF4-FFF2-40B4-BE49-F238E27FC236}">
                <a16:creationId xmlns:a16="http://schemas.microsoft.com/office/drawing/2014/main" id="{5637EE9F-7998-4978-92E6-0EA2FBAE315C}"/>
              </a:ext>
            </a:extLst>
          </p:cNvPr>
          <p:cNvSpPr>
            <a:spLocks noGrp="1"/>
          </p:cNvSpPr>
          <p:nvPr>
            <p:ph idx="1"/>
          </p:nvPr>
        </p:nvSpPr>
        <p:spPr/>
        <p:txBody>
          <a:bodyPr>
            <a:normAutofit fontScale="92500"/>
          </a:bodyPr>
          <a:lstStyle/>
          <a:p>
            <a:pPr marL="0" indent="0">
              <a:buNone/>
            </a:pPr>
            <a:r>
              <a:rPr lang="en-GB" dirty="0"/>
              <a:t>Let’s compute the C index:</a:t>
            </a:r>
          </a:p>
          <a:p>
            <a:pPr marL="0" indent="0">
              <a:buNone/>
            </a:pPr>
            <a:endParaRPr lang="en-GB" dirty="0"/>
          </a:p>
          <a:p>
            <a:pPr marL="0" indent="0">
              <a:buNone/>
            </a:pPr>
            <a:r>
              <a:rPr lang="en-GB" sz="2200" b="1" dirty="0">
                <a:solidFill>
                  <a:srgbClr val="0000FF"/>
                </a:solidFill>
                <a:latin typeface="Courier New" panose="02070309020205020404" pitchFamily="49" charset="0"/>
                <a:cs typeface="Courier New" panose="02070309020205020404" pitchFamily="49" charset="0"/>
              </a:rPr>
              <a:t>&gt; somers2(fitted(</a:t>
            </a:r>
            <a:r>
              <a:rPr lang="en-GB" sz="2200" b="1" dirty="0" err="1">
                <a:solidFill>
                  <a:srgbClr val="0000FF"/>
                </a:solidFill>
                <a:latin typeface="Courier New" panose="02070309020205020404" pitchFamily="49" charset="0"/>
                <a:cs typeface="Courier New" panose="02070309020205020404" pitchFamily="49" charset="0"/>
              </a:rPr>
              <a:t>help_ri</a:t>
            </a:r>
            <a:r>
              <a:rPr lang="en-GB" sz="2200" b="1" dirty="0">
                <a:solidFill>
                  <a:srgbClr val="0000FF"/>
                </a:solidFill>
                <a:latin typeface="Courier New" panose="02070309020205020404" pitchFamily="49" charset="0"/>
                <a:cs typeface="Courier New" panose="02070309020205020404" pitchFamily="49" charset="0"/>
              </a:rPr>
              <a:t>), </a:t>
            </a:r>
            <a:r>
              <a:rPr lang="en-GB" sz="2200" b="1" dirty="0" err="1">
                <a:solidFill>
                  <a:srgbClr val="0000FF"/>
                </a:solidFill>
                <a:latin typeface="Courier New" panose="02070309020205020404" pitchFamily="49" charset="0"/>
                <a:cs typeface="Courier New" panose="02070309020205020404" pitchFamily="49" charset="0"/>
              </a:rPr>
              <a:t>as.numeric</a:t>
            </a:r>
            <a:r>
              <a:rPr lang="en-GB" sz="2200" b="1" dirty="0">
                <a:solidFill>
                  <a:srgbClr val="0000FF"/>
                </a:solidFill>
                <a:latin typeface="Courier New" panose="02070309020205020404" pitchFamily="49" charset="0"/>
                <a:cs typeface="Courier New" panose="02070309020205020404" pitchFamily="49" charset="0"/>
              </a:rPr>
              <a:t>(help_gb2$To) - 1)</a:t>
            </a:r>
          </a:p>
          <a:p>
            <a:pPr marL="0" indent="0">
              <a:buNone/>
            </a:pPr>
            <a:r>
              <a:rPr lang="en-GB" sz="2200" b="1" dirty="0">
                <a:solidFill>
                  <a:srgbClr val="0000FF"/>
                </a:solidFill>
                <a:latin typeface="Courier New" panose="02070309020205020404" pitchFamily="49" charset="0"/>
                <a:cs typeface="Courier New" panose="02070309020205020404" pitchFamily="49" charset="0"/>
              </a:rPr>
              <a:t>          C         </a:t>
            </a:r>
            <a:r>
              <a:rPr lang="en-GB" sz="2200" b="1" dirty="0" err="1">
                <a:solidFill>
                  <a:srgbClr val="0000FF"/>
                </a:solidFill>
                <a:latin typeface="Courier New" panose="02070309020205020404" pitchFamily="49" charset="0"/>
                <a:cs typeface="Courier New" panose="02070309020205020404" pitchFamily="49" charset="0"/>
              </a:rPr>
              <a:t>Dxy</a:t>
            </a:r>
            <a:r>
              <a:rPr lang="en-GB" sz="2200" b="1" dirty="0">
                <a:solidFill>
                  <a:srgbClr val="0000FF"/>
                </a:solidFill>
                <a:latin typeface="Courier New" panose="02070309020205020404" pitchFamily="49" charset="0"/>
                <a:cs typeface="Courier New" panose="02070309020205020404" pitchFamily="49" charset="0"/>
              </a:rPr>
              <a:t>           n     Missing </a:t>
            </a:r>
          </a:p>
          <a:p>
            <a:pPr marL="0" indent="0">
              <a:buNone/>
            </a:pPr>
            <a:r>
              <a:rPr lang="en-GB" sz="2200" b="1" dirty="0">
                <a:solidFill>
                  <a:srgbClr val="0000FF"/>
                </a:solidFill>
                <a:latin typeface="Courier New" panose="02070309020205020404" pitchFamily="49" charset="0"/>
                <a:cs typeface="Courier New" panose="02070309020205020404" pitchFamily="49" charset="0"/>
              </a:rPr>
              <a:t>  0.8980042   0.7960084 758.0000000   0.0000000 </a:t>
            </a:r>
          </a:p>
          <a:p>
            <a:pPr marL="0" indent="0">
              <a:buNone/>
            </a:pPr>
            <a:endParaRPr lang="en-GB" dirty="0"/>
          </a:p>
          <a:p>
            <a:pPr marL="0" indent="0">
              <a:buNone/>
            </a:pPr>
            <a:r>
              <a:rPr lang="en-GB" dirty="0"/>
              <a:t>A problem: a model with random effects nearly always gives a better fit than a model with fixed effects only. </a:t>
            </a:r>
          </a:p>
        </p:txBody>
      </p:sp>
    </p:spTree>
    <p:extLst>
      <p:ext uri="{BB962C8B-B14F-4D97-AF65-F5344CB8AC3E}">
        <p14:creationId xmlns:p14="http://schemas.microsoft.com/office/powerpoint/2010/main" val="2130560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F08F-A6FE-447F-A6A6-ED2CA5A2D308}"/>
              </a:ext>
            </a:extLst>
          </p:cNvPr>
          <p:cNvSpPr>
            <a:spLocks noGrp="1"/>
          </p:cNvSpPr>
          <p:nvPr>
            <p:ph type="title"/>
          </p:nvPr>
        </p:nvSpPr>
        <p:spPr/>
        <p:txBody>
          <a:bodyPr/>
          <a:lstStyle/>
          <a:p>
            <a:r>
              <a:rPr lang="en-GB" dirty="0"/>
              <a:t>Marginal and conditional R</a:t>
            </a:r>
            <a:r>
              <a:rPr lang="en-GB" baseline="30000" dirty="0"/>
              <a:t>2</a:t>
            </a:r>
          </a:p>
        </p:txBody>
      </p:sp>
      <p:sp>
        <p:nvSpPr>
          <p:cNvPr id="3" name="Content Placeholder 2">
            <a:extLst>
              <a:ext uri="{FF2B5EF4-FFF2-40B4-BE49-F238E27FC236}">
                <a16:creationId xmlns:a16="http://schemas.microsoft.com/office/drawing/2014/main" id="{B42A08AA-E9E5-4969-A825-2B75E90A0EF7}"/>
              </a:ext>
            </a:extLst>
          </p:cNvPr>
          <p:cNvSpPr>
            <a:spLocks noGrp="1"/>
          </p:cNvSpPr>
          <p:nvPr>
            <p:ph idx="1"/>
          </p:nvPr>
        </p:nvSpPr>
        <p:spPr/>
        <p:txBody>
          <a:bodyPr>
            <a:normAutofit fontScale="70000" lnSpcReduction="20000"/>
          </a:bodyPr>
          <a:lstStyle/>
          <a:p>
            <a:r>
              <a:rPr lang="en-GB" sz="3100" b="1" dirty="0"/>
              <a:t>Marginal R²</a:t>
            </a:r>
            <a:r>
              <a:rPr lang="en-GB" sz="3100" dirty="0"/>
              <a:t> represents the variance explained by fixed factors.</a:t>
            </a:r>
          </a:p>
          <a:p>
            <a:endParaRPr lang="en-GB" sz="3100" b="1" dirty="0"/>
          </a:p>
          <a:p>
            <a:r>
              <a:rPr lang="en-GB" sz="3100" b="1" dirty="0"/>
              <a:t>Conditional R²</a:t>
            </a:r>
            <a:r>
              <a:rPr lang="en-GB" sz="3100" dirty="0"/>
              <a:t> is variance explained by both fixed and random factors (i.e. the entire model).</a:t>
            </a:r>
          </a:p>
          <a:p>
            <a:endParaRPr lang="en-GB" dirty="0"/>
          </a:p>
          <a:p>
            <a:pPr marL="0" indent="0">
              <a:buNone/>
            </a:pPr>
            <a:r>
              <a:rPr lang="en-GB" b="1" dirty="0">
                <a:solidFill>
                  <a:srgbClr val="0000FF"/>
                </a:solidFill>
                <a:latin typeface="Courier New" panose="02070309020205020404" pitchFamily="49" charset="0"/>
                <a:cs typeface="Courier New" panose="02070309020205020404" pitchFamily="49" charset="0"/>
              </a:rPr>
              <a:t>&gt; library(</a:t>
            </a:r>
            <a:r>
              <a:rPr lang="en-GB" b="1" dirty="0" err="1">
                <a:solidFill>
                  <a:srgbClr val="0000FF"/>
                </a:solidFill>
                <a:latin typeface="Courier New" panose="02070309020205020404" pitchFamily="49" charset="0"/>
                <a:cs typeface="Courier New" panose="02070309020205020404" pitchFamily="49" charset="0"/>
              </a:rPr>
              <a:t>MuMIn</a:t>
            </a:r>
            <a:r>
              <a:rPr lang="en-GB" b="1" dirty="0">
                <a:solidFill>
                  <a:srgbClr val="0000FF"/>
                </a:solidFill>
                <a:latin typeface="Courier New" panose="02070309020205020404" pitchFamily="49" charset="0"/>
                <a:cs typeface="Courier New" panose="02070309020205020404" pitchFamily="49" charset="0"/>
              </a:rPr>
              <a:t>)</a:t>
            </a:r>
          </a:p>
          <a:p>
            <a:pPr marL="0" indent="0">
              <a:buNone/>
            </a:pPr>
            <a:r>
              <a:rPr lang="en-GB" b="1" dirty="0">
                <a:solidFill>
                  <a:srgbClr val="0000FF"/>
                </a:solidFill>
                <a:latin typeface="Courier New" panose="02070309020205020404" pitchFamily="49" charset="0"/>
                <a:cs typeface="Courier New" panose="02070309020205020404" pitchFamily="49" charset="0"/>
              </a:rPr>
              <a:t>&gt; </a:t>
            </a:r>
            <a:r>
              <a:rPr lang="en-GB" b="1" dirty="0" err="1">
                <a:solidFill>
                  <a:srgbClr val="0000FF"/>
                </a:solidFill>
                <a:latin typeface="Courier New" panose="02070309020205020404" pitchFamily="49" charset="0"/>
                <a:cs typeface="Courier New" panose="02070309020205020404" pitchFamily="49" charset="0"/>
              </a:rPr>
              <a:t>r.squaredGLMM</a:t>
            </a:r>
            <a:r>
              <a:rPr lang="en-GB" b="1" dirty="0">
                <a:solidFill>
                  <a:srgbClr val="0000FF"/>
                </a:solidFill>
                <a:latin typeface="Courier New" panose="02070309020205020404" pitchFamily="49" charset="0"/>
                <a:cs typeface="Courier New" panose="02070309020205020404" pitchFamily="49" charset="0"/>
              </a:rPr>
              <a:t>(</a:t>
            </a:r>
            <a:r>
              <a:rPr lang="en-GB" b="1" dirty="0" err="1">
                <a:solidFill>
                  <a:srgbClr val="0000FF"/>
                </a:solidFill>
                <a:latin typeface="Courier New" panose="02070309020205020404" pitchFamily="49" charset="0"/>
                <a:cs typeface="Courier New" panose="02070309020205020404" pitchFamily="49" charset="0"/>
              </a:rPr>
              <a:t>help_ri</a:t>
            </a:r>
            <a:r>
              <a:rPr lang="en-GB" b="1" dirty="0">
                <a:solidFill>
                  <a:srgbClr val="0000FF"/>
                </a:solidFill>
                <a:latin typeface="Courier New" panose="02070309020205020404" pitchFamily="49" charset="0"/>
                <a:cs typeface="Courier New" panose="02070309020205020404" pitchFamily="49" charset="0"/>
              </a:rPr>
              <a:t>)</a:t>
            </a:r>
          </a:p>
          <a:p>
            <a:pPr marL="0" indent="0">
              <a:buNone/>
            </a:pPr>
            <a:r>
              <a:rPr lang="en-GB" b="1" dirty="0">
                <a:latin typeface="Courier New" panose="02070309020205020404" pitchFamily="49" charset="0"/>
                <a:cs typeface="Courier New" panose="02070309020205020404" pitchFamily="49" charset="0"/>
              </a:rPr>
              <a:t>The result is correct only if all data used by the model has not changed since model was fitted.</a:t>
            </a:r>
          </a:p>
          <a:p>
            <a:pPr marL="0" indent="0">
              <a:buNone/>
            </a:pPr>
            <a:r>
              <a:rPr lang="en-GB" b="1" dirty="0">
                <a:latin typeface="Courier New" panose="02070309020205020404" pitchFamily="49" charset="0"/>
                <a:cs typeface="Courier New" panose="02070309020205020404" pitchFamily="49" charset="0"/>
              </a:rPr>
              <a:t>      R2m       R2c </a:t>
            </a:r>
          </a:p>
          <a:p>
            <a:pPr marL="0" indent="0">
              <a:buNone/>
            </a:pPr>
            <a:r>
              <a:rPr lang="en-GB" b="1" dirty="0">
                <a:latin typeface="Courier New" panose="02070309020205020404" pitchFamily="49" charset="0"/>
                <a:cs typeface="Courier New" panose="02070309020205020404" pitchFamily="49" charset="0"/>
              </a:rPr>
              <a:t>0.2710680 0.5431697</a:t>
            </a:r>
          </a:p>
          <a:p>
            <a:pPr marL="0" indent="0">
              <a:buNone/>
            </a:pPr>
            <a:r>
              <a:rPr lang="en-GB" b="1" dirty="0">
                <a:latin typeface="Courier New" panose="02070309020205020404" pitchFamily="49" charset="0"/>
                <a:cs typeface="Courier New" panose="02070309020205020404" pitchFamily="49" charset="0"/>
              </a:rPr>
              <a:t>[warning message omitted]</a:t>
            </a:r>
          </a:p>
          <a:p>
            <a:pPr marL="0" indent="0">
              <a:buNone/>
            </a:pPr>
            <a:endParaRPr lang="en-GB" dirty="0"/>
          </a:p>
        </p:txBody>
      </p:sp>
    </p:spTree>
    <p:extLst>
      <p:ext uri="{BB962C8B-B14F-4D97-AF65-F5344CB8AC3E}">
        <p14:creationId xmlns:p14="http://schemas.microsoft.com/office/powerpoint/2010/main" val="429327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2C98-E0E9-4A4E-98FB-B01E242E0A43}"/>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D0EE5541-8439-43D7-813D-ED65C02169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570" y="790734"/>
            <a:ext cx="5477669" cy="5477669"/>
          </a:xfrm>
        </p:spPr>
      </p:pic>
    </p:spTree>
    <p:extLst>
      <p:ext uri="{BB962C8B-B14F-4D97-AF65-F5344CB8AC3E}">
        <p14:creationId xmlns:p14="http://schemas.microsoft.com/office/powerpoint/2010/main" val="238513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BC7-1F17-409E-8FB0-1A821E8D129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7099590-6B1D-402D-B103-39C25415F23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5A4AA25-5887-4170-8398-52B0F245F428}"/>
              </a:ext>
            </a:extLst>
          </p:cNvPr>
          <p:cNvPicPr>
            <a:picLocks noChangeAspect="1"/>
          </p:cNvPicPr>
          <p:nvPr/>
        </p:nvPicPr>
        <p:blipFill>
          <a:blip r:embed="rId2"/>
          <a:stretch>
            <a:fillRect/>
          </a:stretch>
        </p:blipFill>
        <p:spPr>
          <a:xfrm>
            <a:off x="1916430" y="787400"/>
            <a:ext cx="5226050" cy="5226050"/>
          </a:xfrm>
          <a:prstGeom prst="rect">
            <a:avLst/>
          </a:prstGeom>
        </p:spPr>
      </p:pic>
    </p:spTree>
    <p:extLst>
      <p:ext uri="{BB962C8B-B14F-4D97-AF65-F5344CB8AC3E}">
        <p14:creationId xmlns:p14="http://schemas.microsoft.com/office/powerpoint/2010/main" val="250690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363A-A224-42F0-A9C6-EF5E527257E3}"/>
              </a:ext>
            </a:extLst>
          </p:cNvPr>
          <p:cNvSpPr>
            <a:spLocks noGrp="1"/>
          </p:cNvSpPr>
          <p:nvPr>
            <p:ph type="title"/>
          </p:nvPr>
        </p:nvSpPr>
        <p:spPr/>
        <p:txBody>
          <a:bodyPr/>
          <a:lstStyle/>
          <a:p>
            <a:r>
              <a:rPr lang="en-GB" dirty="0"/>
              <a:t>Simple linear regression</a:t>
            </a:r>
          </a:p>
        </p:txBody>
      </p:sp>
      <p:sp>
        <p:nvSpPr>
          <p:cNvPr id="3" name="Content Placeholder 2">
            <a:extLst>
              <a:ext uri="{FF2B5EF4-FFF2-40B4-BE49-F238E27FC236}">
                <a16:creationId xmlns:a16="http://schemas.microsoft.com/office/drawing/2014/main" id="{BF2EADEE-68A4-432D-93C6-86A51C007408}"/>
              </a:ext>
            </a:extLst>
          </p:cNvPr>
          <p:cNvSpPr>
            <a:spLocks noGrp="1"/>
          </p:cNvSpPr>
          <p:nvPr>
            <p:ph idx="1"/>
          </p:nvPr>
        </p:nvSpPr>
        <p:spPr/>
        <p:txBody>
          <a:bodyPr/>
          <a:lstStyle/>
          <a:p>
            <a:pPr marL="0" indent="0">
              <a:buNone/>
            </a:pPr>
            <a:r>
              <a:rPr lang="en-GB" sz="2000" b="1" dirty="0">
                <a:latin typeface="Courier New" panose="02070309020205020404" pitchFamily="49" charset="0"/>
                <a:cs typeface="Courier New" panose="02070309020205020404" pitchFamily="49" charset="0"/>
              </a:rPr>
              <a:t> </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Estimate Std. Error t value </a:t>
            </a:r>
            <a:r>
              <a:rPr lang="en-GB" sz="2000" b="1" dirty="0" err="1">
                <a:latin typeface="Courier New" panose="02070309020205020404" pitchFamily="49" charset="0"/>
                <a:cs typeface="Courier New" panose="02070309020205020404" pitchFamily="49" charset="0"/>
              </a:rPr>
              <a:t>Pr</a:t>
            </a:r>
            <a:r>
              <a:rPr lang="en-GB" sz="2000" b="1" dirty="0">
                <a:latin typeface="Courier New" panose="02070309020205020404" pitchFamily="49" charset="0"/>
                <a:cs typeface="Courier New" panose="02070309020205020404" pitchFamily="49" charset="0"/>
              </a:rPr>
              <a:t>(&gt;|t|) </a:t>
            </a:r>
          </a:p>
          <a:p>
            <a:pPr marL="0" indent="0">
              <a:buNone/>
            </a:pPr>
            <a:r>
              <a:rPr lang="en-GB" sz="2000" b="1" dirty="0">
                <a:latin typeface="Courier New" panose="02070309020205020404" pitchFamily="49" charset="0"/>
                <a:cs typeface="Courier New" panose="02070309020205020404" pitchFamily="49" charset="0"/>
              </a:rPr>
              <a:t>(Intercept)  820.698  105.376 7.788  3.58e-07 ***</a:t>
            </a:r>
          </a:p>
          <a:p>
            <a:pPr marL="0" indent="0">
              <a:buNone/>
            </a:pPr>
            <a:r>
              <a:rPr lang="en-GB" sz="2000" b="1" dirty="0">
                <a:solidFill>
                  <a:srgbClr val="FF0000"/>
                </a:solidFill>
                <a:latin typeface="Courier New" panose="02070309020205020404" pitchFamily="49" charset="0"/>
                <a:cs typeface="Courier New" panose="02070309020205020404" pitchFamily="49" charset="0"/>
              </a:rPr>
              <a:t>temperature  -14.166    6.145 -2.305 0.0333 *</a:t>
            </a:r>
          </a:p>
          <a:p>
            <a:pPr marL="0" indent="0">
              <a:buNone/>
            </a:pPr>
            <a:r>
              <a:rPr lang="en-GB" dirty="0"/>
              <a:t>    </a:t>
            </a:r>
          </a:p>
          <a:p>
            <a:pPr marL="0" indent="0">
              <a:buNone/>
            </a:pPr>
            <a:r>
              <a:rPr lang="en-GB" dirty="0"/>
              <a:t>The effect is negative: the warmer it is, the less ice-cream is sold. This is unexpected.</a:t>
            </a:r>
          </a:p>
        </p:txBody>
      </p:sp>
    </p:spTree>
    <p:extLst>
      <p:ext uri="{BB962C8B-B14F-4D97-AF65-F5344CB8AC3E}">
        <p14:creationId xmlns:p14="http://schemas.microsoft.com/office/powerpoint/2010/main" val="1267787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6A2F-9D9A-46CF-907A-7607FB82D306}"/>
              </a:ext>
            </a:extLst>
          </p:cNvPr>
          <p:cNvSpPr>
            <a:spLocks noGrp="1"/>
          </p:cNvSpPr>
          <p:nvPr>
            <p:ph type="title"/>
          </p:nvPr>
        </p:nvSpPr>
        <p:spPr/>
        <p:txBody>
          <a:bodyPr/>
          <a:lstStyle/>
          <a:p>
            <a:r>
              <a:rPr lang="en-GB" dirty="0"/>
              <a:t>Dependent observations</a:t>
            </a:r>
          </a:p>
        </p:txBody>
      </p:sp>
      <p:sp>
        <p:nvSpPr>
          <p:cNvPr id="3" name="Content Placeholder 2">
            <a:extLst>
              <a:ext uri="{FF2B5EF4-FFF2-40B4-BE49-F238E27FC236}">
                <a16:creationId xmlns:a16="http://schemas.microsoft.com/office/drawing/2014/main" id="{874EFDB3-6E7D-4B49-9DF9-BCCDEB0611A6}"/>
              </a:ext>
            </a:extLst>
          </p:cNvPr>
          <p:cNvSpPr>
            <a:spLocks noGrp="1"/>
          </p:cNvSpPr>
          <p:nvPr>
            <p:ph idx="1"/>
          </p:nvPr>
        </p:nvSpPr>
        <p:spPr/>
        <p:txBody>
          <a:bodyPr/>
          <a:lstStyle/>
          <a:p>
            <a:r>
              <a:rPr lang="en-GB" dirty="0"/>
              <a:t>But the observations actually come only from five countries:</a:t>
            </a:r>
          </a:p>
          <a:p>
            <a:pPr lvl="1"/>
            <a:r>
              <a:rPr lang="en-GB" dirty="0"/>
              <a:t>Finland</a:t>
            </a:r>
          </a:p>
          <a:p>
            <a:pPr lvl="1"/>
            <a:r>
              <a:rPr lang="en-GB" dirty="0"/>
              <a:t>Ireland</a:t>
            </a:r>
          </a:p>
          <a:p>
            <a:pPr lvl="1"/>
            <a:r>
              <a:rPr lang="en-GB" dirty="0"/>
              <a:t>Italy</a:t>
            </a:r>
          </a:p>
          <a:p>
            <a:pPr lvl="1"/>
            <a:r>
              <a:rPr lang="en-GB" dirty="0"/>
              <a:t>China</a:t>
            </a:r>
          </a:p>
          <a:p>
            <a:pPr lvl="1"/>
            <a:r>
              <a:rPr lang="en-GB" dirty="0"/>
              <a:t>India</a:t>
            </a:r>
          </a:p>
        </p:txBody>
      </p:sp>
    </p:spTree>
    <p:extLst>
      <p:ext uri="{BB962C8B-B14F-4D97-AF65-F5344CB8AC3E}">
        <p14:creationId xmlns:p14="http://schemas.microsoft.com/office/powerpoint/2010/main" val="260081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655F-3643-4933-B719-8A5650AE1096}"/>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CC4FA428-019B-420C-B424-706209CF7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770" y="1420654"/>
            <a:ext cx="4756309" cy="4756309"/>
          </a:xfrm>
        </p:spPr>
      </p:pic>
    </p:spTree>
    <p:extLst>
      <p:ext uri="{BB962C8B-B14F-4D97-AF65-F5344CB8AC3E}">
        <p14:creationId xmlns:p14="http://schemas.microsoft.com/office/powerpoint/2010/main" val="321616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18A9-F9E9-4B37-AA8A-BB4436AF79A6}"/>
              </a:ext>
            </a:extLst>
          </p:cNvPr>
          <p:cNvSpPr>
            <a:spLocks noGrp="1"/>
          </p:cNvSpPr>
          <p:nvPr>
            <p:ph type="title"/>
          </p:nvPr>
        </p:nvSpPr>
        <p:spPr/>
        <p:txBody>
          <a:bodyPr/>
          <a:lstStyle/>
          <a:p>
            <a:r>
              <a:rPr lang="en-GB" dirty="0"/>
              <a:t>Mixed model: Fixed effects </a:t>
            </a:r>
          </a:p>
        </p:txBody>
      </p:sp>
      <p:sp>
        <p:nvSpPr>
          <p:cNvPr id="3" name="Content Placeholder 2">
            <a:extLst>
              <a:ext uri="{FF2B5EF4-FFF2-40B4-BE49-F238E27FC236}">
                <a16:creationId xmlns:a16="http://schemas.microsoft.com/office/drawing/2014/main" id="{07BC14A8-EECD-4DA1-8F6B-EB63B0AA26EB}"/>
              </a:ext>
            </a:extLst>
          </p:cNvPr>
          <p:cNvSpPr>
            <a:spLocks noGrp="1"/>
          </p:cNvSpPr>
          <p:nvPr>
            <p:ph idx="1"/>
          </p:nvPr>
        </p:nvSpPr>
        <p:spPr/>
        <p:txBody>
          <a:bodyPr/>
          <a:lstStyle/>
          <a:p>
            <a:pPr marL="0" indent="0">
              <a:buNone/>
            </a:pPr>
            <a:r>
              <a:rPr lang="en-GB" dirty="0"/>
              <a:t> </a:t>
            </a:r>
          </a:p>
          <a:p>
            <a:pPr marL="0" indent="0">
              <a:buNone/>
            </a:pPr>
            <a:r>
              <a:rPr lang="en-GB" sz="2200" b="1" dirty="0">
                <a:latin typeface="Courier New" panose="02070309020205020404" pitchFamily="49" charset="0"/>
                <a:cs typeface="Courier New" panose="02070309020205020404" pitchFamily="49" charset="0"/>
              </a:rPr>
              <a:t>		Estimate Std. Error  t value</a:t>
            </a:r>
          </a:p>
          <a:p>
            <a:pPr marL="0" indent="0">
              <a:buNone/>
            </a:pPr>
            <a:r>
              <a:rPr lang="en-GB" sz="2200" b="1" dirty="0">
                <a:latin typeface="Courier New" panose="02070309020205020404" pitchFamily="49" charset="0"/>
                <a:cs typeface="Courier New" panose="02070309020205020404" pitchFamily="49" charset="0"/>
              </a:rPr>
              <a:t>(Intercept)   65.939    244.261	 0.270</a:t>
            </a:r>
          </a:p>
          <a:p>
            <a:pPr marL="0" indent="0">
              <a:buNone/>
            </a:pPr>
            <a:r>
              <a:rPr lang="en-GB" sz="2200" b="1" dirty="0">
                <a:latin typeface="Courier New" panose="02070309020205020404" pitchFamily="49" charset="0"/>
                <a:cs typeface="Courier New" panose="02070309020205020404" pitchFamily="49" charset="0"/>
              </a:rPr>
              <a:t>temperature   35.984      5.377	 6.692</a:t>
            </a:r>
          </a:p>
          <a:p>
            <a:pPr marL="0" indent="0">
              <a:buNone/>
            </a:pPr>
            <a:r>
              <a:rPr lang="en-GB" sz="2200" b="1" dirty="0">
                <a:latin typeface="Courier New" panose="02070309020205020404" pitchFamily="49" charset="0"/>
                <a:cs typeface="Courier New" panose="02070309020205020404" pitchFamily="49" charset="0"/>
              </a:rPr>
              <a:t>        </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r>
              <a:rPr lang="en-GB" sz="2400" dirty="0"/>
              <a:t>The effect is now positive: the warmer it is, the better are the sales!</a:t>
            </a:r>
          </a:p>
          <a:p>
            <a:pPr marL="0" indent="0">
              <a:buNone/>
            </a:pPr>
            <a:endParaRPr lang="en-GB" sz="2200" b="1" dirty="0">
              <a:latin typeface="Courier New" panose="02070309020205020404" pitchFamily="49" charset="0"/>
              <a:cs typeface="Courier New" panose="02070309020205020404" pitchFamily="49" charset="0"/>
            </a:endParaRPr>
          </a:p>
          <a:p>
            <a:pPr marL="0" indent="0">
              <a:buNone/>
            </a:pPr>
            <a:endParaRPr lang="en-GB"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183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702</TotalTime>
  <Words>1151</Words>
  <Application>Microsoft Office PowerPoint</Application>
  <PresentationFormat>On-screen Show (4:3)</PresentationFormat>
  <Paragraphs>167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Courier New</vt:lpstr>
      <vt:lpstr>Office Theme</vt:lpstr>
      <vt:lpstr> Introduction  to mixed-effects regression</vt:lpstr>
      <vt:lpstr>Outline</vt:lpstr>
      <vt:lpstr>Why are MM important?</vt:lpstr>
      <vt:lpstr>PowerPoint Presentation</vt:lpstr>
      <vt:lpstr>PowerPoint Presentation</vt:lpstr>
      <vt:lpstr>Simple linear regression</vt:lpstr>
      <vt:lpstr>Dependent observations</vt:lpstr>
      <vt:lpstr>PowerPoint Presentation</vt:lpstr>
      <vt:lpstr>Mixed model: Fixed effects </vt:lpstr>
      <vt:lpstr>Mixed model: Random intercepts</vt:lpstr>
      <vt:lpstr>Interpretation of random intercepts</vt:lpstr>
      <vt:lpstr>A hypothesis</vt:lpstr>
      <vt:lpstr>PowerPoint Presentation</vt:lpstr>
      <vt:lpstr>Simple linear model</vt:lpstr>
      <vt:lpstr>PowerPoint Presentation</vt:lpstr>
      <vt:lpstr>Mixed model with random intercepts and slopes</vt:lpstr>
      <vt:lpstr>Interpretation of random slopes</vt:lpstr>
      <vt:lpstr>Fixed or random?</vt:lpstr>
      <vt:lpstr>Outline</vt:lpstr>
      <vt:lpstr>Testing random intercepts</vt:lpstr>
      <vt:lpstr>Fitting a GLM on new data</vt:lpstr>
      <vt:lpstr>Adding random intercepts</vt:lpstr>
      <vt:lpstr>Convergence issues</vt:lpstr>
      <vt:lpstr>Compare the coefficients</vt:lpstr>
      <vt:lpstr>Random intercepts for textID</vt:lpstr>
      <vt:lpstr>Testing random slopes</vt:lpstr>
      <vt:lpstr>Do we need random slopes?</vt:lpstr>
      <vt:lpstr>Exercise</vt:lpstr>
      <vt:lpstr>A word on maximal models</vt:lpstr>
      <vt:lpstr>Goodness of fit</vt:lpstr>
      <vt:lpstr>Marginal and conditional R2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Levshina Natalia</dc:creator>
  <cp:lastModifiedBy>Levshina Natalia</cp:lastModifiedBy>
  <cp:revision>34</cp:revision>
  <dcterms:created xsi:type="dcterms:W3CDTF">2018-01-09T21:31:33Z</dcterms:created>
  <dcterms:modified xsi:type="dcterms:W3CDTF">2018-02-06T07:49:10Z</dcterms:modified>
</cp:coreProperties>
</file>