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09" r:id="rId2"/>
    <p:sldId id="257" r:id="rId3"/>
    <p:sldId id="260" r:id="rId4"/>
    <p:sldId id="261" r:id="rId5"/>
    <p:sldId id="262" r:id="rId6"/>
    <p:sldId id="288" r:id="rId7"/>
    <p:sldId id="264" r:id="rId8"/>
    <p:sldId id="265" r:id="rId9"/>
    <p:sldId id="266" r:id="rId10"/>
    <p:sldId id="296" r:id="rId11"/>
    <p:sldId id="267" r:id="rId12"/>
    <p:sldId id="310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89" r:id="rId21"/>
    <p:sldId id="275" r:id="rId22"/>
    <p:sldId id="276" r:id="rId23"/>
    <p:sldId id="294" r:id="rId24"/>
    <p:sldId id="277" r:id="rId25"/>
    <p:sldId id="278" r:id="rId26"/>
    <p:sldId id="279" r:id="rId27"/>
    <p:sldId id="300" r:id="rId28"/>
    <p:sldId id="305" r:id="rId29"/>
    <p:sldId id="306" r:id="rId30"/>
    <p:sldId id="307" r:id="rId31"/>
    <p:sldId id="30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1285-EC16-44C2-ACF2-ACD5F72C550A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F209-9962-44AA-BBA9-57AF475DF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39BBE-D753-43FB-9D96-9883D9FF125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14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01B5-BA5A-41FF-9507-1736C1DAB415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products/R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Introduction to R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© 2019</a:t>
            </a:r>
          </a:p>
          <a:p>
            <a:r>
              <a:rPr lang="en-US" sz="2800" dirty="0"/>
              <a:t>Leipzig University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April 16 2019, Jena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DF8E1-8538-4AD5-8900-E2315CDB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5FEDC-8E61-452D-BD8F-4642D11A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9775-4E43-4A57-9023-A90B4F42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97C3-A64F-4E02-8DCB-77234779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two numeric vectors with 1 element in each:</a:t>
            </a:r>
          </a:p>
          <a:p>
            <a:pPr marL="457200" lvl="1" indent="0">
              <a:buNone/>
            </a:pPr>
            <a:r>
              <a:rPr lang="en-GB" dirty="0"/>
              <a:t>a) the population of Ghent </a:t>
            </a:r>
          </a:p>
          <a:p>
            <a:pPr marL="457200" lvl="1" indent="0">
              <a:buNone/>
            </a:pPr>
            <a:r>
              <a:rPr lang="en-GB" dirty="0"/>
              <a:t>b) the population of Bruges </a:t>
            </a:r>
          </a:p>
          <a:p>
            <a:r>
              <a:rPr lang="en-GB" dirty="0"/>
              <a:t>Compute their sum.</a:t>
            </a:r>
          </a:p>
          <a:p>
            <a:r>
              <a:rPr lang="en-GB" dirty="0"/>
              <a:t>Compute their difference.</a:t>
            </a:r>
          </a:p>
          <a:p>
            <a:r>
              <a:rPr lang="en-GB" dirty="0"/>
              <a:t>By how many times is the population of Ghent larger than that of Bruges?</a:t>
            </a:r>
          </a:p>
        </p:txBody>
      </p:sp>
    </p:spTree>
    <p:extLst>
      <p:ext uri="{BB962C8B-B14F-4D97-AF65-F5344CB8AC3E}">
        <p14:creationId xmlns:p14="http://schemas.microsoft.com/office/powerpoint/2010/main" val="6565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Beware: = and ==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an object a with the value 3, an alternative to "a &lt;- 3"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3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10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10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673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49-252A-42FF-9E8C-0C95BC2A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EE50-1F8B-4003-9BEB-65744083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 an R test whether the population of Ghent is equal to that of Bruges, using the vectors.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0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 is case-sensitive!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&lt;- 7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'B' not found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4330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Managing your objects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ls()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objects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        "b"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rm(b)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#removes an object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ls()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073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Saving your workspace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Click on the cross button or type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</a:p>
          <a:p>
            <a:pPr marL="0" indent="0">
              <a:buNone/>
            </a:pPr>
            <a:r>
              <a:rPr lang="en-US" sz="2200" dirty="0"/>
              <a:t>Select the action (to save or not to save).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find out where your workspace will be saved 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"C:/Users/Your/Directory" </a:t>
            </a:r>
          </a:p>
          <a:p>
            <a:pPr marL="0" indent="0">
              <a:buNone/>
            </a:pPr>
            <a:endParaRPr lang="en-US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("C:/Users/Your/Directory")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change it, if you like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fr-BE" sz="28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647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Getting help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open a help file with information about function ‘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??correlation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functions that contain this expression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409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859A-7C3D-4C71-9B09-1AB728CC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C7DC-14D5-43C6-B125-A3941661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help on the function </a:t>
            </a:r>
            <a:r>
              <a:rPr lang="en-GB" dirty="0">
                <a:solidFill>
                  <a:srgbClr val="0000CC"/>
                </a:solidFill>
              </a:rPr>
              <a:t>summary()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51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Errors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&lt;- 1:10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to 10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 1  2  3  4  5  6  7  8  9 10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want to compute the mean value of x: a typo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could not find function "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5.5</a:t>
            </a:r>
          </a:p>
        </p:txBody>
      </p:sp>
    </p:spTree>
    <p:extLst>
      <p:ext uri="{BB962C8B-B14F-4D97-AF65-F5344CB8AC3E}">
        <p14:creationId xmlns:p14="http://schemas.microsoft.com/office/powerpoint/2010/main" val="208927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Warning messages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(c(1, 2), c(3, 4)) 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2-by-2 table</a:t>
            </a:r>
          </a:p>
          <a:p>
            <a:pPr marL="0" indent="0">
              <a:buNone/>
            </a:pP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pPr marL="0" indent="0">
              <a:buNone/>
            </a:pP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Pearson's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Chi-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Yates'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continuity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correction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1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Chi-squared approximation may be incorrect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8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1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Important data types in R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vectors</a:t>
            </a:r>
          </a:p>
          <a:p>
            <a:r>
              <a:rPr lang="en-US" sz="2400" dirty="0"/>
              <a:t>Character vectors</a:t>
            </a:r>
          </a:p>
          <a:p>
            <a:r>
              <a:rPr lang="en-US" sz="2400" dirty="0"/>
              <a:t>Factors</a:t>
            </a:r>
            <a:endParaRPr lang="en-US" sz="2100" dirty="0"/>
          </a:p>
          <a:p>
            <a:r>
              <a:rPr lang="en-US" sz="2400" dirty="0"/>
              <a:t>Data frames</a:t>
            </a:r>
          </a:p>
          <a:p>
            <a:r>
              <a:rPr lang="en-US" sz="2400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72167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Numeric vectors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&lt;- 1:5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vector of integers from 1 to 5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is(vnum)</a:t>
            </a:r>
          </a:p>
          <a:p>
            <a:pPr marL="0" indent="0">
              <a:buNone/>
            </a:pP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"integer"             "numeric"             "vector"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[….]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not a sequence: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&lt;- c(455, 773, 512, 667)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#reaction times in an experiment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891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Matrices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(1:5, 10:6)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9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8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7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[5,]    5    6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14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Character vectors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 &lt;- c("f", "m", "m", "f")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"f" "m" "m" "f"</a:t>
            </a:r>
          </a:p>
          <a:p>
            <a:pPr marL="0" indent="0">
              <a:buNone/>
            </a:pP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49025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Factors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factor(sex)</a:t>
            </a: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 m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Levels: f m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"factor"   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92786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frames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 RT)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#char. vectors turn into factors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sex  	RT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	455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	773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	512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	667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"list"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23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Exercise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Create a character vector with the names of your fellow students.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sz="2800" dirty="0"/>
              <a:t>Create a vector with their heights (in cm).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sz="2800" dirty="0"/>
              <a:t>Combine the vectors in one data frame. </a:t>
            </a:r>
          </a:p>
          <a:p>
            <a:pPr marL="0" indent="0">
              <a:buNone/>
            </a:pP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05292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FB8-E555-4988-B7E2-80F65849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Summarizing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943A-106A-4143-A7C8-C23A4E71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         RT          dialect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f:2   Min.   :455.0   Length:4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m:2   1st Qu.:497.8   Class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Median :589.5   Mode 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Mean   :601.8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3rd Qu.:693.5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Max.   :773.0 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	4 obs. of  3 variables: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sex    : Factor w/ 2 levels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f","m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 2 2 1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RT     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455 773 512 667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dialect: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69BF-CA39-4C92-B077-832B1AD3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Selecting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431D-3570-4E9B-979B-00D8E361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dialect	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#the fist row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second column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[1,2]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element in the fist row,  second column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is R?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computing environment (from </a:t>
            </a:r>
            <a:r>
              <a:rPr lang="en-US" sz="2400" i="1" dirty="0"/>
              <a:t>t</a:t>
            </a:r>
            <a:r>
              <a:rPr lang="en-US" sz="2400" dirty="0"/>
              <a:t>-test to generalized linear models, and more…)</a:t>
            </a:r>
          </a:p>
          <a:p>
            <a:pPr marL="0" indent="0">
              <a:buNone/>
            </a:pPr>
            <a:r>
              <a:rPr lang="en-US" sz="2400" dirty="0"/>
              <a:t>	- core distribution “base” </a:t>
            </a:r>
          </a:p>
          <a:p>
            <a:pPr marL="0" indent="0">
              <a:buNone/>
            </a:pPr>
            <a:r>
              <a:rPr lang="en-US" sz="2400" dirty="0"/>
              <a:t>	- add-on packages (&gt; 12K as of March 2017)</a:t>
            </a:r>
          </a:p>
          <a:p>
            <a:r>
              <a:rPr lang="en-US" sz="2400" dirty="0"/>
              <a:t>programming language</a:t>
            </a:r>
          </a:p>
          <a:p>
            <a:r>
              <a:rPr lang="en-US" sz="2400" dirty="0"/>
              <a:t>tools for creation of publication-quality plots </a:t>
            </a:r>
            <a:r>
              <a:rPr lang="en-GB" sz="2400" dirty="0"/>
              <a:t>(e.g. ggplot2)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F99-BAAD-47DE-BCBD-4709A05A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Using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591-4ECC-41C7-93E1-D925FBED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"f",]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"m", 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500,]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8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5D8-885E-495B-8516-4BB6EC72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49DB-6B07-48BA-8AB0-260C37A7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subset of your data frame with all colleagues taller than 170 cm.</a:t>
            </a:r>
          </a:p>
          <a:p>
            <a:r>
              <a:rPr lang="en-GB" dirty="0"/>
              <a:t>How many rows (students) does the data frame contain?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97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Where to get R?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Distribution and packages: CRAN (Comprehensive R Archive Network) </a:t>
            </a:r>
            <a:r>
              <a:rPr lang="en-US" sz="2800" dirty="0">
                <a:hlinkClick r:id="rId2"/>
              </a:rPr>
              <a:t>http://cran.r-project.org/</a:t>
            </a:r>
            <a:endParaRPr lang="en-US" sz="2800" dirty="0"/>
          </a:p>
          <a:p>
            <a:r>
              <a:rPr lang="fr-BE" sz="2800" dirty="0"/>
              <a:t>Information: </a:t>
            </a:r>
            <a:r>
              <a:rPr lang="fr-BE" sz="2800" dirty="0">
                <a:hlinkClick r:id="rId3"/>
              </a:rPr>
              <a:t>http://www.r-project.org/</a:t>
            </a:r>
            <a:endParaRPr lang="fr-BE" sz="2800" dirty="0"/>
          </a:p>
          <a:p>
            <a:pPr marL="0" indent="0">
              <a:buNone/>
            </a:pPr>
            <a:endParaRPr lang="en-US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571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RStudio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Highly recommended (easy to manage projects, packages, data, graphs, etc.)!</a:t>
            </a:r>
          </a:p>
          <a:p>
            <a:r>
              <a:rPr lang="en-US" sz="2800" dirty="0"/>
              <a:t>Available from </a:t>
            </a:r>
            <a:r>
              <a:rPr lang="en-US" sz="2800" dirty="0">
                <a:hlinkClick r:id="rId2"/>
              </a:rPr>
              <a:t>http://www.rstudio.com/products/RStudio/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50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2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Input and output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+ 2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endParaRPr 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sample(100, 25)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#random sampling of 25 elements from integers 1 to 100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49 45 70 51 54  5  7 19 60 82 35 55  6 76 93 89 44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  8 48 87 53 34 86 96 63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10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3E9-E7DC-45CB-8B00-6634453D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Basic arithmetic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976-C7BC-431A-B793-8E314A4C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25^2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625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625^0.5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sqrt(625)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1.609438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Creation of objects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&lt;- 3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+ 5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</a:p>
          <a:p>
            <a:pPr marL="0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48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1120</Words>
  <Application>Microsoft Office PowerPoint</Application>
  <PresentationFormat>On-screen Show (4:3)</PresentationFormat>
  <Paragraphs>225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Introduction to R</vt:lpstr>
      <vt:lpstr>Outline</vt:lpstr>
      <vt:lpstr>What is R?</vt:lpstr>
      <vt:lpstr>Where to get R?</vt:lpstr>
      <vt:lpstr>RStudio</vt:lpstr>
      <vt:lpstr>Outline</vt:lpstr>
      <vt:lpstr>Input and output</vt:lpstr>
      <vt:lpstr>Basic arithmetic functions</vt:lpstr>
      <vt:lpstr>Creation of objects</vt:lpstr>
      <vt:lpstr>Exercise</vt:lpstr>
      <vt:lpstr>Beware: = and ==</vt:lpstr>
      <vt:lpstr>Exercise</vt:lpstr>
      <vt:lpstr>R is case-sensitive!</vt:lpstr>
      <vt:lpstr>Managing your objects</vt:lpstr>
      <vt:lpstr>Saving your workspace</vt:lpstr>
      <vt:lpstr>Getting help</vt:lpstr>
      <vt:lpstr>Exercise</vt:lpstr>
      <vt:lpstr>Errors</vt:lpstr>
      <vt:lpstr>Warning messages</vt:lpstr>
      <vt:lpstr>Outline</vt:lpstr>
      <vt:lpstr>Important data types in R</vt:lpstr>
      <vt:lpstr>Numeric vectors</vt:lpstr>
      <vt:lpstr>Matrices</vt:lpstr>
      <vt:lpstr>Character vectors</vt:lpstr>
      <vt:lpstr>Factors</vt:lpstr>
      <vt:lpstr>Data frames</vt:lpstr>
      <vt:lpstr>Exercise</vt:lpstr>
      <vt:lpstr>Summarizing the data</vt:lpstr>
      <vt:lpstr>Selecting observations</vt:lpstr>
      <vt:lpstr>Using logical operators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  Categorical data</dc:title>
  <dc:creator>Levshina Natalia</dc:creator>
  <cp:lastModifiedBy>Levshina Natalia</cp:lastModifiedBy>
  <cp:revision>51</cp:revision>
  <dcterms:created xsi:type="dcterms:W3CDTF">2017-08-28T03:33:00Z</dcterms:created>
  <dcterms:modified xsi:type="dcterms:W3CDTF">2019-04-16T09:49:23Z</dcterms:modified>
</cp:coreProperties>
</file>