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492" r:id="rId4"/>
    <p:sldId id="541" r:id="rId5"/>
    <p:sldId id="505" r:id="rId6"/>
    <p:sldId id="506" r:id="rId7"/>
    <p:sldId id="507" r:id="rId8"/>
    <p:sldId id="509" r:id="rId9"/>
    <p:sldId id="510" r:id="rId10"/>
    <p:sldId id="512" r:id="rId11"/>
    <p:sldId id="513" r:id="rId12"/>
    <p:sldId id="515" r:id="rId13"/>
    <p:sldId id="516" r:id="rId14"/>
    <p:sldId id="518" r:id="rId15"/>
    <p:sldId id="542" r:id="rId16"/>
    <p:sldId id="521" r:id="rId17"/>
    <p:sldId id="522" r:id="rId18"/>
    <p:sldId id="523" r:id="rId19"/>
    <p:sldId id="543" r:id="rId20"/>
    <p:sldId id="525" r:id="rId21"/>
    <p:sldId id="526" r:id="rId22"/>
    <p:sldId id="528" r:id="rId23"/>
    <p:sldId id="529" r:id="rId24"/>
    <p:sldId id="530" r:id="rId25"/>
    <p:sldId id="532" r:id="rId26"/>
    <p:sldId id="533" r:id="rId27"/>
    <p:sldId id="535" r:id="rId28"/>
    <p:sldId id="544" r:id="rId29"/>
    <p:sldId id="537" r:id="rId30"/>
    <p:sldId id="538" r:id="rId31"/>
    <p:sldId id="349" r:id="rId32"/>
    <p:sldId id="401" r:id="rId33"/>
    <p:sldId id="259" r:id="rId34"/>
    <p:sldId id="493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pecial Class Members" id="{0E0EEF8C-AF0E-4076-A697-ED977798301F}">
          <p14:sldIdLst>
            <p14:sldId id="541"/>
            <p14:sldId id="505"/>
            <p14:sldId id="506"/>
            <p14:sldId id="507"/>
            <p14:sldId id="509"/>
            <p14:sldId id="510"/>
            <p14:sldId id="512"/>
            <p14:sldId id="513"/>
            <p14:sldId id="515"/>
            <p14:sldId id="516"/>
            <p14:sldId id="518"/>
          </p14:sldIdLst>
        </p14:section>
        <p14:section name="Resource Acquisition is Initialization" id="{C9F001AD-7E34-4E76-8C85-208954625690}">
          <p14:sldIdLst>
            <p14:sldId id="542"/>
            <p14:sldId id="521"/>
            <p14:sldId id="522"/>
            <p14:sldId id="523"/>
          </p14:sldIdLst>
        </p14:section>
        <p14:section name="Rule of Three" id="{40AA1ED0-FA9E-4E6C-9F22-EEF4E7197E27}">
          <p14:sldIdLst>
            <p14:sldId id="543"/>
            <p14:sldId id="525"/>
            <p14:sldId id="526"/>
            <p14:sldId id="528"/>
            <p14:sldId id="529"/>
            <p14:sldId id="530"/>
            <p14:sldId id="532"/>
            <p14:sldId id="533"/>
            <p14:sldId id="535"/>
          </p14:sldIdLst>
        </p14:section>
        <p14:section name="Rule of Zero" id="{6883CF5D-1223-4FF4-B0AD-ACA5B67B7AB4}">
          <p14:sldIdLst>
            <p14:sldId id="544"/>
            <p14:sldId id="537"/>
            <p14:sldId id="538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854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9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3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5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279543/what-is-the-copy-and-swap-idiom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 smtClean="0"/>
              <a:t>Special </a:t>
            </a:r>
            <a:r>
              <a:rPr lang="en-US" dirty="0"/>
              <a:t>Class Members, Destructors, Rule of 3/5/0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Destructors, Constructors, Copy-Assignment</a:t>
            </a:r>
          </a:p>
        </p:txBody>
      </p:sp>
      <p:pic>
        <p:nvPicPr>
          <p:cNvPr id="2050" name="Picture 2" descr="C:\Users\Лази\Desktop\Work\presentations icons\website-desig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230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1B49139-965D-4B92-8E0C-51927E4F9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E82A8-E41D-4AD9-B3DF-38DBF943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1763" y="1121143"/>
            <a:ext cx="10804237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~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 ...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called at </a:t>
            </a:r>
            <a:r>
              <a:rPr lang="en-US" sz="3200" dirty="0" smtClean="0"/>
              <a:t>the end of an object lifetime</a:t>
            </a:r>
          </a:p>
          <a:p>
            <a:pPr lvl="1"/>
            <a:r>
              <a:rPr lang="en-US" sz="3000" dirty="0" smtClean="0"/>
              <a:t>e.g.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/>
              <a:t>or automatic storage scope end</a:t>
            </a:r>
          </a:p>
          <a:p>
            <a:r>
              <a:rPr lang="en-US" sz="3200" dirty="0" smtClean="0"/>
              <a:t>Common </a:t>
            </a:r>
            <a:r>
              <a:rPr lang="en-US" sz="3200" dirty="0"/>
              <a:t>usage: free used resources</a:t>
            </a:r>
          </a:p>
          <a:p>
            <a:pPr lvl="1"/>
            <a:r>
              <a:rPr lang="en-US" sz="3000" dirty="0"/>
              <a:t>e.g.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3000" dirty="0"/>
              <a:t> memory allocated by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BE86823-E84C-4CA2-AD12-9748726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0A47F73-BE07-4770-AE50-CF4FDC9D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3767026"/>
            <a:ext cx="8865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IntArray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int* data; int size;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IntArray(int size)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data(new int[size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]),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size(size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) {}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~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</a:rPr>
              <a:t>IntArray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()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</a:rPr>
              <a:t>delete[]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this-&gt;data;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CE58F9-9B89-4FEE-A094-DCCEF3948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768A0-2BBB-4574-A7DA-ED139BF8E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"Destructs" each object field – i.e. calls each field’s destructor</a:t>
            </a:r>
          </a:p>
          <a:p>
            <a:r>
              <a:rPr lang="en-US" dirty="0"/>
              <a:t>Auto-generated if no destructor declared</a:t>
            </a:r>
          </a:p>
          <a:p>
            <a:pPr lvl="1"/>
            <a:r>
              <a:rPr lang="en-US" dirty="0"/>
              <a:t>NOTE: inheritance can </a:t>
            </a:r>
            <a:r>
              <a:rPr lang="en-US" dirty="0" smtClean="0"/>
              <a:t>change </a:t>
            </a:r>
            <a:r>
              <a:rPr lang="en-US" dirty="0"/>
              <a:t>this 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B183B0-D54C-4427-B010-A4089B64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Auto-gen Destructor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4B96F54-CF09-48B9-A2B2-166813869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911" y="3249000"/>
            <a:ext cx="5063645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NamedArray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int*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data;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int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size;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string name;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~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NamedArray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NOTE: no call for primitives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name.~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basic_string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();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7E3C8E-AB04-41FD-92CD-4182A2DB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6" y="4266970"/>
            <a:ext cx="3586137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NamedArray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int* data; int size;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string name;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rrow: Right"/>
          <p:cNvSpPr/>
          <p:nvPr/>
        </p:nvSpPr>
        <p:spPr>
          <a:xfrm>
            <a:off x="5023011" y="4767223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99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61A3471-3327-43FA-93DD-F779FDF5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5515B4-223C-41E1-BB62-B1863F6140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000" y="1121143"/>
            <a:ext cx="11721000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Getting default special members with NO auto-generation</a:t>
            </a:r>
          </a:p>
          <a:p>
            <a:pPr lvl="1"/>
            <a:r>
              <a:rPr lang="en-US" dirty="0"/>
              <a:t>E.g. class has constructor, no default constructor auto-generated</a:t>
            </a:r>
          </a:p>
          <a:p>
            <a:pPr lvl="1"/>
            <a:r>
              <a:rPr lang="en-US" dirty="0"/>
              <a:t>Hard way – write implementation matching auto-generated</a:t>
            </a:r>
          </a:p>
          <a:p>
            <a:pPr lvl="1"/>
            <a:r>
              <a:rPr lang="en-US" dirty="0"/>
              <a:t>Easy </a:t>
            </a:r>
            <a:r>
              <a:rPr lang="en-US" dirty="0" smtClean="0"/>
              <a:t>way –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 default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after member signature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0A907D-9B90-46D1-9516-FF1A71AF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Auto-gen and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6AB8C94-4962-42D1-9029-BABD783C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00" y="3882582"/>
            <a:ext cx="9765000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Lecturer()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name() {}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Lecturer(const Lecturer&amp; other)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rating(other.rating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), name(other.name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) {}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2F1F899C-E9D0-426D-88E6-BDC95A31F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00" y="5322582"/>
            <a:ext cx="5543115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Lecturer()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default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Lecturer(const Lecturer&amp; other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) = default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C4EE4B1-E87F-4DD1-8AEB-D6BB223B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5B95B-3722-4E30-B4EB-0AE8628EC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Sometimes auto-generated methods need to be disabled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unique_ptr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disables copying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way – declare the members as private</a:t>
            </a:r>
          </a:p>
          <a:p>
            <a:pPr lvl="1"/>
            <a:r>
              <a:rPr lang="en-US" dirty="0"/>
              <a:t>Easy </a:t>
            </a:r>
            <a:r>
              <a:rPr lang="en-US" dirty="0" smtClean="0"/>
              <a:t>way </a:t>
            </a:r>
            <a:r>
              <a:rPr lang="en-US" dirty="0"/>
              <a:t>– use </a:t>
            </a: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after member </a:t>
            </a:r>
            <a:r>
              <a:rPr lang="en-US" dirty="0" smtClean="0"/>
              <a:t>signature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5AD2DD5-3A71-4E87-B74F-BAAB9A07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Special Members with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lang="en-US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FC9D8FB-E303-403C-9053-B8C4AD81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149000"/>
            <a:ext cx="47700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Array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Array(const Array&amp; other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40BC0EC-EF35-4078-AB42-107693CE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4149000"/>
            <a:ext cx="4455000" cy="19632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Array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private: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Array(const Array&amp; other) { ... }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};`</a:t>
            </a:r>
          </a:p>
        </p:txBody>
      </p:sp>
    </p:spTree>
    <p:extLst>
      <p:ext uri="{BB962C8B-B14F-4D97-AF65-F5344CB8AC3E}">
        <p14:creationId xmlns:p14="http://schemas.microsoft.com/office/powerpoint/2010/main" val="21826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will this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latin typeface="Consolas" panose="020B0609020204030204" pitchFamily="49" charset="0"/>
              </a:rPr>
              <a:t>"Bill"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an undefined string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61688" y="5352289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1989000"/>
            <a:ext cx="5408942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struct Lecturer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double rating; string name;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Lecturer(string name, double rating)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: name(name), rating(rating) {}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Lecturer(const Lecturer&amp; other)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*this = other;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Lecturer&amp; operator=(Lecturer other)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this-&gt;name = other.name;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this-&gt;rating =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other.rating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return *this;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17B85738-9B3E-43A8-A770-B9EA5E0B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989000"/>
            <a:ext cx="4727932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 a("Bill", 4.2);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 other(a);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cout &lt;&lt; other.name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&lt;&lt; endl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05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Associating Resources with Object </a:t>
            </a:r>
            <a:r>
              <a:rPr lang="en-US" dirty="0" smtClean="0"/>
              <a:t>Lifetime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</p:txBody>
      </p:sp>
      <p:pic>
        <p:nvPicPr>
          <p:cNvPr id="4" name="Picture 2" descr="C:\Users\Лази\Desktop\Work\presentations icon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00" y="1449000"/>
            <a:ext cx="2335018" cy="23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7EB3000-3EB1-43D9-9C09-2348BA1D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44E84-1A29-43D8-9035-A11B5BE42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RAII – resource usage is tied to object lifetime</a:t>
            </a:r>
          </a:p>
          <a:p>
            <a:pPr lvl="1"/>
            <a:r>
              <a:rPr lang="en-US" dirty="0"/>
              <a:t>Objects acquire their resources on initialization</a:t>
            </a:r>
          </a:p>
          <a:p>
            <a:pPr lvl="1"/>
            <a:r>
              <a:rPr lang="en-US" dirty="0"/>
              <a:t>Objects release their resources on destruction</a:t>
            </a:r>
          </a:p>
          <a:p>
            <a:pPr lvl="1"/>
            <a:r>
              <a:rPr lang="en-US" dirty="0"/>
              <a:t>Effect: no resource leaks if no object leaks</a:t>
            </a:r>
          </a:p>
          <a:p>
            <a:r>
              <a:rPr lang="en-US" dirty="0"/>
              <a:t>"Resources" – dynamic memory, streams, files,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  <a:p>
            <a:r>
              <a:rPr lang="en-US" dirty="0"/>
              <a:t>Allocate in constructor, deallocate in destructor</a:t>
            </a:r>
          </a:p>
          <a:p>
            <a:pPr lvl="1"/>
            <a:r>
              <a:rPr lang="en-US" dirty="0"/>
              <a:t>Some cases might require allocation in methods</a:t>
            </a:r>
          </a:p>
          <a:p>
            <a:pPr lvl="1"/>
            <a:r>
              <a:rPr lang="en-US" dirty="0"/>
              <a:t>C++ guarantees destructor execution, even on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C864FB-13F3-4A3E-A08A-E79826B7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2901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77B25B-186C-4717-8E70-B43CF5848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31CEF5-2C4A-4612-B8B6-BF2816F1B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STL container classes are RAII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map&lt;K, V&gt;</a:t>
            </a:r>
            <a:r>
              <a:rPr lang="en-US" dirty="0"/>
              <a:t>, ...</a:t>
            </a:r>
          </a:p>
          <a:p>
            <a:pPr>
              <a:buClr>
                <a:schemeClr val="tx1"/>
              </a:buClr>
            </a:pPr>
            <a:r>
              <a:rPr lang="en-US" dirty="0"/>
              <a:t>C++ Streams are RAII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shared_ptr&lt;T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extends RAII to "multiple ownership"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Multiple objects own a resource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Release when lifetime of last remaining owner ends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7FCBD87-0923-4043-997E-898D0D02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in the STL</a:t>
            </a:r>
          </a:p>
        </p:txBody>
      </p:sp>
    </p:spTree>
    <p:extLst>
      <p:ext uri="{BB962C8B-B14F-4D97-AF65-F5344CB8AC3E}">
        <p14:creationId xmlns:p14="http://schemas.microsoft.com/office/powerpoint/2010/main" val="19986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D43BC8-98B7-4D72-B239-8D6A9D608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4351E-2472-47FC-942F-66157779D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 a </a:t>
            </a:r>
            <a:r>
              <a:rPr lang="en-US" b="1" dirty="0" err="1">
                <a:latin typeface="Consolas" panose="020B0609020204030204" pitchFamily="49" charset="0"/>
              </a:rPr>
              <a:t>SmartArray</a:t>
            </a:r>
            <a:r>
              <a:rPr lang="en-US" b="1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class that uses dynamic memory</a:t>
            </a:r>
          </a:p>
          <a:p>
            <a:pPr lvl="1"/>
            <a:r>
              <a:rPr lang="en-US" dirty="0"/>
              <a:t>Must be RAII, but STL containers/smart pointers NOT allowed</a:t>
            </a:r>
          </a:p>
          <a:p>
            <a:pPr lvl="1"/>
            <a:r>
              <a:rPr lang="en-US" dirty="0"/>
              <a:t>Has size, has index access (with </a:t>
            </a:r>
            <a:r>
              <a:rPr lang="en-US" b="1" dirty="0">
                <a:latin typeface="Consolas" panose="020B0609020204030204" pitchFamily="49" charset="0"/>
              </a:rPr>
              <a:t>operator[]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Can be resized</a:t>
            </a:r>
          </a:p>
          <a:p>
            <a:pPr lvl="1"/>
            <a:r>
              <a:rPr lang="en-US" dirty="0"/>
              <a:t>No support for copying or assignment</a:t>
            </a:r>
          </a:p>
          <a:p>
            <a:r>
              <a:rPr lang="en-US" i="1" dirty="0"/>
              <a:t>Bonus</a:t>
            </a:r>
            <a:r>
              <a:rPr lang="en-US" dirty="0"/>
              <a:t>: even more RAII</a:t>
            </a:r>
          </a:p>
          <a:p>
            <a:pPr lvl="1"/>
            <a:r>
              <a:rPr lang="en-US" dirty="0"/>
              <a:t>Don’t use (directly)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 in methods</a:t>
            </a:r>
          </a:p>
          <a:p>
            <a:r>
              <a:rPr lang="en-US" i="1" dirty="0"/>
              <a:t>Bonus</a:t>
            </a:r>
            <a:r>
              <a:rPr lang="en-US" dirty="0"/>
              <a:t>: enable iteration (e.g. with range-based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FDF8E0-2D7D-4AB8-AABC-99B1D006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1: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SmartArray</a:t>
            </a:r>
          </a:p>
        </p:txBody>
      </p:sp>
    </p:spTree>
    <p:extLst>
      <p:ext uri="{BB962C8B-B14F-4D97-AF65-F5344CB8AC3E}">
        <p14:creationId xmlns:p14="http://schemas.microsoft.com/office/powerpoint/2010/main" val="29229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 of Three / The Big Three</a:t>
            </a:r>
          </a:p>
        </p:txBody>
      </p:sp>
      <p:pic>
        <p:nvPicPr>
          <p:cNvPr id="4" name="Picture 2" descr="C:\Users\Лази\Desktop\Work\presentations icon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00" y="1449000"/>
            <a:ext cx="2335018" cy="23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Special Class Members</a:t>
            </a:r>
          </a:p>
          <a:p>
            <a:r>
              <a:rPr lang="en-US" dirty="0" smtClean="0"/>
              <a:t>Resource Acquisition is Initialization (RAII)</a:t>
            </a:r>
          </a:p>
          <a:p>
            <a:r>
              <a:rPr lang="en-US" dirty="0" smtClean="0"/>
              <a:t>Rule of Three</a:t>
            </a:r>
          </a:p>
          <a:p>
            <a:r>
              <a:rPr lang="en-US" dirty="0" smtClean="0"/>
              <a:t>Rule of Zero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BFF8B1-79E3-4B2F-B1D2-8FDE830E4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9F6A2B-0120-4E65-B4C3-08F62BEB6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Constructor increases a static value, destructor decreases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544E2F-D0B5-44A7-A011-D7668E2D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and Copies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48ED7E4-7BEC-4888-9FA3-2D217229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518" y="2034000"/>
            <a:ext cx="4584482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Lecturer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static int Total;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Lecturer(...) ... { Total++; }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~Lecturer() { Total--; }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int Lecturer::Total= 0;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4FDAACA-341D-4608-AD7D-ADC457DA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2034000"/>
            <a:ext cx="4447311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void example()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 a("Dandelion", 1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),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  b("Geralt", 1.3),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  c("Yen", 4.2);</a:t>
            </a:r>
          </a:p>
          <a:p>
            <a:pPr defTabSz="1218438">
              <a:lnSpc>
                <a:spcPct val="105000"/>
              </a:lnSpc>
            </a:pPr>
            <a:endParaRPr lang="en-US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vector&lt;Lecturer&gt; lecturers;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lecturers.push_back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(a);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lecturers.push_back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(b);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lecturers.push_back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(c);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B7E99A2-6D70-4D85-B319-7ED29A82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673167"/>
            <a:ext cx="5397830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example();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&lt;&lt; Lecturer::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getTotal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633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F7DE78-AF9D-43BC-9623-FFC23BD38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FDC97-4087-42EA-A34D-D5555958F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example prints </a:t>
            </a:r>
            <a:r>
              <a:rPr lang="en-US" b="1" dirty="0">
                <a:latin typeface="Consolas" panose="020B0609020204030204" pitchFamily="49" charset="0"/>
              </a:rPr>
              <a:t>-3</a:t>
            </a:r>
            <a:r>
              <a:rPr lang="en-US" dirty="0"/>
              <a:t> instead of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 after all objects out of scope</a:t>
            </a:r>
          </a:p>
          <a:p>
            <a:r>
              <a:rPr lang="en-US" dirty="0"/>
              <a:t>The problem is copy-construction/assignment</a:t>
            </a:r>
          </a:p>
          <a:p>
            <a:pPr lvl="1"/>
            <a:r>
              <a:rPr lang="en-US" dirty="0"/>
              <a:t>Counter not increased on copy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3</a:t>
            </a:r>
            <a:r>
              <a:rPr lang="en-US" dirty="0"/>
              <a:t> locals -&gt; </a:t>
            </a:r>
            <a:r>
              <a:rPr lang="en-US" b="1" dirty="0">
                <a:latin typeface="Consolas" panose="020B0609020204030204" pitchFamily="49" charset="0"/>
              </a:rPr>
              <a:t>+3</a:t>
            </a:r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3</a:t>
            </a:r>
            <a:r>
              <a:rPr lang="en-US" dirty="0"/>
              <a:t> copies into list -&gt;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 increments</a:t>
            </a:r>
          </a:p>
          <a:p>
            <a:pPr lvl="1"/>
            <a:r>
              <a:rPr lang="en-US" dirty="0"/>
              <a:t>Locals "destructed" -&gt; </a:t>
            </a:r>
            <a:r>
              <a:rPr lang="en-US" b="1" dirty="0">
                <a:latin typeface="Consolas" panose="020B0609020204030204" pitchFamily="49" charset="0"/>
              </a:rPr>
              <a:t>3-3=0</a:t>
            </a:r>
          </a:p>
          <a:p>
            <a:pPr lvl="1"/>
            <a:r>
              <a:rPr lang="en-US" dirty="0"/>
              <a:t>List copies "destructed" -&gt; </a:t>
            </a:r>
            <a:r>
              <a:rPr lang="en-US" b="1" dirty="0">
                <a:latin typeface="Consolas" panose="020B0609020204030204" pitchFamily="49" charset="0"/>
              </a:rPr>
              <a:t>0-3=-3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DE4B67A-E992-4C33-AEEF-C70D4801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Copies Available -&gt; Destructor Insufficient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A81DB0C-AB78-47C3-9B19-9B83404A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318" y="2775827"/>
            <a:ext cx="4453682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void example()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Lecturer a("Dandelion", 1)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list&lt;Lecturer&gt; lecturers;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all.push_back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(a);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966000" y="4506626"/>
            <a:ext cx="1923021" cy="1123712"/>
          </a:xfrm>
          <a:prstGeom prst="wedgeRoundRectCallout">
            <a:avLst>
              <a:gd name="adj1" fmla="val -64527"/>
              <a:gd name="adj2" fmla="val -42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doesn’t increment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95A5E02-E29C-4214-AF48-BC9E5A9C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5D837-AFCD-4F4D-AB46-CDF83F984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Let’s use our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3400" dirty="0"/>
              <a:t> from previous examples</a:t>
            </a:r>
          </a:p>
          <a:p>
            <a:pPr lvl="1"/>
            <a:r>
              <a:rPr lang="en-US" sz="3200" dirty="0"/>
              <a:t>Add destructor, auto-generated copy constructor/assignment</a:t>
            </a:r>
          </a:p>
          <a:p>
            <a:r>
              <a:rPr lang="en-US" sz="3400" dirty="0"/>
              <a:t>Default copy constructor/assignment copies just the pointer</a:t>
            </a:r>
          </a:p>
          <a:p>
            <a:pPr lvl="1"/>
            <a:r>
              <a:rPr lang="en-US" sz="3200" dirty="0"/>
              <a:t>i.e. copy objects access and </a:t>
            </a:r>
            <a:r>
              <a:rPr lang="en-US" sz="3200" dirty="0" smtClean="0"/>
              <a:t>modify </a:t>
            </a:r>
            <a:r>
              <a:rPr lang="en-US" sz="3200" dirty="0"/>
              <a:t>the same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sz="3200" dirty="0"/>
              <a:t>i.e. multiple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delete[]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at lifetime </a:t>
            </a:r>
            <a:r>
              <a:rPr lang="en-US" sz="3200" dirty="0"/>
              <a:t>end on same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9D37DC-E515-4349-94B0-0AC3E72B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&amp; Copies – </a:t>
            </a:r>
            <a:r>
              <a:rPr lang="en-US" dirty="0" smtClean="0"/>
              <a:t>Example (RAII issue)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EFCC639-5D11-4CC8-8F74-AE8689E3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50" y="4554000"/>
            <a:ext cx="518295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void example()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Array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(10);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Array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copyArr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;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copyArr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[3] = 42;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[3]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prints 42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962979" y="5240954"/>
            <a:ext cx="4398021" cy="783193"/>
          </a:xfrm>
          <a:prstGeom prst="wedgeRoundRectCallout">
            <a:avLst>
              <a:gd name="adj1" fmla="val -60393"/>
              <a:gd name="adj2" fmla="val 11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delete[] on data, then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copyArr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delete[] on the same data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F41267-32C4-4F55-9E97-4FA85CAB7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79520-CC05-49A7-95EF-6C082C568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If a class needs ONE of the following: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Copy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Copy Assignment operator</a:t>
            </a:r>
            <a:r>
              <a:rPr lang="en-US" b="1" dirty="0" smtClean="0">
                <a:solidFill>
                  <a:schemeClr val="bg1"/>
                </a:solidFill>
              </a:rPr>
              <a:t>=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Destructor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Then it probably needs ALL of them: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CC7541A-4E6A-4787-89CC-7842E399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8EDF9CF-7FBD-4F34-BC1C-35B9663F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000" y="4610064"/>
            <a:ext cx="7555385" cy="1833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IntArray(const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IntArray&amp; other) { ... }</a:t>
            </a:r>
          </a:p>
          <a:p>
            <a:pPr defTabSz="1218438">
              <a:lnSpc>
                <a:spcPct val="105000"/>
              </a:lnSpc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IntArray&amp; operator=(const IntArray&amp; other) { ... 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endParaRPr lang="en-US" sz="2000" b="1" dirty="0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latin typeface="Consolas" pitchFamily="49" charset="0"/>
              </a:rPr>
              <a:t>~IntArray() { ... </a:t>
            </a:r>
            <a:r>
              <a:rPr lang="en-US" sz="2000" b="1" dirty="0" smtClean="0">
                <a:latin typeface="Consolas" pitchFamily="49" charset="0"/>
              </a:rPr>
              <a:t>}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6983269-D83F-4FCC-8755-D7A16FF01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62773E-F323-4805-8CA4-57FC209D1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General guidelines:</a:t>
            </a:r>
            <a:endParaRPr lang="en-US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can cause errors – make sure object state valid in </a:t>
            </a:r>
            <a:r>
              <a:rPr lang="en-US" dirty="0" smtClean="0"/>
              <a:t>that case</a:t>
            </a:r>
            <a:endParaRPr lang="en-US" dirty="0"/>
          </a:p>
          <a:p>
            <a:pPr lvl="1"/>
            <a:r>
              <a:rPr lang="en-US" dirty="0"/>
              <a:t>Free any current object resources</a:t>
            </a:r>
          </a:p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Copy other object data into local variable, then set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Extract a function to reuse code for copy construct &amp; assign</a:t>
            </a:r>
          </a:p>
          <a:p>
            <a:pPr lvl="1"/>
            <a:r>
              <a:rPr lang="en-US" dirty="0"/>
              <a:t>... or use the </a:t>
            </a:r>
            <a:r>
              <a:rPr lang="en-US" dirty="0">
                <a:hlinkClick r:id="rId2"/>
              </a:rPr>
              <a:t>copy-and-swap </a:t>
            </a:r>
            <a:r>
              <a:rPr lang="en-US" dirty="0" smtClean="0">
                <a:hlinkClick r:id="rId2"/>
              </a:rPr>
              <a:t>idiom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436162-CC66-4179-A9A3-5F82FED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Three – Copy Construct/Assign</a:t>
            </a:r>
          </a:p>
        </p:txBody>
      </p:sp>
    </p:spTree>
    <p:extLst>
      <p:ext uri="{BB962C8B-B14F-4D97-AF65-F5344CB8AC3E}">
        <p14:creationId xmlns:p14="http://schemas.microsoft.com/office/powerpoint/2010/main" val="39388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D43BC8-98B7-4D72-B239-8D6A9D608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4351E-2472-47FC-942F-66157779D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 the Rule of Three for the </a:t>
            </a:r>
            <a:r>
              <a:rPr lang="en-US" b="1" dirty="0" err="1">
                <a:latin typeface="Consolas" panose="020B0609020204030204" pitchFamily="49" charset="0"/>
              </a:rPr>
              <a:t>SmartArray</a:t>
            </a:r>
            <a:r>
              <a:rPr lang="en-US" b="1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class</a:t>
            </a:r>
          </a:p>
          <a:p>
            <a:r>
              <a:rPr lang="en-US" dirty="0"/>
              <a:t>Bonus: implement it using the copy-and-swap idiom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FDF8E0-2D7D-4AB8-AABC-99B1D006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2: Rule of Three for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SmartArray</a:t>
            </a:r>
          </a:p>
        </p:txBody>
      </p:sp>
    </p:spTree>
    <p:extLst>
      <p:ext uri="{BB962C8B-B14F-4D97-AF65-F5344CB8AC3E}">
        <p14:creationId xmlns:p14="http://schemas.microsoft.com/office/powerpoint/2010/main" val="23464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will this code do?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Print </a:t>
            </a:r>
            <a:r>
              <a:rPr lang="en-US" b="1" dirty="0">
                <a:latin typeface="Consolas" panose="020B0609020204030204" pitchFamily="49" charset="0"/>
              </a:rPr>
              <a:t>"42"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compilation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61688" y="3969243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8DD070B-AE91-4274-9CCE-E3AB5F54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1933344"/>
            <a:ext cx="5498942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Array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...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Array&amp; operator=(const Array&amp; o)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int*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copyData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= new int[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o.size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delete[] this-&gt;data;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for (int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o.size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++)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copyData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] =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o.data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this-&gt;data =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copyData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  this-&gt;size =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o.size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 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17B85738-9B3E-43A8-A770-B9EA5E0B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933344"/>
            <a:ext cx="4727932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Array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(10);</a:t>
            </a:r>
          </a:p>
          <a:p>
            <a:pPr defTabSz="1218438">
              <a:lnSpc>
                <a:spcPct val="105000"/>
              </a:lnSpc>
            </a:pP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[0] = 42;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arr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[0] &lt;&lt;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68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F535AA8-0948-4599-B80C-EE586106C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AE3D8-DAD5-48DD-929F-3A04108F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If a class has </a:t>
            </a:r>
            <a:r>
              <a:rPr lang="en-US" dirty="0" smtClean="0"/>
              <a:t>one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The Three</a:t>
            </a:r>
            <a:r>
              <a:rPr lang="en-US" dirty="0"/>
              <a:t>, then:</a:t>
            </a:r>
          </a:p>
          <a:p>
            <a:pPr lvl="1"/>
            <a:r>
              <a:rPr lang="en-US" dirty="0"/>
              <a:t>It manages a resource (memory or something else)</a:t>
            </a:r>
          </a:p>
          <a:p>
            <a:pPr lvl="1"/>
            <a:r>
              <a:rPr lang="en-US" dirty="0"/>
              <a:t>It should manage a </a:t>
            </a:r>
            <a:r>
              <a:rPr lang="en-US" b="1" dirty="0" smtClean="0">
                <a:solidFill>
                  <a:schemeClr val="bg1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/>
              <a:t>resource</a:t>
            </a:r>
          </a:p>
          <a:p>
            <a:pPr lvl="1"/>
            <a:r>
              <a:rPr lang="en-US" dirty="0"/>
              <a:t>It should </a:t>
            </a:r>
            <a:r>
              <a:rPr lang="en-US" dirty="0" smtClean="0"/>
              <a:t>not </a:t>
            </a:r>
            <a:r>
              <a:rPr lang="en-US" dirty="0"/>
              <a:t>do anything other than managing the resource</a:t>
            </a:r>
          </a:p>
          <a:p>
            <a:r>
              <a:rPr lang="en-US" dirty="0"/>
              <a:t>So, need a resource? Wrap it in a class</a:t>
            </a:r>
          </a:p>
          <a:p>
            <a:pPr lvl="1"/>
            <a:r>
              <a:rPr lang="en-US" dirty="0"/>
              <a:t>Internal code deals with constructors/destructors/etc.</a:t>
            </a:r>
          </a:p>
          <a:p>
            <a:r>
              <a:rPr lang="en-US" dirty="0"/>
              <a:t>Having such classes avoids the Rule of </a:t>
            </a:r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6D6C9A7-9A8E-4F94-B3D0-D37F62D3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0868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 of </a:t>
            </a:r>
            <a:r>
              <a:rPr lang="en-US" dirty="0" smtClean="0"/>
              <a:t>Zero</a:t>
            </a:r>
            <a:endParaRPr lang="en-US" dirty="0"/>
          </a:p>
        </p:txBody>
      </p:sp>
      <p:pic>
        <p:nvPicPr>
          <p:cNvPr id="4" name="Picture 2" descr="C:\Users\Лази\Desktop\Work\presentations icon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00" y="1449000"/>
            <a:ext cx="2335018" cy="23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DBAA87-F899-4425-95C4-40952D5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AA5D3-0BBB-4686-A46B-5DC6EB1B0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STL has containers, smart pointers, etc.</a:t>
            </a:r>
          </a:p>
          <a:p>
            <a:pPr lvl="1"/>
            <a:r>
              <a:rPr lang="en-US" dirty="0"/>
              <a:t>Wrap other resources with classes </a:t>
            </a:r>
            <a:r>
              <a:rPr lang="en-US" dirty="0" smtClean="0"/>
              <a:t>implementing</a:t>
            </a:r>
            <a:br>
              <a:rPr lang="en-US" dirty="0" smtClean="0"/>
            </a:br>
            <a:r>
              <a:rPr lang="en-US" dirty="0" smtClean="0"/>
              <a:t>Rule </a:t>
            </a:r>
            <a:r>
              <a:rPr lang="en-US" dirty="0"/>
              <a:t>of 3 (or 5)</a:t>
            </a:r>
          </a:p>
          <a:p>
            <a:r>
              <a:rPr lang="en-US" dirty="0"/>
              <a:t>All remaining classes use the above, so:</a:t>
            </a:r>
          </a:p>
          <a:p>
            <a:pPr lvl="1"/>
            <a:r>
              <a:rPr lang="en-US" dirty="0"/>
              <a:t>No need for explicit destructor</a:t>
            </a:r>
          </a:p>
          <a:p>
            <a:pPr lvl="1"/>
            <a:r>
              <a:rPr lang="en-US" dirty="0"/>
              <a:t>No need for explicit copy-constructor</a:t>
            </a:r>
          </a:p>
          <a:p>
            <a:pPr lvl="1"/>
            <a:r>
              <a:rPr lang="en-US" dirty="0"/>
              <a:t>No need for explicit copy-assignment operator</a:t>
            </a:r>
          </a:p>
          <a:p>
            <a:r>
              <a:rPr lang="en-US" i="1" dirty="0"/>
              <a:t>I</a:t>
            </a:r>
            <a:r>
              <a:rPr lang="en-US" i="1" dirty="0" smtClean="0"/>
              <a:t>f </a:t>
            </a:r>
            <a:r>
              <a:rPr lang="en-US" i="1" dirty="0"/>
              <a:t>you can – avoid resource </a:t>
            </a:r>
            <a:r>
              <a:rPr lang="en-US" i="1" dirty="0" smtClean="0"/>
              <a:t>management</a:t>
            </a:r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941E8A-94AB-414E-A087-60C1A745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Zero</a:t>
            </a:r>
          </a:p>
        </p:txBody>
      </p:sp>
    </p:spTree>
    <p:extLst>
      <p:ext uri="{BB962C8B-B14F-4D97-AF65-F5344CB8AC3E}">
        <p14:creationId xmlns:p14="http://schemas.microsoft.com/office/powerpoint/2010/main" val="277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8CF7F16-9DB7-48B2-A320-8FD93B71C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BBB2E-484C-4434-B2AB-037D62259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Avoid memory management –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shared_ptr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&lt;int&gt; data;</a:t>
            </a:r>
          </a:p>
          <a:p>
            <a:r>
              <a:rPr lang="en-US" dirty="0"/>
              <a:t>Tell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shared_ptr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to release using array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delete[]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parameter accepts code to execute for deletion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data(...,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default_delete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&lt;int[]&gt;)</a:t>
            </a:r>
          </a:p>
          <a:p>
            <a:pPr lvl="1"/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data(..., [](int* p) { delete[] p; })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No destructors, No copy construction, No copy </a:t>
            </a:r>
            <a:r>
              <a:rPr lang="en-US" dirty="0" smtClean="0"/>
              <a:t>assignment</a:t>
            </a:r>
            <a:endParaRPr lang="en-US" dirty="0"/>
          </a:p>
          <a:p>
            <a:r>
              <a:rPr lang="en-US" dirty="0" smtClean="0"/>
              <a:t>Or just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vector&lt;T&gt;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A2E0DF-FD07-48FA-8F8D-E6BCE05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Zero for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123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826" y="1539000"/>
            <a:ext cx="8575300" cy="489049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C++ calls Special Members in certain situations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sz="2600" dirty="0">
                <a:solidFill>
                  <a:schemeClr val="bg2"/>
                </a:solidFill>
              </a:rPr>
              <a:t>Each can be auto-generated under some conditions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Destructors free allocated resources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Copy constructors/assignments copy object resources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RAII – C++ pattern of initializing memory in constructor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sz="2600" dirty="0" smtClean="0">
                <a:solidFill>
                  <a:schemeClr val="bg2"/>
                </a:solidFill>
              </a:rPr>
              <a:t>Rule </a:t>
            </a:r>
            <a:r>
              <a:rPr lang="en-US" sz="2600" dirty="0">
                <a:solidFill>
                  <a:schemeClr val="bg2"/>
                </a:solidFill>
              </a:rPr>
              <a:t>of Three – implement or disable copy members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Rule of Zero – delegate resource management to other classes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Class Members</a:t>
            </a:r>
          </a:p>
        </p:txBody>
      </p:sp>
      <p:pic>
        <p:nvPicPr>
          <p:cNvPr id="1026" name="Picture 2" descr="C:\Users\Лази\Desktop\Work\presentations icon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00" y="1449000"/>
            <a:ext cx="2335018" cy="23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1BCEB91-790D-45AF-A81D-0F635A6A4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D0722-B0C6-444A-8028-C24B31F57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Members called by C++ in special cases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Default Constructor</a:t>
            </a:r>
            <a:r>
              <a:rPr lang="en-US" sz="3400" dirty="0"/>
              <a:t> – allocating objects &amp; arrays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Destructor</a:t>
            </a:r>
            <a:r>
              <a:rPr lang="en-US" sz="3400" dirty="0"/>
              <a:t> – </a:t>
            </a:r>
            <a:r>
              <a:rPr lang="en-US" sz="3400" dirty="0" smtClean="0"/>
              <a:t>deleting dynamic memory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Copy Constructor</a:t>
            </a:r>
            <a:r>
              <a:rPr lang="en-US" sz="3400" dirty="0" smtClean="0"/>
              <a:t> </a:t>
            </a:r>
            <a:r>
              <a:rPr lang="en-US" sz="3400" dirty="0"/>
              <a:t>– passing non-reference parameters/returning values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Copy-assignment</a:t>
            </a:r>
            <a:r>
              <a:rPr lang="en-US" sz="3400" dirty="0"/>
              <a:t> –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operator=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is used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Move </a:t>
            </a:r>
            <a:r>
              <a:rPr lang="en-US" sz="3400" b="1" dirty="0" smtClean="0">
                <a:solidFill>
                  <a:schemeClr val="bg1"/>
                </a:solidFill>
              </a:rPr>
              <a:t>Constructor </a:t>
            </a:r>
            <a:r>
              <a:rPr lang="en-US" sz="3400" dirty="0" smtClean="0"/>
              <a:t>– </a:t>
            </a:r>
            <a:r>
              <a:rPr lang="en-US" sz="3400" dirty="0"/>
              <a:t>for </a:t>
            </a:r>
            <a:r>
              <a:rPr lang="en-US" sz="3400" dirty="0" smtClean="0"/>
              <a:t>move </a:t>
            </a:r>
            <a:r>
              <a:rPr lang="en-US" sz="3400" dirty="0"/>
              <a:t>semantics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2D9EB9-C6A6-4936-88E1-2FC76E0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0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F3B137-DF74-48FF-B743-075863E89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6FC21-4C8E-4AAC-BB89-B9C7DC285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Automatic local/global non-primitive objects</a:t>
            </a:r>
          </a:p>
          <a:p>
            <a:r>
              <a:rPr lang="en-US" dirty="0"/>
              <a:t>Arrays with default values</a:t>
            </a:r>
          </a:p>
          <a:p>
            <a:r>
              <a:rPr lang="en-US" dirty="0"/>
              <a:t>Fields missing from initializer list</a:t>
            </a:r>
          </a:p>
          <a:p>
            <a:pPr lvl="1"/>
            <a:r>
              <a:rPr lang="en-US" dirty="0"/>
              <a:t>Called in declaration order</a:t>
            </a:r>
          </a:p>
          <a:p>
            <a:pPr lvl="1"/>
            <a:r>
              <a:rPr lang="en-US" dirty="0"/>
              <a:t>Before owner’s constructor </a:t>
            </a: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6B59B32-1BDA-49EB-A4D2-981228A8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Callers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E89D383-2E39-4896-B5DC-C3F03A16E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2261898"/>
            <a:ext cx="46800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class Lecturer {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double rating; string name;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public: Lecturer(string name) 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rating() default </a:t>
            </a:r>
            <a:r>
              <a:rPr lang="en-US" sz="2000" b="1" i="1" dirty="0" err="1">
                <a:solidFill>
                  <a:schemeClr val="accent2"/>
                </a:solidFill>
                <a:latin typeface="Consolas" pitchFamily="49" charset="0"/>
              </a:rPr>
              <a:t>ctor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 call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: name(name) {}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5C9D154-C60F-413A-A26D-1E116DC5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10" y="5049000"/>
            <a:ext cx="10780390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string s;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default </a:t>
            </a:r>
            <a:r>
              <a:rPr lang="en-US" b="1" i="1" dirty="0" err="1">
                <a:solidFill>
                  <a:schemeClr val="accent2"/>
                </a:solidFill>
                <a:latin typeface="Consolas" pitchFamily="49" charset="0"/>
              </a:rPr>
              <a:t>ctor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 call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steve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default </a:t>
            </a:r>
            <a:r>
              <a:rPr lang="en-US" b="1" i="1" dirty="0" err="1">
                <a:solidFill>
                  <a:schemeClr val="accent2"/>
                </a:solidFill>
                <a:latin typeface="Consolas" pitchFamily="49" charset="0"/>
              </a:rPr>
              <a:t>ctor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 call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 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cpp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[2]{ Lecturer("GG"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default </a:t>
            </a:r>
            <a:r>
              <a:rPr lang="en-US" b="1" i="1" dirty="0" err="1">
                <a:solidFill>
                  <a:schemeClr val="accent2"/>
                </a:solidFill>
                <a:latin typeface="Consolas" pitchFamily="49" charset="0"/>
              </a:rPr>
              <a:t>ctor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 for </a:t>
            </a:r>
            <a:r>
              <a:rPr lang="en-US" b="1" i="1" dirty="0" err="1">
                <a:solidFill>
                  <a:schemeClr val="accent2"/>
                </a:solidFill>
                <a:latin typeface="Consolas" pitchFamily="49" charset="0"/>
              </a:rPr>
              <a:t>cpp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607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7D885F-EF03-41AC-9290-AF64F6535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810691" y="6557863"/>
            <a:ext cx="367414" cy="29700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6AA07-B6B9-4123-96CC-54EED05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Initializes each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– calls default </a:t>
            </a:r>
            <a:r>
              <a:rPr lang="en-US" dirty="0" err="1"/>
              <a:t>ctors</a:t>
            </a:r>
            <a:r>
              <a:rPr lang="en-US" dirty="0"/>
              <a:t> in initializer list</a:t>
            </a:r>
          </a:p>
          <a:p>
            <a:r>
              <a:rPr lang="en-US" dirty="0"/>
              <a:t>Auto-generated if </a:t>
            </a:r>
            <a:r>
              <a:rPr lang="en-US" dirty="0" smtClean="0"/>
              <a:t>no </a:t>
            </a:r>
            <a:r>
              <a:rPr lang="en-US" dirty="0"/>
              <a:t>constructor declared explicitly</a:t>
            </a:r>
            <a:endParaRPr lang="bg-BG" dirty="0"/>
          </a:p>
          <a:p>
            <a:pPr lvl="1"/>
            <a:r>
              <a:rPr lang="en-US" dirty="0" smtClean="0"/>
              <a:t>All fields </a:t>
            </a:r>
            <a:r>
              <a:rPr lang="en-US" dirty="0"/>
              <a:t>have </a:t>
            </a:r>
            <a:r>
              <a:rPr lang="en-US" dirty="0" smtClean="0"/>
              <a:t>a default </a:t>
            </a:r>
            <a:r>
              <a:rPr lang="en-US" dirty="0"/>
              <a:t>constructor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38D2BEF-9E79-4F5F-A931-303444B6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Auto-gen Default Constructor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6B89FC9-C098-465C-BC20-0122FA9B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3699000"/>
            <a:ext cx="4770000" cy="2544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Lecturer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double rating;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string name;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public: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Lecturer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() 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name()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set to ""</a:t>
            </a:r>
          </a:p>
          <a:p>
            <a:pPr defTabSz="1218438">
              <a:lnSpc>
                <a:spcPct val="105000"/>
              </a:lnSpc>
            </a:pP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en-US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NOTE: rating not set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{} 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C3ACE1CB-44B9-463F-AF45-35CD1735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280698"/>
            <a:ext cx="3240000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class Lecturer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double rating;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 string name; 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" name="Arrow: Right"/>
          <p:cNvSpPr/>
          <p:nvPr/>
        </p:nvSpPr>
        <p:spPr>
          <a:xfrm>
            <a:off x="4881000" y="4780950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2443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61F49F-42A4-41C2-B3A5-9AC39CE81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3BBE8-F149-4C1A-8D69-4DFBDB6E2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 other)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statements and non-reference parameters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 operator=(const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 other)</a:t>
            </a:r>
          </a:p>
          <a:p>
            <a:pPr lvl="1"/>
            <a:r>
              <a:rPr lang="en-US" dirty="0" smtClean="0"/>
              <a:t>Assigning </a:t>
            </a:r>
            <a:r>
              <a:rPr lang="en-US" dirty="0"/>
              <a:t>a value to an object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Copy-elision: compilers optimize to avoid copies </a:t>
            </a:r>
          </a:p>
          <a:p>
            <a:pPr lvl="1"/>
            <a:r>
              <a:rPr lang="en-US" dirty="0" smtClean="0"/>
              <a:t>Inlining </a:t>
            </a:r>
            <a:r>
              <a:rPr lang="en-US" dirty="0"/>
              <a:t>functions &amp; merging initialization and assignment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disabled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2063B5-C26C-41FE-8863-1C00B70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Construction and Copy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706B911-D888-4EC0-B72E-8517C064A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CC5DE6-2E02-4091-A7B8-5780DF87F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Copy-construct/assign each field with matching from parameter</a:t>
            </a:r>
          </a:p>
          <a:p>
            <a:r>
              <a:rPr lang="en-US" dirty="0"/>
              <a:t>Auto-generated if </a:t>
            </a:r>
            <a:r>
              <a:rPr lang="en-US" dirty="0" smtClean="0"/>
              <a:t>no </a:t>
            </a:r>
            <a:r>
              <a:rPr lang="en-US" dirty="0"/>
              <a:t>move constructor/assignment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field supports </a:t>
            </a:r>
            <a:r>
              <a:rPr lang="en-US" dirty="0" smtClean="0"/>
              <a:t>copy-construction/assignment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5C2818B-516B-4C93-A9C2-3A36ADB6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Auto-gen Copy Constructor/Assignment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1B2EC77-83E3-4A04-A457-57085BB6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00" y="3563251"/>
            <a:ext cx="9719999" cy="28357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Lecturer(const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Lecturer&amp; other)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rating(other.rating), name(other.name) {}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Lecturer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&amp; operator=(const Lecturer&amp; other) {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  if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(this != &amp;other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this-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&gt;rating = other.rating; this-&gt;name = other.name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return *this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66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2096</Words>
  <Application>Microsoft Office PowerPoint</Application>
  <PresentationFormat>Custom</PresentationFormat>
  <Paragraphs>401</Paragraphs>
  <Slides>35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</vt:lpstr>
      <vt:lpstr>Destructors, Constructors, Copy-Assignment</vt:lpstr>
      <vt:lpstr>Table of Contents</vt:lpstr>
      <vt:lpstr>Have a Question?</vt:lpstr>
      <vt:lpstr>Special Class Members</vt:lpstr>
      <vt:lpstr>Special Class Members</vt:lpstr>
      <vt:lpstr>Default Constructor Callers</vt:lpstr>
      <vt:lpstr>Auto-gen Default Constructor </vt:lpstr>
      <vt:lpstr>Copy Construction and Copy Assignment</vt:lpstr>
      <vt:lpstr>Auto-gen Copy Constructor/Assignment</vt:lpstr>
      <vt:lpstr>Destructors</vt:lpstr>
      <vt:lpstr>Auto-gen Destructor</vt:lpstr>
      <vt:lpstr>Explicit Auto-gen and default </vt:lpstr>
      <vt:lpstr>Disabling Special Members with delete </vt:lpstr>
      <vt:lpstr>Quick Quiz</vt:lpstr>
      <vt:lpstr>Resource Acquisition is Initialization</vt:lpstr>
      <vt:lpstr>Resource Acquisition is Initialization</vt:lpstr>
      <vt:lpstr>RAII in the STL</vt:lpstr>
      <vt:lpstr>Problem 1: SmartArray</vt:lpstr>
      <vt:lpstr>Rule of Three / The Big Three</vt:lpstr>
      <vt:lpstr>Destructors and Copies</vt:lpstr>
      <vt:lpstr>Copies Available -&gt; Destructor Insufficient</vt:lpstr>
      <vt:lpstr>Destructor &amp; Copies – Example (RAII issue)</vt:lpstr>
      <vt:lpstr>The Rule of Three</vt:lpstr>
      <vt:lpstr>Rule of Three – Copy Construct/Assign</vt:lpstr>
      <vt:lpstr>Problem 2: Rule of Three for SmartArray</vt:lpstr>
      <vt:lpstr>Quick Quiz</vt:lpstr>
      <vt:lpstr>Single Responsibility</vt:lpstr>
      <vt:lpstr>Rule of Zero</vt:lpstr>
      <vt:lpstr>Rule of Zero</vt:lpstr>
      <vt:lpstr>Rule of Zero for Array Class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Destructors, Constructors, Copy-Assignment</dc:title>
  <dc:subject>Software Development</dc:subject>
  <dc:creator>Software University</dc:creator>
  <cp:keywords>SoftUni; Software University; cpp; c++ advanced;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61</cp:revision>
  <dcterms:created xsi:type="dcterms:W3CDTF">2018-05-23T13:08:44Z</dcterms:created>
  <dcterms:modified xsi:type="dcterms:W3CDTF">2020-06-14T12:12:47Z</dcterms:modified>
  <cp:category>computer programming;programming;software development;software engineering</cp:category>
</cp:coreProperties>
</file>