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503" r:id="rId2"/>
    <p:sldId id="276" r:id="rId3"/>
    <p:sldId id="492" r:id="rId4"/>
    <p:sldId id="539" r:id="rId5"/>
    <p:sldId id="505" r:id="rId6"/>
    <p:sldId id="506" r:id="rId7"/>
    <p:sldId id="507" r:id="rId8"/>
    <p:sldId id="508" r:id="rId9"/>
    <p:sldId id="509" r:id="rId10"/>
    <p:sldId id="540" r:id="rId11"/>
    <p:sldId id="511" r:id="rId12"/>
    <p:sldId id="512" r:id="rId13"/>
    <p:sldId id="513" r:id="rId14"/>
    <p:sldId id="515" r:id="rId15"/>
    <p:sldId id="517" r:id="rId16"/>
    <p:sldId id="542" r:id="rId17"/>
    <p:sldId id="518" r:id="rId18"/>
    <p:sldId id="519" r:id="rId19"/>
    <p:sldId id="521" r:id="rId20"/>
    <p:sldId id="525" r:id="rId21"/>
    <p:sldId id="543" r:id="rId22"/>
    <p:sldId id="527" r:id="rId23"/>
    <p:sldId id="529" r:id="rId24"/>
    <p:sldId id="530" r:id="rId25"/>
    <p:sldId id="541" r:id="rId26"/>
    <p:sldId id="534" r:id="rId27"/>
    <p:sldId id="536" r:id="rId28"/>
    <p:sldId id="537" r:id="rId29"/>
    <p:sldId id="538" r:id="rId30"/>
    <p:sldId id="349" r:id="rId31"/>
    <p:sldId id="401" r:id="rId32"/>
    <p:sldId id="259" r:id="rId33"/>
    <p:sldId id="493" r:id="rId34"/>
    <p:sldId id="4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OOP Principles" id="{0E0EEF8C-AF0E-4076-A697-ED977798301F}">
          <p14:sldIdLst>
            <p14:sldId id="539"/>
            <p14:sldId id="505"/>
            <p14:sldId id="506"/>
            <p14:sldId id="507"/>
            <p14:sldId id="508"/>
            <p14:sldId id="509"/>
          </p14:sldIdLst>
        </p14:section>
        <p14:section name="Inheritance" id="{B104AC99-C02E-4F39-8CCC-0B23B1867586}">
          <p14:sldIdLst>
            <p14:sldId id="540"/>
            <p14:sldId id="511"/>
            <p14:sldId id="512"/>
            <p14:sldId id="513"/>
            <p14:sldId id="515"/>
            <p14:sldId id="517"/>
            <p14:sldId id="542"/>
            <p14:sldId id="518"/>
            <p14:sldId id="519"/>
            <p14:sldId id="521"/>
            <p14:sldId id="525"/>
          </p14:sldIdLst>
        </p14:section>
        <p14:section name="Virtual Members and Overriding" id="{64FC314D-C4E3-4DF8-BF4E-F21EA92AC397}">
          <p14:sldIdLst>
            <p14:sldId id="543"/>
            <p14:sldId id="527"/>
            <p14:sldId id="529"/>
            <p14:sldId id="530"/>
          </p14:sldIdLst>
        </p14:section>
        <p14:section name="Polymorphism" id="{7EC4945F-9E36-462A-B6D1-7F5E4871AABC}">
          <p14:sldIdLst>
            <p14:sldId id="541"/>
            <p14:sldId id="534"/>
            <p14:sldId id="536"/>
            <p14:sldId id="537"/>
            <p14:sldId id="538"/>
          </p14:sldIdLst>
        </p14:section>
        <p14:section name="Conclusion" id="{E19D07F1-86E2-47E9-B2AB-7ADC4F89DC12}">
          <p14:sldIdLst>
            <p14:sldId id="349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5214" autoAdjust="0"/>
  </p:normalViewPr>
  <p:slideViewPr>
    <p:cSldViewPr showGuides="1">
      <p:cViewPr varScale="1">
        <p:scale>
          <a:sx n="84" d="100"/>
          <a:sy n="84" d="100"/>
        </p:scale>
        <p:origin x="-854" y="-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85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14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2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69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7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26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2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57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96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5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OOP Principles, Inheritance, Virtual Members, Polymorphism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  <a:r>
              <a:rPr lang="en-US" dirty="0" smtClean="0"/>
              <a:t>and </a:t>
            </a:r>
            <a:r>
              <a:rPr lang="en-US" dirty="0"/>
              <a:t>Polymorphism</a:t>
            </a:r>
          </a:p>
        </p:txBody>
      </p:sp>
      <p:pic>
        <p:nvPicPr>
          <p:cNvPr id="8" name="Picture 7" descr="Image result for inheritance png">
            <a:extLst>
              <a:ext uri="{FF2B5EF4-FFF2-40B4-BE49-F238E27FC236}">
                <a16:creationId xmlns:lc="http://schemas.openxmlformats.org/drawingml/2006/lockedCanvas" xmlns:a16="http://schemas.microsoft.com/office/drawing/2014/main" xmlns="" id="{E8AF98AB-169D-47B8-83CD-375EECE95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00" y="2466939"/>
            <a:ext cx="2197960" cy="235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Syntax, Protected Members, Accessing Base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31940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0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9866E81-C636-4380-BA8E-54A85880B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7C80F2-C27E-4A3F-8DB4-E4056F8B33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Code reuse patterns:</a:t>
            </a:r>
          </a:p>
          <a:p>
            <a:pPr lvl="1"/>
            <a:r>
              <a:rPr lang="en-US" dirty="0"/>
              <a:t>Repeated code -&gt; extract function</a:t>
            </a:r>
          </a:p>
          <a:p>
            <a:pPr lvl="1"/>
            <a:r>
              <a:rPr lang="en-US" dirty="0"/>
              <a:t>Functions using similar parameters/</a:t>
            </a:r>
            <a:r>
              <a:rPr lang="en-US" dirty="0" err="1"/>
              <a:t>globals</a:t>
            </a:r>
            <a:r>
              <a:rPr lang="en-US" dirty="0"/>
              <a:t> -&gt; extract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class</a:t>
            </a:r>
          </a:p>
          <a:p>
            <a:pPr lvl="1"/>
            <a:r>
              <a:rPr lang="en-US" dirty="0"/>
              <a:t>Repeated members in multiple classes -&gt; extract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base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class</a:t>
            </a:r>
          </a:p>
          <a:p>
            <a:r>
              <a:rPr lang="en-US" dirty="0"/>
              <a:t>Inheritance – sharing member definitions</a:t>
            </a:r>
          </a:p>
          <a:p>
            <a:pPr lvl="1"/>
            <a:r>
              <a:rPr lang="en-US" dirty="0"/>
              <a:t>A class declares/defines members</a:t>
            </a:r>
          </a:p>
          <a:p>
            <a:pPr lvl="1"/>
            <a:r>
              <a:rPr lang="en-US" dirty="0"/>
              <a:t>Other classes inherit it – get all members of inherited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C191C2D-027E-4F8F-BB4E-0EE40C3E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Code Reuse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686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650DFAA-446D-4E36-8243-0F56C07C7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88EA84-5F2F-4261-9507-DFE738B03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 Derived : access-modifier Base { ... }</a:t>
            </a:r>
          </a:p>
          <a:p>
            <a:pPr lvl="1">
              <a:buClr>
                <a:schemeClr val="tx1"/>
              </a:buClr>
            </a:pPr>
            <a:r>
              <a:rPr lang="en-US" b="1" dirty="0"/>
              <a:t>access-modifier</a:t>
            </a:r>
            <a:r>
              <a:rPr lang="en-US" dirty="0"/>
              <a:t> – one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Members of </a:t>
            </a:r>
            <a:r>
              <a:rPr lang="en-US" b="1" dirty="0">
                <a:latin typeface="Consolas" panose="020B0609020204030204" pitchFamily="49" charset="0"/>
              </a:rPr>
              <a:t>Base</a:t>
            </a:r>
            <a:r>
              <a:rPr lang="en-US" dirty="0"/>
              <a:t> </a:t>
            </a:r>
            <a:r>
              <a:rPr lang="en-US" dirty="0" smtClean="0"/>
              <a:t>class added </a:t>
            </a:r>
            <a:r>
              <a:rPr lang="en-US" dirty="0"/>
              <a:t>to </a:t>
            </a:r>
            <a:r>
              <a:rPr lang="en-US" b="1" dirty="0">
                <a:latin typeface="Consolas" panose="020B0609020204030204" pitchFamily="49" charset="0"/>
              </a:rPr>
              <a:t>Derived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Access limited to inheritance access-modifier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: doesn't change </a:t>
            </a:r>
            <a:r>
              <a:rPr lang="en-US" b="1" dirty="0">
                <a:latin typeface="Consolas" panose="020B0609020204030204" pitchFamily="49" charset="0"/>
              </a:rPr>
              <a:t>Base</a:t>
            </a:r>
            <a:r>
              <a:rPr lang="en-US" dirty="0"/>
              <a:t> modifiers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from </a:t>
            </a:r>
            <a:r>
              <a:rPr lang="en-US" b="1" dirty="0">
                <a:latin typeface="Consolas" panose="020B0609020204030204" pitchFamily="49" charset="0"/>
              </a:rPr>
              <a:t>Base</a:t>
            </a:r>
            <a:r>
              <a:rPr lang="en-US" dirty="0"/>
              <a:t> -&gt;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en-US" dirty="0"/>
              <a:t> in </a:t>
            </a:r>
            <a:r>
              <a:rPr lang="en-US" b="1" dirty="0">
                <a:latin typeface="Consolas" panose="020B0609020204030204" pitchFamily="49" charset="0"/>
              </a:rPr>
              <a:t>Derived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: any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in </a:t>
            </a:r>
            <a:r>
              <a:rPr lang="en-US" b="1" dirty="0" smtClean="0"/>
              <a:t>Derived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CA61503-DF7A-49B4-AEF0-379658CE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38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02A0A93-5301-4804-8DB4-7CCE982836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F099A1-B433-4983-B3AD-3B803F0EC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Extract common members into a base </a:t>
            </a:r>
            <a:r>
              <a:rPr lang="en-US" dirty="0" smtClean="0"/>
              <a:t>class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31C2FCA-480D-4065-8791-C5311FB7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r>
              <a:rPr lang="en-US" dirty="0"/>
              <a:t>– Extracting Base Class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587ED919-E3E9-4F9D-ABE6-D76BA95AC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3494757"/>
            <a:ext cx="4815909" cy="3126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class Car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</a:rPr>
              <a:t>: public Vehicle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bool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parkingBrakeOn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endParaRPr lang="bg-BG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public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: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Car(double speed, bool parked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) </a:t>
            </a:r>
            <a:endParaRPr lang="bg-BG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000" b="1" dirty="0">
                <a:latin typeface="Consolas" pitchFamily="49" charset="0"/>
              </a:rPr>
              <a:t> </a:t>
            </a:r>
            <a:r>
              <a:rPr lang="bg-BG" sz="2000" b="1" dirty="0" smtClean="0">
                <a:latin typeface="Consolas" pitchFamily="49" charset="0"/>
              </a:rPr>
              <a:t>   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parkingBrakeOn(parked) 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 </a:t>
            </a:r>
            <a:endParaRPr lang="bg-BG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000" b="1" dirty="0">
                <a:latin typeface="Consolas" pitchFamily="49" charset="0"/>
              </a:rPr>
              <a:t> </a:t>
            </a:r>
            <a:r>
              <a:rPr lang="bg-BG" sz="2000" b="1" dirty="0" smtClean="0">
                <a:latin typeface="Consolas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</a:rPr>
              <a:t>this-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</a:rPr>
              <a:t>&gt;speed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= speed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bg-BG" sz="2000" b="1" dirty="0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000" b="1" dirty="0" smtClean="0">
                <a:solidFill>
                  <a:schemeClr val="tx1"/>
                </a:solidFill>
                <a:latin typeface="Consolas" pitchFamily="49" charset="0"/>
              </a:rPr>
              <a:t>  }</a:t>
            </a:r>
            <a:endParaRPr lang="bg-BG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000" b="1" dirty="0" smtClean="0">
                <a:solidFill>
                  <a:schemeClr val="tx1"/>
                </a:solidFill>
                <a:latin typeface="Consolas" pitchFamily="49" charset="0"/>
              </a:rPr>
              <a:t>};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30BB1514-9A1A-43CE-8D4C-D063576AA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2015204"/>
            <a:ext cx="3870000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class Vehicle {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public: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</a:rPr>
              <a:t>double speed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bg-BG" sz="2000" b="1" dirty="0" smtClean="0">
                <a:solidFill>
                  <a:schemeClr val="tx1"/>
                </a:solidFill>
                <a:latin typeface="Consolas" pitchFamily="49" charset="0"/>
              </a:rPr>
              <a:t>};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1D71B550-DF75-4FFE-A38E-0143D02B2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000" y="3490640"/>
            <a:ext cx="6750000" cy="3126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class Airplane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</a:rPr>
              <a:t>: public Vehicle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 double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altitude; 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 double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heading;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public: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Airplane(double spd, 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double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alt, double hdg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endParaRPr lang="bg-BG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0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altitude(alt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),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heading(hdg) 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  <a:endParaRPr lang="bg-BG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000" b="1" dirty="0">
                <a:latin typeface="Consolas" pitchFamily="49" charset="0"/>
              </a:rPr>
              <a:t> </a:t>
            </a:r>
            <a:r>
              <a:rPr lang="bg-BG" sz="2000" b="1" dirty="0" smtClean="0">
                <a:latin typeface="Consolas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</a:rPr>
              <a:t>this-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</a:rPr>
              <a:t>&gt;speed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= spd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endParaRPr lang="bg-BG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000" b="1" dirty="0">
                <a:latin typeface="Consolas" pitchFamily="49" charset="0"/>
              </a:rPr>
              <a:t> </a:t>
            </a:r>
            <a:r>
              <a:rPr lang="bg-BG" sz="2000" b="1" dirty="0" smtClean="0">
                <a:latin typeface="Consolas" pitchFamily="49" charset="0"/>
              </a:rPr>
              <a:t> </a:t>
            </a:r>
            <a:r>
              <a:rPr lang="bg-BG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bg-BG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000" b="1" dirty="0" smtClean="0">
                <a:solidFill>
                  <a:schemeClr val="tx1"/>
                </a:solidFill>
                <a:latin typeface="Consolas" pitchFamily="49" charset="0"/>
              </a:rPr>
              <a:t>};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5286000" y="2015204"/>
            <a:ext cx="3060000" cy="851297"/>
          </a:xfrm>
          <a:custGeom>
            <a:avLst/>
            <a:gdLst>
              <a:gd name="connsiteX0" fmla="*/ 0 w 3060000"/>
              <a:gd name="connsiteY0" fmla="*/ 141886 h 851297"/>
              <a:gd name="connsiteX1" fmla="*/ 141886 w 3060000"/>
              <a:gd name="connsiteY1" fmla="*/ 0 h 851297"/>
              <a:gd name="connsiteX2" fmla="*/ 510000 w 3060000"/>
              <a:gd name="connsiteY2" fmla="*/ 0 h 851297"/>
              <a:gd name="connsiteX3" fmla="*/ 510000 w 3060000"/>
              <a:gd name="connsiteY3" fmla="*/ 0 h 851297"/>
              <a:gd name="connsiteX4" fmla="*/ 1275000 w 3060000"/>
              <a:gd name="connsiteY4" fmla="*/ 0 h 851297"/>
              <a:gd name="connsiteX5" fmla="*/ 2918114 w 3060000"/>
              <a:gd name="connsiteY5" fmla="*/ 0 h 851297"/>
              <a:gd name="connsiteX6" fmla="*/ 3060000 w 3060000"/>
              <a:gd name="connsiteY6" fmla="*/ 141886 h 851297"/>
              <a:gd name="connsiteX7" fmla="*/ 3060000 w 3060000"/>
              <a:gd name="connsiteY7" fmla="*/ 496590 h 851297"/>
              <a:gd name="connsiteX8" fmla="*/ 3060000 w 3060000"/>
              <a:gd name="connsiteY8" fmla="*/ 496590 h 851297"/>
              <a:gd name="connsiteX9" fmla="*/ 3060000 w 3060000"/>
              <a:gd name="connsiteY9" fmla="*/ 709414 h 851297"/>
              <a:gd name="connsiteX10" fmla="*/ 3060000 w 3060000"/>
              <a:gd name="connsiteY10" fmla="*/ 709411 h 851297"/>
              <a:gd name="connsiteX11" fmla="*/ 2918114 w 3060000"/>
              <a:gd name="connsiteY11" fmla="*/ 851297 h 851297"/>
              <a:gd name="connsiteX12" fmla="*/ 1275000 w 3060000"/>
              <a:gd name="connsiteY12" fmla="*/ 851297 h 851297"/>
              <a:gd name="connsiteX13" fmla="*/ 510000 w 3060000"/>
              <a:gd name="connsiteY13" fmla="*/ 851297 h 851297"/>
              <a:gd name="connsiteX14" fmla="*/ 510000 w 3060000"/>
              <a:gd name="connsiteY14" fmla="*/ 851297 h 851297"/>
              <a:gd name="connsiteX15" fmla="*/ 141886 w 3060000"/>
              <a:gd name="connsiteY15" fmla="*/ 851297 h 851297"/>
              <a:gd name="connsiteX16" fmla="*/ 0 w 3060000"/>
              <a:gd name="connsiteY16" fmla="*/ 709411 h 851297"/>
              <a:gd name="connsiteX17" fmla="*/ 0 w 3060000"/>
              <a:gd name="connsiteY17" fmla="*/ 709414 h 851297"/>
              <a:gd name="connsiteX18" fmla="*/ -512795 w 3060000"/>
              <a:gd name="connsiteY18" fmla="*/ 911296 h 851297"/>
              <a:gd name="connsiteX19" fmla="*/ 0 w 3060000"/>
              <a:gd name="connsiteY19" fmla="*/ 496590 h 851297"/>
              <a:gd name="connsiteX20" fmla="*/ 0 w 3060000"/>
              <a:gd name="connsiteY20" fmla="*/ 141886 h 851297"/>
              <a:gd name="connsiteX0" fmla="*/ 0 w 3060000"/>
              <a:gd name="connsiteY0" fmla="*/ 141886 h 851297"/>
              <a:gd name="connsiteX1" fmla="*/ 141886 w 3060000"/>
              <a:gd name="connsiteY1" fmla="*/ 0 h 851297"/>
              <a:gd name="connsiteX2" fmla="*/ 510000 w 3060000"/>
              <a:gd name="connsiteY2" fmla="*/ 0 h 851297"/>
              <a:gd name="connsiteX3" fmla="*/ 510000 w 3060000"/>
              <a:gd name="connsiteY3" fmla="*/ 0 h 851297"/>
              <a:gd name="connsiteX4" fmla="*/ 1275000 w 3060000"/>
              <a:gd name="connsiteY4" fmla="*/ 0 h 851297"/>
              <a:gd name="connsiteX5" fmla="*/ 2918114 w 3060000"/>
              <a:gd name="connsiteY5" fmla="*/ 0 h 851297"/>
              <a:gd name="connsiteX6" fmla="*/ 3060000 w 3060000"/>
              <a:gd name="connsiteY6" fmla="*/ 141886 h 851297"/>
              <a:gd name="connsiteX7" fmla="*/ 3060000 w 3060000"/>
              <a:gd name="connsiteY7" fmla="*/ 496590 h 851297"/>
              <a:gd name="connsiteX8" fmla="*/ 3060000 w 3060000"/>
              <a:gd name="connsiteY8" fmla="*/ 496590 h 851297"/>
              <a:gd name="connsiteX9" fmla="*/ 3060000 w 3060000"/>
              <a:gd name="connsiteY9" fmla="*/ 709414 h 851297"/>
              <a:gd name="connsiteX10" fmla="*/ 3060000 w 3060000"/>
              <a:gd name="connsiteY10" fmla="*/ 709411 h 851297"/>
              <a:gd name="connsiteX11" fmla="*/ 2918114 w 3060000"/>
              <a:gd name="connsiteY11" fmla="*/ 851297 h 851297"/>
              <a:gd name="connsiteX12" fmla="*/ 1275000 w 3060000"/>
              <a:gd name="connsiteY12" fmla="*/ 851297 h 851297"/>
              <a:gd name="connsiteX13" fmla="*/ 510000 w 3060000"/>
              <a:gd name="connsiteY13" fmla="*/ 851297 h 851297"/>
              <a:gd name="connsiteX14" fmla="*/ 510000 w 3060000"/>
              <a:gd name="connsiteY14" fmla="*/ 851297 h 851297"/>
              <a:gd name="connsiteX15" fmla="*/ 141886 w 3060000"/>
              <a:gd name="connsiteY15" fmla="*/ 851297 h 851297"/>
              <a:gd name="connsiteX16" fmla="*/ 0 w 3060000"/>
              <a:gd name="connsiteY16" fmla="*/ 709411 h 851297"/>
              <a:gd name="connsiteX17" fmla="*/ 0 w 3060000"/>
              <a:gd name="connsiteY17" fmla="*/ 709414 h 851297"/>
              <a:gd name="connsiteX18" fmla="*/ 0 w 3060000"/>
              <a:gd name="connsiteY18" fmla="*/ 496590 h 851297"/>
              <a:gd name="connsiteX19" fmla="*/ 0 w 3060000"/>
              <a:gd name="connsiteY19" fmla="*/ 141886 h 851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60000" h="851297">
                <a:moveTo>
                  <a:pt x="0" y="141886"/>
                </a:moveTo>
                <a:cubicBezTo>
                  <a:pt x="0" y="63525"/>
                  <a:pt x="63525" y="0"/>
                  <a:pt x="141886" y="0"/>
                </a:cubicBezTo>
                <a:lnTo>
                  <a:pt x="510000" y="0"/>
                </a:lnTo>
                <a:lnTo>
                  <a:pt x="510000" y="0"/>
                </a:lnTo>
                <a:lnTo>
                  <a:pt x="1275000" y="0"/>
                </a:lnTo>
                <a:lnTo>
                  <a:pt x="2918114" y="0"/>
                </a:lnTo>
                <a:cubicBezTo>
                  <a:pt x="2996475" y="0"/>
                  <a:pt x="3060000" y="63525"/>
                  <a:pt x="3060000" y="141886"/>
                </a:cubicBezTo>
                <a:lnTo>
                  <a:pt x="3060000" y="496590"/>
                </a:lnTo>
                <a:lnTo>
                  <a:pt x="3060000" y="496590"/>
                </a:lnTo>
                <a:lnTo>
                  <a:pt x="3060000" y="709414"/>
                </a:lnTo>
                <a:lnTo>
                  <a:pt x="3060000" y="709411"/>
                </a:lnTo>
                <a:cubicBezTo>
                  <a:pt x="3060000" y="787772"/>
                  <a:pt x="2996475" y="851297"/>
                  <a:pt x="2918114" y="851297"/>
                </a:cubicBezTo>
                <a:lnTo>
                  <a:pt x="1275000" y="851297"/>
                </a:lnTo>
                <a:lnTo>
                  <a:pt x="510000" y="851297"/>
                </a:lnTo>
                <a:lnTo>
                  <a:pt x="510000" y="851297"/>
                </a:lnTo>
                <a:lnTo>
                  <a:pt x="141886" y="851297"/>
                </a:lnTo>
                <a:cubicBezTo>
                  <a:pt x="63525" y="851297"/>
                  <a:pt x="0" y="787772"/>
                  <a:pt x="0" y="709411"/>
                </a:cubicBezTo>
                <a:lnTo>
                  <a:pt x="0" y="709414"/>
                </a:lnTo>
                <a:lnTo>
                  <a:pt x="0" y="496590"/>
                </a:lnTo>
                <a:lnTo>
                  <a:pt x="0" y="14188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Can't use initializer-list for base class field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551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6C38D6E-94C3-4BD5-9951-62C8FEB3D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F659EB-5914-4DE1-8E54-930FCCF6C0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4" cy="5546589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speed </a:t>
            </a:r>
            <a:r>
              <a:rPr lang="en-US" dirty="0" smtClean="0"/>
              <a:t>– </a:t>
            </a:r>
            <a:r>
              <a:rPr lang="en-US" dirty="0"/>
              <a:t>breaking encapsulation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Can't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, because we lose access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speed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en-US" dirty="0"/>
              <a:t> members – accessible to inheriting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8F86D12-82CD-41AC-9173-EA66D3C0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Share Access with Derived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smtClean="0">
                <a:latin typeface="+mn-lt"/>
              </a:rPr>
              <a:t>– </a:t>
            </a:r>
            <a:r>
              <a:rPr lang="en-US" sz="4000" dirty="0" smtClean="0">
                <a:latin typeface="+mn-lt"/>
                <a:ea typeface="+mn-ea"/>
                <a:cs typeface="+mn-cs"/>
              </a:rPr>
              <a:t>protected</a:t>
            </a:r>
            <a:endParaRPr lang="bg-BG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51005DEE-657D-4254-ACC1-480578BE0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000" y="3339000"/>
            <a:ext cx="6300000" cy="17693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class Car : public Vehicle { ...</a:t>
            </a:r>
          </a:p>
          <a:p>
            <a:pPr defTabSz="1218438">
              <a:lnSpc>
                <a:spcPct val="105000"/>
              </a:lnSpc>
            </a:pP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public: </a:t>
            </a:r>
          </a:p>
          <a:p>
            <a:pPr defTabSz="1218438">
              <a:lnSpc>
                <a:spcPct val="105000"/>
              </a:lnSpc>
            </a:pP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  Car(...)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{ this-</a:t>
            </a: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&gt;speed = speed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bg-BG" sz="24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400" b="1" dirty="0" smtClean="0">
                <a:solidFill>
                  <a:schemeClr val="tx1"/>
                </a:solidFill>
                <a:latin typeface="Consolas" pitchFamily="49" charset="0"/>
              </a:rPr>
              <a:t>};</a:t>
            </a:r>
            <a:endParaRPr lang="bg-BG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64F5E01D-48A9-44CA-A157-3714167B4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3342832"/>
            <a:ext cx="2977397" cy="17693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class Vehicle {</a:t>
            </a:r>
          </a:p>
          <a:p>
            <a:pPr defTabSz="1218438">
              <a:lnSpc>
                <a:spcPct val="105000"/>
              </a:lnSpc>
            </a:pP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protected: </a:t>
            </a:r>
          </a:p>
          <a:p>
            <a:pPr defTabSz="1218438">
              <a:lnSpc>
                <a:spcPct val="105000"/>
              </a:lnSpc>
            </a:pP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  double speed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400" b="1" dirty="0">
                <a:solidFill>
                  <a:schemeClr val="tx1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5E54DE3F-C3F4-406A-BE9C-E5FC85CFB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5450294"/>
            <a:ext cx="9630000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Car car(90, false);</a:t>
            </a:r>
          </a:p>
          <a:p>
            <a:pPr defTabSz="1218438">
              <a:lnSpc>
                <a:spcPct val="105000"/>
              </a:lnSpc>
            </a:pPr>
            <a:r>
              <a:rPr lang="en-US" sz="2400" b="1" dirty="0" err="1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US" sz="2400" b="1" dirty="0" err="1">
                <a:solidFill>
                  <a:schemeClr val="tx1"/>
                </a:solidFill>
                <a:latin typeface="Consolas" pitchFamily="49" charset="0"/>
              </a:rPr>
              <a:t>car.speed</a:t>
            </a: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 &lt;&lt; std::</a:t>
            </a:r>
            <a:r>
              <a:rPr lang="en-US" sz="2400" b="1" dirty="0" err="1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compilation error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5B8BE70-1F8B-479A-AFA8-54A7A2FF1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63362F-0199-4AA2-859E-5E3E4C1AE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Inheriting class can call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base</a:t>
            </a:r>
            <a:r>
              <a:rPr lang="en-US" sz="3400" dirty="0"/>
              <a:t> constructor</a:t>
            </a:r>
          </a:p>
          <a:p>
            <a:pPr lvl="1"/>
            <a:r>
              <a:rPr lang="en-US" sz="3200" dirty="0"/>
              <a:t>In initializer list, like field, BUT with base class </a:t>
            </a:r>
            <a:r>
              <a:rPr lang="en-US" sz="3200" dirty="0" smtClean="0"/>
              <a:t>name</a:t>
            </a:r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Syntax: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77D0CE1-66CC-4631-AA6F-76CED5FF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Base Constructors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64F5E01D-48A9-44CA-A157-3714167B4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26" y="3539161"/>
            <a:ext cx="8641582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algn="ctr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Derived</a:t>
            </a:r>
            <a:r>
              <a:rPr lang="en-US" sz="3200" b="1" dirty="0">
                <a:latin typeface="Consolas" panose="020B0609020204030204" pitchFamily="49" charset="0"/>
              </a:rPr>
              <a:t>(...) 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en-US" sz="3200" b="1" dirty="0">
                <a:latin typeface="Consolas" panose="020B0609020204030204" pitchFamily="49" charset="0"/>
              </a:rPr>
              <a:t>(...), ... { ... }</a:t>
            </a:r>
            <a:endParaRPr lang="bg-BG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Base </a:t>
            </a:r>
            <a:r>
              <a:rPr lang="en-US" dirty="0" smtClean="0"/>
              <a:t>Constructors - Example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605D1DF5-BD4E-4300-95B9-4D781C8A5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295" y="2934000"/>
            <a:ext cx="7322709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class Car : public Vehicle {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...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Car(double speed, bool </a:t>
            </a:r>
            <a:r>
              <a:rPr lang="en-US" sz="2200" b="1" dirty="0" smtClean="0">
                <a:solidFill>
                  <a:schemeClr val="tx1"/>
                </a:solidFill>
                <a:latin typeface="Consolas" pitchFamily="49" charset="0"/>
              </a:rPr>
              <a:t>park)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nsolas" pitchFamily="49" charset="0"/>
              </a:rPr>
              <a:t>: Vehicle(speed), </a:t>
            </a: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parkingBrakeOn(park) </a:t>
            </a:r>
            <a:r>
              <a:rPr lang="en-US" sz="2200" b="1" dirty="0" smtClean="0">
                <a:solidFill>
                  <a:schemeClr val="tx1"/>
                </a:solidFill>
                <a:latin typeface="Consolas" pitchFamily="49" charset="0"/>
              </a:rPr>
              <a:t>{}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6DE9A9CF-B9F6-419A-96FE-57FC34A33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000" y="4824000"/>
            <a:ext cx="733600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class Airplane : public Vehicle {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...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Airplane(double s, double a, double h</a:t>
            </a:r>
            <a:r>
              <a:rPr lang="en-US" sz="2200" b="1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 smtClean="0">
                <a:solidFill>
                  <a:schemeClr val="tx1"/>
                </a:solidFill>
                <a:latin typeface="Consolas" pitchFamily="49" charset="0"/>
              </a:rPr>
              <a:t>  : </a:t>
            </a: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Vehicle(s</a:t>
            </a:r>
            <a:r>
              <a:rPr lang="en-US" sz="2200" b="1" dirty="0" smtClean="0">
                <a:solidFill>
                  <a:schemeClr val="tx1"/>
                </a:solidFill>
                <a:latin typeface="Consolas" pitchFamily="49" charset="0"/>
              </a:rPr>
              <a:t>), </a:t>
            </a: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altitude(a), heading(h) </a:t>
            </a:r>
            <a:r>
              <a:rPr lang="en-US" sz="2200" b="1" dirty="0" smtClean="0">
                <a:solidFill>
                  <a:schemeClr val="tx1"/>
                </a:solidFill>
                <a:latin typeface="Consolas" pitchFamily="49" charset="0"/>
              </a:rPr>
              <a:t>{}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1E7D224D-6A15-4560-A2DD-102D17515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295" y="1404000"/>
            <a:ext cx="7322709" cy="1268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class Vehicle { protected: 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double speed;</a:t>
            </a:r>
            <a:endParaRPr lang="bg-BG" sz="22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Vehicle(double speed) : speed(speed) {}</a:t>
            </a:r>
            <a:endParaRPr lang="bg-BG" sz="2200" b="1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6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9411EA3-D847-45DD-9FCE-3A944AE26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E3099F-01DF-4854-A49D-5609031E1A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Methods are inherited just like any member</a:t>
            </a:r>
          </a:p>
          <a:p>
            <a:r>
              <a:rPr lang="en-US" dirty="0"/>
              <a:t>Hiding – using same signature in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derived</a:t>
            </a:r>
            <a:r>
              <a:rPr lang="en-US" dirty="0"/>
              <a:t> as in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base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base</a:t>
            </a:r>
            <a:r>
              <a:rPr lang="en-US" dirty="0"/>
              <a:t> has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f()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derived</a:t>
            </a:r>
            <a:r>
              <a:rPr lang="en-US" dirty="0"/>
              <a:t> hides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 f()</a:t>
            </a:r>
            <a:r>
              <a:rPr lang="en-US" b="1" dirty="0">
                <a:latin typeface="Consolas" panose="020B0609020204030204" pitchFamily="49" charset="0"/>
              </a:rPr>
              <a:t/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/>
              <a:t>– calling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f()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derived</a:t>
            </a:r>
            <a:r>
              <a:rPr lang="en-US" dirty="0"/>
              <a:t> calls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derived</a:t>
            </a:r>
            <a:r>
              <a:rPr lang="en-US" dirty="0"/>
              <a:t> version (same for objects)</a:t>
            </a:r>
          </a:p>
          <a:p>
            <a:r>
              <a:rPr lang="en-US" dirty="0"/>
              <a:t>Explicit access to base member (field/method/...)</a:t>
            </a:r>
          </a:p>
          <a:p>
            <a:pPr lvl="1"/>
            <a:r>
              <a:rPr lang="en-US" dirty="0"/>
              <a:t>Prefix member with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base</a:t>
            </a:r>
            <a:r>
              <a:rPr lang="en-US" dirty="0"/>
              <a:t> class name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operator::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Base::f()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calls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f()</a:t>
            </a:r>
            <a:r>
              <a:rPr lang="en-US" dirty="0"/>
              <a:t> of inherited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B11A57A-C588-47CD-A57C-D3CB539B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17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B95500C-5BC2-4282-BDEE-7C08554F8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22C80E-8A83-4C10-831D-CFFEB1A7D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Example: Let's make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Vehicle</a:t>
            </a:r>
          </a:p>
          <a:p>
            <a:pPr lvl="1"/>
            <a:r>
              <a:rPr lang="en-US" dirty="0"/>
              <a:t>Reuse it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Car</a:t>
            </a:r>
            <a:r>
              <a:rPr lang="en-US" dirty="0"/>
              <a:t>'s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bg-BG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27A345E-05DC-4D33-98CB-C70E2295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Hiding &amp; Calling Base Methods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0D98A92-1F29-454B-A426-14EE19C74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000" y="2709000"/>
            <a:ext cx="5400000" cy="375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class Car { </a:t>
            </a:r>
            <a:endParaRPr lang="en-US" sz="22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dirty="0" smtClean="0">
                <a:solidFill>
                  <a:schemeClr val="tx1"/>
                </a:solidFill>
                <a:latin typeface="Consolas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  string </a:t>
            </a:r>
            <a:r>
              <a:rPr lang="en-US" sz="2200" b="1" dirty="0" err="1">
                <a:solidFill>
                  <a:schemeClr val="tx1"/>
                </a:solidFill>
                <a:latin typeface="Consolas" pitchFamily="49" charset="0"/>
              </a:rPr>
              <a:t>toString</a:t>
            </a: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() const {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nsolas" pitchFamily="49" charset="0"/>
              </a:rPr>
              <a:t>ostringstream</a:t>
            </a: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 stream;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    stream &lt;&lt; Vehicle::</a:t>
            </a:r>
            <a:r>
              <a:rPr lang="en-US" sz="2200" b="1" dirty="0" err="1">
                <a:solidFill>
                  <a:schemeClr val="tx1"/>
                </a:solidFill>
                <a:latin typeface="Consolas" pitchFamily="49" charset="0"/>
              </a:rPr>
              <a:t>toString</a:t>
            </a: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() 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      &lt;&lt; " parking brake: " 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      &lt;&lt; this-&gt;</a:t>
            </a:r>
            <a:r>
              <a:rPr lang="en-US" sz="2200" b="1" dirty="0" err="1">
                <a:solidFill>
                  <a:schemeClr val="tx1"/>
                </a:solidFill>
                <a:latin typeface="Consolas" pitchFamily="49" charset="0"/>
              </a:rPr>
              <a:t>parkingBrakeOn</a:t>
            </a: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    return </a:t>
            </a:r>
            <a:r>
              <a:rPr lang="en-US" sz="2200" b="1" dirty="0" err="1">
                <a:solidFill>
                  <a:schemeClr val="tx1"/>
                </a:solidFill>
                <a:latin typeface="Consolas" pitchFamily="49" charset="0"/>
              </a:rPr>
              <a:t>stream.str</a:t>
            </a: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7CC7B7DC-0543-4AD6-9B63-55C40557D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12" y="2709000"/>
            <a:ext cx="4774588" cy="3772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class Vehicle { </a:t>
            </a:r>
            <a:endParaRPr lang="en-US" sz="22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endParaRPr lang="en-US" sz="2200" b="1" dirty="0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dirty="0" smtClean="0">
                <a:solidFill>
                  <a:schemeClr val="tx1"/>
                </a:solidFill>
                <a:latin typeface="Consolas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  string </a:t>
            </a:r>
            <a:r>
              <a:rPr lang="en-US" sz="2200" b="1" dirty="0" err="1">
                <a:solidFill>
                  <a:schemeClr val="tx1"/>
                </a:solidFill>
                <a:latin typeface="Consolas" pitchFamily="49" charset="0"/>
              </a:rPr>
              <a:t>toString</a:t>
            </a: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() const {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nsolas" pitchFamily="49" charset="0"/>
              </a:rPr>
              <a:t>ostringstream</a:t>
            </a: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 stream;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    stream &lt;&lt; "speed: " 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      &lt;&lt; this-&gt;speed;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    return </a:t>
            </a:r>
            <a:r>
              <a:rPr lang="en-US" sz="2200" b="1" dirty="0" err="1">
                <a:solidFill>
                  <a:schemeClr val="tx1"/>
                </a:solidFill>
                <a:latin typeface="Consolas" pitchFamily="49" charset="0"/>
              </a:rPr>
              <a:t>stream.str</a:t>
            </a: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2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2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9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74DE13A-5298-4CFF-9F3A-274A58FA3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AAD21C-50E7-41F5-ACEA-0D4A73D5C8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Base objects can be assigned with derived objects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Implicit cast, called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upcasting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Fields from derived object </a:t>
            </a:r>
            <a:r>
              <a:rPr lang="en-US" dirty="0" smtClean="0"/>
              <a:t>are </a:t>
            </a:r>
            <a:r>
              <a:rPr lang="en-US" dirty="0"/>
              <a:t>"sliced off"</a:t>
            </a:r>
          </a:p>
          <a:p>
            <a:pPr lvl="1">
              <a:buClr>
                <a:schemeClr val="tx1"/>
              </a:buClr>
            </a:pPr>
            <a:r>
              <a:rPr lang="en-US" i="1" dirty="0"/>
              <a:t>Should generally be avoided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 x = Derived();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can only access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en-US" dirty="0"/>
              <a:t> </a:t>
            </a:r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3E86E28-45AB-469C-BCB5-55B8E637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Object Slicing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4981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614234" cy="5207396"/>
          </a:xfrm>
        </p:spPr>
        <p:txBody>
          <a:bodyPr/>
          <a:lstStyle/>
          <a:p>
            <a:r>
              <a:rPr lang="en-US" dirty="0" smtClean="0"/>
              <a:t>OOP Principles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/>
              <a:t>Virtual Members and </a:t>
            </a:r>
            <a:r>
              <a:rPr lang="en-US" dirty="0" smtClean="0"/>
              <a:t>Overriding</a:t>
            </a:r>
            <a:endParaRPr lang="en-US" dirty="0"/>
          </a:p>
          <a:p>
            <a:r>
              <a:rPr lang="en-US" dirty="0" smtClean="0"/>
              <a:t>Polymorphism </a:t>
            </a:r>
            <a:endParaRPr lang="bg-BG" dirty="0" smtClean="0"/>
          </a:p>
          <a:p>
            <a:r>
              <a:rPr lang="en-US" dirty="0" smtClean="0"/>
              <a:t>Specifics and Good Practices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487973D-B82F-4319-B1DE-2AD6F9AA2E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C93E12-5F1B-45D7-BB33-F95FC34478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has no default constructor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Derived</a:t>
            </a:r>
            <a:r>
              <a:rPr lang="en-US" dirty="0"/>
              <a:t> must define constructor calling </a:t>
            </a:r>
            <a:r>
              <a:rPr lang="en-US" sz="3400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constructor</a:t>
            </a:r>
          </a:p>
          <a:p>
            <a:pPr>
              <a:buClr>
                <a:schemeClr val="tx1"/>
              </a:buClr>
            </a:pPr>
            <a:r>
              <a:rPr lang="en-US" dirty="0"/>
              <a:t>Assignment operator is always hidden in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derived</a:t>
            </a:r>
            <a:r>
              <a:rPr lang="en-US" dirty="0"/>
              <a:t> class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Signature not the same, but implicitly the same as base (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upcast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dirty="0"/>
              <a:t>Constructors aren't inherited – can't be used externally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Only used internally in initializer list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also applies to copy/move </a:t>
            </a:r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CA97069-949B-4EBF-9741-52A6A102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&amp; Assignments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559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Virtual Members and Overriding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20D106A-1AE8-4D06-80B5-98D58D083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21E98F-C51B-401D-B0C4-8474E175A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pointers/references can point to </a:t>
            </a:r>
            <a:r>
              <a:rPr lang="en-US" b="1" dirty="0">
                <a:solidFill>
                  <a:schemeClr val="bg1"/>
                </a:solidFill>
              </a:rPr>
              <a:t>derived</a:t>
            </a:r>
            <a:r>
              <a:rPr lang="en-US" dirty="0"/>
              <a:t> objects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upcast</a:t>
            </a:r>
            <a:r>
              <a:rPr lang="en-US" dirty="0"/>
              <a:t>, NO slicing – not fitting larger into smaller object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Derived d; Base* p = &amp;d;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Base* p = new Derived(); ...</a:t>
            </a:r>
          </a:p>
          <a:p>
            <a:r>
              <a:rPr lang="en-US" dirty="0"/>
              <a:t>Accesses base members, regardless of </a:t>
            </a:r>
            <a:r>
              <a:rPr lang="en-US" dirty="0" smtClean="0"/>
              <a:t>hiding</a:t>
            </a:r>
          </a:p>
          <a:p>
            <a:pPr marL="0" indent="0">
              <a:spcBef>
                <a:spcPts val="2400"/>
              </a:spcBef>
              <a:spcAft>
                <a:spcPts val="2400"/>
              </a:spcAft>
              <a:buNone/>
            </a:pPr>
            <a:endParaRPr lang="en-US" dirty="0"/>
          </a:p>
          <a:p>
            <a:pPr lvl="1"/>
            <a:r>
              <a:rPr lang="en-US" dirty="0"/>
              <a:t>Unless members are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r>
              <a:rPr lang="en-US" dirty="0"/>
              <a:t>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669F298-01B3-45CE-B11B-9B50612D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Pointers to Derived Objects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1725D460-CEB7-4C87-9129-D93A53449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01" y="4509000"/>
            <a:ext cx="8676999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nn-NO" sz="2000" b="1" dirty="0">
                <a:solidFill>
                  <a:schemeClr val="tx1"/>
                </a:solidFill>
                <a:latin typeface="Consolas" pitchFamily="49" charset="0"/>
              </a:rPr>
              <a:t>Airplane plane(510, 2400, 90);</a:t>
            </a:r>
            <a:endParaRPr lang="bg-BG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Vehicle* v = &amp;plane;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&lt;&lt; v-&gt;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toString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() &lt;&lt;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US" sz="2000" b="1" i="1" dirty="0">
                <a:solidFill>
                  <a:schemeClr val="accent2"/>
                </a:solidFill>
                <a:latin typeface="Consolas" pitchFamily="49" charset="0"/>
              </a:rPr>
              <a:t>// calls Vehicle::</a:t>
            </a:r>
            <a:r>
              <a:rPr lang="en-US" sz="2000" b="1" i="1" dirty="0" err="1">
                <a:solidFill>
                  <a:schemeClr val="accent2"/>
                </a:solidFill>
                <a:latin typeface="Consolas" pitchFamily="49" charset="0"/>
              </a:rPr>
              <a:t>toString</a:t>
            </a:r>
            <a:r>
              <a:rPr lang="en-US" sz="2000" b="1" i="1" dirty="0">
                <a:solidFill>
                  <a:schemeClr val="accent2"/>
                </a:solidFill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7085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20D106A-1AE8-4D06-80B5-98D58D083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21E98F-C51B-401D-B0C4-8474E175A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dirty="0"/>
              <a:t> methods – allow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derived</a:t>
            </a:r>
            <a:r>
              <a:rPr lang="en-US" dirty="0"/>
              <a:t> to change implementation</a:t>
            </a:r>
            <a:endParaRPr lang="en-US" b="1" dirty="0"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r>
              <a:rPr lang="en-US" dirty="0"/>
              <a:t> – placed after same-signature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derived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en-US" dirty="0" smtClean="0"/>
              <a:t> </a:t>
            </a:r>
            <a:r>
              <a:rPr lang="en-US" dirty="0"/>
              <a:t>has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virtual void f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Derived</a:t>
            </a:r>
            <a:r>
              <a:rPr lang="en-US" dirty="0" smtClean="0"/>
              <a:t> </a:t>
            </a:r>
            <a:r>
              <a:rPr lang="en-US" dirty="0"/>
              <a:t>has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virtual void f()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669F298-01B3-45CE-B11B-9B50612D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ea typeface="+mn-ea"/>
                <a:cs typeface="+mn-cs"/>
              </a:rPr>
              <a:t>virtual</a:t>
            </a:r>
            <a:r>
              <a:rPr lang="en-US" dirty="0"/>
              <a:t> Members and </a:t>
            </a:r>
            <a:r>
              <a:rPr lang="en-US" dirty="0">
                <a:latin typeface="Consolas" panose="020B0609020204030204" pitchFamily="49" charset="0"/>
                <a:ea typeface="+mn-ea"/>
                <a:cs typeface="+mn-cs"/>
              </a:rPr>
              <a:t>override</a:t>
            </a:r>
            <a:endParaRPr lang="bg-BG" dirty="0"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51958E61-27E2-46C9-B776-5FD3ADF8B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021" y="4082308"/>
            <a:ext cx="4960979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class Car : public Vehicle {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...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virtual void stop() override {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Vehicle::stop();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this-&gt;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parkingBrakeOn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bg-BG" sz="2000" b="1" dirty="0">
                <a:solidFill>
                  <a:schemeClr val="tx1"/>
                </a:solidFill>
                <a:latin typeface="Consolas" pitchFamily="49" charset="0"/>
              </a:rPr>
              <a:t>};</a:t>
            </a:r>
            <a:endParaRPr lang="en-US" sz="20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A5242696-EF80-4AC8-9895-3701C9B9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021" y="4082308"/>
            <a:ext cx="3656609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class Vehicle { 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endParaRPr lang="en-US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...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virtual void stop() {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this-&gt;speed = 0; 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} </a:t>
            </a:r>
          </a:p>
          <a:p>
            <a:pPr defTabSz="1218438">
              <a:lnSpc>
                <a:spcPct val="105000"/>
              </a:lnSpc>
            </a:pPr>
            <a:r>
              <a:rPr lang="bg-BG" sz="2000" b="1" dirty="0" smtClean="0">
                <a:solidFill>
                  <a:schemeClr val="tx1"/>
                </a:solidFill>
                <a:latin typeface="Consolas" pitchFamily="49" charset="0"/>
              </a:rPr>
              <a:t>};</a:t>
            </a:r>
            <a:endParaRPr lang="en-US" sz="2000" b="1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48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FCCB91D-8831-4269-AACC-C73395587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4CE81D-C907-4FCB-8765-950DD76A0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Call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dirty="0"/>
              <a:t> method from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pointer to </a:t>
            </a:r>
            <a:r>
              <a:rPr lang="en-US" b="1" dirty="0">
                <a:solidFill>
                  <a:schemeClr val="bg1"/>
                </a:solidFill>
              </a:rPr>
              <a:t>derived</a:t>
            </a:r>
            <a:r>
              <a:rPr lang="en-US" dirty="0"/>
              <a:t> object calls: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Derived</a:t>
            </a:r>
            <a:r>
              <a:rPr lang="en-US" dirty="0"/>
              <a:t> method if there's a matching member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method </a:t>
            </a:r>
            <a:r>
              <a:rPr lang="en-US" dirty="0" smtClean="0"/>
              <a:t>otherwise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3B0A2DF-97EB-4645-8BFC-99C6416F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Members and Base Pointers</a:t>
            </a:r>
            <a:endParaRPr lang="bg-BG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61B81019-96BA-422B-9EA0-43588FC0E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42" y="3231220"/>
            <a:ext cx="10096759" cy="864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virtual void stop() { ... } 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                         </a:t>
            </a:r>
            <a:r>
              <a:rPr lang="en-US" sz="2000" b="1" i="1" dirty="0" smtClean="0">
                <a:solidFill>
                  <a:schemeClr val="accent2"/>
                </a:solidFill>
                <a:latin typeface="Consolas" pitchFamily="49" charset="0"/>
              </a:rPr>
              <a:t>// class Vehicle</a:t>
            </a:r>
            <a:endParaRPr lang="en-US" sz="2000" b="1" i="1" dirty="0">
              <a:solidFill>
                <a:schemeClr val="accent2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virtual string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toString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() const { ... }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AD4E245A-BBAD-4E60-91F7-7CBB72C72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051" y="5391394"/>
            <a:ext cx="10087949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Vehicle* v = new </a:t>
            </a:r>
            <a:r>
              <a:rPr lang="nn-NO" sz="2000" b="1" dirty="0">
                <a:solidFill>
                  <a:schemeClr val="tx1"/>
                </a:solidFill>
                <a:latin typeface="Consolas" pitchFamily="49" charset="0"/>
              </a:rPr>
              <a:t>Airplane plane(510, 2400, 90);</a:t>
            </a:r>
            <a:endParaRPr lang="bg-BG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&lt;&lt; v-&gt;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toString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() &lt;&lt;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US" sz="2000" b="1" i="1" dirty="0">
                <a:solidFill>
                  <a:schemeClr val="accent2"/>
                </a:solidFill>
                <a:latin typeface="Consolas" pitchFamily="49" charset="0"/>
              </a:rPr>
              <a:t>// calls Airplane::</a:t>
            </a:r>
            <a:r>
              <a:rPr lang="en-US" sz="2000" b="1" i="1" dirty="0" err="1">
                <a:solidFill>
                  <a:schemeClr val="accent2"/>
                </a:solidFill>
                <a:latin typeface="Consolas" pitchFamily="49" charset="0"/>
              </a:rPr>
              <a:t>toString</a:t>
            </a:r>
            <a:r>
              <a:rPr lang="en-US" sz="2000" b="1" i="1" dirty="0">
                <a:solidFill>
                  <a:schemeClr val="accent2"/>
                </a:solidFill>
                <a:latin typeface="Consolas" pitchFamily="49" charset="0"/>
              </a:rPr>
              <a:t>()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v-&gt;stop(); </a:t>
            </a:r>
            <a:r>
              <a:rPr lang="en-US" sz="2000" b="1" i="1" dirty="0">
                <a:solidFill>
                  <a:schemeClr val="accent2"/>
                </a:solidFill>
                <a:latin typeface="Consolas" pitchFamily="49" charset="0"/>
              </a:rPr>
              <a:t>// calls Airplane::stop()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1CE5E1E0-6DDE-4643-81EE-EF780A557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051" y="4319560"/>
            <a:ext cx="10087950" cy="864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virtual string toString() const override { ... 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} </a:t>
            </a:r>
            <a:r>
              <a:rPr lang="en-US" sz="2000" b="1" i="1" dirty="0" smtClean="0">
                <a:solidFill>
                  <a:schemeClr val="accent2"/>
                </a:solidFill>
                <a:latin typeface="Consolas" pitchFamily="49" charset="0"/>
              </a:rPr>
              <a:t>    // class Airplane</a:t>
            </a:r>
            <a:endParaRPr lang="en-US" sz="2000" i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virtual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void stop() override { ... }</a:t>
            </a:r>
          </a:p>
        </p:txBody>
      </p:sp>
    </p:spTree>
    <p:extLst>
      <p:ext uri="{BB962C8B-B14F-4D97-AF65-F5344CB8AC3E}">
        <p14:creationId xmlns:p14="http://schemas.microsoft.com/office/powerpoint/2010/main" val="320236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Objects Through Their Base </a:t>
            </a:r>
            <a:r>
              <a:rPr lang="en-US" dirty="0" smtClean="0"/>
              <a:t>Class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Polymorhism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4811851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51" y="2743200"/>
            <a:ext cx="1143000" cy="1143000"/>
          </a:xfrm>
          <a:prstGeom prst="rect">
            <a:avLst/>
          </a:prstGeom>
        </p:spPr>
      </p:pic>
      <p:cxnSp>
        <p:nvCxnSpPr>
          <p:cNvPr id="6" name="Straight Connector 5"/>
          <p:cNvCxnSpPr>
            <a:endCxn id="5" idx="0"/>
          </p:cNvCxnSpPr>
          <p:nvPr/>
        </p:nvCxnSpPr>
        <p:spPr>
          <a:xfrm flipH="1">
            <a:off x="5383351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80164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3025" y="2819401"/>
            <a:ext cx="1066799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8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4A4706-C7E8-451A-B17D-80AEBCC95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DC8B15-2B96-4FD7-B0DA-FED5002F0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1766" y="1121143"/>
            <a:ext cx="10354234" cy="5546589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</a:t>
            </a:r>
            <a:r>
              <a:rPr lang="en-US" dirty="0" smtClean="0"/>
              <a:t>class and </a:t>
            </a:r>
            <a:r>
              <a:rPr lang="en-US" b="1" dirty="0">
                <a:solidFill>
                  <a:schemeClr val="bg1"/>
                </a:solidFill>
              </a:rPr>
              <a:t>derived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dirty="0"/>
              <a:t> methods in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,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r>
              <a:rPr lang="en-US" dirty="0"/>
              <a:t>s in </a:t>
            </a:r>
            <a:r>
              <a:rPr lang="en-US" b="1" dirty="0">
                <a:solidFill>
                  <a:schemeClr val="bg1"/>
                </a:solidFill>
              </a:rPr>
              <a:t>derived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pointers/references to </a:t>
            </a:r>
            <a:r>
              <a:rPr lang="en-US" b="1" dirty="0">
                <a:solidFill>
                  <a:schemeClr val="bg1"/>
                </a:solidFill>
              </a:rPr>
              <a:t>derived</a:t>
            </a:r>
            <a:r>
              <a:rPr lang="en-US" dirty="0"/>
              <a:t> objects, calling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r>
              <a:rPr lang="en-US" dirty="0"/>
              <a:t>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dirty="0"/>
              <a:t> destructor in base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2361CD5-7545-4C11-BDCC-C7520623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5F198901-A2FD-4301-9F6D-C5FEC9505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950" y="4439659"/>
            <a:ext cx="9884050" cy="2139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vector&lt;Vehicle*&gt; vehicles{</a:t>
            </a:r>
          </a:p>
          <a:p>
            <a:pPr defTabSz="1218438">
              <a:lnSpc>
                <a:spcPct val="105000"/>
              </a:lnSpc>
            </a:pP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  new Airplane(...), new Car(...), new </a:t>
            </a:r>
            <a:r>
              <a:rPr lang="en-US" sz="2400" b="1" dirty="0" err="1">
                <a:solidFill>
                  <a:schemeClr val="tx1"/>
                </a:solidFill>
                <a:latin typeface="Consolas" pitchFamily="49" charset="0"/>
              </a:rPr>
              <a:t>PlaygroundTrain</a:t>
            </a: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pPr defTabSz="1218438">
              <a:lnSpc>
                <a:spcPct val="105000"/>
              </a:lnSpc>
            </a:pPr>
            <a:r>
              <a:rPr lang="bg-BG" sz="2400" b="1" dirty="0">
                <a:solidFill>
                  <a:schemeClr val="tx1"/>
                </a:solidFill>
                <a:latin typeface="Consolas" pitchFamily="49" charset="0"/>
              </a:rPr>
              <a:t>};</a:t>
            </a:r>
            <a:endParaRPr lang="en-US" sz="24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endParaRPr lang="bg-BG" sz="24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for (auto </a:t>
            </a:r>
            <a:r>
              <a:rPr lang="en-US" sz="2400" b="1" dirty="0" err="1">
                <a:solidFill>
                  <a:schemeClr val="tx1"/>
                </a:solidFill>
                <a:latin typeface="Consolas" pitchFamily="49" charset="0"/>
              </a:rPr>
              <a:t>vehiclePtr</a:t>
            </a: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 : vehicles) </a:t>
            </a:r>
            <a:r>
              <a:rPr lang="en-US" sz="2400" b="1" dirty="0" err="1">
                <a:solidFill>
                  <a:schemeClr val="tx1"/>
                </a:solidFill>
                <a:latin typeface="Consolas" pitchFamily="49" charset="0"/>
              </a:rPr>
              <a:t>vehiclePtr</a:t>
            </a: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-&gt;stop();</a:t>
            </a:r>
          </a:p>
        </p:txBody>
      </p:sp>
    </p:spTree>
    <p:extLst>
      <p:ext uri="{BB962C8B-B14F-4D97-AF65-F5344CB8AC3E}">
        <p14:creationId xmlns:p14="http://schemas.microsoft.com/office/powerpoint/2010/main" val="255638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C72D803-77D9-4693-8C73-3B4441AFBA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A835B1-DC75-4DB3-BACE-63541F052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Implement a particle system on the console simulating:</a:t>
            </a:r>
          </a:p>
          <a:p>
            <a:pPr lvl="1"/>
            <a:r>
              <a:rPr lang="en-US" dirty="0"/>
              <a:t>Raindrops (fall straight down)</a:t>
            </a:r>
          </a:p>
          <a:p>
            <a:pPr lvl="1"/>
            <a:r>
              <a:rPr lang="en-US" dirty="0"/>
              <a:t>Snowflakes </a:t>
            </a:r>
            <a:r>
              <a:rPr lang="en-US" dirty="0" smtClean="0"/>
              <a:t>(fall </a:t>
            </a:r>
            <a:r>
              <a:rPr lang="en-US" dirty="0"/>
              <a:t>down &amp; move sideways)</a:t>
            </a:r>
          </a:p>
          <a:p>
            <a:pPr lvl="1"/>
            <a:r>
              <a:rPr lang="en-US" dirty="0"/>
              <a:t>Meteorites (fall diagonally, leaving fixed-length trace behind)</a:t>
            </a:r>
          </a:p>
          <a:p>
            <a:pPr lvl="1"/>
            <a:r>
              <a:rPr lang="en-US" dirty="0"/>
              <a:t>Lightning bolts (random downward pattern of </a:t>
            </a:r>
            <a:r>
              <a:rPr lang="en-US" dirty="0" smtClean="0"/>
              <a:t>particles, disappears </a:t>
            </a:r>
            <a:r>
              <a:rPr lang="en-US" dirty="0"/>
              <a:t>as fast as each of the others does a move)</a:t>
            </a:r>
          </a:p>
          <a:p>
            <a:r>
              <a:rPr lang="en-US" dirty="0"/>
              <a:t>Loop iterating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Particle*</a:t>
            </a:r>
            <a:r>
              <a:rPr lang="en-US" dirty="0"/>
              <a:t>, calls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update()</a:t>
            </a:r>
            <a:r>
              <a:rPr lang="en-US" dirty="0"/>
              <a:t> on each</a:t>
            </a:r>
          </a:p>
          <a:p>
            <a:pPr lvl="1"/>
            <a:r>
              <a:rPr lang="en-US" dirty="0"/>
              <a:t>Inherit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Particle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position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symbol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exists</a:t>
            </a:r>
            <a:r>
              <a:rPr lang="en-US" dirty="0"/>
              <a:t>) with the above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4E73D7D-E23B-4ECC-A785-5FB9BBE5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1: </a:t>
            </a:r>
            <a:r>
              <a:rPr lang="en-US" dirty="0"/>
              <a:t>Particle System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259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BC6D9AE-C7AD-422E-9FC9-D1220C597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118011-CCAF-4ED2-86FC-88B83686CA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r>
              <a:rPr lang="en-US" dirty="0"/>
              <a:t> keyword is just a safeguard</a:t>
            </a:r>
          </a:p>
          <a:p>
            <a:pPr lvl="1"/>
            <a:r>
              <a:rPr lang="en-US" dirty="0"/>
              <a:t>No effect if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dirty="0"/>
              <a:t> base method exists</a:t>
            </a:r>
          </a:p>
          <a:p>
            <a:pPr lvl="1"/>
            <a:r>
              <a:rPr lang="en-US" dirty="0"/>
              <a:t>Compilation error if NO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dirty="0"/>
              <a:t> base method</a:t>
            </a:r>
          </a:p>
          <a:p>
            <a:pPr lvl="1"/>
            <a:r>
              <a:rPr lang="en-US" i="1" dirty="0"/>
              <a:t>Good practice: use always when intending an override</a:t>
            </a:r>
          </a:p>
          <a:p>
            <a:r>
              <a:rPr lang="en-US" dirty="0"/>
              <a:t>If class can be a base, declare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dirty="0"/>
              <a:t> destructor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virtual ~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{}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virtual ~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= default;</a:t>
            </a:r>
          </a:p>
          <a:p>
            <a:pPr lvl="1"/>
            <a:r>
              <a:rPr lang="en-US" i="1" dirty="0"/>
              <a:t>There are some exceptions to this, but it's an ok beginner </a:t>
            </a:r>
            <a:r>
              <a:rPr lang="en-US" i="1" dirty="0" smtClean="0"/>
              <a:t>rule</a:t>
            </a:r>
            <a:endParaRPr lang="en-US" i="1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4822CB7-988C-4426-BB5B-5ECB2A4D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Specifics </a:t>
            </a:r>
            <a:r>
              <a:rPr lang="en-US" dirty="0" smtClean="0"/>
              <a:t>and </a:t>
            </a:r>
            <a:r>
              <a:rPr lang="en-US" dirty="0"/>
              <a:t>Good Practices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3809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ECB32A8-FB5D-45F8-BC8E-87C657B66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C56166-18FA-490E-B20F-019FE20460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Use inheritance for "is-a" relationships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Car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Vehicle</a:t>
            </a:r>
            <a:r>
              <a:rPr lang="en-US" dirty="0"/>
              <a:t>,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FileWriter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Writer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Car</a:t>
            </a:r>
            <a:r>
              <a:rPr lang="en-US" dirty="0"/>
              <a:t> is NOT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  <a:r>
              <a:rPr lang="en-US" dirty="0"/>
              <a:t>, it contains wheels – composition</a:t>
            </a:r>
          </a:p>
          <a:p>
            <a:r>
              <a:rPr lang="en-US" dirty="0"/>
              <a:t>Use composition for "has-a" relationships</a:t>
            </a:r>
          </a:p>
          <a:p>
            <a:pPr lvl="1"/>
            <a:r>
              <a:rPr lang="en-US" dirty="0"/>
              <a:t>Using another class for fields –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Car</a:t>
            </a:r>
            <a:r>
              <a:rPr lang="en-US" dirty="0"/>
              <a:t> has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FileWriter</a:t>
            </a:r>
            <a:r>
              <a:rPr lang="en-US" dirty="0"/>
              <a:t> has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 filename</a:t>
            </a:r>
            <a:r>
              <a:rPr lang="en-US" dirty="0"/>
              <a:t>, etc.</a:t>
            </a:r>
          </a:p>
          <a:p>
            <a:r>
              <a:rPr lang="en-US" dirty="0"/>
              <a:t>Prefer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–access inheritance</a:t>
            </a:r>
          </a:p>
          <a:p>
            <a:pPr lvl="1"/>
            <a:r>
              <a:rPr lang="en-US" dirty="0"/>
              <a:t>Use composition to achieve others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D6368E2-09FC-4A41-8174-2AF226FA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Specifics and Good </a:t>
            </a:r>
            <a:r>
              <a:rPr lang="en-US" dirty="0"/>
              <a:t>Practices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10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xmlns="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 smtClean="0"/>
              <a:t>#cpp-advanced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xmlns="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316189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1000" y="1404000"/>
            <a:ext cx="8820000" cy="517151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3000" b="1" dirty="0">
                <a:solidFill>
                  <a:schemeClr val="bg1"/>
                </a:solidFill>
              </a:rPr>
              <a:t>OOP Principles</a:t>
            </a:r>
            <a:r>
              <a:rPr lang="en-US" sz="3000" dirty="0"/>
              <a:t> – Encapsulation, Inheritance, </a:t>
            </a:r>
            <a:r>
              <a:rPr lang="en-US" sz="3000" dirty="0" smtClean="0"/>
              <a:t>Abstraction</a:t>
            </a:r>
            <a:r>
              <a:rPr lang="bg-BG" sz="3000" dirty="0" smtClean="0"/>
              <a:t>,</a:t>
            </a:r>
            <a:r>
              <a:rPr lang="en-US" sz="3000" dirty="0" smtClean="0"/>
              <a:t> Polymorphism</a:t>
            </a:r>
            <a:endParaRPr lang="en-US" sz="3000" dirty="0"/>
          </a:p>
          <a:p>
            <a:pPr lvl="1"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dirty="0">
                <a:solidFill>
                  <a:schemeClr val="bg2"/>
                </a:solidFill>
              </a:rPr>
              <a:t>improve reusability and reduce 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3000" b="1" dirty="0">
                <a:solidFill>
                  <a:schemeClr val="bg1"/>
                </a:solidFill>
              </a:rPr>
              <a:t>Inheritance</a:t>
            </a:r>
            <a:r>
              <a:rPr lang="en-US" sz="3000" dirty="0"/>
              <a:t> reuses class members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dirty="0">
                <a:solidFill>
                  <a:schemeClr val="bg2"/>
                </a:solidFill>
              </a:rPr>
              <a:t>Extract multiple-usage code into base class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dirty="0">
                <a:solidFill>
                  <a:schemeClr val="bg2"/>
                </a:solidFill>
              </a:rPr>
              <a:t>Inherit base to extend functionality</a:t>
            </a:r>
          </a:p>
          <a:p>
            <a:pPr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3000" b="1" dirty="0">
                <a:solidFill>
                  <a:schemeClr val="bg1"/>
                </a:solidFill>
              </a:rPr>
              <a:t>Virtual members </a:t>
            </a:r>
            <a:r>
              <a:rPr lang="en-US" sz="3000" dirty="0"/>
              <a:t>allow polymorphism</a:t>
            </a:r>
          </a:p>
          <a:p>
            <a:pPr lvl="1"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dirty="0">
                <a:solidFill>
                  <a:schemeClr val="bg2"/>
                </a:solidFill>
              </a:rPr>
              <a:t>Treating objects as base pointers/references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dirty="0">
                <a:solidFill>
                  <a:schemeClr val="bg2"/>
                </a:solidFill>
              </a:rPr>
              <a:t>Objects behave according to their overrides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xmlns="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Encapsulation, Inheritance, Polymorphism, Abstraction</a:t>
            </a:r>
            <a:endParaRPr lang="bg-BG" sz="4000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OOP Principles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0852" y="1359000"/>
            <a:ext cx="3235148" cy="255413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800" b="1" dirty="0" smtClean="0">
                <a:solidFill>
                  <a:schemeClr val="bg2"/>
                </a:solidFill>
                <a:latin typeface="Consolas" pitchFamily="49" charset="0"/>
              </a:rPr>
              <a:t>OOP</a:t>
            </a:r>
            <a:endParaRPr lang="en-US" sz="6000" b="1" dirty="0">
              <a:solidFill>
                <a:schemeClr val="bg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4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2E5188C-6D92-44A0-85DD-8B3C7F999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52CE4D-E8E1-4B3B-852D-013CDE81F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Classes have internal state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vector</a:t>
            </a:r>
            <a:r>
              <a:rPr lang="en-US" dirty="0" smtClean="0"/>
              <a:t>'s</a:t>
            </a:r>
            <a:r>
              <a:rPr lang="en-US" b="1" dirty="0" smtClean="0"/>
              <a:t> </a:t>
            </a:r>
            <a:r>
              <a:rPr lang="en-US" dirty="0"/>
              <a:t>capacity)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en-US" dirty="0"/>
              <a:t> – state inaccessible to outside code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members interact with outside code, keep state </a:t>
            </a:r>
            <a:r>
              <a:rPr lang="en-US" dirty="0" smtClean="0"/>
              <a:t>correct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5A53F07-7DD9-4783-A0C8-92DA80A3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bg-BG" i="1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188C9525-1BD4-4035-A01F-A957FDA98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90" y="3276600"/>
            <a:ext cx="10442119" cy="3302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class </a:t>
            </a:r>
            <a:r>
              <a:rPr lang="en-US" sz="2400" b="1" dirty="0" err="1">
                <a:solidFill>
                  <a:schemeClr val="tx1"/>
                </a:solidFill>
                <a:latin typeface="Consolas" pitchFamily="49" charset="0"/>
              </a:rPr>
              <a:t>IntArray</a:t>
            </a: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pPr defTabSz="1218438">
              <a:lnSpc>
                <a:spcPct val="105000"/>
              </a:lnSpc>
            </a:pP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private: </a:t>
            </a:r>
          </a:p>
          <a:p>
            <a:pPr defTabSz="1218438">
              <a:lnSpc>
                <a:spcPct val="105000"/>
              </a:lnSpc>
            </a:pP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  int* data; int size;</a:t>
            </a:r>
          </a:p>
          <a:p>
            <a:pPr defTabSz="1218438">
              <a:lnSpc>
                <a:spcPct val="105000"/>
              </a:lnSpc>
            </a:pP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public:</a:t>
            </a:r>
          </a:p>
          <a:p>
            <a:pPr defTabSz="1218438">
              <a:lnSpc>
                <a:spcPct val="105000"/>
              </a:lnSpc>
            </a:pP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nsolas" pitchFamily="49" charset="0"/>
              </a:rPr>
              <a:t>IntArray</a:t>
            </a: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(int size) : data(new int[size]), size(size) {}</a:t>
            </a:r>
            <a:endParaRPr lang="bg-BG" sz="24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  ~</a:t>
            </a:r>
            <a:r>
              <a:rPr lang="en-US" sz="2400" b="1" dirty="0" err="1">
                <a:solidFill>
                  <a:schemeClr val="tx1"/>
                </a:solidFill>
                <a:latin typeface="Consolas" pitchFamily="49" charset="0"/>
              </a:rPr>
              <a:t>IntArray</a:t>
            </a: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() { delete[] this-&gt;data; }</a:t>
            </a:r>
          </a:p>
          <a:p>
            <a:pPr defTabSz="1218438">
              <a:lnSpc>
                <a:spcPct val="105000"/>
              </a:lnSpc>
            </a:pPr>
            <a:r>
              <a:rPr lang="en-US" sz="2400" b="1" dirty="0">
                <a:solidFill>
                  <a:schemeClr val="tx1"/>
                </a:solidFill>
                <a:latin typeface="Consolas" pitchFamily="49" charset="0"/>
              </a:rPr>
              <a:t>  ...</a:t>
            </a:r>
            <a:endParaRPr lang="bg-BG" sz="24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bg-BG" sz="2400" b="1" dirty="0">
                <a:solidFill>
                  <a:schemeClr val="tx1"/>
                </a:solidFill>
                <a:latin typeface="Consolas" pitchFamily="49" charset="0"/>
              </a:rPr>
              <a:t>};</a:t>
            </a:r>
            <a:endParaRPr lang="en-US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881000" y="3134769"/>
            <a:ext cx="7200000" cy="1464231"/>
          </a:xfrm>
          <a:prstGeom prst="wedgeRoundRectCallout">
            <a:avLst>
              <a:gd name="adj1" fmla="val -54976"/>
              <a:gd name="adj2" fmla="val 34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</a:rPr>
              <a:t>Can't be modified from the outside, so the class can: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2"/>
                </a:solidFill>
              </a:rPr>
              <a:t>assume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000" b="1" dirty="0" smtClean="0">
                <a:solidFill>
                  <a:schemeClr val="bg2"/>
                </a:solidFill>
              </a:rPr>
              <a:t> needs a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delete[]</a:t>
            </a:r>
            <a:r>
              <a:rPr lang="en-US" sz="2000" b="1" dirty="0" smtClean="0">
                <a:solidFill>
                  <a:schemeClr val="bg2"/>
                </a:solidFill>
              </a:rPr>
              <a:t> in destructor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2"/>
                </a:solidFill>
              </a:rPr>
              <a:t>assume last index in </a:t>
            </a:r>
            <a:r>
              <a:rPr lang="en-US" sz="20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data</a:t>
            </a:r>
            <a:r>
              <a:rPr lang="en-US" sz="2000" b="1" dirty="0" smtClean="0">
                <a:solidFill>
                  <a:schemeClr val="bg2"/>
                </a:solidFill>
              </a:rPr>
              <a:t> is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size-1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2"/>
                </a:solidFill>
              </a:rPr>
              <a:t>rename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r>
              <a:rPr lang="en-US" sz="2000" b="1" dirty="0" smtClean="0">
                <a:solidFill>
                  <a:schemeClr val="bg2"/>
                </a:solidFill>
              </a:rPr>
              <a:t> to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000" b="1" dirty="0" smtClean="0">
                <a:solidFill>
                  <a:schemeClr val="bg2"/>
                </a:solidFill>
              </a:rPr>
              <a:t> without checking for outside usages</a:t>
            </a:r>
            <a:endParaRPr lang="bg-BG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3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1FFACF1-F328-48AD-8A7A-1EFED67F2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F3C9B4-D4DC-443D-8D6D-FC4C6A5D1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Derived</a:t>
            </a:r>
            <a:r>
              <a:rPr lang="en-US" dirty="0"/>
              <a:t> classes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class to reuse its </a:t>
            </a:r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2FED341-681C-481D-9298-20696132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bg-BG" i="1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6812C3C7-6167-4D3E-9C09-BD1DF6E76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000" y="1870105"/>
            <a:ext cx="8325000" cy="12522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1600" b="1" dirty="0">
                <a:solidFill>
                  <a:schemeClr val="tx1"/>
                </a:solidFill>
                <a:latin typeface="Consolas" pitchFamily="49" charset="0"/>
              </a:rPr>
              <a:t>class Vehicle { private: double speed;</a:t>
            </a:r>
          </a:p>
          <a:p>
            <a:pPr defTabSz="1218438">
              <a:lnSpc>
                <a:spcPct val="105000"/>
              </a:lnSpc>
            </a:pPr>
            <a:r>
              <a:rPr lang="en-US" sz="1600" b="1" dirty="0">
                <a:solidFill>
                  <a:schemeClr val="tx1"/>
                </a:solidFill>
                <a:latin typeface="Consolas" pitchFamily="49" charset="0"/>
              </a:rPr>
              <a:t>public: Vehicle(double speed) : speed(speed) {}</a:t>
            </a:r>
          </a:p>
          <a:p>
            <a:pPr defTabSz="1218438">
              <a:lnSpc>
                <a:spcPct val="105000"/>
              </a:lnSpc>
            </a:pPr>
            <a:r>
              <a:rPr lang="en-US" sz="1600" b="1" dirty="0">
                <a:solidFill>
                  <a:schemeClr val="tx1"/>
                </a:solidFill>
                <a:latin typeface="Consolas" pitchFamily="49" charset="0"/>
              </a:rPr>
              <a:t>        void </a:t>
            </a:r>
            <a:r>
              <a:rPr lang="en-US" sz="1600" b="1" dirty="0" err="1">
                <a:solidFill>
                  <a:schemeClr val="tx1"/>
                </a:solidFill>
                <a:latin typeface="Consolas" pitchFamily="49" charset="0"/>
              </a:rPr>
              <a:t>setSpeed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</a:rPr>
              <a:t>(double speed) { this-&gt;speed = speed; }</a:t>
            </a:r>
          </a:p>
          <a:p>
            <a:pPr defTabSz="1218438">
              <a:lnSpc>
                <a:spcPct val="105000"/>
              </a:lnSpc>
            </a:pPr>
            <a:r>
              <a:rPr lang="bg-BG" sz="1600" b="1" dirty="0" smtClean="0">
                <a:solidFill>
                  <a:schemeClr val="tx1"/>
                </a:solidFill>
                <a:latin typeface="Consolas" pitchFamily="49" charset="0"/>
              </a:rPr>
              <a:t>};</a:t>
            </a:r>
            <a:endParaRPr lang="en-US" sz="16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28BCEE5-679A-4EED-8FEE-2E2E6F0DE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000" y="5094000"/>
            <a:ext cx="832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1600" b="1" dirty="0">
                <a:solidFill>
                  <a:schemeClr val="tx1"/>
                </a:solidFill>
                <a:latin typeface="Consolas" pitchFamily="49" charset="0"/>
              </a:rPr>
              <a:t>class Airplane : public Vehicle {</a:t>
            </a:r>
          </a:p>
          <a:p>
            <a:pPr defTabSz="1218438">
              <a:lnSpc>
                <a:spcPct val="105000"/>
              </a:lnSpc>
            </a:pPr>
            <a:r>
              <a:rPr lang="en-US" sz="1600" b="1" dirty="0">
                <a:solidFill>
                  <a:schemeClr val="tx1"/>
                </a:solidFill>
                <a:latin typeface="Consolas" pitchFamily="49" charset="0"/>
              </a:rPr>
              <a:t>private: double altitude;</a:t>
            </a:r>
          </a:p>
          <a:p>
            <a:pPr defTabSz="1218438">
              <a:lnSpc>
                <a:spcPct val="105000"/>
              </a:lnSpc>
            </a:pPr>
            <a:r>
              <a:rPr lang="en-US" sz="1600" b="1" dirty="0">
                <a:solidFill>
                  <a:schemeClr val="tx1"/>
                </a:solidFill>
                <a:latin typeface="Consolas" pitchFamily="49" charset="0"/>
              </a:rPr>
              <a:t>public:</a:t>
            </a:r>
          </a:p>
          <a:p>
            <a:pPr defTabSz="1218438">
              <a:lnSpc>
                <a:spcPct val="105000"/>
              </a:lnSpc>
            </a:pPr>
            <a:r>
              <a:rPr lang="en-US" sz="1600" b="1" dirty="0">
                <a:solidFill>
                  <a:schemeClr val="tx1"/>
                </a:solidFill>
                <a:latin typeface="Consolas" pitchFamily="49" charset="0"/>
              </a:rPr>
              <a:t>Airplane(double spd, double alt) </a:t>
            </a:r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</a:rPr>
              <a:t>: Vehicle(spd</a:t>
            </a:r>
            <a:r>
              <a:rPr lang="en-US" sz="1600" b="1" dirty="0" smtClean="0">
                <a:latin typeface="Consolas" pitchFamily="49" charset="0"/>
              </a:rPr>
              <a:t>)</a:t>
            </a:r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</a:rPr>
              <a:t>altitude(alt) {}</a:t>
            </a:r>
          </a:p>
          <a:p>
            <a:pPr defTabSz="1218438">
              <a:lnSpc>
                <a:spcPct val="105000"/>
              </a:lnSpc>
            </a:pPr>
            <a:r>
              <a:rPr lang="bg-BG" sz="1600" b="1" dirty="0" smtClean="0">
                <a:solidFill>
                  <a:schemeClr val="tx1"/>
                </a:solidFill>
                <a:latin typeface="Consolas" pitchFamily="49" charset="0"/>
              </a:rPr>
              <a:t>};</a:t>
            </a:r>
            <a:endParaRPr lang="en-US" sz="16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7FE3E487-316B-4464-AFEF-A1ED547FB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001" y="3339000"/>
            <a:ext cx="832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1600" b="1" dirty="0">
                <a:solidFill>
                  <a:schemeClr val="tx1"/>
                </a:solidFill>
                <a:latin typeface="Consolas" pitchFamily="49" charset="0"/>
              </a:rPr>
              <a:t>class Car : public Vehicle {</a:t>
            </a:r>
          </a:p>
          <a:p>
            <a:pPr defTabSz="1218438">
              <a:lnSpc>
                <a:spcPct val="105000"/>
              </a:lnSpc>
            </a:pPr>
            <a:r>
              <a:rPr lang="en-US" sz="1600" b="1" dirty="0">
                <a:solidFill>
                  <a:schemeClr val="tx1"/>
                </a:solidFill>
                <a:latin typeface="Consolas" pitchFamily="49" charset="0"/>
              </a:rPr>
              <a:t>private: bool </a:t>
            </a:r>
            <a:r>
              <a:rPr lang="en-US" sz="1600" b="1" dirty="0" err="1">
                <a:solidFill>
                  <a:schemeClr val="tx1"/>
                </a:solidFill>
                <a:latin typeface="Consolas" pitchFamily="49" charset="0"/>
              </a:rPr>
              <a:t>parkingBrakeOn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sz="1600" b="1" dirty="0">
                <a:solidFill>
                  <a:schemeClr val="tx1"/>
                </a:solidFill>
                <a:latin typeface="Consolas" pitchFamily="49" charset="0"/>
              </a:rPr>
              <a:t>public:</a:t>
            </a:r>
          </a:p>
          <a:p>
            <a:pPr defTabSz="1218438">
              <a:lnSpc>
                <a:spcPct val="105000"/>
              </a:lnSpc>
            </a:pPr>
            <a:r>
              <a:rPr lang="en-US" sz="1600" b="1" dirty="0">
                <a:solidFill>
                  <a:schemeClr val="tx1"/>
                </a:solidFill>
                <a:latin typeface="Consolas" pitchFamily="49" charset="0"/>
              </a:rPr>
              <a:t>Car(double spd, bool park) </a:t>
            </a:r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</a:rPr>
              <a:t>: 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</a:rPr>
              <a:t>Vehicle(spd</a:t>
            </a:r>
            <a:r>
              <a:rPr lang="en-US" sz="1600" b="1" dirty="0" smtClean="0">
                <a:solidFill>
                  <a:schemeClr val="tx1"/>
                </a:solidFill>
                <a:latin typeface="Consolas" pitchFamily="49" charset="0"/>
              </a:rPr>
              <a:t>), 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</a:rPr>
              <a:t>parkingBrakeOn(park) {}</a:t>
            </a:r>
          </a:p>
          <a:p>
            <a:pPr defTabSz="1218438">
              <a:lnSpc>
                <a:spcPct val="105000"/>
              </a:lnSpc>
            </a:pPr>
            <a:r>
              <a:rPr lang="bg-BG" sz="1600" b="1" dirty="0" smtClean="0">
                <a:solidFill>
                  <a:schemeClr val="tx1"/>
                </a:solidFill>
                <a:latin typeface="Consolas" pitchFamily="49" charset="0"/>
              </a:rPr>
              <a:t>};</a:t>
            </a:r>
            <a:endParaRPr lang="en-US" sz="16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4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C7AB378-8711-40E1-AF32-C2089E93D7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654D1F-9242-4509-8A5A-B1BB7E140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Base class can have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dirty="0"/>
              <a:t> members</a:t>
            </a:r>
          </a:p>
          <a:p>
            <a:pPr lvl="1"/>
            <a:r>
              <a:rPr lang="en-US" dirty="0"/>
              <a:t>Derived classes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r>
              <a:rPr lang="en-US" dirty="0"/>
              <a:t> them to have different behavior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56E1054-4F41-4870-8067-AEEB1C1E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– </a:t>
            </a:r>
            <a:r>
              <a:rPr lang="en-US" dirty="0">
                <a:latin typeface="Consolas" panose="020B0609020204030204" pitchFamily="49" charset="0"/>
                <a:ea typeface="+mn-ea"/>
                <a:cs typeface="+mn-cs"/>
              </a:rPr>
              <a:t>virtual</a:t>
            </a:r>
            <a:r>
              <a:rPr lang="en-US" dirty="0"/>
              <a:t> Members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0679029F-68EB-46D3-B1CB-589FDCA4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001" y="4059000"/>
            <a:ext cx="4590000" cy="22540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class Airplane : public Vehicle {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...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virtual void stop() override { 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  Vehicle::stop();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  this-&gt;altitude = 0;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bg-BG" b="1" dirty="0">
                <a:solidFill>
                  <a:schemeClr val="tx1"/>
                </a:solidFill>
                <a:latin typeface="Consolas" pitchFamily="49" charset="0"/>
              </a:rPr>
              <a:t>};</a:t>
            </a:r>
            <a:endParaRPr lang="en-US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E15EA20A-F1E6-42A4-A416-8E6BE8420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1" y="4059000"/>
            <a:ext cx="4500000" cy="22540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class Car : public Vehicle {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...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virtual void stop() override {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  Vehicle::stop();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  this-&gt;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parkingBrakeOn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bg-BG" b="1" dirty="0">
                <a:solidFill>
                  <a:schemeClr val="tx1"/>
                </a:solidFill>
                <a:latin typeface="Consolas" pitchFamily="49" charset="0"/>
              </a:rPr>
              <a:t>};</a:t>
            </a:r>
            <a:endParaRPr lang="en-US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2FD3710A-7569-4196-BAAE-9190CCE7A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1" y="2563344"/>
            <a:ext cx="5670000" cy="1090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class Vehicle { ...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virtual void stop() { this-&gt;speed = 0; } </a:t>
            </a:r>
          </a:p>
          <a:p>
            <a:pPr defTabSz="1218438">
              <a:lnSpc>
                <a:spcPct val="105000"/>
              </a:lnSpc>
            </a:pPr>
            <a:r>
              <a:rPr lang="bg-BG" b="1" dirty="0">
                <a:solidFill>
                  <a:schemeClr val="tx1"/>
                </a:solidFill>
                <a:latin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58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3D31D7-04BA-4A1C-B0B2-CD652E482E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491E50-BDED-4160-B73B-8817084B71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Base class pointers/references can point to any derived class</a:t>
            </a:r>
          </a:p>
          <a:p>
            <a:pPr lvl="1"/>
            <a:r>
              <a:rPr lang="en-US" dirty="0"/>
              <a:t>Normal members access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base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class member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dirty="0"/>
              <a:t> members access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r>
              <a:rPr lang="en-US" dirty="0"/>
              <a:t> member in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derived</a:t>
            </a:r>
            <a:endParaRPr lang="bg-BG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37EB19D-D620-4083-BC2B-05B2F95C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– Base Class Pointers</a:t>
            </a:r>
            <a:endParaRPr lang="bg-BG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D372103E-1B75-43FA-9A47-85D2725A1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000" y="3308385"/>
            <a:ext cx="7619304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std::vector&lt;Vehicle*&gt; vehicles{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  new Car(90, false),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  new Airplane(700, 10000, 242),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  new Car(0, true)</a:t>
            </a:r>
          </a:p>
          <a:p>
            <a:pPr defTabSz="1218438">
              <a:lnSpc>
                <a:spcPct val="105000"/>
              </a:lnSpc>
            </a:pPr>
            <a:r>
              <a:rPr lang="bg-BG" sz="2200" b="1" dirty="0">
                <a:solidFill>
                  <a:schemeClr val="tx1"/>
                </a:solidFill>
                <a:latin typeface="Consolas" pitchFamily="49" charset="0"/>
              </a:rPr>
              <a:t>};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vehicles[0]-&gt;stop();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calls Car::stop()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vehicles[1]-&gt;stop();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calls Airplane::stop()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vehicles[2]-&gt;stop();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calls Car::stop()</a:t>
            </a:r>
          </a:p>
        </p:txBody>
      </p:sp>
    </p:spTree>
    <p:extLst>
      <p:ext uri="{BB962C8B-B14F-4D97-AF65-F5344CB8AC3E}">
        <p14:creationId xmlns:p14="http://schemas.microsoft.com/office/powerpoint/2010/main" val="144658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4706953-A030-409F-8FB1-3F218EC72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7E2A9-0FDD-48E2-A37F-107D09D0C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Abstraction – using base virtual members</a:t>
            </a:r>
          </a:p>
          <a:p>
            <a:pPr lvl="1"/>
            <a:r>
              <a:rPr lang="en-US" dirty="0"/>
              <a:t>So allowing any class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r>
              <a:rPr lang="en-US" dirty="0"/>
              <a:t>s for them</a:t>
            </a:r>
          </a:p>
          <a:p>
            <a:pPr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ostream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&amp; operator&lt;&lt;(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ostream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&amp; out, const Person&amp; p)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Allows any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ostringstream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i="1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endParaRPr lang="en-US" b="1" i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9A1EB7A-3B38-4064-B800-7596279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bg-BG" i="1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4BF5098-F8F0-494C-AFE1-45AD25B10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000" y="4149831"/>
            <a:ext cx="8052830" cy="19791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fr-FR" sz="2200" b="1" dirty="0" err="1">
                <a:solidFill>
                  <a:schemeClr val="tx1"/>
                </a:solidFill>
                <a:latin typeface="Consolas" pitchFamily="49" charset="0"/>
              </a:rPr>
              <a:t>void</a:t>
            </a:r>
            <a:r>
              <a:rPr lang="fr-FR" sz="2200" b="1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fr-FR" sz="2200" b="1" dirty="0" err="1">
                <a:solidFill>
                  <a:schemeClr val="tx1"/>
                </a:solidFill>
                <a:latin typeface="Consolas" pitchFamily="49" charset="0"/>
              </a:rPr>
              <a:t>stopIfOverLimit</a:t>
            </a:r>
            <a:r>
              <a:rPr lang="fr-FR" sz="2200" b="1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fr-FR" sz="2200" b="1" dirty="0" err="1">
                <a:solidFill>
                  <a:schemeClr val="tx1"/>
                </a:solidFill>
                <a:latin typeface="Consolas" pitchFamily="49" charset="0"/>
              </a:rPr>
              <a:t>Vehicle</a:t>
            </a:r>
            <a:r>
              <a:rPr lang="fr-FR" sz="2200" b="1" dirty="0">
                <a:solidFill>
                  <a:schemeClr val="tx1"/>
                </a:solidFill>
                <a:latin typeface="Consolas" pitchFamily="49" charset="0"/>
              </a:rPr>
              <a:t>* v, double </a:t>
            </a:r>
            <a:r>
              <a:rPr lang="fr-FR" sz="2200" b="1" dirty="0" err="1">
                <a:solidFill>
                  <a:schemeClr val="tx1"/>
                </a:solidFill>
                <a:latin typeface="Consolas" pitchFamily="49" charset="0"/>
              </a:rPr>
              <a:t>limit</a:t>
            </a:r>
            <a:r>
              <a:rPr lang="fr-FR" sz="2200" b="1" dirty="0">
                <a:solidFill>
                  <a:schemeClr val="tx1"/>
                </a:solidFill>
                <a:latin typeface="Consolas" pitchFamily="49" charset="0"/>
              </a:rPr>
              <a:t>) {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  if (v-&gt;</a:t>
            </a:r>
            <a:r>
              <a:rPr lang="en-US" sz="2200" b="1" dirty="0" err="1">
                <a:solidFill>
                  <a:schemeClr val="tx1"/>
                </a:solidFill>
                <a:latin typeface="Consolas" pitchFamily="49" charset="0"/>
              </a:rPr>
              <a:t>getSpeed</a:t>
            </a: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() &gt; limit) {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    v-&gt;stop();</a:t>
            </a:r>
          </a:p>
          <a:p>
            <a:pPr defTabSz="1218438">
              <a:lnSpc>
                <a:spcPct val="105000"/>
              </a:lnSpc>
            </a:pPr>
            <a:r>
              <a:rPr lang="en-US" sz="2200" b="1" dirty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bg-BG" sz="2200" b="1" dirty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</a:pPr>
            <a:r>
              <a:rPr lang="bg-BG" sz="2200" b="1" dirty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4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4311</TotalTime>
  <Words>2188</Words>
  <Application>Microsoft Office PowerPoint</Application>
  <PresentationFormat>Custom</PresentationFormat>
  <Paragraphs>390</Paragraphs>
  <Slides>34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SoftUni</vt:lpstr>
      <vt:lpstr>Inheritance and Polymorphism</vt:lpstr>
      <vt:lpstr>Table of Contents</vt:lpstr>
      <vt:lpstr>Have a Question?</vt:lpstr>
      <vt:lpstr>OOP Principles</vt:lpstr>
      <vt:lpstr>Encapsulation</vt:lpstr>
      <vt:lpstr>Inheritance</vt:lpstr>
      <vt:lpstr>Polymorphism – virtual Members</vt:lpstr>
      <vt:lpstr>Polymorphism – Base Class Pointers</vt:lpstr>
      <vt:lpstr>Abstraction</vt:lpstr>
      <vt:lpstr>Inheritance</vt:lpstr>
      <vt:lpstr>Class Code Reuse</vt:lpstr>
      <vt:lpstr>Inheritance</vt:lpstr>
      <vt:lpstr>Inheritance – Extracting Base Class</vt:lpstr>
      <vt:lpstr>Share Access with Derived – protected</vt:lpstr>
      <vt:lpstr>Using Base Constructors</vt:lpstr>
      <vt:lpstr>Using Base Constructors - Example</vt:lpstr>
      <vt:lpstr>Hiding Methods</vt:lpstr>
      <vt:lpstr>Example: Hiding &amp; Calling Base Methods</vt:lpstr>
      <vt:lpstr>C++ Object Slicing</vt:lpstr>
      <vt:lpstr>Constructors &amp; Assignments</vt:lpstr>
      <vt:lpstr>Virtual Members and Overriding</vt:lpstr>
      <vt:lpstr>Base Pointers to Derived Objects</vt:lpstr>
      <vt:lpstr>virtual Members and override</vt:lpstr>
      <vt:lpstr>Virtual Members and Base Pointers</vt:lpstr>
      <vt:lpstr>Polymorhism</vt:lpstr>
      <vt:lpstr>Polymorphism</vt:lpstr>
      <vt:lpstr>Problem 1: Particle System</vt:lpstr>
      <vt:lpstr>Specifics and Good Practices (1)</vt:lpstr>
      <vt:lpstr>Specifics and Good Practices (2)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Polymorphism</dc:title>
  <dc:subject>Software Development</dc:subject>
  <dc:creator>Software University</dc:creator>
  <cp:keywords>SoftUni; Software University; cpp; c++ advanced;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Лази</cp:lastModifiedBy>
  <cp:revision>68</cp:revision>
  <dcterms:created xsi:type="dcterms:W3CDTF">2018-05-23T13:08:44Z</dcterms:created>
  <dcterms:modified xsi:type="dcterms:W3CDTF">2020-07-20T18:35:59Z</dcterms:modified>
  <cp:category>computer programming;programming;software development;software engineering</cp:category>
</cp:coreProperties>
</file>