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6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italic.fntdata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cfbea0030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cfbea003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cfbea0030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cfbea003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75fceb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75fce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3500"/>
              <a:t>YouTube Data Analysis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Lê Nguyên Vũ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Nguyễn Trọng Khánh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Chu Thân Nhất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39500" y="5317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 u="sng">
                <a:latin typeface="Times New Roman"/>
                <a:ea typeface="Times New Roman"/>
                <a:cs typeface="Times New Roman"/>
                <a:sym typeface="Times New Roman"/>
              </a:rPr>
              <a:t>Phân tích dữ liệu YouTube </a:t>
            </a:r>
            <a:endParaRPr sz="24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 u="sng">
                <a:latin typeface="Times New Roman"/>
                <a:ea typeface="Times New Roman"/>
                <a:cs typeface="Times New Roman"/>
                <a:sym typeface="Times New Roman"/>
              </a:rPr>
              <a:t>sử dụng Hadoop</a:t>
            </a:r>
            <a:endParaRPr sz="28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vi" sz="2300"/>
              <a:t>Ý tưởng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 Slab"/>
              <a:buChar char="●"/>
            </a:pPr>
            <a:r>
              <a:rPr lang="vi">
                <a:latin typeface="Roboto Slab"/>
                <a:ea typeface="Roboto Slab"/>
                <a:cs typeface="Roboto Slab"/>
                <a:sym typeface="Roboto Slab"/>
              </a:rPr>
              <a:t>Mapper, Reducer và Partitioner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oboto Slab"/>
              <a:buChar char="●"/>
            </a:pPr>
            <a:r>
              <a:rPr lang="vi" sz="2000">
                <a:latin typeface="Roboto Slab"/>
                <a:ea typeface="Roboto Slab"/>
                <a:cs typeface="Roboto Slab"/>
                <a:sym typeface="Roboto Slab"/>
              </a:rPr>
              <a:t>Demo kết quả</a:t>
            </a:r>
            <a:endParaRPr sz="25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0" y="1832850"/>
            <a:ext cx="4572000" cy="15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Giới thiệu</a:t>
            </a:r>
            <a:endParaRPr sz="4400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Ý tưởng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400">
                <a:latin typeface="Arial"/>
                <a:ea typeface="Arial"/>
                <a:cs typeface="Arial"/>
                <a:sym typeface="Arial"/>
              </a:rPr>
              <a:t>Mục tiêu phân tích</a:t>
            </a:r>
            <a:r>
              <a:rPr lang="vi" sz="1400"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vi" sz="1400">
                <a:latin typeface="Arial"/>
                <a:ea typeface="Arial"/>
                <a:cs typeface="Arial"/>
                <a:sym typeface="Arial"/>
              </a:rPr>
              <a:t>Xác định các yếu tố ảnh hưởng đến sự phổ biến của video YouTube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vi" sz="1400">
                <a:latin typeface="Arial"/>
                <a:ea typeface="Arial"/>
                <a:cs typeface="Arial"/>
                <a:sym typeface="Arial"/>
              </a:rPr>
              <a:t>(ví dụ: lượt xem, </a:t>
            </a:r>
            <a:r>
              <a:rPr lang="vi">
                <a:latin typeface="Arial"/>
                <a:ea typeface="Arial"/>
                <a:cs typeface="Arial"/>
                <a:sym typeface="Arial"/>
              </a:rPr>
              <a:t>comment</a:t>
            </a:r>
            <a:r>
              <a:rPr lang="vi" sz="1400">
                <a:latin typeface="Arial"/>
                <a:ea typeface="Arial"/>
                <a:cs typeface="Arial"/>
                <a:sym typeface="Arial"/>
              </a:rPr>
              <a:t>, danh mục nội dung).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vi" sz="1700">
                <a:latin typeface="Times New Roman"/>
                <a:ea typeface="Times New Roman"/>
                <a:cs typeface="Times New Roman"/>
                <a:sym typeface="Times New Roman"/>
              </a:rPr>
              <a:t>Map: Đọc vào dữ liệu.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vi" sz="1700">
                <a:latin typeface="Times New Roman"/>
                <a:ea typeface="Times New Roman"/>
                <a:cs typeface="Times New Roman"/>
                <a:sym typeface="Times New Roman"/>
              </a:rPr>
              <a:t>Partitioner: Chia dữ liệu thành nhiều phần nhỏ.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vi" sz="1700">
                <a:latin typeface="Times New Roman"/>
                <a:ea typeface="Times New Roman"/>
                <a:cs typeface="Times New Roman"/>
                <a:sym typeface="Times New Roman"/>
              </a:rPr>
              <a:t>Reduce: Tập hợp dữ liệu và đưa ra kết quả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9825" y="3737500"/>
            <a:ext cx="1814176" cy="140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0901" y="176625"/>
            <a:ext cx="2502186" cy="140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Mapper</a:t>
            </a:r>
            <a:endParaRPr/>
          </a:p>
        </p:txBody>
      </p:sp>
      <p:sp>
        <p:nvSpPr>
          <p:cNvPr id="84" name="Google Shape;84;p16"/>
          <p:cNvSpPr txBox="1"/>
          <p:nvPr>
            <p:ph idx="4294967295" type="body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2400">
                <a:solidFill>
                  <a:schemeClr val="accent5"/>
                </a:solidFill>
              </a:rPr>
              <a:t>Nhiệm vụ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85" name="Google Shape;85;p16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31170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latin typeface="Arial"/>
                <a:ea typeface="Arial"/>
                <a:cs typeface="Arial"/>
                <a:sym typeface="Arial"/>
              </a:rPr>
              <a:t>Mỗi Mapper nhận đầu vào là một đoạn dữ liệu (tệp </a:t>
            </a:r>
            <a:r>
              <a:rPr lang="vi" sz="1600">
                <a:latin typeface="Roboto Mono"/>
                <a:ea typeface="Roboto Mono"/>
                <a:cs typeface="Roboto Mono"/>
                <a:sym typeface="Roboto Mono"/>
              </a:rPr>
              <a:t>BGvideo.csv</a:t>
            </a:r>
            <a:r>
              <a:rPr lang="vi" sz="1600">
                <a:latin typeface="Arial"/>
                <a:ea typeface="Arial"/>
                <a:cs typeface="Arial"/>
                <a:sym typeface="Arial"/>
              </a:rPr>
              <a:t> chia nhỏ) và phát ra cặp </a:t>
            </a:r>
            <a:r>
              <a:rPr b="1" lang="vi" sz="1600">
                <a:latin typeface="Arial"/>
                <a:ea typeface="Arial"/>
                <a:cs typeface="Arial"/>
                <a:sym typeface="Arial"/>
              </a:rPr>
              <a:t>key-value</a:t>
            </a:r>
            <a:r>
              <a:rPr lang="vi" sz="1600"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vi" sz="1300"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lang="vi" sz="13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vi" sz="1300">
                <a:latin typeface="Roboto Mono"/>
                <a:ea typeface="Roboto Mono"/>
                <a:cs typeface="Roboto Mono"/>
                <a:sym typeface="Roboto Mono"/>
              </a:rPr>
              <a:t>category_id</a:t>
            </a:r>
            <a:r>
              <a:rPr lang="vi" sz="1300"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 sz="1300"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vi" sz="13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vi" sz="1300">
                <a:latin typeface="Roboto Mono"/>
                <a:ea typeface="Roboto Mono"/>
                <a:cs typeface="Roboto Mono"/>
                <a:sym typeface="Roboto Mono"/>
              </a:rPr>
              <a:t>views,comment_count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6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4900" y="236325"/>
            <a:ext cx="4785526" cy="443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3100"/>
              <a:t>Partitioner</a:t>
            </a:r>
            <a:endParaRPr sz="4800"/>
          </a:p>
        </p:txBody>
      </p:sp>
      <p:sp>
        <p:nvSpPr>
          <p:cNvPr id="94" name="Google Shape;94;p17"/>
          <p:cNvSpPr txBox="1"/>
          <p:nvPr>
            <p:ph idx="4294967295" type="body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2400">
                <a:solidFill>
                  <a:schemeClr val="accent5"/>
                </a:solidFill>
              </a:rPr>
              <a:t>Nhiệm vụ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95" name="Google Shape;95;p17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17"/>
          <p:cNvSpPr txBox="1"/>
          <p:nvPr>
            <p:ph idx="4294967295" type="body"/>
          </p:nvPr>
        </p:nvSpPr>
        <p:spPr>
          <a:xfrm>
            <a:off x="504175" y="1719599"/>
            <a:ext cx="3853200" cy="3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400">
                <a:latin typeface="Arial"/>
                <a:ea typeface="Arial"/>
                <a:cs typeface="Arial"/>
                <a:sym typeface="Arial"/>
              </a:rPr>
              <a:t>Phân chia dữ liệu đầu ra của Mapper tới các Reducer dựa trên giá trị </a:t>
            </a:r>
            <a:r>
              <a:rPr lang="vi" sz="1400">
                <a:latin typeface="Roboto Mono"/>
                <a:ea typeface="Roboto Mono"/>
                <a:cs typeface="Roboto Mono"/>
                <a:sym typeface="Roboto Mono"/>
              </a:rPr>
              <a:t>comment_count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 sz="1500">
                <a:latin typeface="Arial"/>
                <a:ea typeface="Arial"/>
                <a:cs typeface="Arial"/>
                <a:sym typeface="Arial"/>
              </a:rPr>
              <a:t>Phân đoạn </a:t>
            </a:r>
            <a:r>
              <a:rPr lang="vi" sz="1500">
                <a:latin typeface="Roboto Mono"/>
                <a:ea typeface="Roboto Mono"/>
                <a:cs typeface="Roboto Mono"/>
                <a:sym typeface="Roboto Mono"/>
              </a:rPr>
              <a:t>comment_count</a:t>
            </a:r>
            <a:r>
              <a:rPr lang="vi" sz="1500">
                <a:latin typeface="Arial"/>
                <a:ea typeface="Arial"/>
                <a:cs typeface="Arial"/>
                <a:sym typeface="Arial"/>
              </a:rPr>
              <a:t> thành các khoảng giá trị, ví dụ: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vi" sz="1500">
                <a:latin typeface="Roboto Mono"/>
                <a:ea typeface="Roboto Mono"/>
                <a:cs typeface="Roboto Mono"/>
                <a:sym typeface="Roboto Mono"/>
              </a:rPr>
              <a:t>&lt;100</a:t>
            </a:r>
            <a:r>
              <a:rPr lang="vi" sz="1500">
                <a:latin typeface="Arial"/>
                <a:ea typeface="Arial"/>
                <a:cs typeface="Arial"/>
                <a:sym typeface="Arial"/>
              </a:rPr>
              <a:t>: Reducer 0.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vi" sz="1500">
                <a:latin typeface="Roboto Mono"/>
                <a:ea typeface="Roboto Mono"/>
                <a:cs typeface="Roboto Mono"/>
                <a:sym typeface="Roboto Mono"/>
              </a:rPr>
              <a:t>100–500</a:t>
            </a:r>
            <a:r>
              <a:rPr lang="vi" sz="1500">
                <a:latin typeface="Arial"/>
                <a:ea typeface="Arial"/>
                <a:cs typeface="Arial"/>
                <a:sym typeface="Arial"/>
              </a:rPr>
              <a:t>: Reducer 1.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vi" sz="1500">
                <a:latin typeface="Roboto Mono"/>
                <a:ea typeface="Roboto Mono"/>
                <a:cs typeface="Roboto Mono"/>
                <a:sym typeface="Roboto Mono"/>
              </a:rPr>
              <a:t>500–1000</a:t>
            </a:r>
            <a:r>
              <a:rPr lang="vi" sz="1500">
                <a:latin typeface="Arial"/>
                <a:ea typeface="Arial"/>
                <a:cs typeface="Arial"/>
                <a:sym typeface="Arial"/>
              </a:rPr>
              <a:t>: Reducer 2.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vi" sz="1500">
                <a:latin typeface="Roboto Mono"/>
                <a:ea typeface="Roboto Mono"/>
                <a:cs typeface="Roboto Mono"/>
                <a:sym typeface="Roboto Mono"/>
              </a:rPr>
              <a:t>1000–5000</a:t>
            </a:r>
            <a:r>
              <a:rPr lang="vi" sz="1500">
                <a:latin typeface="Arial"/>
                <a:ea typeface="Arial"/>
                <a:cs typeface="Arial"/>
                <a:sym typeface="Arial"/>
              </a:rPr>
              <a:t>: Reducer 3.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vi" sz="1500">
                <a:latin typeface="Roboto Mono"/>
                <a:ea typeface="Roboto Mono"/>
                <a:cs typeface="Roboto Mono"/>
                <a:sym typeface="Roboto Mono"/>
              </a:rPr>
              <a:t>5000–10000</a:t>
            </a:r>
            <a:r>
              <a:rPr lang="vi" sz="1500">
                <a:latin typeface="Arial"/>
                <a:ea typeface="Arial"/>
                <a:cs typeface="Arial"/>
                <a:sym typeface="Arial"/>
              </a:rPr>
              <a:t>: Reducer 4.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vi" sz="1500">
                <a:latin typeface="Roboto Mono"/>
                <a:ea typeface="Roboto Mono"/>
                <a:cs typeface="Roboto Mono"/>
                <a:sym typeface="Roboto Mono"/>
              </a:rPr>
              <a:t>&gt;10000</a:t>
            </a:r>
            <a:r>
              <a:rPr lang="vi" sz="1500">
                <a:latin typeface="Arial"/>
                <a:ea typeface="Arial"/>
                <a:cs typeface="Arial"/>
                <a:sym typeface="Arial"/>
              </a:rPr>
              <a:t>: Reducer 5.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17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2100" y="293000"/>
            <a:ext cx="4684750" cy="45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3100"/>
              <a:t>Reducer</a:t>
            </a:r>
            <a:endParaRPr sz="4800"/>
          </a:p>
        </p:txBody>
      </p:sp>
      <p:sp>
        <p:nvSpPr>
          <p:cNvPr id="104" name="Google Shape;104;p18"/>
          <p:cNvSpPr txBox="1"/>
          <p:nvPr>
            <p:ph idx="4294967295" type="body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2400">
                <a:solidFill>
                  <a:schemeClr val="accent5"/>
                </a:solidFill>
              </a:rPr>
              <a:t>Nhiệm vụ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05" name="Google Shape;105;p18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18"/>
          <p:cNvSpPr txBox="1"/>
          <p:nvPr>
            <p:ph idx="4294967295" type="body"/>
          </p:nvPr>
        </p:nvSpPr>
        <p:spPr>
          <a:xfrm>
            <a:off x="458900" y="1808799"/>
            <a:ext cx="3853200" cy="3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latin typeface="Arial"/>
                <a:ea typeface="Arial"/>
                <a:cs typeface="Arial"/>
                <a:sym typeface="Arial"/>
              </a:rPr>
              <a:t>Nhận đầu vào là danh sách các cặp </a:t>
            </a:r>
            <a:r>
              <a:rPr lang="vi" sz="1600">
                <a:latin typeface="Roboto Mono"/>
                <a:ea typeface="Roboto Mono"/>
                <a:cs typeface="Roboto Mono"/>
                <a:sym typeface="Roboto Mono"/>
              </a:rPr>
              <a:t>key-value</a:t>
            </a:r>
            <a:r>
              <a:rPr lang="vi" sz="1600">
                <a:latin typeface="Arial"/>
                <a:ea typeface="Arial"/>
                <a:cs typeface="Arial"/>
                <a:sym typeface="Arial"/>
              </a:rPr>
              <a:t> từ Mapper</a:t>
            </a:r>
            <a:endParaRPr sz="29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vi" sz="1400">
                <a:latin typeface="Arial"/>
                <a:ea typeface="Arial"/>
                <a:cs typeface="Arial"/>
                <a:sym typeface="Arial"/>
              </a:rPr>
              <a:t>Tổng hợp tổng số lượt xem cho mỗi </a:t>
            </a:r>
            <a:r>
              <a:rPr lang="vi" sz="1400">
                <a:latin typeface="Roboto Mono"/>
                <a:ea typeface="Roboto Mono"/>
                <a:cs typeface="Roboto Mono"/>
                <a:sym typeface="Roboto Mono"/>
              </a:rPr>
              <a:t>category_id</a:t>
            </a:r>
            <a:r>
              <a:rPr lang="vi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vi" sz="1400">
                <a:latin typeface="Arial"/>
                <a:ea typeface="Arial"/>
                <a:cs typeface="Arial"/>
                <a:sym typeface="Arial"/>
              </a:rPr>
              <a:t>Loại bỏ các danh mục có tổng lượt xem bằng 0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18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2100" y="293000"/>
            <a:ext cx="4684750" cy="45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accent1"/>
                </a:solidFill>
              </a:rPr>
              <a:t>DEMO KẾT QUẢ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115" name="Google Shape;115;p19"/>
          <p:cNvGrpSpPr/>
          <p:nvPr/>
        </p:nvGrpSpPr>
        <p:grpSpPr>
          <a:xfrm>
            <a:off x="431475" y="1366425"/>
            <a:ext cx="1644325" cy="1644300"/>
            <a:chOff x="431475" y="1351550"/>
            <a:chExt cx="1644325" cy="1644300"/>
          </a:xfrm>
        </p:grpSpPr>
        <p:sp>
          <p:nvSpPr>
            <p:cNvPr id="116" name="Google Shape;116;p19"/>
            <p:cNvSpPr/>
            <p:nvPr/>
          </p:nvSpPr>
          <p:spPr>
            <a:xfrm>
              <a:off x="4315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Ảnh hoạt hình minh họa một người phụ nữ có mái tóc màu tím" id="117" name="Google Shape;117;p19"/>
            <p:cNvPicPr preferRelativeResize="0"/>
            <p:nvPr/>
          </p:nvPicPr>
          <p:blipFill rotWithShape="1">
            <a:blip r:embed="rId3">
              <a:alphaModFix/>
            </a:blip>
            <a:srcRect b="0" l="-6205" r="-6216" t="-12422"/>
            <a:stretch/>
          </p:blipFill>
          <p:spPr>
            <a:xfrm>
              <a:off x="43147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18" name="Google Shape;118;p19"/>
          <p:cNvSpPr txBox="1"/>
          <p:nvPr>
            <p:ph idx="4294967295" type="body"/>
          </p:nvPr>
        </p:nvSpPr>
        <p:spPr>
          <a:xfrm>
            <a:off x="16495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2100">
                <a:solidFill>
                  <a:schemeClr val="accent5"/>
                </a:solidFill>
              </a:rPr>
              <a:t>Bước 1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119" name="Google Shape;119;p19"/>
          <p:cNvCxnSpPr/>
          <p:nvPr/>
        </p:nvCxnSpPr>
        <p:spPr>
          <a:xfrm>
            <a:off x="1118175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19"/>
          <p:cNvSpPr txBox="1"/>
          <p:nvPr>
            <p:ph idx="4294967295" type="body"/>
          </p:nvPr>
        </p:nvSpPr>
        <p:spPr>
          <a:xfrm>
            <a:off x="16492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100">
                <a:latin typeface="Times New Roman"/>
                <a:ea typeface="Times New Roman"/>
                <a:cs typeface="Times New Roman"/>
                <a:sym typeface="Times New Roman"/>
              </a:rPr>
              <a:t>Tạo thư mục YouTubeInput</a:t>
            </a:r>
            <a:endParaRPr sz="1900"/>
          </a:p>
        </p:txBody>
      </p:sp>
      <p:grpSp>
        <p:nvGrpSpPr>
          <p:cNvPr id="121" name="Google Shape;121;p19"/>
          <p:cNvGrpSpPr/>
          <p:nvPr/>
        </p:nvGrpSpPr>
        <p:grpSpPr>
          <a:xfrm>
            <a:off x="2649463" y="1351550"/>
            <a:ext cx="1644300" cy="1659175"/>
            <a:chOff x="2649450" y="1351550"/>
            <a:chExt cx="1644300" cy="1659175"/>
          </a:xfrm>
        </p:grpSpPr>
        <p:sp>
          <p:nvSpPr>
            <p:cNvPr id="122" name="Google Shape;122;p19"/>
            <p:cNvSpPr/>
            <p:nvPr/>
          </p:nvSpPr>
          <p:spPr>
            <a:xfrm>
              <a:off x="264945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Ảnh hoạt hình minh họa một người phụ nữ có mái tóc màu tím" id="123" name="Google Shape;123;p19"/>
            <p:cNvPicPr preferRelativeResize="0"/>
            <p:nvPr/>
          </p:nvPicPr>
          <p:blipFill rotWithShape="1">
            <a:blip r:embed="rId4">
              <a:alphaModFix/>
            </a:blip>
            <a:srcRect b="0" l="-8182" r="-4214" t="-12397"/>
            <a:stretch/>
          </p:blipFill>
          <p:spPr>
            <a:xfrm>
              <a:off x="2649450" y="1366425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24" name="Google Shape;124;p19"/>
          <p:cNvSpPr txBox="1"/>
          <p:nvPr>
            <p:ph idx="4294967295" type="body"/>
          </p:nvPr>
        </p:nvSpPr>
        <p:spPr>
          <a:xfrm>
            <a:off x="2374559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2100">
                <a:solidFill>
                  <a:schemeClr val="accent5"/>
                </a:solidFill>
              </a:rPr>
              <a:t>Bước 2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125" name="Google Shape;125;p19"/>
          <p:cNvCxnSpPr/>
          <p:nvPr/>
        </p:nvCxnSpPr>
        <p:spPr>
          <a:xfrm>
            <a:off x="3327800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19"/>
          <p:cNvSpPr txBox="1"/>
          <p:nvPr>
            <p:ph idx="4294967295" type="body"/>
          </p:nvPr>
        </p:nvSpPr>
        <p:spPr>
          <a:xfrm>
            <a:off x="237454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100">
                <a:latin typeface="Times New Roman"/>
                <a:ea typeface="Times New Roman"/>
                <a:cs typeface="Times New Roman"/>
                <a:sym typeface="Times New Roman"/>
              </a:rPr>
              <a:t>Đẩy dữ liệu USvideo0.csv </a:t>
            </a:r>
            <a:endParaRPr sz="1900"/>
          </a:p>
        </p:txBody>
      </p:sp>
      <p:grpSp>
        <p:nvGrpSpPr>
          <p:cNvPr id="127" name="Google Shape;127;p19"/>
          <p:cNvGrpSpPr/>
          <p:nvPr/>
        </p:nvGrpSpPr>
        <p:grpSpPr>
          <a:xfrm>
            <a:off x="4867425" y="1366425"/>
            <a:ext cx="1644312" cy="1644300"/>
            <a:chOff x="4867413" y="1351550"/>
            <a:chExt cx="1644312" cy="1644300"/>
          </a:xfrm>
        </p:grpSpPr>
        <p:sp>
          <p:nvSpPr>
            <p:cNvPr id="128" name="Google Shape;128;p19"/>
            <p:cNvSpPr/>
            <p:nvPr/>
          </p:nvSpPr>
          <p:spPr>
            <a:xfrm>
              <a:off x="4867413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Ảnh hoạt hình minh họa một người phụ nữ có mái tóc màu cam" id="129" name="Google Shape;129;p19"/>
            <p:cNvPicPr preferRelativeResize="0"/>
            <p:nvPr/>
          </p:nvPicPr>
          <p:blipFill rotWithShape="1">
            <a:blip r:embed="rId5">
              <a:alphaModFix/>
            </a:blip>
            <a:srcRect b="0" l="-4969" r="-4969" t="-9938"/>
            <a:stretch/>
          </p:blipFill>
          <p:spPr>
            <a:xfrm>
              <a:off x="486742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30" name="Google Shape;130;p19"/>
          <p:cNvSpPr txBox="1"/>
          <p:nvPr>
            <p:ph idx="4294967295" type="body"/>
          </p:nvPr>
        </p:nvSpPr>
        <p:spPr>
          <a:xfrm>
            <a:off x="458418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2100">
                <a:solidFill>
                  <a:schemeClr val="accent5"/>
                </a:solidFill>
              </a:rPr>
              <a:t>Bước 3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131" name="Google Shape;131;p19"/>
          <p:cNvCxnSpPr/>
          <p:nvPr/>
        </p:nvCxnSpPr>
        <p:spPr>
          <a:xfrm>
            <a:off x="5554075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9"/>
          <p:cNvSpPr txBox="1"/>
          <p:nvPr>
            <p:ph idx="4294967295" type="body"/>
          </p:nvPr>
        </p:nvSpPr>
        <p:spPr>
          <a:xfrm>
            <a:off x="4584169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200">
                <a:latin typeface="Times New Roman"/>
                <a:ea typeface="Times New Roman"/>
                <a:cs typeface="Times New Roman"/>
                <a:sym typeface="Times New Roman"/>
              </a:rPr>
              <a:t>Tạo và thực thi tệp jar</a:t>
            </a:r>
            <a:endParaRPr sz="2000"/>
          </a:p>
        </p:txBody>
      </p:sp>
      <p:grpSp>
        <p:nvGrpSpPr>
          <p:cNvPr id="133" name="Google Shape;133;p19"/>
          <p:cNvGrpSpPr/>
          <p:nvPr/>
        </p:nvGrpSpPr>
        <p:grpSpPr>
          <a:xfrm>
            <a:off x="7085400" y="1366425"/>
            <a:ext cx="1644300" cy="1644300"/>
            <a:chOff x="7085400" y="1351550"/>
            <a:chExt cx="1644300" cy="1644300"/>
          </a:xfrm>
        </p:grpSpPr>
        <p:sp>
          <p:nvSpPr>
            <p:cNvPr id="134" name="Google Shape;134;p19"/>
            <p:cNvSpPr/>
            <p:nvPr/>
          </p:nvSpPr>
          <p:spPr>
            <a:xfrm>
              <a:off x="70854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Ảnh hoạt hình minh họa một người đàn ông mặc áo sơ mi màu xanh lam" id="135" name="Google Shape;135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7085400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36" name="Google Shape;136;p19"/>
          <p:cNvSpPr txBox="1"/>
          <p:nvPr>
            <p:ph idx="4294967295" type="body"/>
          </p:nvPr>
        </p:nvSpPr>
        <p:spPr>
          <a:xfrm>
            <a:off x="6793801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2100">
                <a:solidFill>
                  <a:schemeClr val="accent5"/>
                </a:solidFill>
              </a:rPr>
              <a:t>Bước  4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137" name="Google Shape;137;p19"/>
          <p:cNvCxnSpPr/>
          <p:nvPr/>
        </p:nvCxnSpPr>
        <p:spPr>
          <a:xfrm>
            <a:off x="7747050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p19"/>
          <p:cNvSpPr txBox="1"/>
          <p:nvPr>
            <p:ph idx="4294967295" type="body"/>
          </p:nvPr>
        </p:nvSpPr>
        <p:spPr>
          <a:xfrm>
            <a:off x="679379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>
                <a:latin typeface="Times New Roman"/>
                <a:ea typeface="Times New Roman"/>
                <a:cs typeface="Times New Roman"/>
                <a:sym typeface="Times New Roman"/>
              </a:rPr>
              <a:t>Xem kết quả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