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4963531" name=""/>
          <p:cNvSpPr/>
          <p:nvPr/>
        </p:nvSpPr>
        <p:spPr bwMode="auto">
          <a:xfrm flipH="0" flipV="0">
            <a:off x="566408" y="482957"/>
            <a:ext cx="2361126" cy="2481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Extension Settings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/>
              <a:t>Installed State</a:t>
            </a:r>
            <a:endParaRPr sz="1200"/>
          </a:p>
          <a:p>
            <a:pPr marL="217793" indent="-217793">
              <a:buFont typeface="Arial"/>
              <a:buChar char="–"/>
              <a:defRPr/>
            </a:pPr>
            <a:r>
              <a:rPr sz="1200"/>
              <a:t>Environment paths</a:t>
            </a:r>
            <a:endParaRPr sz="1200"/>
          </a:p>
          <a:p>
            <a:pPr marL="617843" lvl="1" indent="-217793">
              <a:buFont typeface="Arial"/>
              <a:buChar char="–"/>
              <a:defRPr/>
            </a:pPr>
            <a:r>
              <a:rPr sz="1200"/>
              <a:t>OpenOCD</a:t>
            </a:r>
            <a:endParaRPr sz="1200"/>
          </a:p>
          <a:p>
            <a:pPr marL="617843" lvl="1" indent="-217793">
              <a:buFont typeface="Arial"/>
              <a:buChar char="–"/>
              <a:defRPr/>
            </a:pPr>
            <a:r>
              <a:rPr sz="1200"/>
              <a:t>Minipro</a:t>
            </a:r>
            <a:endParaRPr sz="1200"/>
          </a:p>
          <a:p>
            <a:pPr marL="617843" lvl="1" indent="-217793">
              <a:buFont typeface="Arial"/>
              <a:buChar char="–"/>
              <a:defRPr/>
            </a:pPr>
            <a:r>
              <a:rPr sz="1200"/>
              <a:t>Wine (Linux)</a:t>
            </a:r>
            <a:endParaRPr sz="1200"/>
          </a:p>
          <a:p>
            <a:pPr marL="617843" lvl="1" indent="-217793">
              <a:buFont typeface="Arial"/>
              <a:buChar char="–"/>
              <a:defRPr/>
            </a:pPr>
            <a:r>
              <a:rPr sz="1200"/>
              <a:t>ATMISP</a:t>
            </a:r>
            <a:endParaRPr sz="1200"/>
          </a:p>
          <a:p>
            <a:pPr marL="617843" lvl="1" indent="-217793">
              <a:buFont typeface="Arial"/>
              <a:buChar char="–"/>
              <a:defRPr/>
            </a:pPr>
            <a:r>
              <a:rPr sz="1200"/>
              <a:t>Wincupl</a:t>
            </a:r>
            <a:endParaRPr sz="1200"/>
          </a:p>
          <a:p>
            <a:pPr marL="217793" lvl="0" indent="-217793">
              <a:buFont typeface="Arial"/>
              <a:buChar char="–"/>
              <a:defRPr/>
            </a:pPr>
            <a:r>
              <a:rPr sz="1200"/>
              <a:t>Debug Messages (on/off)</a:t>
            </a:r>
            <a:endParaRPr sz="1200"/>
          </a:p>
          <a:p>
            <a:pPr marL="217793" lvl="0" indent="-217793">
              <a:buFont typeface="Arial"/>
              <a:buChar char="–"/>
              <a:defRPr/>
            </a:pPr>
            <a:r>
              <a:rPr sz="1200"/>
              <a:t>Integrated Terminal</a:t>
            </a:r>
            <a:endParaRPr sz="1200"/>
          </a:p>
          <a:p>
            <a:pPr marL="217793" lvl="0" indent="-217793">
              <a:buFont typeface="Arial"/>
              <a:buChar char="–"/>
              <a:defRPr/>
            </a:pPr>
            <a:r>
              <a:rPr sz="1200"/>
              <a:t>Wine Arch &amp; Prefix (Linux)</a:t>
            </a:r>
            <a:endParaRPr sz="1200"/>
          </a:p>
          <a:p>
            <a:pPr marL="239821" indent="-239821">
              <a:buFont typeface="Arial"/>
              <a:buChar char="–"/>
              <a:defRPr/>
            </a:pPr>
            <a:r>
              <a:rPr lang="en-US" sz="1200" b="0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CUPL optimization level</a:t>
            </a:r>
            <a:endParaRPr sz="1200"/>
          </a:p>
          <a:p>
            <a:pPr marL="217793" lvl="0" indent="-217793">
              <a:buFont typeface="Arial"/>
              <a:buChar char="–"/>
              <a:defRPr/>
            </a:pPr>
            <a:endParaRPr sz="1200"/>
          </a:p>
          <a:p>
            <a:pPr marL="217793" lvl="0" indent="-217793">
              <a:buFont typeface="Arial"/>
              <a:buChar char="–"/>
              <a:defRPr/>
            </a:pPr>
            <a:endParaRPr sz="1200"/>
          </a:p>
        </p:txBody>
      </p:sp>
      <p:sp>
        <p:nvSpPr>
          <p:cNvPr id="114894908" name=""/>
          <p:cNvSpPr/>
          <p:nvPr/>
        </p:nvSpPr>
        <p:spPr bwMode="auto">
          <a:xfrm flipH="0" flipV="0">
            <a:off x="566408" y="3246549"/>
            <a:ext cx="2361126" cy="1395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Project Settings</a:t>
            </a:r>
            <a:endParaRPr/>
          </a:p>
          <a:p>
            <a:pPr marL="239821" indent="-239821">
              <a:buFont typeface="Arial"/>
              <a:buChar char="–"/>
              <a:defRPr/>
            </a:pPr>
            <a:r>
              <a:rPr sz="1200"/>
              <a:t>Project path</a:t>
            </a:r>
            <a:endParaRPr sz="1200"/>
          </a:p>
          <a:p>
            <a:pPr marL="239821" indent="-239821">
              <a:buFont typeface="Arial"/>
              <a:buChar char="–"/>
              <a:defRPr/>
            </a:pPr>
            <a:r>
              <a:rPr sz="1200"/>
              <a:t>Device (settings)</a:t>
            </a:r>
            <a:endParaRPr sz="1200"/>
          </a:p>
          <a:p>
            <a:pPr marL="239821" indent="-239821">
              <a:buFont typeface="Arial"/>
              <a:buChar char="–"/>
              <a:defRPr/>
            </a:pPr>
            <a:r>
              <a:rPr sz="1200"/>
              <a:t>Name</a:t>
            </a:r>
            <a:endParaRPr sz="1200"/>
          </a:p>
          <a:p>
            <a:pPr marL="239821" lvl="0" indent="-239821">
              <a:buFont typeface="Arial"/>
              <a:buChar char="–"/>
              <a:defRPr/>
            </a:pPr>
            <a:r>
              <a:rPr sz="1200"/>
              <a:t>CUPL optimization level  (override)</a:t>
            </a:r>
            <a:endParaRPr sz="1200"/>
          </a:p>
          <a:p>
            <a:pPr marL="239821" indent="-239821">
              <a:buFont typeface="Arial"/>
              <a:buChar char="–"/>
              <a:defRPr/>
            </a:pPr>
            <a:endParaRPr sz="1400"/>
          </a:p>
          <a:p>
            <a:pPr marL="239821" indent="-239821">
              <a:buFont typeface="Arial"/>
              <a:buChar char="–"/>
              <a:defRPr/>
            </a:pPr>
            <a:endParaRPr sz="1400"/>
          </a:p>
        </p:txBody>
      </p:sp>
      <p:sp>
        <p:nvSpPr>
          <p:cNvPr id="162319502" name=""/>
          <p:cNvSpPr/>
          <p:nvPr/>
        </p:nvSpPr>
        <p:spPr bwMode="auto">
          <a:xfrm flipH="0" flipV="0">
            <a:off x="566408" y="5151549"/>
            <a:ext cx="2361126" cy="1354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Device Settings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/>
              <a:t>Device Name(r/w)</a:t>
            </a:r>
            <a:endParaRPr sz="1200"/>
          </a:p>
          <a:p>
            <a:pPr marL="217793" indent="-217793">
              <a:buFont typeface="Arial"/>
              <a:buChar char="–"/>
              <a:defRPr/>
            </a:pPr>
            <a:r>
              <a:rPr sz="1200"/>
              <a:t>Manufacturer (read-only)</a:t>
            </a:r>
            <a:endParaRPr sz="1200"/>
          </a:p>
          <a:p>
            <a:pPr marL="217792" indent="-217792">
              <a:buFont typeface="Arial"/>
              <a:buChar char="–"/>
              <a:defRPr/>
            </a:pPr>
            <a:r>
              <a:rPr lang="en-US" sz="1200" b="0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Device Name (read-only)</a:t>
            </a:r>
            <a:endParaRPr lang="en-US" sz="1200" b="0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  <a:p>
            <a:pPr marL="217792" indent="-217792">
              <a:buFont typeface="Arial"/>
              <a:buChar char="–"/>
              <a:defRPr/>
            </a:pPr>
            <a:r>
              <a:rPr lang="en-US" sz="12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Device Code (read-only)</a:t>
            </a:r>
            <a:endParaRPr lang="en-US" sz="1200" b="0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  <a:p>
            <a:pPr marL="217792" indent="-217792">
              <a:buFont typeface="Arial"/>
              <a:buChar char="–"/>
              <a:defRPr/>
            </a:pPr>
            <a:r>
              <a:rPr lang="en-US" sz="12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Device Pin offset (read-only)</a:t>
            </a:r>
            <a:endParaRPr lang="en-US" sz="1200"/>
          </a:p>
          <a:p>
            <a:pPr marL="217793" indent="-217793">
              <a:buFont typeface="Arial"/>
              <a:buChar char="–"/>
              <a:defRPr/>
            </a:pPr>
            <a:endParaRPr sz="1200"/>
          </a:p>
          <a:p>
            <a:pPr marL="217793" indent="-217793">
              <a:buFont typeface="Arial"/>
              <a:buChar char="–"/>
              <a:defRPr/>
            </a:pPr>
            <a:endParaRPr sz="1200"/>
          </a:p>
          <a:p>
            <a:pPr marL="217793" indent="-217793">
              <a:buFont typeface="Arial"/>
              <a:buChar char="–"/>
              <a:defRPr/>
            </a:pPr>
            <a:endParaRPr sz="1200"/>
          </a:p>
        </p:txBody>
      </p:sp>
      <p:sp>
        <p:nvSpPr>
          <p:cNvPr id="1931332893" name=""/>
          <p:cNvSpPr/>
          <p:nvPr/>
        </p:nvSpPr>
        <p:spPr bwMode="auto">
          <a:xfrm flipH="0" flipV="0">
            <a:off x="3517816" y="482957"/>
            <a:ext cx="4319788" cy="22940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Extension State</a:t>
            </a:r>
            <a:endParaRPr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–"/>
              <a:defRPr/>
            </a:pPr>
            <a:r>
              <a:rPr>
                <a:solidFill>
                  <a:schemeClr val="tx1"/>
                </a:solidFill>
              </a:rPr>
              <a:t>Projects (List)</a:t>
            </a:r>
            <a:endParaRPr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–"/>
              <a:defRPr/>
            </a:pPr>
            <a:r>
              <a:rPr>
                <a:solidFill>
                  <a:schemeClr val="tx1"/>
                </a:solidFill>
              </a:rPr>
              <a:t>Active Project</a:t>
            </a:r>
            <a:endParaRPr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–"/>
              <a:defRPr/>
            </a:pPr>
            <a:r>
              <a:rPr>
                <a:solidFill>
                  <a:schemeClr val="tx1"/>
                </a:solidFill>
              </a:rPr>
              <a:t>Set Active(project path)</a:t>
            </a:r>
            <a:endParaRPr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–"/>
              <a:defRPr/>
            </a:pPr>
            <a:r>
              <a:rPr>
                <a:solidFill>
                  <a:schemeClr val="tx1"/>
                </a:solidFill>
              </a:rPr>
              <a:t>Set Active(pld/jed path)</a:t>
            </a:r>
            <a:endParaRPr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–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80634879" name=""/>
          <p:cNvSpPr txBox="1"/>
          <p:nvPr/>
        </p:nvSpPr>
        <p:spPr bwMode="auto">
          <a:xfrm flipH="0" flipV="0">
            <a:off x="3609159" y="1985492"/>
            <a:ext cx="415191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C00000"/>
                </a:solidFill>
              </a:rPr>
              <a:t>*Set Active sets:</a:t>
            </a:r>
            <a:endParaRPr>
              <a:solidFill>
                <a:srgbClr val="C00000"/>
              </a:solidFill>
            </a:endParaRPr>
          </a:p>
          <a:p>
            <a:pPr>
              <a:defRPr/>
            </a:pPr>
            <a:r>
              <a:rPr>
                <a:solidFill>
                  <a:srgbClr val="C00000"/>
                </a:solidFill>
              </a:rPr>
              <a:t>     Project Settings, Device Settings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004368560" name=""/>
          <p:cNvSpPr/>
          <p:nvPr/>
        </p:nvSpPr>
        <p:spPr bwMode="auto">
          <a:xfrm flipH="0" flipV="0">
            <a:off x="8441302" y="536619"/>
            <a:ext cx="3394119" cy="139521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Project is opened by passing project directory or pld file to ExtentionState SetActive method</a:t>
            </a:r>
            <a:endParaRPr/>
          </a:p>
        </p:txBody>
      </p:sp>
      <p:sp>
        <p:nvSpPr>
          <p:cNvPr id="429705596" name=""/>
          <p:cNvSpPr txBox="1"/>
          <p:nvPr/>
        </p:nvSpPr>
        <p:spPr bwMode="auto">
          <a:xfrm flipH="0" flipV="0">
            <a:off x="8146161" y="3970985"/>
            <a:ext cx="2890400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Minipro:</a:t>
            </a:r>
            <a:endParaRPr/>
          </a:p>
          <a:p>
            <a:pPr>
              <a:defRPr/>
            </a:pPr>
            <a:r>
              <a:rPr/>
              <a:t>bool: run device diagnostic </a:t>
            </a:r>
            <a:endParaRPr/>
          </a:p>
          <a:p>
            <a:pPr>
              <a:defRPr/>
            </a:pPr>
            <a:r>
              <a:rPr/>
              <a:t>   before deployment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ONLYOFFICE/8.3.1.25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2025-03-23T09:18:58Z</dcterms:modified>
</cp:coreProperties>
</file>