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61" r:id="rId5"/>
    <p:sldId id="276" r:id="rId6"/>
    <p:sldId id="262" r:id="rId7"/>
    <p:sldId id="265" r:id="rId8"/>
    <p:sldId id="263" r:id="rId9"/>
    <p:sldId id="267" r:id="rId10"/>
    <p:sldId id="268" r:id="rId11"/>
    <p:sldId id="269" r:id="rId12"/>
    <p:sldId id="270" r:id="rId13"/>
    <p:sldId id="271" r:id="rId14"/>
    <p:sldId id="272" r:id="rId15"/>
    <p:sldId id="274" r:id="rId16"/>
    <p:sldId id="277" r:id="rId17"/>
    <p:sldId id="278" r:id="rId18"/>
    <p:sldId id="279" r:id="rId19"/>
    <p:sldId id="280" r:id="rId20"/>
    <p:sldId id="281" r:id="rId21"/>
    <p:sldId id="282"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44"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806B3-A0D9-42DA-95B6-A1F8F44D6891}" type="datetimeFigureOut">
              <a:rPr lang="zh-CN" altLang="en-US" smtClean="0"/>
              <a:t>2020/1/14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080A6-7370-4546-9A58-6C8B74047B10}" type="slidenum">
              <a:rPr lang="zh-CN" altLang="en-US" smtClean="0"/>
              <a:t>‹#›</a:t>
            </a:fld>
            <a:endParaRPr lang="zh-CN" altLang="en-US"/>
          </a:p>
        </p:txBody>
      </p:sp>
    </p:spTree>
    <p:extLst>
      <p:ext uri="{BB962C8B-B14F-4D97-AF65-F5344CB8AC3E}">
        <p14:creationId xmlns:p14="http://schemas.microsoft.com/office/powerpoint/2010/main" val="242204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available main memory budget cannot only be used to increase Bloom filter accuracy but it can also be used to increase the size of the LSM-tree buffer</a:t>
            </a:r>
          </a:p>
        </p:txBody>
      </p:sp>
      <p:sp>
        <p:nvSpPr>
          <p:cNvPr id="4" name="灯片编号占位符 3"/>
          <p:cNvSpPr>
            <a:spLocks noGrp="1"/>
          </p:cNvSpPr>
          <p:nvPr>
            <p:ph type="sldNum" sz="quarter" idx="10"/>
          </p:nvPr>
        </p:nvSpPr>
        <p:spPr/>
        <p:txBody>
          <a:bodyPr/>
          <a:lstStyle/>
          <a:p>
            <a:fld id="{6B7080A6-7370-4546-9A58-6C8B74047B10}" type="slidenum">
              <a:rPr lang="zh-CN" altLang="en-US" smtClean="0"/>
              <a:t>3</a:t>
            </a:fld>
            <a:endParaRPr lang="zh-CN" altLang="en-US"/>
          </a:p>
        </p:txBody>
      </p:sp>
    </p:spTree>
    <p:extLst>
      <p:ext uri="{BB962C8B-B14F-4D97-AF65-F5344CB8AC3E}">
        <p14:creationId xmlns:p14="http://schemas.microsoft.com/office/powerpoint/2010/main" val="310395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simplifies tuning relative to the state of the art, because we do not need to carefully balance main memory allocation between the buffer and filters to optimize lookup performance </a:t>
            </a:r>
            <a:endParaRPr lang="en-US" altLang="zh-CN" b="0" dirty="0" smtClean="0"/>
          </a:p>
          <a:p>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15</a:t>
            </a:fld>
            <a:endParaRPr lang="zh-CN" altLang="en-US"/>
          </a:p>
        </p:txBody>
      </p:sp>
    </p:spTree>
    <p:extLst>
      <p:ext uri="{BB962C8B-B14F-4D97-AF65-F5344CB8AC3E}">
        <p14:creationId xmlns:p14="http://schemas.microsoft.com/office/powerpoint/2010/main" val="3128661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16</a:t>
            </a:fld>
            <a:endParaRPr lang="zh-CN" altLang="en-US"/>
          </a:p>
        </p:txBody>
      </p:sp>
    </p:spTree>
    <p:extLst>
      <p:ext uri="{BB962C8B-B14F-4D97-AF65-F5344CB8AC3E}">
        <p14:creationId xmlns:p14="http://schemas.microsoft.com/office/powerpoint/2010/main" val="232359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overall insight is that it is desirable to set the buffer size as large as possible to reduce update cost while still keeping it below the point where it begins to significantly</a:t>
            </a:r>
          </a:p>
          <a:p>
            <a:r>
              <a:rPr lang="en-US" altLang="zh-CN" sz="1200" b="0" i="0" u="none" strike="noStrike" kern="1200" baseline="0" dirty="0" smtClean="0">
                <a:solidFill>
                  <a:schemeClr val="tx1"/>
                </a:solidFill>
                <a:latin typeface="+mn-lt"/>
                <a:ea typeface="+mn-ea"/>
                <a:cs typeface="+mn-cs"/>
              </a:rPr>
              <a:t>harm lookup cost.</a:t>
            </a:r>
          </a:p>
          <a:p>
            <a:r>
              <a:rPr lang="zh-CN" altLang="en-US" sz="1200" b="0" i="0" u="none" strike="noStrike" kern="1200" baseline="0" dirty="0" smtClean="0">
                <a:solidFill>
                  <a:schemeClr val="tx1"/>
                </a:solidFill>
                <a:latin typeface="+mn-lt"/>
                <a:ea typeface="+mn-ea"/>
                <a:cs typeface="+mn-cs"/>
              </a:rPr>
              <a:t>在甜点到来之前，令</a:t>
            </a:r>
            <a:r>
              <a:rPr lang="en-US" altLang="zh-CN" sz="1200" b="0" i="0" u="none" strike="noStrike" kern="1200" baseline="0" dirty="0" err="1" smtClean="0">
                <a:solidFill>
                  <a:schemeClr val="tx1"/>
                </a:solidFill>
                <a:latin typeface="+mn-lt"/>
                <a:ea typeface="+mn-ea"/>
                <a:cs typeface="+mn-cs"/>
              </a:rPr>
              <a:t>Mbuffer</a:t>
            </a:r>
            <a:r>
              <a:rPr lang="zh-CN" altLang="en-US" sz="1200" b="0" i="0" u="none" strike="noStrike" kern="1200" baseline="0" dirty="0" smtClean="0">
                <a:solidFill>
                  <a:schemeClr val="tx1"/>
                </a:solidFill>
                <a:latin typeface="+mn-lt"/>
                <a:ea typeface="+mn-ea"/>
                <a:cs typeface="+mn-cs"/>
              </a:rPr>
              <a:t>无限大</a:t>
            </a:r>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17</a:t>
            </a:fld>
            <a:endParaRPr lang="zh-CN" altLang="en-US"/>
          </a:p>
        </p:txBody>
      </p:sp>
    </p:spTree>
    <p:extLst>
      <p:ext uri="{BB962C8B-B14F-4D97-AF65-F5344CB8AC3E}">
        <p14:creationId xmlns:p14="http://schemas.microsoft.com/office/powerpoint/2010/main" val="1772176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controlling four tuning parameters: </a:t>
            </a:r>
          </a:p>
          <a:p>
            <a:r>
              <a:rPr lang="en-US" altLang="zh-CN" sz="1200" b="0" i="0" u="none" strike="noStrike" kern="1200" baseline="0" dirty="0" smtClean="0">
                <a:solidFill>
                  <a:schemeClr val="tx1"/>
                </a:solidFill>
                <a:latin typeface="+mn-lt"/>
                <a:ea typeface="+mn-ea"/>
                <a:cs typeface="+mn-cs"/>
              </a:rPr>
              <a:t>  1.the merge policy (</a:t>
            </a:r>
            <a:r>
              <a:rPr lang="en-US" altLang="zh-CN" sz="1200" b="0" i="0" u="none" strike="noStrike" kern="1200" baseline="0" dirty="0" err="1" smtClean="0">
                <a:solidFill>
                  <a:schemeClr val="tx1"/>
                </a:solidFill>
                <a:latin typeface="+mn-lt"/>
                <a:ea typeface="+mn-ea"/>
                <a:cs typeface="+mn-cs"/>
              </a:rPr>
              <a:t>tiering</a:t>
            </a:r>
            <a:r>
              <a:rPr lang="en-US" altLang="zh-CN" sz="1200" b="0" i="0" u="none" strike="noStrike" kern="1200" baseline="0" dirty="0" smtClean="0">
                <a:solidFill>
                  <a:schemeClr val="tx1"/>
                </a:solidFill>
                <a:latin typeface="+mn-lt"/>
                <a:ea typeface="+mn-ea"/>
                <a:cs typeface="+mn-cs"/>
              </a:rPr>
              <a:t> vs. leveling)</a:t>
            </a:r>
          </a:p>
          <a:p>
            <a:r>
              <a:rPr lang="en-US" altLang="zh-CN" sz="1200" b="0" i="0" u="none" strike="noStrike" kern="1200" baseline="0" dirty="0" smtClean="0">
                <a:solidFill>
                  <a:schemeClr val="tx1"/>
                </a:solidFill>
                <a:latin typeface="+mn-lt"/>
                <a:ea typeface="+mn-ea"/>
                <a:cs typeface="+mn-cs"/>
              </a:rPr>
              <a:t>  2.the size ratio</a:t>
            </a:r>
          </a:p>
          <a:p>
            <a:r>
              <a:rPr lang="en-US" altLang="zh-CN" sz="1200" b="0" i="0" u="none" strike="noStrike" kern="1200" baseline="0" dirty="0" smtClean="0">
                <a:solidFill>
                  <a:schemeClr val="tx1"/>
                </a:solidFill>
                <a:latin typeface="+mn-lt"/>
                <a:ea typeface="+mn-ea"/>
                <a:cs typeface="+mn-cs"/>
              </a:rPr>
              <a:t>  3.the amount of main memory allocated to the filters</a:t>
            </a:r>
          </a:p>
          <a:p>
            <a:r>
              <a:rPr lang="en-US" altLang="zh-CN" sz="1200" b="0" i="0" u="none" strike="noStrike" kern="1200" baseline="0" dirty="0" smtClean="0">
                <a:solidFill>
                  <a:schemeClr val="tx1"/>
                </a:solidFill>
                <a:latin typeface="+mn-lt"/>
                <a:ea typeface="+mn-ea"/>
                <a:cs typeface="+mn-cs"/>
              </a:rPr>
              <a:t>  4.The amount of main memory allocated to the buffer.</a:t>
            </a:r>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18</a:t>
            </a:fld>
            <a:endParaRPr lang="zh-CN" altLang="en-US"/>
          </a:p>
        </p:txBody>
      </p:sp>
    </p:spTree>
    <p:extLst>
      <p:ext uri="{BB962C8B-B14F-4D97-AF65-F5344CB8AC3E}">
        <p14:creationId xmlns:p14="http://schemas.microsoft.com/office/powerpoint/2010/main" val="9191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复杂度</a:t>
            </a:r>
            <a:r>
              <a:rPr lang="en-US" altLang="zh-CN" dirty="0" smtClean="0"/>
              <a:t>O(</a:t>
            </a:r>
            <a:r>
              <a:rPr lang="en-US" altLang="zh-CN" dirty="0" err="1" smtClean="0"/>
              <a:t>Tlim</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19</a:t>
            </a:fld>
            <a:endParaRPr lang="zh-CN" altLang="en-US"/>
          </a:p>
        </p:txBody>
      </p:sp>
    </p:spTree>
    <p:extLst>
      <p:ext uri="{BB962C8B-B14F-4D97-AF65-F5344CB8AC3E}">
        <p14:creationId xmlns:p14="http://schemas.microsoft.com/office/powerpoint/2010/main" val="261093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如果</a:t>
                </a:r>
                <a:r>
                  <a:rPr lang="en-US" altLang="zh-CN" dirty="0" smtClean="0"/>
                  <a:t>FPRs=10</a:t>
                </a:r>
                <a:r>
                  <a:rPr lang="zh-CN" altLang="en-US" dirty="0" smtClean="0"/>
                  <a:t>的</a:t>
                </a:r>
                <a:r>
                  <a:rPr lang="en-US" altLang="zh-CN" dirty="0" smtClean="0"/>
                  <a:t>-4</a:t>
                </a:r>
                <a:r>
                  <a:rPr lang="zh-CN" altLang="en-US" dirty="0" smtClean="0"/>
                  <a:t>次方，由于</a:t>
                </a:r>
                <a:r>
                  <a:rPr lang="en-US" altLang="zh-CN" dirty="0" smtClean="0"/>
                  <a:t>IO</a:t>
                </a:r>
                <a:r>
                  <a:rPr lang="zh-CN" altLang="en-US" dirty="0" smtClean="0"/>
                  <a:t>查询的时间消耗是</a:t>
                </a:r>
                <a:r>
                  <a:rPr lang="en-US" altLang="zh-CN" dirty="0" smtClean="0"/>
                  <a:t>10ms</a:t>
                </a:r>
                <a:r>
                  <a:rPr lang="zh-CN" altLang="en-US" dirty="0" smtClean="0"/>
                  <a:t>，那么由于</a:t>
                </a:r>
                <a:r>
                  <a:rPr lang="en-US" altLang="zh-CN" dirty="0" smtClean="0"/>
                  <a:t>FPRs</a:t>
                </a:r>
                <a:r>
                  <a:rPr lang="zh-CN" altLang="en-US" dirty="0" smtClean="0"/>
                  <a:t>带来的</a:t>
                </a:r>
                <a:r>
                  <a:rPr lang="en-US" altLang="zh-CN" dirty="0" smtClean="0"/>
                  <a:t>IO</a:t>
                </a:r>
                <a:r>
                  <a:rPr lang="zh-CN" altLang="en-US" dirty="0" smtClean="0"/>
                  <a:t>消耗则是</a:t>
                </a:r>
                <a:r>
                  <a:rPr lang="en-US" altLang="zh-CN" dirty="0" smtClean="0"/>
                  <a:t>10</a:t>
                </a:r>
                <a:r>
                  <a:rPr lang="zh-CN" altLang="en-US" dirty="0" smtClean="0"/>
                  <a:t>的</a:t>
                </a:r>
                <a:r>
                  <a:rPr lang="en-US" altLang="zh-CN" dirty="0" smtClean="0"/>
                  <a:t>-6</a:t>
                </a:r>
                <a:r>
                  <a:rPr lang="zh-CN" altLang="en-US" dirty="0" smtClean="0"/>
                  <a:t>次方，此时相对于系统中的其他消耗来说已经</a:t>
                </a:r>
                <a:r>
                  <a:rPr lang="zh-CN" altLang="en-US" dirty="0" smtClean="0"/>
                  <a:t>微不足道</a:t>
                </a:r>
                <a:endParaRPr lang="en-US" altLang="zh-CN" dirty="0" smtClean="0"/>
              </a:p>
              <a:p>
                <a:endParaRPr lang="en-US" altLang="zh-CN" dirty="0" smtClean="0"/>
              </a:p>
              <a:p>
                <a:r>
                  <a:rPr lang="en-US" altLang="zh-CN" dirty="0" smtClean="0"/>
                  <a:t>M(filter)</a:t>
                </a:r>
                <a:r>
                  <a:rPr lang="zh-CN" altLang="en-US" dirty="0" smtClean="0"/>
                  <a:t>至少要等于</a:t>
                </a:r>
                <a:r>
                  <a:rPr lang="en-US" altLang="zh-CN" dirty="0" smtClean="0"/>
                  <a:t>M(threshold)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𝐿</m:t>
                        </m:r>
                      </m:sup>
                    </m:sSup>
                  </m:oMath>
                </a14:m>
                <a:r>
                  <a:rPr lang="en-US" altLang="zh-CN" dirty="0" smtClean="0"/>
                  <a:t>, </a:t>
                </a:r>
                <a:r>
                  <a:rPr lang="zh-CN" altLang="en-US" dirty="0" smtClean="0"/>
                  <a:t>因为如果小于等于的话，所有的</a:t>
                </a:r>
                <a:r>
                  <a:rPr lang="en-US" altLang="zh-CN" dirty="0" smtClean="0"/>
                  <a:t>level</a:t>
                </a:r>
                <a:r>
                  <a:rPr lang="zh-CN" altLang="en-US" dirty="0" smtClean="0"/>
                  <a:t>都</a:t>
                </a:r>
                <a:r>
                  <a:rPr lang="en-US" altLang="zh-CN" dirty="0" smtClean="0"/>
                  <a:t>FPR</a:t>
                </a:r>
                <a:r>
                  <a:rPr lang="zh-CN" altLang="en-US" dirty="0" smtClean="0"/>
                  <a:t>都等于</a:t>
                </a:r>
                <a:r>
                  <a:rPr lang="en-US" altLang="zh-CN" dirty="0" smtClean="0"/>
                  <a:t>1</a:t>
                </a:r>
                <a:r>
                  <a:rPr lang="zh-CN" altLang="en-US" dirty="0" smtClean="0"/>
                  <a:t>，对性能影响很大。根据</a:t>
                </a:r>
                <a:r>
                  <a:rPr lang="en-US" altLang="zh-CN" dirty="0" smtClean="0"/>
                  <a:t>FPR</a:t>
                </a:r>
                <a:r>
                  <a:rPr lang="en-US" altLang="zh-CN" baseline="0" dirty="0" smtClean="0"/>
                  <a:t> = </a:t>
                </a:r>
                <a14:m>
                  <m:oMath xmlns:m="http://schemas.openxmlformats.org/officeDocument/2006/math">
                    <m:sSup>
                      <m:sSupPr>
                        <m:ctrlPr>
                          <a:rPr lang="en-US" altLang="zh-CN" i="1" baseline="0" smtClean="0">
                            <a:latin typeface="Cambria Math" panose="02040503050406030204" pitchFamily="18" charset="0"/>
                          </a:rPr>
                        </m:ctrlPr>
                      </m:sSupPr>
                      <m:e>
                        <m:r>
                          <a:rPr lang="en-US" altLang="zh-CN" b="0" i="1" baseline="0" smtClean="0">
                            <a:latin typeface="Cambria Math" panose="02040503050406030204" pitchFamily="18" charset="0"/>
                          </a:rPr>
                          <m:t>𝑒</m:t>
                        </m:r>
                      </m:e>
                      <m:sup>
                        <m:r>
                          <a:rPr lang="en-US" altLang="zh-CN" b="0" i="1" baseline="0" smtClean="0">
                            <a:latin typeface="Cambria Math" panose="02040503050406030204" pitchFamily="18" charset="0"/>
                          </a:rPr>
                          <m:t>−</m:t>
                        </m:r>
                        <m:f>
                          <m:fPr>
                            <m:ctrlPr>
                              <a:rPr lang="en-US" altLang="zh-CN" b="0" i="1" baseline="0" smtClean="0">
                                <a:latin typeface="Cambria Math" panose="02040503050406030204" pitchFamily="18" charset="0"/>
                              </a:rPr>
                            </m:ctrlPr>
                          </m:fPr>
                          <m:num>
                            <m:r>
                              <a:rPr lang="en-US" altLang="zh-CN" b="0" i="1" baseline="0" smtClean="0">
                                <a:latin typeface="Cambria Math" panose="02040503050406030204" pitchFamily="18" charset="0"/>
                              </a:rPr>
                              <m:t>𝑏𝑖𝑡𝑠</m:t>
                            </m:r>
                          </m:num>
                          <m:den>
                            <m:r>
                              <a:rPr lang="en-US" altLang="zh-CN" b="0" i="1" baseline="0" smtClean="0">
                                <a:latin typeface="Cambria Math" panose="02040503050406030204" pitchFamily="18" charset="0"/>
                              </a:rPr>
                              <m:t>𝑒𝑛𝑡𝑟𝑖𝑒𝑠</m:t>
                            </m:r>
                          </m:den>
                        </m:f>
                        <m:r>
                          <a:rPr lang="en-US" altLang="zh-CN" b="0" i="1" baseline="0" smtClean="0">
                            <a:latin typeface="Cambria Math" panose="02040503050406030204" pitchFamily="18" charset="0"/>
                            <a:ea typeface="Cambria Math" panose="02040503050406030204" pitchFamily="18" charset="0"/>
                          </a:rPr>
                          <m:t>∙</m:t>
                        </m:r>
                        <m:r>
                          <m:rPr>
                            <m:sty m:val="p"/>
                          </m:rPr>
                          <a:rPr lang="en-US" altLang="zh-CN" b="0" i="0" baseline="0" smtClean="0">
                            <a:latin typeface="Cambria Math" panose="02040503050406030204" pitchFamily="18" charset="0"/>
                            <a:ea typeface="Cambria Math" panose="02040503050406030204" pitchFamily="18" charset="0"/>
                          </a:rPr>
                          <m:t>ln</m:t>
                        </m:r>
                        <m:sSup>
                          <m:sSupPr>
                            <m:ctrlPr>
                              <a:rPr lang="en-US" altLang="zh-CN" b="0" i="1" baseline="0" smtClean="0">
                                <a:latin typeface="Cambria Math" panose="02040503050406030204" pitchFamily="18" charset="0"/>
                                <a:ea typeface="Cambria Math" panose="02040503050406030204" pitchFamily="18" charset="0"/>
                              </a:rPr>
                            </m:ctrlPr>
                          </m:sSupPr>
                          <m:e>
                            <m:r>
                              <a:rPr lang="en-US" altLang="zh-CN" b="0" i="1" baseline="0" smtClean="0">
                                <a:latin typeface="Cambria Math" panose="02040503050406030204" pitchFamily="18" charset="0"/>
                                <a:ea typeface="Cambria Math" panose="02040503050406030204" pitchFamily="18" charset="0"/>
                              </a:rPr>
                              <m:t>(2)</m:t>
                            </m:r>
                          </m:e>
                          <m:sup>
                            <m:r>
                              <a:rPr lang="en-US" altLang="zh-CN" b="0" i="1" baseline="0" smtClean="0">
                                <a:latin typeface="Cambria Math" panose="02040503050406030204" pitchFamily="18" charset="0"/>
                                <a:ea typeface="Cambria Math" panose="02040503050406030204" pitchFamily="18" charset="0"/>
                              </a:rPr>
                              <m:t>2</m:t>
                            </m:r>
                          </m:sup>
                        </m:sSup>
                      </m:sup>
                    </m:sSup>
                    <m:r>
                      <a:rPr lang="zh-CN" altLang="en-US" i="1" baseline="0" smtClean="0">
                        <a:latin typeface="Cambria Math" panose="02040503050406030204" pitchFamily="18" charset="0"/>
                      </a:rPr>
                      <m:t>推断</m:t>
                    </m:r>
                  </m:oMath>
                </a14:m>
                <a:endParaRPr lang="zh-CN" altLang="en-US" dirty="0"/>
              </a:p>
            </p:txBody>
          </p:sp>
        </mc:Choice>
        <mc:Fallback>
          <p:sp>
            <p:nvSpPr>
              <p:cNvPr id="3" name="备注占位符 2"/>
              <p:cNvSpPr>
                <a:spLocks noGrp="1"/>
              </p:cNvSpPr>
              <p:nvPr>
                <p:ph type="body" idx="1"/>
              </p:nvPr>
            </p:nvSpPr>
            <p:spPr/>
            <p:txBody>
              <a:bodyPr/>
              <a:lstStyle/>
              <a:p>
                <a:r>
                  <a:rPr lang="zh-CN" altLang="en-US" dirty="0" smtClean="0"/>
                  <a:t>如果</a:t>
                </a:r>
                <a:r>
                  <a:rPr lang="en-US" altLang="zh-CN" dirty="0" smtClean="0"/>
                  <a:t>FPRs=10</a:t>
                </a:r>
                <a:r>
                  <a:rPr lang="zh-CN" altLang="en-US" dirty="0" smtClean="0"/>
                  <a:t>的</a:t>
                </a:r>
                <a:r>
                  <a:rPr lang="en-US" altLang="zh-CN" dirty="0" smtClean="0"/>
                  <a:t>-4</a:t>
                </a:r>
                <a:r>
                  <a:rPr lang="zh-CN" altLang="en-US" dirty="0" smtClean="0"/>
                  <a:t>次方，由于</a:t>
                </a:r>
                <a:r>
                  <a:rPr lang="en-US" altLang="zh-CN" dirty="0" smtClean="0"/>
                  <a:t>IO</a:t>
                </a:r>
                <a:r>
                  <a:rPr lang="zh-CN" altLang="en-US" dirty="0" smtClean="0"/>
                  <a:t>查询的时间消耗是</a:t>
                </a:r>
                <a:r>
                  <a:rPr lang="en-US" altLang="zh-CN" dirty="0" smtClean="0"/>
                  <a:t>10ms</a:t>
                </a:r>
                <a:r>
                  <a:rPr lang="zh-CN" altLang="en-US" dirty="0" smtClean="0"/>
                  <a:t>，那么由于</a:t>
                </a:r>
                <a:r>
                  <a:rPr lang="en-US" altLang="zh-CN" dirty="0" smtClean="0"/>
                  <a:t>FPRs</a:t>
                </a:r>
                <a:r>
                  <a:rPr lang="zh-CN" altLang="en-US" dirty="0" smtClean="0"/>
                  <a:t>带来的</a:t>
                </a:r>
                <a:r>
                  <a:rPr lang="en-US" altLang="zh-CN" dirty="0" smtClean="0"/>
                  <a:t>IO</a:t>
                </a:r>
                <a:r>
                  <a:rPr lang="zh-CN" altLang="en-US" dirty="0" smtClean="0"/>
                  <a:t>消耗则是</a:t>
                </a:r>
                <a:r>
                  <a:rPr lang="en-US" altLang="zh-CN" dirty="0" smtClean="0"/>
                  <a:t>10</a:t>
                </a:r>
                <a:r>
                  <a:rPr lang="zh-CN" altLang="en-US" dirty="0" smtClean="0"/>
                  <a:t>的</a:t>
                </a:r>
                <a:r>
                  <a:rPr lang="en-US" altLang="zh-CN" dirty="0" smtClean="0"/>
                  <a:t>-6</a:t>
                </a:r>
                <a:r>
                  <a:rPr lang="zh-CN" altLang="en-US" dirty="0" smtClean="0"/>
                  <a:t>次方，此时相对于系统中的其他消耗来说已经</a:t>
                </a:r>
                <a:r>
                  <a:rPr lang="zh-CN" altLang="en-US" dirty="0" smtClean="0"/>
                  <a:t>微不足道</a:t>
                </a:r>
                <a:endParaRPr lang="en-US" altLang="zh-CN" dirty="0" smtClean="0"/>
              </a:p>
              <a:p>
                <a:endParaRPr lang="en-US" altLang="zh-CN" dirty="0" smtClean="0"/>
              </a:p>
              <a:p>
                <a:r>
                  <a:rPr lang="en-US" altLang="zh-CN" dirty="0" smtClean="0"/>
                  <a:t>M(filter)</a:t>
                </a:r>
                <a:r>
                  <a:rPr lang="zh-CN" altLang="en-US" dirty="0" smtClean="0"/>
                  <a:t>至少要等于</a:t>
                </a:r>
                <a:r>
                  <a:rPr lang="en-US" altLang="zh-CN" dirty="0" smtClean="0"/>
                  <a:t>M(threshold) / </a:t>
                </a:r>
                <a:r>
                  <a:rPr lang="en-US" altLang="zh-CN" b="0" i="0" smtClean="0">
                    <a:latin typeface="Cambria Math" panose="02040503050406030204" pitchFamily="18" charset="0"/>
                  </a:rPr>
                  <a:t>𝑇^𝐿</a:t>
                </a:r>
                <a:r>
                  <a:rPr lang="en-US" altLang="zh-CN" dirty="0" smtClean="0"/>
                  <a:t>, </a:t>
                </a:r>
                <a:r>
                  <a:rPr lang="zh-CN" altLang="en-US" dirty="0" smtClean="0"/>
                  <a:t>因为如果小于等于的话，所有的</a:t>
                </a:r>
                <a:r>
                  <a:rPr lang="en-US" altLang="zh-CN" dirty="0" smtClean="0"/>
                  <a:t>level</a:t>
                </a:r>
                <a:r>
                  <a:rPr lang="zh-CN" altLang="en-US" dirty="0" smtClean="0"/>
                  <a:t>都</a:t>
                </a:r>
                <a:r>
                  <a:rPr lang="en-US" altLang="zh-CN" dirty="0" smtClean="0"/>
                  <a:t>FPR</a:t>
                </a:r>
                <a:r>
                  <a:rPr lang="zh-CN" altLang="en-US" dirty="0" smtClean="0"/>
                  <a:t>都等于</a:t>
                </a:r>
                <a:r>
                  <a:rPr lang="en-US" altLang="zh-CN" dirty="0" smtClean="0"/>
                  <a:t>1</a:t>
                </a:r>
                <a:r>
                  <a:rPr lang="zh-CN" altLang="en-US" dirty="0" smtClean="0"/>
                  <a:t>，对性能影响很大。根据</a:t>
                </a:r>
                <a:r>
                  <a:rPr lang="en-US" altLang="zh-CN" dirty="0" smtClean="0"/>
                  <a:t>FPR</a:t>
                </a:r>
                <a:r>
                  <a:rPr lang="en-US" altLang="zh-CN" baseline="0" dirty="0" smtClean="0"/>
                  <a:t> = </a:t>
                </a:r>
                <a:r>
                  <a:rPr lang="en-US" altLang="zh-CN" b="0" i="0" baseline="0" smtClean="0">
                    <a:latin typeface="Cambria Math" panose="02040503050406030204" pitchFamily="18" charset="0"/>
                  </a:rPr>
                  <a:t>𝑒^(−𝑏𝑖𝑡𝑠/𝑒𝑛𝑡𝑟𝑖𝑒𝑠</a:t>
                </a:r>
                <a:r>
                  <a:rPr lang="en-US" altLang="zh-CN" b="0" i="0" baseline="0" smtClean="0">
                    <a:latin typeface="Cambria Math" panose="02040503050406030204" pitchFamily="18" charset="0"/>
                    <a:ea typeface="Cambria Math" panose="02040503050406030204" pitchFamily="18" charset="0"/>
                  </a:rPr>
                  <a:t>∙ln〖(2)〗^2 )</a:t>
                </a:r>
                <a:r>
                  <a:rPr lang="zh-CN" altLang="en-US" b="0" i="0" baseline="0" smtClean="0">
                    <a:latin typeface="Cambria Math" panose="02040503050406030204" pitchFamily="18" charset="0"/>
                    <a:ea typeface="Cambria Math" panose="02040503050406030204" pitchFamily="18" charset="0"/>
                  </a:rPr>
                  <a:t> </a:t>
                </a:r>
                <a:r>
                  <a:rPr lang="zh-CN" altLang="en-US" i="0" baseline="0" smtClean="0">
                    <a:latin typeface="Cambria Math" panose="02040503050406030204" pitchFamily="18" charset="0"/>
                  </a:rPr>
                  <a:t>推断</a:t>
                </a:r>
                <a:endParaRPr lang="zh-CN" altLang="en-US" dirty="0"/>
              </a:p>
            </p:txBody>
          </p:sp>
        </mc:Fallback>
      </mc:AlternateContent>
      <p:sp>
        <p:nvSpPr>
          <p:cNvPr id="4" name="灯片编号占位符 3"/>
          <p:cNvSpPr>
            <a:spLocks noGrp="1"/>
          </p:cNvSpPr>
          <p:nvPr>
            <p:ph type="sldNum" sz="quarter" idx="10"/>
          </p:nvPr>
        </p:nvSpPr>
        <p:spPr/>
        <p:txBody>
          <a:bodyPr/>
          <a:lstStyle/>
          <a:p>
            <a:fld id="{6B7080A6-7370-4546-9A58-6C8B74047B10}" type="slidenum">
              <a:rPr lang="zh-CN" altLang="en-US" smtClean="0"/>
              <a:t>20</a:t>
            </a:fld>
            <a:endParaRPr lang="zh-CN" altLang="en-US"/>
          </a:p>
        </p:txBody>
      </p:sp>
    </p:spTree>
    <p:extLst>
      <p:ext uri="{BB962C8B-B14F-4D97-AF65-F5344CB8AC3E}">
        <p14:creationId xmlns:p14="http://schemas.microsoft.com/office/powerpoint/2010/main" val="41799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该算法周期性运行</a:t>
            </a:r>
            <a:endParaRPr lang="en-US" altLang="zh-CN" dirty="0" smtClean="0"/>
          </a:p>
          <a:p>
            <a:r>
              <a:rPr lang="zh-CN" altLang="en-US" dirty="0" smtClean="0"/>
              <a:t>初始情况，将</a:t>
            </a:r>
            <a:r>
              <a:rPr lang="en-US" altLang="zh-CN" dirty="0" err="1" smtClean="0"/>
              <a:t>Mfilter</a:t>
            </a:r>
            <a:r>
              <a:rPr lang="zh-CN" altLang="en-US" dirty="0" smtClean="0"/>
              <a:t>都分配给</a:t>
            </a:r>
            <a:r>
              <a:rPr lang="en-US" altLang="zh-CN" dirty="0" smtClean="0"/>
              <a:t>run[0]</a:t>
            </a:r>
          </a:p>
          <a:p>
            <a:r>
              <a:rPr lang="en-US" altLang="zh-CN" dirty="0" smtClean="0"/>
              <a:t>R</a:t>
            </a:r>
            <a:r>
              <a:rPr lang="zh-CN" altLang="en-US" dirty="0" smtClean="0"/>
              <a:t>是</a:t>
            </a:r>
            <a:r>
              <a:rPr lang="en-US" altLang="zh-CN" dirty="0" smtClean="0"/>
              <a:t>FPRs</a:t>
            </a:r>
          </a:p>
          <a:p>
            <a:r>
              <a:rPr lang="zh-CN" altLang="en-US" dirty="0" smtClean="0"/>
              <a:t>对所有的</a:t>
            </a:r>
            <a:r>
              <a:rPr lang="en-US" altLang="zh-CN" dirty="0" smtClean="0"/>
              <a:t>runs[</a:t>
            </a:r>
            <a:r>
              <a:rPr lang="en-US" altLang="zh-CN" dirty="0" err="1" smtClean="0"/>
              <a:t>i</a:t>
            </a:r>
            <a:r>
              <a:rPr lang="en-US" altLang="zh-CN" dirty="0" smtClean="0"/>
              <a:t>]</a:t>
            </a:r>
            <a:r>
              <a:rPr lang="zh-CN" altLang="en-US" dirty="0" smtClean="0"/>
              <a:t>和</a:t>
            </a:r>
            <a:r>
              <a:rPr lang="en-US" altLang="zh-CN" dirty="0" smtClean="0"/>
              <a:t>runs[j], </a:t>
            </a:r>
            <a:r>
              <a:rPr lang="zh-CN" altLang="en-US" dirty="0" smtClean="0"/>
              <a:t>交换</a:t>
            </a:r>
            <a:r>
              <a:rPr lang="en-US" altLang="zh-CN" dirty="0" smtClean="0"/>
              <a:t>delta, </a:t>
            </a:r>
            <a:r>
              <a:rPr lang="zh-CN" altLang="en-US" dirty="0" smtClean="0"/>
              <a:t>计算其</a:t>
            </a:r>
            <a:r>
              <a:rPr lang="en-US" altLang="zh-CN" dirty="0" smtClean="0"/>
              <a:t>FPRs</a:t>
            </a:r>
            <a:r>
              <a:rPr lang="zh-CN" altLang="en-US" dirty="0" smtClean="0"/>
              <a:t>，如果小则记录，否则</a:t>
            </a:r>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21</a:t>
            </a:fld>
            <a:endParaRPr lang="zh-CN" altLang="en-US"/>
          </a:p>
        </p:txBody>
      </p:sp>
    </p:spTree>
    <p:extLst>
      <p:ext uri="{BB962C8B-B14F-4D97-AF65-F5344CB8AC3E}">
        <p14:creationId xmlns:p14="http://schemas.microsoft.com/office/powerpoint/2010/main" val="73498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Merge Policy: leveling</a:t>
            </a:r>
            <a:r>
              <a:rPr lang="en-US" altLang="zh-CN" baseline="0" dirty="0" smtClean="0"/>
              <a:t>/</a:t>
            </a:r>
            <a:r>
              <a:rPr lang="en-US" altLang="zh-CN" baseline="0" dirty="0" err="1" smtClean="0"/>
              <a:t>tiering</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4</a:t>
            </a:fld>
            <a:endParaRPr lang="zh-CN" altLang="en-US"/>
          </a:p>
        </p:txBody>
      </p:sp>
    </p:spTree>
    <p:extLst>
      <p:ext uri="{BB962C8B-B14F-4D97-AF65-F5344CB8AC3E}">
        <p14:creationId xmlns:p14="http://schemas.microsoft.com/office/powerpoint/2010/main" val="16262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图中表示</a:t>
            </a:r>
            <a:r>
              <a:rPr lang="en-US" altLang="zh-CN" dirty="0" smtClean="0"/>
              <a:t>size ratio</a:t>
            </a:r>
            <a:r>
              <a:rPr lang="zh-CN" altLang="en-US" dirty="0" smtClean="0"/>
              <a:t>和</a:t>
            </a:r>
            <a:r>
              <a:rPr lang="en-US" altLang="zh-CN" dirty="0" smtClean="0"/>
              <a:t>merge policy</a:t>
            </a:r>
            <a:r>
              <a:rPr lang="zh-CN" altLang="en-US" dirty="0" smtClean="0"/>
              <a:t>对</a:t>
            </a:r>
            <a:r>
              <a:rPr lang="en-US" altLang="zh-CN" dirty="0" smtClean="0"/>
              <a:t>update</a:t>
            </a:r>
            <a:r>
              <a:rPr lang="en-US" altLang="zh-CN" baseline="0" dirty="0" smtClean="0"/>
              <a:t> cost</a:t>
            </a:r>
            <a:r>
              <a:rPr lang="zh-CN" altLang="en-US" baseline="0" dirty="0" smtClean="0"/>
              <a:t>和</a:t>
            </a:r>
            <a:r>
              <a:rPr lang="en-US" altLang="zh-CN" baseline="0" dirty="0" smtClean="0"/>
              <a:t>lookup cost</a:t>
            </a:r>
            <a:r>
              <a:rPr lang="zh-CN" altLang="en-US" baseline="0" dirty="0" smtClean="0"/>
              <a:t>的影响</a:t>
            </a:r>
            <a:endParaRPr lang="en-US" altLang="zh-CN" baseline="0" dirty="0" smtClean="0"/>
          </a:p>
          <a:p>
            <a:endParaRPr lang="en-US" altLang="zh-CN" baseline="0" dirty="0" smtClean="0"/>
          </a:p>
          <a:p>
            <a:r>
              <a:rPr lang="zh-CN" altLang="en-US" baseline="0" dirty="0" smtClean="0"/>
              <a:t>另外</a:t>
            </a:r>
            <a:r>
              <a:rPr lang="en-US" altLang="zh-CN" baseline="0" dirty="0" smtClean="0"/>
              <a:t>T(</a:t>
            </a:r>
            <a:r>
              <a:rPr lang="en-US" altLang="zh-CN" baseline="0" dirty="0" err="1" smtClean="0"/>
              <a:t>lim</a:t>
            </a:r>
            <a:r>
              <a:rPr lang="en-US" altLang="zh-CN" baseline="0" dirty="0" smtClean="0"/>
              <a:t>) = NE / M(Buffer)</a:t>
            </a:r>
            <a:r>
              <a:rPr lang="zh-CN" altLang="en-US" baseline="0" dirty="0" smtClean="0"/>
              <a:t>表示</a:t>
            </a:r>
            <a:r>
              <a:rPr lang="en-US" altLang="zh-CN" baseline="0" dirty="0" smtClean="0"/>
              <a:t>memory</a:t>
            </a:r>
            <a:r>
              <a:rPr lang="zh-CN" altLang="en-US" baseline="0" dirty="0" smtClean="0"/>
              <a:t>分配给</a:t>
            </a:r>
            <a:r>
              <a:rPr lang="en-US" altLang="zh-CN" baseline="0" dirty="0" smtClean="0"/>
              <a:t>bloom filter</a:t>
            </a:r>
            <a:r>
              <a:rPr lang="zh-CN" altLang="en-US" baseline="0" dirty="0" smtClean="0"/>
              <a:t>和</a:t>
            </a:r>
            <a:r>
              <a:rPr lang="en-US" altLang="zh-CN" baseline="0" dirty="0" smtClean="0"/>
              <a:t>buffer</a:t>
            </a:r>
            <a:r>
              <a:rPr lang="zh-CN" altLang="en-US" baseline="0" dirty="0" smtClean="0"/>
              <a:t>对于曲线的走向也有影响</a:t>
            </a:r>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5</a:t>
            </a:fld>
            <a:endParaRPr lang="zh-CN" altLang="en-US"/>
          </a:p>
        </p:txBody>
      </p:sp>
    </p:spTree>
    <p:extLst>
      <p:ext uri="{BB962C8B-B14F-4D97-AF65-F5344CB8AC3E}">
        <p14:creationId xmlns:p14="http://schemas.microsoft.com/office/powerpoint/2010/main" val="316578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6</a:t>
            </a:fld>
            <a:endParaRPr lang="zh-CN" altLang="en-US"/>
          </a:p>
        </p:txBody>
      </p:sp>
    </p:spTree>
    <p:extLst>
      <p:ext uri="{BB962C8B-B14F-4D97-AF65-F5344CB8AC3E}">
        <p14:creationId xmlns:p14="http://schemas.microsoft.com/office/powerpoint/2010/main" val="3116946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10</a:t>
            </a:fld>
            <a:endParaRPr lang="zh-CN" altLang="en-US"/>
          </a:p>
        </p:txBody>
      </p:sp>
    </p:spTree>
    <p:extLst>
      <p:ext uri="{BB962C8B-B14F-4D97-AF65-F5344CB8AC3E}">
        <p14:creationId xmlns:p14="http://schemas.microsoft.com/office/powerpoint/2010/main" val="243985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根据前面两个</a:t>
            </a:r>
            <a:r>
              <a:rPr lang="en-US" altLang="zh-CN" dirty="0" err="1" smtClean="0"/>
              <a:t>ppt</a:t>
            </a:r>
            <a:r>
              <a:rPr lang="zh-CN" altLang="en-US" dirty="0" smtClean="0"/>
              <a:t>计算得到的</a:t>
            </a:r>
            <a:r>
              <a:rPr lang="en-US" altLang="zh-CN" dirty="0" smtClean="0"/>
              <a:t>R</a:t>
            </a:r>
            <a:r>
              <a:rPr lang="zh-CN" altLang="en-US" dirty="0" smtClean="0"/>
              <a:t>和</a:t>
            </a:r>
            <a:r>
              <a:rPr lang="en-US" altLang="zh-CN" dirty="0" err="1" smtClean="0"/>
              <a:t>Mfilter</a:t>
            </a:r>
            <a:r>
              <a:rPr lang="zh-CN" altLang="en-US" dirty="0" smtClean="0"/>
              <a:t>，这连个公式都是关于</a:t>
            </a:r>
            <a:r>
              <a:rPr lang="en-US" altLang="zh-CN" dirty="0" smtClean="0"/>
              <a:t>p(</a:t>
            </a:r>
            <a:r>
              <a:rPr lang="en-US" altLang="zh-CN" dirty="0" err="1" smtClean="0"/>
              <a:t>i</a:t>
            </a:r>
            <a:r>
              <a:rPr lang="en-US" altLang="zh-CN" dirty="0" smtClean="0"/>
              <a:t>)</a:t>
            </a:r>
            <a:r>
              <a:rPr lang="zh-CN" altLang="en-US" dirty="0" smtClean="0"/>
              <a:t>的多变量表达式，两者带入，根据拉格朗日计算</a:t>
            </a:r>
            <a:endParaRPr lang="en-US" altLang="zh-CN" dirty="0" smtClean="0"/>
          </a:p>
          <a:p>
            <a:r>
              <a:rPr lang="zh-CN" altLang="en-US" dirty="0" smtClean="0"/>
              <a:t>可以获取该表达式</a:t>
            </a:r>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11</a:t>
            </a:fld>
            <a:endParaRPr lang="zh-CN" altLang="en-US"/>
          </a:p>
        </p:txBody>
      </p:sp>
    </p:spTree>
    <p:extLst>
      <p:ext uri="{BB962C8B-B14F-4D97-AF65-F5344CB8AC3E}">
        <p14:creationId xmlns:p14="http://schemas.microsoft.com/office/powerpoint/2010/main" val="2190394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12</a:t>
            </a:fld>
            <a:endParaRPr lang="zh-CN" altLang="en-US"/>
          </a:p>
        </p:txBody>
      </p:sp>
    </p:spTree>
    <p:extLst>
      <p:ext uri="{BB962C8B-B14F-4D97-AF65-F5344CB8AC3E}">
        <p14:creationId xmlns:p14="http://schemas.microsoft.com/office/powerpoint/2010/main" val="129999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13</a:t>
            </a:fld>
            <a:endParaRPr lang="zh-CN" altLang="en-US"/>
          </a:p>
        </p:txBody>
      </p:sp>
    </p:spTree>
    <p:extLst>
      <p:ext uri="{BB962C8B-B14F-4D97-AF65-F5344CB8AC3E}">
        <p14:creationId xmlns:p14="http://schemas.microsoft.com/office/powerpoint/2010/main" val="409477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7080A6-7370-4546-9A58-6C8B74047B10}" type="slidenum">
              <a:rPr lang="zh-CN" altLang="en-US" smtClean="0"/>
              <a:t>14</a:t>
            </a:fld>
            <a:endParaRPr lang="zh-CN" altLang="en-US"/>
          </a:p>
        </p:txBody>
      </p:sp>
    </p:spTree>
    <p:extLst>
      <p:ext uri="{BB962C8B-B14F-4D97-AF65-F5344CB8AC3E}">
        <p14:creationId xmlns:p14="http://schemas.microsoft.com/office/powerpoint/2010/main" val="238453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4021" y="2545211"/>
            <a:ext cx="8876648" cy="1646302"/>
          </a:xfrm>
        </p:spPr>
        <p:txBody>
          <a:bodyPr/>
          <a:lstStyle/>
          <a:p>
            <a:pPr algn="ctr"/>
            <a:r>
              <a:rPr lang="en-US" altLang="zh-CN" dirty="0"/>
              <a:t>Monkey: Optimal Navigable key-value Store</a:t>
            </a:r>
            <a:endParaRPr lang="zh-CN" altLang="en-US" dirty="0"/>
          </a:p>
        </p:txBody>
      </p:sp>
    </p:spTree>
    <p:extLst>
      <p:ext uri="{BB962C8B-B14F-4D97-AF65-F5344CB8AC3E}">
        <p14:creationId xmlns:p14="http://schemas.microsoft.com/office/powerpoint/2010/main" val="503691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Minimizing Lookup Cost</a:t>
            </a:r>
            <a:endParaRPr lang="zh-CN" altLang="en-US" dirty="0"/>
          </a:p>
        </p:txBody>
      </p:sp>
      <p:sp>
        <p:nvSpPr>
          <p:cNvPr id="9" name="文本框 8"/>
          <p:cNvSpPr txBox="1"/>
          <p:nvPr/>
        </p:nvSpPr>
        <p:spPr>
          <a:xfrm>
            <a:off x="677334" y="1744019"/>
            <a:ext cx="3472425" cy="461665"/>
          </a:xfrm>
          <a:prstGeom prst="rect">
            <a:avLst/>
          </a:prstGeom>
          <a:noFill/>
        </p:spPr>
        <p:txBody>
          <a:bodyPr wrap="none" rtlCol="0">
            <a:spAutoFit/>
          </a:bodyPr>
          <a:lstStyle/>
          <a:p>
            <a:r>
              <a:rPr lang="en-US" altLang="zh-CN" sz="2400" dirty="0" smtClean="0"/>
              <a:t>Main memory footprint:</a:t>
            </a:r>
            <a:endParaRPr lang="zh-CN" altLang="en-US" sz="2400" dirty="0"/>
          </a:p>
        </p:txBody>
      </p:sp>
      <mc:AlternateContent xmlns:mc="http://schemas.openxmlformats.org/markup-compatibility/2006" xmlns:a14="http://schemas.microsoft.com/office/drawing/2010/main">
        <mc:Choice Requires="a14">
          <p:sp>
            <p:nvSpPr>
              <p:cNvPr id="8" name="文本框 7"/>
              <p:cNvSpPr txBox="1"/>
              <p:nvPr/>
            </p:nvSpPr>
            <p:spPr>
              <a:xfrm>
                <a:off x="1443352" y="2729273"/>
                <a:ext cx="2281714" cy="412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𝐹𝑃𝑅</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𝑏𝑖𝑡𝑠</m:t>
                              </m:r>
                            </m:num>
                            <m:den>
                              <m:r>
                                <a:rPr lang="en-US" altLang="zh-CN" b="0" i="1" smtClean="0">
                                  <a:latin typeface="Cambria Math" panose="02040503050406030204" pitchFamily="18" charset="0"/>
                                </a:rPr>
                                <m:t>𝑒𝑛𝑡𝑟𝑖𝑒𝑠</m:t>
                              </m:r>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b="0" i="0" smtClean="0">
                                  <a:latin typeface="Cambria Math" panose="02040503050406030204" pitchFamily="18" charset="0"/>
                                  <a:ea typeface="Cambria Math" panose="02040503050406030204" pitchFamily="18" charset="0"/>
                                </a:rPr>
                                <m:t>ln</m:t>
                              </m:r>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 </m:t>
                          </m:r>
                        </m:sup>
                      </m:sSup>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443352" y="2729273"/>
                <a:ext cx="2281714" cy="412998"/>
              </a:xfrm>
              <a:prstGeom prst="rect">
                <a:avLst/>
              </a:prstGeom>
              <a:blipFill>
                <a:blip r:embed="rId4"/>
                <a:stretch>
                  <a:fillRect/>
                </a:stretch>
              </a:blipFill>
            </p:spPr>
            <p:txBody>
              <a:bodyPr/>
              <a:lstStyle/>
              <a:p>
                <a:r>
                  <a:rPr lang="zh-CN" altLang="en-US">
                    <a:noFill/>
                  </a:rPr>
                  <a:t> </a:t>
                </a:r>
              </a:p>
            </p:txBody>
          </p:sp>
        </mc:Fallback>
      </mc:AlternateContent>
      <p:grpSp>
        <p:nvGrpSpPr>
          <p:cNvPr id="10" name="组合 9"/>
          <p:cNvGrpSpPr/>
          <p:nvPr/>
        </p:nvGrpSpPr>
        <p:grpSpPr>
          <a:xfrm>
            <a:off x="4220669" y="2677482"/>
            <a:ext cx="4207323" cy="593624"/>
            <a:chOff x="4220669" y="2677482"/>
            <a:chExt cx="4207323" cy="593624"/>
          </a:xfrm>
        </p:grpSpPr>
        <p:sp>
          <p:nvSpPr>
            <p:cNvPr id="3" name="右箭头 2"/>
            <p:cNvSpPr/>
            <p:nvPr/>
          </p:nvSpPr>
          <p:spPr>
            <a:xfrm>
              <a:off x="4220669" y="2871045"/>
              <a:ext cx="978408" cy="206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5694680" y="2677482"/>
                  <a:ext cx="2733312" cy="593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𝑏𝑖𝑡𝑠</m:t>
                        </m:r>
                        <m:r>
                          <a:rPr lang="en-US" altLang="zh-CN" b="0" i="1" smtClean="0">
                            <a:latin typeface="Cambria Math" panose="02040503050406030204" pitchFamily="18" charset="0"/>
                          </a:rPr>
                          <m:t>=−</m:t>
                        </m:r>
                        <m:r>
                          <a:rPr lang="en-US" altLang="zh-CN" b="0" i="1" smtClean="0">
                            <a:latin typeface="Cambria Math" panose="02040503050406030204" pitchFamily="18" charset="0"/>
                          </a:rPr>
                          <m:t>𝑒𝑛𝑡𝑟𝑖𝑒𝑠</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ea typeface="Cambria Math" panose="02040503050406030204" pitchFamily="18" charset="0"/>
                              </a:rPr>
                            </m:ctrlPr>
                          </m:fPr>
                          <m:num>
                            <m:r>
                              <m:rPr>
                                <m:sty m:val="p"/>
                              </m:rPr>
                              <a:rPr lang="en-US" altLang="zh-CN" b="0" i="0" smtClean="0">
                                <a:latin typeface="Cambria Math" panose="02040503050406030204" pitchFamily="18" charset="0"/>
                                <a:ea typeface="Cambria Math" panose="02040503050406030204" pitchFamily="18" charset="0"/>
                              </a:rPr>
                              <m:t>ln</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𝐹𝑃𝑅</m:t>
                            </m:r>
                            <m:r>
                              <a:rPr lang="en-US" altLang="zh-CN" b="0" i="1" smtClean="0">
                                <a:latin typeface="Cambria Math" panose="02040503050406030204" pitchFamily="18" charset="0"/>
                                <a:ea typeface="Cambria Math" panose="02040503050406030204" pitchFamily="18" charset="0"/>
                              </a:rPr>
                              <m:t>)</m:t>
                            </m:r>
                          </m:num>
                          <m:den>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b="0" i="0" smtClean="0">
                                    <a:latin typeface="Cambria Math" panose="02040503050406030204" pitchFamily="18" charset="0"/>
                                    <a:ea typeface="Cambria Math" panose="02040503050406030204" pitchFamily="18" charset="0"/>
                                  </a:rPr>
                                  <m:t>ln</m:t>
                                </m:r>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2</m:t>
                                </m:r>
                              </m:sup>
                            </m:sSup>
                          </m:den>
                        </m:f>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5694680" y="2677482"/>
                  <a:ext cx="2733312" cy="593624"/>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1" name="文本框 10"/>
              <p:cNvSpPr txBox="1"/>
              <p:nvPr/>
            </p:nvSpPr>
            <p:spPr>
              <a:xfrm>
                <a:off x="677334" y="4057425"/>
                <a:ext cx="321036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𝑒𝑛𝑡𝑟𝑖𝑒𝑠</m:t>
                      </m:r>
                      <m:r>
                        <a:rPr lang="en-US" altLang="zh-CN" b="0" i="1" smtClean="0">
                          <a:latin typeface="Cambria Math" panose="02040503050406030204" pitchFamily="18" charset="0"/>
                        </a:rPr>
                        <m:t>(</m:t>
                      </m:r>
                      <m:r>
                        <a:rPr lang="en-US" altLang="zh-CN" b="0" i="1" smtClean="0">
                          <a:latin typeface="Cambria Math" panose="02040503050406030204" pitchFamily="18" charset="0"/>
                        </a:rPr>
                        <m:t>𝑙𝑎𝑠𝑡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𝑙𝑒𝑣𝑒𝑙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𝑇</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77334" y="4057425"/>
                <a:ext cx="3210366" cy="518604"/>
              </a:xfrm>
              <a:prstGeom prst="rect">
                <a:avLst/>
              </a:prstGeom>
              <a:blipFill>
                <a:blip r:embed="rId6"/>
                <a:stretch>
                  <a:fillRect/>
                </a:stretch>
              </a:blipFill>
            </p:spPr>
            <p:txBody>
              <a:bodyPr/>
              <a:lstStyle/>
              <a:p>
                <a:r>
                  <a:rPr lang="zh-CN" altLang="en-US">
                    <a:noFill/>
                  </a:rPr>
                  <a:t> </a:t>
                </a:r>
              </a:p>
            </p:txBody>
          </p:sp>
        </mc:Fallback>
      </mc:AlternateContent>
      <p:sp>
        <p:nvSpPr>
          <p:cNvPr id="13" name="右箭头 12"/>
          <p:cNvSpPr/>
          <p:nvPr/>
        </p:nvSpPr>
        <p:spPr>
          <a:xfrm>
            <a:off x="4220669" y="4213475"/>
            <a:ext cx="978408" cy="206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5" name="文本框 14"/>
              <p:cNvSpPr txBox="1"/>
              <p:nvPr/>
            </p:nvSpPr>
            <p:spPr>
              <a:xfrm>
                <a:off x="5782716" y="4117985"/>
                <a:ext cx="2645276" cy="397481"/>
              </a:xfrm>
              <a:prstGeom prst="rect">
                <a:avLst/>
              </a:prstGeom>
              <a:noFill/>
            </p:spPr>
            <p:txBody>
              <a:bodyPr wrap="none" lIns="0" tIns="0" rIns="0" bIns="0" rtlCol="0">
                <a:spAutoFit/>
              </a:bodyPr>
              <a:lstStyle/>
              <a:p>
                <a:r>
                  <a:rPr lang="en-US" altLang="zh-CN" dirty="0"/>
                  <a:t>e</a:t>
                </a:r>
                <a:r>
                  <a:rPr lang="en-US" altLang="zh-CN" dirty="0" smtClean="0"/>
                  <a:t>ntries(level </a:t>
                </a:r>
                <a:r>
                  <a:rPr lang="en-US" altLang="zh-CN" dirty="0" err="1" smtClean="0"/>
                  <a:t>i</a:t>
                </a:r>
                <a:r>
                  <a:rPr lang="en-US" altLang="zh-CN" dirty="0" smtClean="0"/>
                  <a:t>) = </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N</m:t>
                        </m:r>
                      </m:num>
                      <m:den>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m:rPr>
                                <m:sty m:val="p"/>
                              </m:rPr>
                              <a:rPr lang="en-US" altLang="zh-CN" i="1">
                                <a:latin typeface="Cambria Math" panose="02040503050406030204" pitchFamily="18" charset="0"/>
                              </a:rPr>
                              <m:t>L</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p>
                        </m:sSup>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𝑇</m:t>
                        </m:r>
                        <m:r>
                          <a:rPr lang="en-US" altLang="zh-CN" i="1">
                            <a:latin typeface="Cambria Math" panose="02040503050406030204" pitchFamily="18" charset="0"/>
                          </a:rPr>
                          <m:t>−1</m:t>
                        </m:r>
                      </m:num>
                      <m:den>
                        <m:r>
                          <a:rPr lang="en-US" altLang="zh-CN" i="1">
                            <a:latin typeface="Cambria Math" panose="02040503050406030204" pitchFamily="18" charset="0"/>
                          </a:rPr>
                          <m:t>𝑇</m:t>
                        </m:r>
                      </m:den>
                    </m:f>
                  </m:oMath>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782716" y="4117985"/>
                <a:ext cx="2645276" cy="397481"/>
              </a:xfrm>
              <a:prstGeom prst="rect">
                <a:avLst/>
              </a:prstGeom>
              <a:blipFill>
                <a:blip r:embed="rId7"/>
                <a:stretch>
                  <a:fillRect l="-5530" t="-6154" r="-1152"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584209" y="5166439"/>
                <a:ext cx="3746218"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𝑓𝑖𝑙𝑡𝑒𝑟𝑠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num>
                        <m:den>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𝑇</m:t>
                          </m:r>
                        </m:den>
                      </m:f>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𝐿</m:t>
                          </m:r>
                        </m:sup>
                        <m:e>
                          <m:f>
                            <m:fPr>
                              <m:ctrlPr>
                                <a:rPr lang="en-US" altLang="zh-CN" b="0" i="1" smtClean="0">
                                  <a:latin typeface="Cambria Math" panose="02040503050406030204" pitchFamily="18" charset="0"/>
                                  <a:ea typeface="Cambria Math" panose="02040503050406030204" pitchFamily="18" charset="0"/>
                                </a:rPr>
                              </m:ctrlPr>
                            </m:fPr>
                            <m:num>
                              <m:r>
                                <m:rPr>
                                  <m:sty m:val="p"/>
                                </m:rPr>
                                <a:rPr lang="en-US" altLang="zh-CN" b="0" i="0" smtClean="0">
                                  <a:latin typeface="Cambria Math" panose="02040503050406030204" pitchFamily="18" charset="0"/>
                                  <a:ea typeface="Cambria Math" panose="02040503050406030204" pitchFamily="18" charset="0"/>
                                </a:rPr>
                                <m:t>ln</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𝑇</m:t>
                                  </m:r>
                                </m:e>
                                <m:sup>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p>
                              </m:sSup>
                            </m:den>
                          </m:f>
                        </m:e>
                      </m:nary>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584209" y="5166439"/>
                <a:ext cx="3746218" cy="778931"/>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77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Minimizing Lookup Cost</a:t>
            </a:r>
            <a:endParaRPr lang="zh-CN" altLang="en-US" dirty="0"/>
          </a:p>
        </p:txBody>
      </p:sp>
      <mc:AlternateContent xmlns:mc="http://schemas.openxmlformats.org/markup-compatibility/2006" xmlns:a14="http://schemas.microsoft.com/office/drawing/2010/main">
        <mc:Choice Requires="a14">
          <p:sp>
            <p:nvSpPr>
              <p:cNvPr id="9" name="文本框 8"/>
              <p:cNvSpPr txBox="1"/>
              <p:nvPr/>
            </p:nvSpPr>
            <p:spPr>
              <a:xfrm>
                <a:off x="677334" y="1744019"/>
                <a:ext cx="7962373" cy="491288"/>
              </a:xfrm>
              <a:prstGeom prst="rect">
                <a:avLst/>
              </a:prstGeom>
              <a:noFill/>
            </p:spPr>
            <p:txBody>
              <a:bodyPr wrap="none" rtlCol="0">
                <a:spAutoFit/>
              </a:bodyPr>
              <a:lstStyle/>
              <a:p>
                <a:r>
                  <a:rPr lang="en-US" altLang="zh-CN" sz="2400" dirty="0" smtClean="0"/>
                  <a:t>optimal FPRs that minimizes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𝑓𝑖𝑙𝑡𝑒𝑟𝑠</m:t>
                        </m:r>
                      </m:sub>
                    </m:sSub>
                    <m:r>
                      <a:rPr lang="en-US" altLang="zh-CN" sz="2400" b="0" i="1" smtClean="0">
                        <a:latin typeface="Cambria Math" panose="02040503050406030204" pitchFamily="18" charset="0"/>
                      </a:rPr>
                      <m:t> </m:t>
                    </m:r>
                  </m:oMath>
                </a14:m>
                <a:r>
                  <a:rPr lang="en-US" altLang="zh-CN" sz="2400" dirty="0" smtClean="0"/>
                  <a:t>for user-specified R</a:t>
                </a:r>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677334" y="1744019"/>
                <a:ext cx="7962373" cy="491288"/>
              </a:xfrm>
              <a:prstGeom prst="rect">
                <a:avLst/>
              </a:prstGeom>
              <a:blipFill>
                <a:blip r:embed="rId4"/>
                <a:stretch>
                  <a:fillRect l="-1149" t="-11111" r="-306" b="-197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89623" y="3369726"/>
                <a:ext cx="4416850" cy="27099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&gt;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𝑓𝑖𝑙𝑡𝑒𝑟𝑒𝑑</m:t>
                                  </m:r>
                                </m:sub>
                              </m:sSub>
                            </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𝑢𝑛𝑓𝑖𝑙𝑡𝑒𝑟𝑒𝑑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𝑓𝑖𝑙𝑡𝑒𝑟𝑒𝑑</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p>
                                  </m:sSup>
                                </m:den>
                              </m:f>
                              <m:r>
                                <a:rPr lang="en-US" altLang="zh-CN" b="0" i="1" smtClean="0">
                                  <a:latin typeface="Cambria Math" panose="02040503050406030204" pitchFamily="18" charset="0"/>
                                </a:rPr>
                                <m:t>,  </m:t>
                              </m:r>
                              <m:r>
                                <a:rPr lang="en-US" altLang="zh-CN" b="0" i="1" smtClean="0">
                                  <a:latin typeface="Cambria Math" panose="02040503050406030204" pitchFamily="18" charset="0"/>
                                </a:rPr>
                                <m:t>𝑒𝑙𝑠𝑒</m:t>
                              </m:r>
                              <m:r>
                                <a:rPr lang="en-US" altLang="zh-CN" b="0" i="1" smtClean="0">
                                  <a:latin typeface="Cambria Math" panose="02040503050406030204" pitchFamily="18" charset="0"/>
                                </a:rPr>
                                <m:t> </m:t>
                              </m:r>
                            </m:e>
                          </m:eqArr>
                        </m:e>
                      </m:d>
                    </m:oMath>
                  </m:oMathPara>
                </a14:m>
                <a:endParaRPr lang="en-US" altLang="zh-CN" dirty="0" smtClean="0"/>
              </a:p>
              <a:p>
                <a:endParaRPr lang="en-US" altLang="zh-CN" dirty="0"/>
              </a:p>
              <a:p>
                <a:r>
                  <a:rPr lang="en-US" altLang="zh-CN" dirty="0" smtClean="0"/>
                  <a:t>for 0 &lt; R &lt;= L </a:t>
                </a:r>
              </a:p>
              <a:p>
                <a:endParaRPr lang="en-US" altLang="zh-CN" dirty="0" smtClean="0"/>
              </a:p>
              <a:p>
                <a:r>
                  <a:rPr lang="en-US" altLang="zh-CN" dirty="0"/>
                  <a:t>a</a:t>
                </a:r>
                <a:r>
                  <a:rPr lang="en-US" altLang="zh-CN" dirty="0" smtClean="0"/>
                  <a:t>nd 1  &lt;= I &lt;= L</a:t>
                </a:r>
              </a:p>
              <a:p>
                <a:endParaRPr lang="en-US" altLang="zh-CN" dirty="0" smtClean="0"/>
              </a:p>
              <a:p>
                <a:r>
                  <a:rPr lang="en-US" altLang="zh-CN" dirty="0"/>
                  <a:t>a</a:t>
                </a:r>
                <a:r>
                  <a:rPr lang="en-US" altLang="zh-CN" dirty="0" smtClean="0"/>
                  <a:t>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𝑓𝑖𝑙𝑡𝑒𝑟𝑒𝑑</m:t>
                        </m:r>
                      </m:sub>
                    </m:sSub>
                  </m:oMath>
                </a14:m>
                <a:r>
                  <a:rPr lang="en-US" altLang="zh-CN" dirty="0" smtClean="0"/>
                  <a:t> </a:t>
                </a:r>
                <a:r>
                  <a:rPr lang="en-US" altLang="zh-CN" i="1" dirty="0" smtClean="0">
                    <a:latin typeface="Cambria Math" panose="02040503050406030204" pitchFamily="18" charset="0"/>
                  </a:rPr>
                  <a:t>=  </a:t>
                </a:r>
                <a:r>
                  <a:rPr lang="en-US" altLang="zh-CN" dirty="0" smtClean="0"/>
                  <a:t>L - max(0, </a:t>
                </a:r>
                <a14:m>
                  <m:oMath xmlns:m="http://schemas.openxmlformats.org/officeDocument/2006/math">
                    <m:d>
                      <m:dPr>
                        <m:begChr m:val="⌊"/>
                        <m:endChr m:val="⌋"/>
                        <m:ctrlPr>
                          <a:rPr lang="zh-CN" altLang="en-US" i="1">
                            <a:latin typeface="Cambria Math" panose="02040503050406030204" pitchFamily="18" charset="0"/>
                          </a:rPr>
                        </m:ctrlPr>
                      </m:dPr>
                      <m:e>
                        <m:r>
                          <a:rPr lang="en-US" altLang="zh-CN" i="1">
                            <a:latin typeface="Cambria Math" panose="02040503050406030204" pitchFamily="18" charset="0"/>
                          </a:rPr>
                          <m:t>𝑅</m:t>
                        </m:r>
                        <m:r>
                          <a:rPr lang="en-US" altLang="zh-CN" i="1">
                            <a:latin typeface="Cambria Math" panose="02040503050406030204" pitchFamily="18" charset="0"/>
                          </a:rPr>
                          <m:t>−1</m:t>
                        </m:r>
                      </m:e>
                    </m:d>
                  </m:oMath>
                </a14:m>
                <a:r>
                  <a:rPr lang="en-US" altLang="zh-CN" dirty="0" smtClean="0"/>
                  <a:t>)</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89623" y="3369726"/>
                <a:ext cx="4416850" cy="2709909"/>
              </a:xfrm>
              <a:prstGeom prst="rect">
                <a:avLst/>
              </a:prstGeom>
              <a:blipFill>
                <a:blip r:embed="rId5"/>
                <a:stretch>
                  <a:fillRect l="-3172" b="-31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474983" y="3369725"/>
                <a:ext cx="4285853" cy="28024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&gt;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𝑓𝑖𝑙𝑡𝑒𝑟𝑒𝑑</m:t>
                                  </m:r>
                                </m:sub>
                              </m:sSub>
                            </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𝑢𝑛𝑓𝑖𝑙𝑡𝑒𝑟𝑒𝑑</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𝑓𝑖𝑙𝑡𝑒𝑟𝑒𝑑</m:t>
                                          </m:r>
                                        </m:sub>
                                      </m:sSub>
                                      <m:r>
                                        <a:rPr lang="en-US" altLang="zh-CN" i="1">
                                          <a:latin typeface="Cambria Math" panose="02040503050406030204" pitchFamily="18" charset="0"/>
                                        </a:rPr>
                                        <m:t>+1−</m:t>
                                      </m:r>
                                      <m:r>
                                        <a:rPr lang="en-US" altLang="zh-CN" i="1">
                                          <a:latin typeface="Cambria Math" panose="02040503050406030204" pitchFamily="18" charset="0"/>
                                        </a:rPr>
                                        <m:t>𝑖</m:t>
                                      </m:r>
                                    </m:sup>
                                  </m:sSup>
                                </m:den>
                              </m:f>
                              <m:r>
                                <a:rPr lang="en-US" altLang="zh-CN" b="0" i="1" smtClean="0">
                                  <a:latin typeface="Cambria Math" panose="02040503050406030204" pitchFamily="18" charset="0"/>
                                </a:rPr>
                                <m:t>,  </m:t>
                              </m:r>
                              <m:r>
                                <a:rPr lang="en-US" altLang="zh-CN" b="0" i="1" smtClean="0">
                                  <a:latin typeface="Cambria Math" panose="02040503050406030204" pitchFamily="18" charset="0"/>
                                </a:rPr>
                                <m:t>𝑒𝑙𝑠𝑒</m:t>
                              </m:r>
                              <m:r>
                                <a:rPr lang="en-US" altLang="zh-CN" b="0" i="1" smtClean="0">
                                  <a:latin typeface="Cambria Math" panose="02040503050406030204" pitchFamily="18" charset="0"/>
                                </a:rPr>
                                <m:t> </m:t>
                              </m:r>
                            </m:e>
                          </m:eqArr>
                        </m:e>
                      </m:d>
                    </m:oMath>
                  </m:oMathPara>
                </a14:m>
                <a:endParaRPr lang="en-US" altLang="zh-CN" dirty="0" smtClean="0"/>
              </a:p>
              <a:p>
                <a:endParaRPr lang="en-US" altLang="zh-CN" dirty="0"/>
              </a:p>
              <a:p>
                <a:r>
                  <a:rPr lang="en-US" altLang="zh-CN" dirty="0" smtClean="0"/>
                  <a:t>for 0 &lt; R &lt;= L(R-1)</a:t>
                </a:r>
              </a:p>
              <a:p>
                <a:endParaRPr lang="en-US" altLang="zh-CN" dirty="0" smtClean="0"/>
              </a:p>
              <a:p>
                <a:r>
                  <a:rPr lang="en-US" altLang="zh-CN" dirty="0"/>
                  <a:t>a</a:t>
                </a:r>
                <a:r>
                  <a:rPr lang="en-US" altLang="zh-CN" dirty="0" smtClean="0"/>
                  <a:t>nd 1 &lt;= I &lt;= L</a:t>
                </a:r>
              </a:p>
              <a:p>
                <a:endParaRPr lang="en-US" altLang="zh-CN" dirty="0" smtClean="0"/>
              </a:p>
              <a:p>
                <a:r>
                  <a:rPr lang="en-US" altLang="zh-CN" dirty="0"/>
                  <a:t>a</a:t>
                </a:r>
                <a:r>
                  <a:rPr lang="en-US" altLang="zh-CN" dirty="0" smtClean="0"/>
                  <a:t>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𝑓𝑖𝑙𝑡𝑒𝑟𝑒𝑑</m:t>
                        </m:r>
                      </m:sub>
                    </m:sSub>
                  </m:oMath>
                </a14:m>
                <a:r>
                  <a:rPr lang="en-US" altLang="zh-CN" dirty="0"/>
                  <a:t> </a:t>
                </a:r>
                <a:r>
                  <a:rPr lang="en-US" altLang="zh-CN" i="1" dirty="0">
                    <a:latin typeface="Cambria Math" panose="02040503050406030204" pitchFamily="18" charset="0"/>
                  </a:rPr>
                  <a:t>=  </a:t>
                </a:r>
                <a:r>
                  <a:rPr lang="en-US" altLang="zh-CN" dirty="0"/>
                  <a:t>L - max(0,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𝑅</m:t>
                        </m:r>
                        <m:r>
                          <a:rPr lang="en-US" altLang="zh-CN" i="1">
                            <a:latin typeface="Cambria Math" panose="02040503050406030204" pitchFamily="18" charset="0"/>
                          </a:rPr>
                          <m:t>−1</m:t>
                        </m:r>
                      </m:num>
                      <m:den>
                        <m:r>
                          <a:rPr lang="en-US" altLang="zh-CN" i="1">
                            <a:latin typeface="Cambria Math" panose="02040503050406030204" pitchFamily="18" charset="0"/>
                          </a:rPr>
                          <m:t>𝑇</m:t>
                        </m:r>
                        <m:r>
                          <a:rPr lang="en-US" altLang="zh-CN" i="1">
                            <a:latin typeface="Cambria Math" panose="02040503050406030204" pitchFamily="18" charset="0"/>
                          </a:rPr>
                          <m:t>−1</m:t>
                        </m:r>
                      </m:den>
                    </m:f>
                  </m:oMath>
                </a14:m>
                <a:r>
                  <a:rPr lang="en-US" altLang="zh-CN" dirty="0" smtClean="0"/>
                  <a:t>)</a:t>
                </a:r>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474983" y="3369725"/>
                <a:ext cx="4285853" cy="2802498"/>
              </a:xfrm>
              <a:prstGeom prst="rect">
                <a:avLst/>
              </a:prstGeom>
              <a:blipFill>
                <a:blip r:embed="rId6"/>
                <a:stretch>
                  <a:fillRect l="-3272" b="-1522"/>
                </a:stretch>
              </a:blipFill>
            </p:spPr>
            <p:txBody>
              <a:bodyPr/>
              <a:lstStyle/>
              <a:p>
                <a:r>
                  <a:rPr lang="zh-CN" altLang="en-US">
                    <a:noFill/>
                  </a:rPr>
                  <a:t> </a:t>
                </a:r>
              </a:p>
            </p:txBody>
          </p:sp>
        </mc:Fallback>
      </mc:AlternateContent>
      <p:sp>
        <p:nvSpPr>
          <p:cNvPr id="18" name="文本框 17"/>
          <p:cNvSpPr txBox="1"/>
          <p:nvPr/>
        </p:nvSpPr>
        <p:spPr>
          <a:xfrm>
            <a:off x="822960" y="2695486"/>
            <a:ext cx="8451042" cy="369332"/>
          </a:xfrm>
          <a:prstGeom prst="rect">
            <a:avLst/>
          </a:prstGeom>
          <a:noFill/>
        </p:spPr>
        <p:txBody>
          <a:bodyPr wrap="square" rtlCol="0">
            <a:spAutoFit/>
          </a:bodyPr>
          <a:lstStyle/>
          <a:p>
            <a:r>
              <a:rPr lang="en-US" altLang="zh-CN" dirty="0" smtClean="0"/>
              <a:t>                 Leveling                                                          </a:t>
            </a:r>
            <a:r>
              <a:rPr lang="en-US" altLang="zh-CN" dirty="0" err="1" smtClean="0"/>
              <a:t>Tiering</a:t>
            </a:r>
            <a:endParaRPr lang="zh-CN" altLang="en-US" dirty="0"/>
          </a:p>
        </p:txBody>
      </p:sp>
    </p:spTree>
    <p:extLst>
      <p:ext uri="{BB962C8B-B14F-4D97-AF65-F5344CB8AC3E}">
        <p14:creationId xmlns:p14="http://schemas.microsoft.com/office/powerpoint/2010/main" val="3105436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Minimizing Lookup Cost</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864" y="1818316"/>
            <a:ext cx="5646909" cy="3955123"/>
          </a:xfrm>
          <a:prstGeom prst="rect">
            <a:avLst/>
          </a:prstGeom>
        </p:spPr>
      </p:pic>
    </p:spTree>
    <p:extLst>
      <p:ext uri="{BB962C8B-B14F-4D97-AF65-F5344CB8AC3E}">
        <p14:creationId xmlns:p14="http://schemas.microsoft.com/office/powerpoint/2010/main" val="4049784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02" y="136102"/>
            <a:ext cx="8596668" cy="1320800"/>
          </a:xfrm>
        </p:spPr>
        <p:txBody>
          <a:bodyPr/>
          <a:lstStyle/>
          <a:p>
            <a:r>
              <a:rPr lang="en-US" altLang="zh-CN" dirty="0" smtClean="0"/>
              <a:t>Predicting lookup and update cost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3292"/>
            <a:ext cx="11853746" cy="2728181"/>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270171" y="3980865"/>
                <a:ext cx="10760927" cy="1649234"/>
              </a:xfrm>
              <a:prstGeom prst="rect">
                <a:avLst/>
              </a:prstGeom>
              <a:noFill/>
            </p:spPr>
            <p:txBody>
              <a:bodyPr wrap="square" rtlCol="0">
                <a:spAutoFit/>
              </a:bodyPr>
              <a:lstStyle/>
              <a:p>
                <a:pPr>
                  <a:lnSpc>
                    <a:spcPct val="150000"/>
                  </a:lnSpc>
                </a:pPr>
                <a:r>
                  <a:rPr lang="en-US" altLang="zh-CN" dirty="0" smtClean="0"/>
                  <a:t>For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𝑓𝑖𝑙𝑡𝑒𝑟𝑠</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𝑡h𝑟𝑒𝑠h𝑜𝑙𝑑</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Column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in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table</m:t>
                    </m:r>
                    <m:r>
                      <a:rPr lang="en-US" altLang="zh-CN" b="0" i="0" smtClean="0">
                        <a:latin typeface="Cambria Math" panose="02040503050406030204" pitchFamily="18" charset="0"/>
                      </a:rPr>
                      <m:t>)</m:t>
                    </m:r>
                  </m:oMath>
                </a14:m>
                <a:r>
                  <a:rPr lang="en-US" altLang="zh-CN" dirty="0" smtClean="0"/>
                  <a:t>: </a:t>
                </a:r>
              </a:p>
              <a:p>
                <a:pPr>
                  <a:lnSpc>
                    <a:spcPct val="150000"/>
                  </a:lnSpc>
                </a:pPr>
                <a:r>
                  <a:rPr lang="en-US" altLang="zh-CN" dirty="0" smtClean="0"/>
                  <a:t>Shaves a factor of </a:t>
                </a:r>
              </a:p>
              <a:p>
                <a:pPr>
                  <a:lnSpc>
                    <a:spcPct val="150000"/>
                  </a:lnSpc>
                </a:pPr>
                <a:endParaRPr lang="en-US" altLang="zh-CN" dirty="0"/>
              </a:p>
              <a:p>
                <a:r>
                  <a:rPr lang="en-US" altLang="zh-CN" b="0" dirty="0" smtClean="0"/>
                  <a:t> </a:t>
                </a:r>
              </a:p>
            </p:txBody>
          </p:sp>
        </mc:Choice>
        <mc:Fallback xmlns="">
          <p:sp>
            <p:nvSpPr>
              <p:cNvPr id="5" name="文本框 4"/>
              <p:cNvSpPr txBox="1">
                <a:spLocks noRot="1" noChangeAspect="1" noMove="1" noResize="1" noEditPoints="1" noAdjustHandles="1" noChangeArrowheads="1" noChangeShapeType="1" noTextEdit="1"/>
              </p:cNvSpPr>
              <p:nvPr/>
            </p:nvSpPr>
            <p:spPr>
              <a:xfrm>
                <a:off x="270171" y="3980865"/>
                <a:ext cx="10760927" cy="1649234"/>
              </a:xfrm>
              <a:prstGeom prst="rect">
                <a:avLst/>
              </a:prstGeom>
              <a:blipFill>
                <a:blip r:embed="rId4"/>
                <a:stretch>
                  <a:fillRect l="-4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305708" y="4424203"/>
                <a:ext cx="1525418" cy="596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𝑁𝐸</m:t>
                          </m:r>
                        </m:num>
                        <m:den>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𝐵𝑢𝑓𝑓𝑒𝑟</m:t>
                              </m:r>
                            </m:sub>
                          </m:sSub>
                        </m:den>
                      </m:f>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305708" y="4424203"/>
                <a:ext cx="1525418" cy="59663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3150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02" y="136102"/>
            <a:ext cx="8596668" cy="1320800"/>
          </a:xfrm>
        </p:spPr>
        <p:txBody>
          <a:bodyPr/>
          <a:lstStyle/>
          <a:p>
            <a:r>
              <a:rPr lang="en-US" altLang="zh-CN" dirty="0" smtClean="0"/>
              <a:t>Predicting lookup and update cost</a:t>
            </a:r>
            <a:endParaRPr lang="zh-CN" altLang="en-US" dirty="0"/>
          </a:p>
        </p:txBody>
      </p:sp>
      <p:sp>
        <p:nvSpPr>
          <p:cNvPr id="5" name="文本框 4"/>
          <p:cNvSpPr txBox="1"/>
          <p:nvPr/>
        </p:nvSpPr>
        <p:spPr>
          <a:xfrm>
            <a:off x="387402" y="1366796"/>
            <a:ext cx="10760927" cy="3831818"/>
          </a:xfrm>
          <a:prstGeom prst="rect">
            <a:avLst/>
          </a:prstGeom>
          <a:noFill/>
        </p:spPr>
        <p:txBody>
          <a:bodyPr wrap="square" rtlCol="0">
            <a:spAutoFit/>
          </a:bodyPr>
          <a:lstStyle/>
          <a:p>
            <a:pPr>
              <a:lnSpc>
                <a:spcPct val="150000"/>
              </a:lnSpc>
            </a:pPr>
            <a:r>
              <a:rPr lang="en-US" altLang="zh-CN" sz="2400" b="1" dirty="0" smtClean="0">
                <a:solidFill>
                  <a:srgbClr val="FF0000"/>
                </a:solidFill>
              </a:rPr>
              <a:t>Shaves a factor: </a:t>
            </a:r>
          </a:p>
          <a:p>
            <a:pPr>
              <a:lnSpc>
                <a:spcPct val="150000"/>
              </a:lnSpc>
            </a:pPr>
            <a:endParaRPr lang="en-US" altLang="zh-CN" dirty="0" smtClean="0"/>
          </a:p>
          <a:p>
            <a:r>
              <a:rPr lang="en-US" altLang="zh-CN" b="0" dirty="0" smtClean="0"/>
              <a:t>	1.As long as we scale the Bloom Filters’ footprint with the number of data entries(N), lookup cost </a:t>
            </a:r>
            <a:r>
              <a:rPr lang="en-US" altLang="zh-CN" dirty="0" smtClean="0"/>
              <a:t>in Monkey stays fixed whereas in the state of the art it increase at a logarithmic rate</a:t>
            </a:r>
          </a:p>
          <a:p>
            <a:endParaRPr lang="en-US" altLang="zh-CN" b="0" dirty="0" smtClean="0"/>
          </a:p>
          <a:p>
            <a:r>
              <a:rPr lang="en-US" altLang="zh-CN" b="0" dirty="0" smtClean="0"/>
              <a:t>	2. </a:t>
            </a:r>
            <a:r>
              <a:rPr lang="en-US" altLang="zh-CN" dirty="0"/>
              <a:t>Lookup cost is independent of the entry </a:t>
            </a:r>
            <a:r>
              <a:rPr lang="en-US" altLang="zh-CN" dirty="0" smtClean="0"/>
              <a:t>size(E), </a:t>
            </a:r>
            <a:r>
              <a:rPr lang="en-US" altLang="zh-CN" dirty="0"/>
              <a:t>and so it </a:t>
            </a:r>
            <a:r>
              <a:rPr lang="en-US" altLang="zh-CN" dirty="0" smtClean="0"/>
              <a:t>does not </a:t>
            </a:r>
            <a:r>
              <a:rPr lang="en-US" altLang="zh-CN" dirty="0"/>
              <a:t>increase for data sets with larger entry </a:t>
            </a:r>
            <a:r>
              <a:rPr lang="en-US" altLang="zh-CN" dirty="0" smtClean="0"/>
              <a:t>sizes</a:t>
            </a:r>
          </a:p>
          <a:p>
            <a:endParaRPr lang="en-US" altLang="zh-CN" b="0" dirty="0" smtClean="0"/>
          </a:p>
          <a:p>
            <a:r>
              <a:rPr lang="en-US" altLang="zh-CN" dirty="0"/>
              <a:t>	</a:t>
            </a:r>
            <a:r>
              <a:rPr lang="en-US" altLang="zh-CN" dirty="0" smtClean="0"/>
              <a:t>3.</a:t>
            </a:r>
            <a:r>
              <a:rPr lang="en-US" altLang="zh-CN" dirty="0"/>
              <a:t> Lookup cost is independent of the buffer size</a:t>
            </a:r>
            <a:r>
              <a:rPr lang="en-US" altLang="zh-CN" dirty="0" smtClean="0"/>
              <a:t>.</a:t>
            </a:r>
            <a:r>
              <a:rPr lang="en-US" altLang="zh-CN" dirty="0"/>
              <a:t> This simplifies tuning relative to the state of the art, because we do not need to carefully balance main memory allocation between the buffer and filters to optimize lookup performance </a:t>
            </a:r>
          </a:p>
          <a:p>
            <a:endParaRPr lang="en-US" altLang="zh-CN" b="0" dirty="0" smtClean="0"/>
          </a:p>
        </p:txBody>
      </p:sp>
      <mc:AlternateContent xmlns:mc="http://schemas.openxmlformats.org/markup-compatibility/2006" xmlns:a14="http://schemas.microsoft.com/office/drawing/2010/main">
        <mc:Choice Requires="a14">
          <p:sp>
            <p:nvSpPr>
              <p:cNvPr id="8" name="文本框 7"/>
              <p:cNvSpPr txBox="1"/>
              <p:nvPr/>
            </p:nvSpPr>
            <p:spPr>
              <a:xfrm>
                <a:off x="2763047" y="1456902"/>
                <a:ext cx="1525418" cy="596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𝑁𝐸</m:t>
                          </m:r>
                        </m:num>
                        <m:den>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𝐵𝑢𝑓𝑓𝑒𝑟</m:t>
                              </m:r>
                            </m:sub>
                          </m:sSub>
                        </m:den>
                      </m:f>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3047" y="1456902"/>
                <a:ext cx="1525418" cy="59663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6321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02" y="136102"/>
            <a:ext cx="8596668" cy="1320800"/>
          </a:xfrm>
        </p:spPr>
        <p:txBody>
          <a:bodyPr/>
          <a:lstStyle/>
          <a:p>
            <a:r>
              <a:rPr lang="en-US" altLang="zh-CN" dirty="0" smtClean="0"/>
              <a:t>Predicting lookup and update cost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3292"/>
            <a:ext cx="11853746" cy="2728181"/>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270171" y="3980865"/>
                <a:ext cx="10760927" cy="2779479"/>
              </a:xfrm>
              <a:prstGeom prst="rect">
                <a:avLst/>
              </a:prstGeom>
              <a:noFill/>
            </p:spPr>
            <p:txBody>
              <a:bodyPr wrap="square" rtlCol="0">
                <a:spAutoFit/>
              </a:bodyPr>
              <a:lstStyle/>
              <a:p>
                <a:pPr>
                  <a:lnSpc>
                    <a:spcPct val="150000"/>
                  </a:lnSpc>
                </a:pPr>
                <a:r>
                  <a:rPr lang="en-US" altLang="zh-CN" dirty="0" smtClean="0"/>
                  <a:t>For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𝑓𝑖𝑙𝑡𝑒𝑟𝑠</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𝑡h𝑟𝑒𝑠h𝑜𝑙𝑑</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Column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b</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in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table</m:t>
                    </m:r>
                    <m:r>
                      <a:rPr lang="en-US" altLang="zh-CN" b="0" i="0" smtClean="0">
                        <a:latin typeface="Cambria Math" panose="02040503050406030204" pitchFamily="18" charset="0"/>
                      </a:rPr>
                      <m:t>)</m:t>
                    </m:r>
                  </m:oMath>
                </a14:m>
                <a:r>
                  <a:rPr lang="en-US" altLang="zh-CN" dirty="0" smtClean="0"/>
                  <a:t>: </a:t>
                </a:r>
              </a:p>
              <a:p>
                <a:r>
                  <a:rPr lang="en-US" altLang="zh-CN" dirty="0" smtClean="0"/>
                  <a:t>1.lookup </a:t>
                </a:r>
                <a:r>
                  <a:rPr lang="en-US" altLang="zh-CN" dirty="0"/>
                  <a:t>cost decreases at a logarithmic </a:t>
                </a:r>
                <a:r>
                  <a:rPr lang="en-US" altLang="zh-CN" dirty="0" smtClean="0"/>
                  <a:t>rate as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𝑓𝑖𝑙𝑡𝑒𝑟𝑠</m:t>
                        </m:r>
                      </m:sub>
                    </m:sSub>
                  </m:oMath>
                </a14:m>
                <a:r>
                  <a:rPr lang="en-US" altLang="zh-CN" dirty="0" smtClean="0"/>
                  <a:t>increases </a:t>
                </a:r>
                <a:r>
                  <a:rPr lang="en-US" altLang="zh-CN" dirty="0"/>
                  <a:t>since more of the deeper levels have </a:t>
                </a:r>
                <a:r>
                  <a:rPr lang="en-US" altLang="zh-CN" dirty="0" smtClean="0"/>
                  <a:t>Bloom filters</a:t>
                </a:r>
              </a:p>
              <a:p>
                <a:pPr>
                  <a:lnSpc>
                    <a:spcPct val="150000"/>
                  </a:lnSpc>
                </a:pPr>
                <a:r>
                  <a:rPr lang="en-US" altLang="zh-CN" dirty="0" smtClean="0"/>
                  <a:t>2.Shaves a factor of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𝑇</m:t>
                                </m:r>
                              </m:sub>
                            </m:sSub>
                          </m:fName>
                          <m:e>
                            <m:r>
                              <a:rPr lang="en-US" altLang="zh-CN" b="0" i="1" smtClean="0">
                                <a:latin typeface="Cambria Math" panose="02040503050406030204" pitchFamily="18" charset="0"/>
                              </a:rPr>
                              <m:t>𝐸</m:t>
                            </m:r>
                          </m:e>
                        </m:func>
                      </m:e>
                    </m:d>
                    <m:r>
                      <a:rPr lang="en-US" altLang="zh-CN" b="0" i="0" smtClean="0">
                        <a:latin typeface="Cambria Math" panose="02040503050406030204" pitchFamily="18" charset="0"/>
                      </a:rPr>
                      <m:t> </m:t>
                    </m:r>
                  </m:oMath>
                </a14:m>
                <a:r>
                  <a:rPr lang="en-US" altLang="zh-CN" b="0" dirty="0" smtClean="0"/>
                  <a:t>from lookup cost, where </a:t>
                </a:r>
                <a:r>
                  <a:rPr lang="en-US" altLang="zh-CN" dirty="0" smtClean="0"/>
                  <a:t>E is the entry size, so lookup cost is independent of the entry size</a:t>
                </a:r>
              </a:p>
              <a:p>
                <a:pPr>
                  <a:lnSpc>
                    <a:spcPct val="150000"/>
                  </a:lnSpc>
                </a:pPr>
                <a:r>
                  <a:rPr lang="en-US" altLang="zh-CN" dirty="0" smtClean="0"/>
                  <a:t>3.Lookup </a:t>
                </a:r>
                <a:r>
                  <a:rPr lang="en-US" altLang="zh-CN" dirty="0"/>
                  <a:t>cost is independent of the buffer </a:t>
                </a:r>
                <a:r>
                  <a:rPr lang="en-US" altLang="zh-CN" dirty="0" smtClean="0"/>
                  <a:t>size.</a:t>
                </a:r>
                <a:endParaRPr lang="en-US" altLang="zh-CN" dirty="0"/>
              </a:p>
              <a:p>
                <a:pPr>
                  <a:lnSpc>
                    <a:spcPct val="150000"/>
                  </a:lnSpc>
                </a:pPr>
                <a:endParaRPr lang="en-US" altLang="zh-CN" b="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70171" y="3980865"/>
                <a:ext cx="10760927" cy="2779479"/>
              </a:xfrm>
              <a:prstGeom prst="rect">
                <a:avLst/>
              </a:prstGeom>
              <a:blipFill>
                <a:blip r:embed="rId4"/>
                <a:stretch>
                  <a:fillRect l="-453" r="-6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7140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02" y="136102"/>
            <a:ext cx="8596668" cy="1320800"/>
          </a:xfrm>
        </p:spPr>
        <p:txBody>
          <a:bodyPr/>
          <a:lstStyle/>
          <a:p>
            <a:r>
              <a:rPr lang="en-US" altLang="zh-CN" dirty="0" smtClean="0"/>
              <a:t>Predicting lookup and update cost</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81" y="2883877"/>
            <a:ext cx="5198263" cy="393636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44" y="705047"/>
            <a:ext cx="9466856" cy="2178830"/>
          </a:xfrm>
          <a:prstGeom prst="rect">
            <a:avLst/>
          </a:prstGeom>
        </p:spPr>
      </p:pic>
    </p:spTree>
    <p:extLst>
      <p:ext uri="{BB962C8B-B14F-4D97-AF65-F5344CB8AC3E}">
        <p14:creationId xmlns:p14="http://schemas.microsoft.com/office/powerpoint/2010/main" val="273367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02" y="136102"/>
            <a:ext cx="8596668" cy="1320800"/>
          </a:xfrm>
        </p:spPr>
        <p:txBody>
          <a:bodyPr/>
          <a:lstStyle/>
          <a:p>
            <a:r>
              <a:rPr lang="en-US" altLang="zh-CN" dirty="0" smtClean="0"/>
              <a:t>Predicting lookup and update cost</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81" y="2883877"/>
            <a:ext cx="5198263" cy="3936365"/>
          </a:xfrm>
          <a:prstGeom prst="rect">
            <a:avLst/>
          </a:prstGeom>
        </p:spPr>
      </p:pic>
      <p:sp>
        <p:nvSpPr>
          <p:cNvPr id="6" name="文本框 5"/>
          <p:cNvSpPr txBox="1"/>
          <p:nvPr/>
        </p:nvSpPr>
        <p:spPr>
          <a:xfrm>
            <a:off x="387402" y="1570225"/>
            <a:ext cx="9329798" cy="1200329"/>
          </a:xfrm>
          <a:prstGeom prst="rect">
            <a:avLst/>
          </a:prstGeom>
          <a:noFill/>
        </p:spPr>
        <p:txBody>
          <a:bodyPr wrap="none" rtlCol="0">
            <a:spAutoFit/>
          </a:bodyPr>
          <a:lstStyle/>
          <a:p>
            <a:r>
              <a:rPr lang="en-US" altLang="zh-CN" dirty="0"/>
              <a:t>The overall insight is that it is desirable to set the buffer size as large as possible to </a:t>
            </a:r>
            <a:endParaRPr lang="en-US" altLang="zh-CN" dirty="0" smtClean="0"/>
          </a:p>
          <a:p>
            <a:r>
              <a:rPr lang="en-US" altLang="zh-CN" dirty="0" smtClean="0"/>
              <a:t>reduce </a:t>
            </a:r>
            <a:r>
              <a:rPr lang="en-US" altLang="zh-CN" dirty="0"/>
              <a:t>update cost while still keeping it below the point where it begins to significantly</a:t>
            </a:r>
          </a:p>
          <a:p>
            <a:r>
              <a:rPr lang="en-US" altLang="zh-CN" dirty="0"/>
              <a:t>harm lookup cost.</a:t>
            </a:r>
            <a:endParaRPr lang="zh-CN" altLang="en-US" dirty="0"/>
          </a:p>
          <a:p>
            <a:endParaRPr lang="zh-CN" altLang="en-US" dirty="0"/>
          </a:p>
        </p:txBody>
      </p:sp>
    </p:spTree>
    <p:extLst>
      <p:ext uri="{BB962C8B-B14F-4D97-AF65-F5344CB8AC3E}">
        <p14:creationId xmlns:p14="http://schemas.microsoft.com/office/powerpoint/2010/main" val="535285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Navigate design space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6288" y="1930400"/>
                <a:ext cx="8596668" cy="3880773"/>
              </a:xfrm>
            </p:spPr>
            <p:txBody>
              <a:bodyPr/>
              <a:lstStyle/>
              <a:p>
                <a:r>
                  <a:rPr lang="en-US" altLang="zh-CN" dirty="0" smtClean="0"/>
                  <a:t>R</a:t>
                </a:r>
                <a:r>
                  <a:rPr lang="en-US" altLang="zh-CN" dirty="0"/>
                  <a:t>:</a:t>
                </a:r>
                <a:r>
                  <a:rPr lang="zh-CN" altLang="en-US" dirty="0" smtClean="0"/>
                  <a:t>  </a:t>
                </a:r>
                <a:r>
                  <a:rPr lang="en-US" altLang="zh-CN" dirty="0" smtClean="0"/>
                  <a:t>zero result point lookup cost </a:t>
                </a:r>
              </a:p>
              <a:p>
                <a:r>
                  <a:rPr lang="en-US" altLang="zh-CN" dirty="0" smtClean="0"/>
                  <a:t>V:  non-zero result point lookup cost</a:t>
                </a:r>
              </a:p>
              <a:p>
                <a:r>
                  <a:rPr lang="en-US" altLang="zh-CN" dirty="0" smtClean="0"/>
                  <a:t>Q: range lookup cost</a:t>
                </a:r>
              </a:p>
              <a:p>
                <a:r>
                  <a:rPr lang="en-US" altLang="zh-CN" dirty="0" smtClean="0"/>
                  <a:t>W: update cost</a:t>
                </a:r>
              </a:p>
              <a:p>
                <a:r>
                  <a:rPr lang="en-US" altLang="zh-CN" dirty="0" smtClean="0"/>
                  <a:t>Ω: amount of time to perform a read to second storage</a:t>
                </a:r>
              </a:p>
              <a:p>
                <a:endParaRPr lang="en-US" altLang="zh-CN" dirty="0"/>
              </a:p>
              <a:p>
                <a:r>
                  <a:rPr lang="en-US" altLang="zh-CN" dirty="0" smtClean="0"/>
                  <a:t>Average operation cost </a:t>
                </a:r>
                <a14:m>
                  <m:oMath xmlns:m="http://schemas.openxmlformats.org/officeDocument/2006/math">
                    <m:r>
                      <a:rPr lang="zh-CN" altLang="en-US"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dirty="0"/>
              </a:p>
              <a:p>
                <a:r>
                  <a:rPr lang="en-US" altLang="zh-CN" dirty="0" err="1" smtClean="0"/>
                  <a:t>Throught</a:t>
                </a:r>
                <a:r>
                  <a:rPr lang="en-US" altLang="zh-CN" dirty="0" smtClean="0"/>
                  <a:t> t = </a:t>
                </a:r>
                <a14:m>
                  <m:oMath xmlns:m="http://schemas.openxmlformats.org/officeDocument/2006/math">
                    <m:f>
                      <m:fPr>
                        <m:type m:val="skw"/>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zh-CN" altLang="en-US" i="1" smtClean="0">
                            <a:latin typeface="Cambria Math" panose="02040503050406030204" pitchFamily="18" charset="0"/>
                          </a:rPr>
                          <m:t>𝜃</m:t>
                        </m:r>
                        <m:r>
                          <a:rPr lang="zh-CN" altLang="en-US" i="1" smtClean="0">
                            <a:latin typeface="Cambria Math" panose="02040503050406030204" pitchFamily="18" charset="0"/>
                          </a:rPr>
                          <m:t>∙</m:t>
                        </m:r>
                        <m:r>
                          <m:rPr>
                            <m:sty m:val="p"/>
                          </m:rPr>
                          <a:rPr lang="el-GR" altLang="zh-CN" i="1" smtClean="0">
                            <a:latin typeface="Cambria Math" panose="02040503050406030204" pitchFamily="18" charset="0"/>
                          </a:rPr>
                          <m:t>Ω</m:t>
                        </m:r>
                      </m:den>
                    </m:f>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6288" y="1930400"/>
                <a:ext cx="8596668" cy="3880773"/>
              </a:xfrm>
              <a:blipFill>
                <a:blip r:embed="rId3"/>
                <a:stretch>
                  <a:fillRect l="-142" t="-1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111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9776" y="58616"/>
            <a:ext cx="8596668" cy="1320800"/>
          </a:xfrm>
        </p:spPr>
        <p:txBody>
          <a:bodyPr/>
          <a:lstStyle/>
          <a:p>
            <a:r>
              <a:rPr lang="en-US" altLang="zh-CN" dirty="0" smtClean="0"/>
              <a:t>Tuning the size ratio and merge policy</a:t>
            </a:r>
            <a:endParaRPr lang="zh-CN" altLang="en-US" dirty="0"/>
          </a:p>
        </p:txBody>
      </p:sp>
      <p:pic>
        <p:nvPicPr>
          <p:cNvPr id="4" name="内容占位符 3"/>
          <p:cNvPicPr>
            <a:picLocks noGrp="1" noChangeAspect="1"/>
          </p:cNvPicPr>
          <p:nvPr>
            <p:ph idx="1"/>
          </p:nvPr>
        </p:nvPicPr>
        <p:blipFill>
          <a:blip r:embed="rId3"/>
          <a:stretch>
            <a:fillRect/>
          </a:stretch>
        </p:blipFill>
        <p:spPr>
          <a:xfrm>
            <a:off x="865981" y="701047"/>
            <a:ext cx="7322482" cy="3559907"/>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865981" y="4260954"/>
                <a:ext cx="8733692" cy="2585323"/>
              </a:xfrm>
              <a:prstGeom prst="rect">
                <a:avLst/>
              </a:prstGeom>
              <a:noFill/>
            </p:spPr>
            <p:txBody>
              <a:bodyPr wrap="square" rtlCol="0">
                <a:spAutoFit/>
              </a:bodyPr>
              <a:lstStyle/>
              <a:p>
                <a:pPr>
                  <a:lnSpc>
                    <a:spcPct val="150000"/>
                  </a:lnSpc>
                </a:pPr>
                <a:r>
                  <a:rPr lang="en-US" altLang="zh-CN" dirty="0" smtClean="0"/>
                  <a:t>1.Set T to 2, and compute </a:t>
                </a:r>
                <a:r>
                  <a:rPr lang="el-GR" altLang="zh-CN" dirty="0" smtClean="0"/>
                  <a:t>θ</a:t>
                </a:r>
                <a:endParaRPr lang="en-US" altLang="zh-CN" dirty="0" smtClean="0"/>
              </a:p>
              <a:p>
                <a:pPr>
                  <a:lnSpc>
                    <a:spcPct val="150000"/>
                  </a:lnSpc>
                </a:pPr>
                <a:r>
                  <a:rPr lang="en-US" altLang="zh-CN" dirty="0" smtClean="0"/>
                  <a:t>2.Devide the space into two and computes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2</m:t>
                        </m:r>
                      </m:sub>
                    </m:sSub>
                  </m:oMath>
                </a14:m>
                <a:r>
                  <a:rPr lang="zh-CN" altLang="en-US" dirty="0" smtClean="0"/>
                  <a:t> </a:t>
                </a:r>
                <a:r>
                  <a:rPr lang="en-US" altLang="zh-CN" dirty="0" smtClean="0"/>
                  <a:t>for the center of each</a:t>
                </a:r>
              </a:p>
              <a:p>
                <a:pPr>
                  <a:lnSpc>
                    <a:spcPct val="150000"/>
                  </a:lnSpc>
                </a:pPr>
                <a:r>
                  <a:rPr lang="en-US" altLang="zh-CN" dirty="0" smtClean="0"/>
                  <a:t>3.If either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𝑜𝑟</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2</m:t>
                        </m:r>
                      </m:sub>
                    </m:sSub>
                    <m:r>
                      <a:rPr lang="en-US" altLang="zh-CN" b="0" i="1" smtClean="0">
                        <a:latin typeface="Cambria Math" panose="02040503050406030204" pitchFamily="18" charset="0"/>
                      </a:rPr>
                      <m:t> </m:t>
                    </m:r>
                  </m:oMath>
                </a14:m>
                <a:r>
                  <a:rPr lang="en-US" altLang="zh-CN" dirty="0" smtClean="0"/>
                  <a:t>is smaller than </a:t>
                </a:r>
                <a:r>
                  <a:rPr lang="el-GR" altLang="zh-CN" dirty="0" smtClean="0"/>
                  <a:t>θ</a:t>
                </a:r>
                <a:r>
                  <a:rPr lang="en-US" altLang="zh-CN" dirty="0" smtClean="0"/>
                  <a:t>, narrow down on that partition of the space in the next iteration</a:t>
                </a:r>
              </a:p>
              <a:p>
                <a:pPr>
                  <a:lnSpc>
                    <a:spcPct val="150000"/>
                  </a:lnSpc>
                </a:pPr>
                <a:r>
                  <a:rPr lang="en-US" altLang="zh-CN" dirty="0" smtClean="0"/>
                  <a:t>4.otherwise, </a:t>
                </a:r>
                <a:r>
                  <a:rPr lang="en-US" altLang="zh-CN" dirty="0"/>
                  <a:t>remain at the same point, but we probe points that are twice </a:t>
                </a:r>
                <a:r>
                  <a:rPr lang="en-US" altLang="zh-CN" dirty="0" smtClean="0"/>
                  <a:t>as close to the current point</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865981" y="4260954"/>
                <a:ext cx="8733692" cy="2585323"/>
              </a:xfrm>
              <a:prstGeom prst="rect">
                <a:avLst/>
              </a:prstGeom>
              <a:blipFill>
                <a:blip r:embed="rId4"/>
                <a:stretch>
                  <a:fillRect l="-558" r="-698" b="-7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775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8377"/>
          </a:xfrm>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677334" y="1397977"/>
            <a:ext cx="8596668" cy="4643385"/>
          </a:xfrm>
        </p:spPr>
        <p:txBody>
          <a:bodyPr/>
          <a:lstStyle/>
          <a:p>
            <a:r>
              <a:rPr lang="en-US" altLang="zh-CN" dirty="0" smtClean="0"/>
              <a:t>LSM-Based Key-Value Stores</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849" y="2049660"/>
            <a:ext cx="5745978" cy="2758679"/>
          </a:xfrm>
          <a:prstGeom prst="rect">
            <a:avLst/>
          </a:prstGeom>
        </p:spPr>
      </p:pic>
    </p:spTree>
    <p:extLst>
      <p:ext uri="{BB962C8B-B14F-4D97-AF65-F5344CB8AC3E}">
        <p14:creationId xmlns:p14="http://schemas.microsoft.com/office/powerpoint/2010/main" val="1870214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Tuning main memory allocation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set </a:t>
                </a:r>
                <a14:m>
                  <m:oMath xmlns:m="http://schemas.openxmlformats.org/officeDocument/2006/math">
                    <m:r>
                      <m:rPr>
                        <m:sty m:val="p"/>
                      </m:rPr>
                      <a:rPr lang="en-US" altLang="zh-CN" b="0" i="0" smtClean="0">
                        <a:latin typeface="Cambria Math" panose="02040503050406030204" pitchFamily="18" charset="0"/>
                      </a:rPr>
                      <m:t>min</m:t>
                    </m:r>
                    <m:r>
                      <a:rPr lang="en-US" altLang="zh-CN" b="0" i="0" smtClean="0">
                        <a:latin typeface="Cambria Math" panose="02040503050406030204" pitchFamily="18" charset="0"/>
                      </a:rPr>
                      <m:t>(</m:t>
                    </m:r>
                    <m:bar>
                      <m:barPr>
                        <m:pos m:val="top"/>
                        <m:ctrlPr>
                          <a:rPr lang="en-US" altLang="zh-CN" i="1" smtClean="0">
                            <a:latin typeface="Cambria Math" panose="02040503050406030204" pitchFamily="18" charset="0"/>
                          </a:rPr>
                        </m:ctrlPr>
                      </m:barPr>
                      <m:e>
                        <m:r>
                          <m:rPr>
                            <m:sty m:val="p"/>
                          </m:rPr>
                          <a:rPr lang="en-US" altLang="zh-CN" i="1">
                            <a:latin typeface="Cambria Math" panose="02040503050406030204" pitchFamily="18" charset="0"/>
                          </a:rPr>
                          <m:t>M</m:t>
                        </m:r>
                      </m:e>
                    </m:ba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𝑡h𝑟𝑒𝑠h𝑜𝑙𝑑</m:t>
                            </m:r>
                          </m:sub>
                        </m:sSub>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𝐿</m:t>
                            </m:r>
                          </m:sup>
                        </m:sSup>
                      </m:den>
                    </m:f>
                  </m:oMath>
                </a14:m>
                <a:r>
                  <a:rPr lang="en-US" altLang="zh-CN" dirty="0" smtClean="0"/>
                  <a:t>) to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m:rPr>
                            <m:sty m:val="p"/>
                          </m:rPr>
                          <a:rPr lang="en-US" altLang="zh-CN" i="1">
                            <a:latin typeface="Cambria Math" panose="02040503050406030204" pitchFamily="18" charset="0"/>
                          </a:rPr>
                          <m:t>filter</m:t>
                        </m:r>
                      </m:sub>
                    </m:sSub>
                  </m:oMath>
                </a14:m>
                <a:endParaRPr lang="en-US" altLang="zh-CN" dirty="0" smtClean="0"/>
              </a:p>
              <a:p>
                <a:endParaRPr lang="en-US" altLang="zh-CN" dirty="0"/>
              </a:p>
              <a:p>
                <a:r>
                  <a:rPr lang="en-US" altLang="zh-CN" dirty="0" smtClean="0"/>
                  <a:t>allocate 5% of the remain to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𝑏𝑢𝑓𝑓𝑒𝑟</m:t>
                        </m:r>
                      </m:sub>
                    </m:sSub>
                  </m:oMath>
                </a14:m>
                <a:r>
                  <a:rPr lang="en-US" altLang="zh-CN" dirty="0" smtClean="0"/>
                  <a:t> and 95% </a:t>
                </a:r>
                <a:r>
                  <a:rPr lang="en-US" altLang="zh-CN" dirty="0"/>
                  <a:t>to</a:t>
                </a: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m:rPr>
                            <m:sty m:val="p"/>
                          </m:rPr>
                          <a:rPr lang="en-US" altLang="zh-CN" i="1">
                            <a:latin typeface="Cambria Math" panose="02040503050406030204" pitchFamily="18" charset="0"/>
                          </a:rPr>
                          <m:t>filter</m:t>
                        </m:r>
                      </m:sub>
                    </m:sSub>
                  </m:oMath>
                </a14:m>
                <a:endParaRPr lang="en-US" altLang="zh-CN" dirty="0" smtClean="0"/>
              </a:p>
              <a:p>
                <a:endParaRPr lang="en-US" altLang="zh-CN" dirty="0"/>
              </a:p>
              <a:p>
                <a:r>
                  <a:rPr lang="en-US" altLang="zh-CN" dirty="0" smtClean="0"/>
                  <a:t>continue following step two </a:t>
                </a:r>
                <a:r>
                  <a:rPr lang="en-US" altLang="zh-CN" dirty="0"/>
                  <a:t>until the I/O overhead due </a:t>
                </a:r>
                <a:r>
                  <a:rPr lang="en-US" altLang="zh-CN" dirty="0" smtClean="0"/>
                  <a:t>to false </a:t>
                </a:r>
                <a:r>
                  <a:rPr lang="en-US" altLang="zh-CN" dirty="0"/>
                  <a:t>positives becomes </a:t>
                </a:r>
                <a:r>
                  <a:rPr lang="en-US" altLang="zh-CN" dirty="0" smtClean="0"/>
                  <a:t>negligible</a:t>
                </a:r>
              </a:p>
              <a:p>
                <a:endParaRPr lang="en-US" altLang="zh-CN" dirty="0"/>
              </a:p>
              <a:p>
                <a:r>
                  <a:rPr lang="en-US" altLang="zh-CN" dirty="0"/>
                  <a:t>If there is more main memory in our budget beyond step </a:t>
                </a:r>
                <a:r>
                  <a:rPr lang="en-US" altLang="zh-CN" dirty="0" smtClean="0"/>
                  <a:t>two, we </a:t>
                </a:r>
                <a:r>
                  <a:rPr lang="en-US" altLang="zh-CN" dirty="0"/>
                  <a:t>allocate it to the buffer to further reduce update cost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791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258" y="424934"/>
            <a:ext cx="8596668" cy="1320800"/>
          </a:xfrm>
        </p:spPr>
        <p:txBody>
          <a:bodyPr/>
          <a:lstStyle/>
          <a:p>
            <a:r>
              <a:rPr lang="en-US" altLang="zh-CN" dirty="0" smtClean="0"/>
              <a:t>Appendix</a:t>
            </a:r>
            <a:endParaRPr lang="zh-CN" altLang="en-US" dirty="0"/>
          </a:p>
        </p:txBody>
      </p:sp>
      <p:sp>
        <p:nvSpPr>
          <p:cNvPr id="5" name="文本框 4"/>
          <p:cNvSpPr txBox="1"/>
          <p:nvPr/>
        </p:nvSpPr>
        <p:spPr>
          <a:xfrm>
            <a:off x="384258" y="1713636"/>
            <a:ext cx="9016138" cy="369332"/>
          </a:xfrm>
          <a:prstGeom prst="rect">
            <a:avLst/>
          </a:prstGeom>
          <a:noFill/>
        </p:spPr>
        <p:txBody>
          <a:bodyPr wrap="square" rtlCol="0">
            <a:spAutoFit/>
          </a:bodyPr>
          <a:lstStyle/>
          <a:p>
            <a:r>
              <a:rPr lang="en-US" altLang="zh-CN" dirty="0"/>
              <a:t>Assume the entry size is </a:t>
            </a:r>
            <a:r>
              <a:rPr lang="en-US" altLang="zh-CN" dirty="0" smtClean="0"/>
              <a:t>fixed.</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982" y="-38909"/>
            <a:ext cx="5551715" cy="6858000"/>
          </a:xfrm>
          <a:prstGeom prst="rect">
            <a:avLst/>
          </a:prstGeom>
        </p:spPr>
      </p:pic>
      <p:sp>
        <p:nvSpPr>
          <p:cNvPr id="7" name="文本框 6"/>
          <p:cNvSpPr txBox="1"/>
          <p:nvPr/>
        </p:nvSpPr>
        <p:spPr>
          <a:xfrm>
            <a:off x="384258" y="2388105"/>
            <a:ext cx="5126724" cy="646331"/>
          </a:xfrm>
          <a:prstGeom prst="rect">
            <a:avLst/>
          </a:prstGeom>
          <a:noFill/>
        </p:spPr>
        <p:txBody>
          <a:bodyPr wrap="none" rtlCol="0">
            <a:spAutoFit/>
          </a:bodyPr>
          <a:lstStyle/>
          <a:p>
            <a:r>
              <a:rPr lang="en-US" altLang="zh-CN" dirty="0"/>
              <a:t>In fact, it may be variable, or change over time</a:t>
            </a:r>
          </a:p>
          <a:p>
            <a:endParaRPr lang="zh-CN" altLang="en-US" dirty="0"/>
          </a:p>
        </p:txBody>
      </p:sp>
    </p:spTree>
    <p:extLst>
      <p:ext uri="{BB962C8B-B14F-4D97-AF65-F5344CB8AC3E}">
        <p14:creationId xmlns:p14="http://schemas.microsoft.com/office/powerpoint/2010/main" val="274225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4021" y="2545211"/>
            <a:ext cx="8876648" cy="1646302"/>
          </a:xfrm>
        </p:spPr>
        <p:txBody>
          <a:bodyPr/>
          <a:lstStyle/>
          <a:p>
            <a:pPr algn="ctr"/>
            <a:r>
              <a:rPr lang="en-US" altLang="zh-CN" dirty="0" smtClean="0"/>
              <a:t>Thanks</a:t>
            </a:r>
            <a:endParaRPr lang="zh-CN" altLang="en-US" dirty="0"/>
          </a:p>
        </p:txBody>
      </p:sp>
    </p:spTree>
    <p:extLst>
      <p:ext uri="{BB962C8B-B14F-4D97-AF65-F5344CB8AC3E}">
        <p14:creationId xmlns:p14="http://schemas.microsoft.com/office/powerpoint/2010/main" val="1969512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a:t>
            </a:r>
            <a:endParaRPr lang="zh-CN" altLang="en-US" dirty="0"/>
          </a:p>
        </p:txBody>
      </p:sp>
      <p:sp>
        <p:nvSpPr>
          <p:cNvPr id="3" name="内容占位符 2"/>
          <p:cNvSpPr>
            <a:spLocks noGrp="1"/>
          </p:cNvSpPr>
          <p:nvPr>
            <p:ph idx="1"/>
          </p:nvPr>
        </p:nvSpPr>
        <p:spPr/>
        <p:txBody>
          <a:bodyPr>
            <a:normAutofit/>
          </a:bodyPr>
          <a:lstStyle/>
          <a:p>
            <a:r>
              <a:rPr lang="en-US" altLang="zh-CN" sz="2000" dirty="0"/>
              <a:t>assign the same </a:t>
            </a:r>
            <a:r>
              <a:rPr lang="en-US" altLang="zh-CN" sz="2000" dirty="0" smtClean="0"/>
              <a:t>false positive rate </a:t>
            </a:r>
            <a:r>
              <a:rPr lang="en-US" altLang="zh-CN" sz="2000" dirty="0"/>
              <a:t>(i.e., number of bits per element) to every Bloom </a:t>
            </a:r>
            <a:r>
              <a:rPr lang="en-US" altLang="zh-CN" sz="2000" dirty="0" smtClean="0"/>
              <a:t>filter.</a:t>
            </a:r>
          </a:p>
          <a:p>
            <a:endParaRPr lang="en-US" altLang="zh-CN" sz="2000" dirty="0"/>
          </a:p>
          <a:p>
            <a:r>
              <a:rPr lang="en-US" altLang="zh-CN" sz="2000" dirty="0"/>
              <a:t>the relationship between the </a:t>
            </a:r>
            <a:r>
              <a:rPr lang="en-US" altLang="zh-CN" sz="2000" dirty="0" smtClean="0"/>
              <a:t>different design knobs </a:t>
            </a:r>
            <a:r>
              <a:rPr lang="en-US" altLang="zh-CN" sz="2000" dirty="0"/>
              <a:t>and performance is non-linear, and so it is difficult </a:t>
            </a:r>
            <a:r>
              <a:rPr lang="en-US" altLang="zh-CN" sz="2000" dirty="0" smtClean="0"/>
              <a:t>to co-tune </a:t>
            </a:r>
            <a:r>
              <a:rPr lang="en-US" altLang="zh-CN" sz="2000" dirty="0"/>
              <a:t>the various design options in the LSM-tree design </a:t>
            </a:r>
            <a:r>
              <a:rPr lang="en-US" altLang="zh-CN" sz="2000" dirty="0" smtClean="0"/>
              <a:t>space to </a:t>
            </a:r>
            <a:r>
              <a:rPr lang="en-US" altLang="zh-CN" sz="2000" dirty="0"/>
              <a:t>optimize performance.</a:t>
            </a:r>
            <a:endParaRPr lang="zh-CN" altLang="en-US" sz="2000" dirty="0"/>
          </a:p>
        </p:txBody>
      </p:sp>
    </p:spTree>
    <p:extLst>
      <p:ext uri="{BB962C8B-B14F-4D97-AF65-F5344CB8AC3E}">
        <p14:creationId xmlns:p14="http://schemas.microsoft.com/office/powerpoint/2010/main" val="2598576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0122" y="1508564"/>
            <a:ext cx="8596312" cy="2519266"/>
          </a:xfrm>
        </p:spPr>
      </p:pic>
      <p:grpSp>
        <p:nvGrpSpPr>
          <p:cNvPr id="18" name="组合 17"/>
          <p:cNvGrpSpPr/>
          <p:nvPr/>
        </p:nvGrpSpPr>
        <p:grpSpPr>
          <a:xfrm>
            <a:off x="1117600" y="5409213"/>
            <a:ext cx="7200039" cy="1356177"/>
            <a:chOff x="599440" y="4311933"/>
            <a:chExt cx="7200039" cy="1356177"/>
          </a:xfrm>
        </p:grpSpPr>
        <p:grpSp>
          <p:nvGrpSpPr>
            <p:cNvPr id="12" name="组合 11"/>
            <p:cNvGrpSpPr/>
            <p:nvPr/>
          </p:nvGrpSpPr>
          <p:grpSpPr>
            <a:xfrm>
              <a:off x="599440" y="4311933"/>
              <a:ext cx="7200039" cy="598497"/>
              <a:chOff x="599440" y="4464333"/>
              <a:chExt cx="7200039" cy="598497"/>
            </a:xfrm>
          </p:grpSpPr>
          <mc:AlternateContent xmlns:mc="http://schemas.openxmlformats.org/markup-compatibility/2006" xmlns:a14="http://schemas.microsoft.com/office/drawing/2010/main">
            <mc:Choice Requires="a14">
              <p:sp>
                <p:nvSpPr>
                  <p:cNvPr id="6" name="文本框 5"/>
                  <p:cNvSpPr txBox="1"/>
                  <p:nvPr/>
                </p:nvSpPr>
                <p:spPr>
                  <a:xfrm>
                    <a:off x="4674072" y="4464333"/>
                    <a:ext cx="3125407"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𝑁𝐸</m:t>
                              </m:r>
                            </m:num>
                            <m:den>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𝐵𝑢𝑓𝑓𝑒𝑟</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r>
                            <a:rPr lang="en-US" altLang="zh-CN" b="0" i="1" smtClean="0">
                              <a:latin typeface="Cambria Math" panose="02040503050406030204" pitchFamily="18" charset="0"/>
                            </a:rPr>
                            <m:t>)</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674072" y="4464333"/>
                    <a:ext cx="3125407" cy="598497"/>
                  </a:xfrm>
                  <a:prstGeom prst="rect">
                    <a:avLst/>
                  </a:prstGeom>
                  <a:blipFill>
                    <a:blip r:embed="rId4"/>
                    <a:stretch>
                      <a:fillRect/>
                    </a:stretch>
                  </a:blipFill>
                </p:spPr>
                <p:txBody>
                  <a:bodyPr/>
                  <a:lstStyle/>
                  <a:p>
                    <a:r>
                      <a:rPr lang="zh-CN" altLang="en-US">
                        <a:noFill/>
                      </a:rPr>
                      <a:t> </a:t>
                    </a:r>
                  </a:p>
                </p:txBody>
              </p:sp>
            </mc:Fallback>
          </mc:AlternateContent>
          <p:sp>
            <p:nvSpPr>
              <p:cNvPr id="8" name="文本框 7"/>
              <p:cNvSpPr txBox="1"/>
              <p:nvPr/>
            </p:nvSpPr>
            <p:spPr>
              <a:xfrm>
                <a:off x="599440" y="4557462"/>
                <a:ext cx="3851112" cy="369332"/>
              </a:xfrm>
              <a:prstGeom prst="rect">
                <a:avLst/>
              </a:prstGeom>
              <a:noFill/>
            </p:spPr>
            <p:txBody>
              <a:bodyPr wrap="square" rtlCol="0">
                <a:spAutoFit/>
              </a:bodyPr>
              <a:lstStyle/>
              <a:p>
                <a:r>
                  <a:rPr lang="zh-CN" altLang="en-US" dirty="0" smtClean="0"/>
                  <a:t>通过将各</a:t>
                </a:r>
                <a:r>
                  <a:rPr lang="en-US" altLang="zh-CN" dirty="0" smtClean="0"/>
                  <a:t>level</a:t>
                </a:r>
                <a:r>
                  <a:rPr lang="zh-CN" altLang="en-US" dirty="0" smtClean="0"/>
                  <a:t>的</a:t>
                </a:r>
                <a:r>
                  <a:rPr lang="en-US" altLang="zh-CN" dirty="0" smtClean="0"/>
                  <a:t>capacity</a:t>
                </a:r>
                <a:r>
                  <a:rPr lang="zh-CN" altLang="en-US" dirty="0" smtClean="0"/>
                  <a:t>相加，得到：</a:t>
                </a:r>
                <a:endParaRPr lang="zh-CN" altLang="en-US" dirty="0"/>
              </a:p>
            </p:txBody>
          </p:sp>
        </p:grpSp>
        <p:grpSp>
          <p:nvGrpSpPr>
            <p:cNvPr id="11" name="组合 10"/>
            <p:cNvGrpSpPr/>
            <p:nvPr/>
          </p:nvGrpSpPr>
          <p:grpSpPr>
            <a:xfrm>
              <a:off x="3820160" y="5071472"/>
              <a:ext cx="2495224" cy="596638"/>
              <a:chOff x="3810000" y="5413568"/>
              <a:chExt cx="2495224" cy="596638"/>
            </a:xfrm>
          </p:grpSpPr>
          <mc:AlternateContent xmlns:mc="http://schemas.openxmlformats.org/markup-compatibility/2006" xmlns:a14="http://schemas.microsoft.com/office/drawing/2010/main">
            <mc:Choice Requires="a14">
              <p:sp>
                <p:nvSpPr>
                  <p:cNvPr id="7" name="文本框 6"/>
                  <p:cNvSpPr txBox="1"/>
                  <p:nvPr/>
                </p:nvSpPr>
                <p:spPr>
                  <a:xfrm>
                    <a:off x="4674072" y="5413568"/>
                    <a:ext cx="1631152" cy="596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𝑙𝑖𝑚</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𝐸</m:t>
                              </m:r>
                            </m:num>
                            <m:den>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𝐵𝑢𝑓𝑓𝑒𝑟</m:t>
                                  </m:r>
                                </m:sub>
                              </m:sSub>
                            </m:den>
                          </m:f>
                          <m:r>
                            <a:rPr lang="en-US" altLang="zh-CN" b="0" i="1" smtClean="0">
                              <a:latin typeface="Cambria Math" panose="02040503050406030204" pitchFamily="18" charset="0"/>
                            </a:rPr>
                            <m:t> </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674072" y="5413568"/>
                    <a:ext cx="1631152" cy="596638"/>
                  </a:xfrm>
                  <a:prstGeom prst="rect">
                    <a:avLst/>
                  </a:prstGeom>
                  <a:blipFill>
                    <a:blip r:embed="rId5"/>
                    <a:stretch>
                      <a:fillRect/>
                    </a:stretch>
                  </a:blipFill>
                </p:spPr>
                <p:txBody>
                  <a:bodyPr/>
                  <a:lstStyle/>
                  <a:p>
                    <a:r>
                      <a:rPr lang="zh-CN" altLang="en-US">
                        <a:noFill/>
                      </a:rPr>
                      <a:t> </a:t>
                    </a:r>
                  </a:p>
                </p:txBody>
              </p:sp>
            </mc:Fallback>
          </mc:AlternateContent>
          <p:sp>
            <p:nvSpPr>
              <p:cNvPr id="9" name="文本框 8"/>
              <p:cNvSpPr txBox="1"/>
              <p:nvPr/>
            </p:nvSpPr>
            <p:spPr>
              <a:xfrm>
                <a:off x="3810000" y="5456426"/>
                <a:ext cx="718446" cy="369332"/>
              </a:xfrm>
              <a:prstGeom prst="rect">
                <a:avLst/>
              </a:prstGeom>
              <a:noFill/>
            </p:spPr>
            <p:txBody>
              <a:bodyPr wrap="square" rtlCol="0">
                <a:spAutoFit/>
              </a:bodyPr>
              <a:lstStyle/>
              <a:p>
                <a:r>
                  <a:rPr lang="zh-CN" altLang="en-US" dirty="0" smtClean="0"/>
                  <a:t>其中：</a:t>
                </a:r>
                <a:endParaRPr lang="zh-CN" altLang="en-US" dirty="0"/>
              </a:p>
            </p:txBody>
          </p:sp>
        </p:grpSp>
      </p:grpSp>
      <p:grpSp>
        <p:nvGrpSpPr>
          <p:cNvPr id="19" name="组合 18"/>
          <p:cNvGrpSpPr/>
          <p:nvPr/>
        </p:nvGrpSpPr>
        <p:grpSpPr>
          <a:xfrm>
            <a:off x="1203739" y="4286714"/>
            <a:ext cx="6794673" cy="609166"/>
            <a:chOff x="1962782" y="5860894"/>
            <a:chExt cx="6794673" cy="609166"/>
          </a:xfrm>
        </p:grpSpPr>
        <mc:AlternateContent xmlns:mc="http://schemas.openxmlformats.org/markup-compatibility/2006" xmlns:a14="http://schemas.microsoft.com/office/drawing/2010/main">
          <mc:Choice Requires="a14">
            <p:sp>
              <p:nvSpPr>
                <p:cNvPr id="10" name="文本框 9"/>
                <p:cNvSpPr txBox="1"/>
                <p:nvPr/>
              </p:nvSpPr>
              <p:spPr>
                <a:xfrm>
                  <a:off x="1962782" y="5860894"/>
                  <a:ext cx="272145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𝑁𝐸</m:t>
                            </m:r>
                          </m:num>
                          <m:den>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𝐵𝑢𝑓𝑓𝑒𝑟</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r>
                          <a:rPr lang="en-US" altLang="zh-CN" b="0" i="1" smtClean="0">
                            <a:latin typeface="Cambria Math" panose="02040503050406030204" pitchFamily="18" charset="0"/>
                          </a:rPr>
                          <m:t>)</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962782" y="5860894"/>
                  <a:ext cx="2721450" cy="598497"/>
                </a:xfrm>
                <a:prstGeom prst="rect">
                  <a:avLst/>
                </a:prstGeom>
                <a:blipFill>
                  <a:blip r:embed="rId6"/>
                  <a:stretch>
                    <a:fillRect/>
                  </a:stretch>
                </a:blipFill>
              </p:spPr>
              <p:txBody>
                <a:bodyPr/>
                <a:lstStyle/>
                <a:p>
                  <a:r>
                    <a:rPr lang="zh-CN" altLang="en-US">
                      <a:noFill/>
                    </a:rPr>
                    <a:t> </a:t>
                  </a:r>
                </a:p>
              </p:txBody>
            </p:sp>
          </mc:Fallback>
        </mc:AlternateContent>
        <p:sp>
          <p:nvSpPr>
            <p:cNvPr id="14" name="右箭头 13"/>
            <p:cNvSpPr/>
            <p:nvPr/>
          </p:nvSpPr>
          <p:spPr>
            <a:xfrm>
              <a:off x="5096906" y="591782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6487988" y="5951456"/>
                  <a:ext cx="226946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𝑇</m:t>
                            </m:r>
                          </m:e>
                          <m:sup>
                            <m:r>
                              <a:rPr lang="en-US" altLang="zh-CN" b="0" i="1" smtClean="0">
                                <a:latin typeface="Cambria Math" panose="02040503050406030204" pitchFamily="18" charset="0"/>
                                <a:ea typeface="Cambria Math" panose="02040503050406030204" pitchFamily="18" charset="0"/>
                              </a:rPr>
                              <m:t>𝐿</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𝑇</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6487988" y="5951456"/>
                  <a:ext cx="2269467" cy="518604"/>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6709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LSM-tree design space</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7234" y="1930400"/>
            <a:ext cx="6332769" cy="3002540"/>
          </a:xfrm>
        </p:spPr>
      </p:pic>
    </p:spTree>
    <p:extLst>
      <p:ext uri="{BB962C8B-B14F-4D97-AF65-F5344CB8AC3E}">
        <p14:creationId xmlns:p14="http://schemas.microsoft.com/office/powerpoint/2010/main" val="3773978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LSM-tree design space - contentions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80534" y="1930400"/>
                <a:ext cx="8596668" cy="3880773"/>
              </a:xfrm>
            </p:spPr>
            <p:txBody>
              <a:bodyPr/>
              <a:lstStyle/>
              <a:p>
                <a:r>
                  <a:rPr lang="en-US" altLang="zh-CN" dirty="0" smtClean="0"/>
                  <a:t>Contention 1: </a:t>
                </a:r>
                <a:r>
                  <a:rPr lang="en-US" altLang="zh-CN" dirty="0"/>
                  <a:t>how to tune the size ratio and merge policy</a:t>
                </a:r>
                <a:endParaRPr lang="zh-CN" altLang="en-US" dirty="0"/>
              </a:p>
              <a:p>
                <a:endParaRPr lang="en-US" altLang="zh-CN" dirty="0" smtClean="0"/>
              </a:p>
              <a:p>
                <a:r>
                  <a:rPr lang="en-US" altLang="zh-CN" dirty="0"/>
                  <a:t>Contention 2: how to allocate the available main memory between the buffer </a:t>
                </a:r>
                <a:r>
                  <a:rPr lang="en-US" altLang="zh-CN" dirty="0" smtClean="0"/>
                  <a:t>and </a:t>
                </a:r>
                <a:r>
                  <a:rPr lang="en-US" altLang="zh-CN" dirty="0"/>
                  <a:t>the filters</a:t>
                </a:r>
              </a:p>
              <a:p>
                <a:endParaRPr lang="en-US" altLang="zh-CN" dirty="0" smtClean="0"/>
              </a:p>
              <a:p>
                <a:r>
                  <a:rPr lang="en-US" altLang="zh-CN" dirty="0" smtClean="0"/>
                  <a:t>Contention 3: How we allocate a given amount of main memory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𝑓𝑖𝑙𝑡𝑒𝑟𝑠</m:t>
                        </m:r>
                      </m:sub>
                    </m:sSub>
                  </m:oMath>
                </a14:m>
                <a:r>
                  <a:rPr lang="en-US" altLang="zh-CN" dirty="0" smtClean="0"/>
                  <a:t> among the different Bloom filters</a:t>
                </a:r>
              </a:p>
              <a:p>
                <a:endParaRPr lang="en-US" altLang="zh-CN" dirty="0" smtClean="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80534" y="1930400"/>
                <a:ext cx="8596668" cy="3880773"/>
              </a:xfrm>
              <a:blipFill>
                <a:blip r:embed="rId3"/>
                <a:stretch>
                  <a:fillRect l="-142" t="-1101"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1715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4021" y="2545211"/>
            <a:ext cx="8876648" cy="1646302"/>
          </a:xfrm>
        </p:spPr>
        <p:txBody>
          <a:bodyPr/>
          <a:lstStyle/>
          <a:p>
            <a:pPr algn="ctr"/>
            <a:r>
              <a:rPr lang="en-US" altLang="zh-CN" dirty="0" smtClean="0"/>
              <a:t>Monkey</a:t>
            </a:r>
            <a:endParaRPr lang="zh-CN" altLang="en-US" dirty="0"/>
          </a:p>
        </p:txBody>
      </p:sp>
    </p:spTree>
    <p:extLst>
      <p:ext uri="{BB962C8B-B14F-4D97-AF65-F5344CB8AC3E}">
        <p14:creationId xmlns:p14="http://schemas.microsoft.com/office/powerpoint/2010/main" val="3570892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Minimizing Lookup Cost</a:t>
            </a:r>
            <a:endParaRPr lang="zh-CN" altLang="en-US" dirty="0"/>
          </a:p>
        </p:txBody>
      </p:sp>
      <p:sp>
        <p:nvSpPr>
          <p:cNvPr id="3" name="内容占位符 2"/>
          <p:cNvSpPr>
            <a:spLocks noGrp="1"/>
          </p:cNvSpPr>
          <p:nvPr>
            <p:ph idx="1"/>
          </p:nvPr>
        </p:nvSpPr>
        <p:spPr/>
        <p:txBody>
          <a:bodyPr/>
          <a:lstStyle/>
          <a:p>
            <a:r>
              <a:rPr lang="en-US" altLang="zh-CN" dirty="0" smtClean="0"/>
              <a:t>Preconditions:</a:t>
            </a:r>
          </a:p>
          <a:p>
            <a:endParaRPr lang="en-US" altLang="zh-CN" dirty="0" smtClean="0"/>
          </a:p>
          <a:p>
            <a:pPr lvl="1"/>
            <a:r>
              <a:rPr lang="en-US" altLang="zh-CN" dirty="0" smtClean="0"/>
              <a:t>Focus on zero-result lookups since they incur the highest possible pure I/O overhead</a:t>
            </a:r>
          </a:p>
          <a:p>
            <a:pPr lvl="1"/>
            <a:endParaRPr lang="en-US" altLang="zh-CN" dirty="0"/>
          </a:p>
          <a:p>
            <a:pPr lvl="1"/>
            <a:r>
              <a:rPr lang="en-US" altLang="zh-CN" dirty="0"/>
              <a:t>A</a:t>
            </a:r>
            <a:r>
              <a:rPr lang="en-US" altLang="zh-CN" dirty="0" smtClean="0"/>
              <a:t>ssume </a:t>
            </a:r>
            <a:r>
              <a:rPr lang="en-US" altLang="zh-CN" dirty="0"/>
              <a:t>a fixed entry size </a:t>
            </a:r>
            <a:r>
              <a:rPr lang="en-US" altLang="zh-CN" dirty="0" smtClean="0"/>
              <a:t>E</a:t>
            </a:r>
          </a:p>
          <a:p>
            <a:pPr marL="457200" lvl="1" indent="0">
              <a:buNone/>
            </a:pPr>
            <a:endParaRPr lang="en-US" altLang="zh-CN" dirty="0"/>
          </a:p>
        </p:txBody>
      </p:sp>
    </p:spTree>
    <p:extLst>
      <p:ext uri="{BB962C8B-B14F-4D97-AF65-F5344CB8AC3E}">
        <p14:creationId xmlns:p14="http://schemas.microsoft.com/office/powerpoint/2010/main" val="2376387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Minimizing Lookup Cost</a:t>
            </a:r>
            <a:endParaRPr lang="zh-CN" altLang="en-US" dirty="0"/>
          </a:p>
        </p:txBody>
      </p:sp>
      <p:grpSp>
        <p:nvGrpSpPr>
          <p:cNvPr id="7" name="组合 6"/>
          <p:cNvGrpSpPr/>
          <p:nvPr/>
        </p:nvGrpSpPr>
        <p:grpSpPr>
          <a:xfrm>
            <a:off x="1996248" y="2981960"/>
            <a:ext cx="6304280" cy="1248547"/>
            <a:chOff x="1742440" y="1752600"/>
            <a:chExt cx="6304280" cy="1248547"/>
          </a:xfrm>
        </p:grpSpPr>
        <mc:AlternateContent xmlns:mc="http://schemas.openxmlformats.org/markup-compatibility/2006" xmlns:a14="http://schemas.microsoft.com/office/drawing/2010/main">
          <mc:Choice Requires="a14">
            <p:sp>
              <p:nvSpPr>
                <p:cNvPr id="5" name="文本框 4"/>
                <p:cNvSpPr txBox="1"/>
                <p:nvPr/>
              </p:nvSpPr>
              <p:spPr>
                <a:xfrm>
                  <a:off x="1742440" y="1752600"/>
                  <a:ext cx="2297745"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r>
                          <a:rPr lang="en-US" altLang="zh-CN" i="1"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               </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𝐿</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e>
                              <m:e>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𝐿</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e>
                            </m:eqArr>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742440" y="1752600"/>
                  <a:ext cx="2297745" cy="1248547"/>
                </a:xfrm>
                <a:prstGeom prst="rect">
                  <a:avLst/>
                </a:prstGeom>
                <a:blipFill>
                  <a:blip r:embed="rId3"/>
                  <a:stretch>
                    <a:fillRect/>
                  </a:stretch>
                </a:blipFill>
              </p:spPr>
              <p:txBody>
                <a:bodyPr/>
                <a:lstStyle/>
                <a:p>
                  <a:r>
                    <a:rPr lang="zh-CN" altLang="en-US">
                      <a:noFill/>
                    </a:rPr>
                    <a:t> </a:t>
                  </a:r>
                </a:p>
              </p:txBody>
            </p:sp>
          </mc:Fallback>
        </mc:AlternateContent>
        <p:sp>
          <p:nvSpPr>
            <p:cNvPr id="6" name="文本框 5"/>
            <p:cNvSpPr txBox="1"/>
            <p:nvPr/>
          </p:nvSpPr>
          <p:spPr>
            <a:xfrm>
              <a:off x="4328160" y="1930400"/>
              <a:ext cx="3718560" cy="923330"/>
            </a:xfrm>
            <a:prstGeom prst="rect">
              <a:avLst/>
            </a:prstGeom>
            <a:noFill/>
          </p:spPr>
          <p:txBody>
            <a:bodyPr wrap="square" rtlCol="0">
              <a:spAutoFit/>
            </a:bodyPr>
            <a:lstStyle/>
            <a:p>
              <a:r>
                <a:rPr lang="en-US" altLang="zh-CN" dirty="0" smtClean="0"/>
                <a:t>, with leveling</a:t>
              </a:r>
            </a:p>
            <a:p>
              <a:endParaRPr lang="en-US" altLang="zh-CN" dirty="0" smtClean="0"/>
            </a:p>
            <a:p>
              <a:r>
                <a:rPr lang="en-US" altLang="zh-CN" dirty="0" smtClean="0"/>
                <a:t>, with </a:t>
              </a:r>
              <a:r>
                <a:rPr lang="en-US" altLang="zh-CN" dirty="0" err="1" smtClean="0"/>
                <a:t>tiering</a:t>
              </a:r>
              <a:endParaRPr lang="zh-CN" altLang="en-US" dirty="0"/>
            </a:p>
          </p:txBody>
        </p:sp>
      </p:grpSp>
      <p:sp>
        <p:nvSpPr>
          <p:cNvPr id="9" name="文本框 8"/>
          <p:cNvSpPr txBox="1"/>
          <p:nvPr/>
        </p:nvSpPr>
        <p:spPr>
          <a:xfrm>
            <a:off x="983246" y="2030214"/>
            <a:ext cx="4626588" cy="461665"/>
          </a:xfrm>
          <a:prstGeom prst="rect">
            <a:avLst/>
          </a:prstGeom>
          <a:noFill/>
        </p:spPr>
        <p:txBody>
          <a:bodyPr wrap="none" rtlCol="0">
            <a:spAutoFit/>
          </a:bodyPr>
          <a:lstStyle/>
          <a:p>
            <a:r>
              <a:rPr lang="en-US" altLang="zh-CN" sz="2400" dirty="0"/>
              <a:t>a</a:t>
            </a:r>
            <a:r>
              <a:rPr lang="en-US" altLang="zh-CN" sz="2400" dirty="0" smtClean="0"/>
              <a:t>verage worst-case lookup cost:</a:t>
            </a:r>
            <a:endParaRPr lang="zh-CN" altLang="en-US" sz="2400" dirty="0"/>
          </a:p>
        </p:txBody>
      </p:sp>
    </p:spTree>
    <p:extLst>
      <p:ext uri="{BB962C8B-B14F-4D97-AF65-F5344CB8AC3E}">
        <p14:creationId xmlns:p14="http://schemas.microsoft.com/office/powerpoint/2010/main" val="2419526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913</TotalTime>
  <Words>729</Words>
  <Application>Microsoft Office PowerPoint</Application>
  <PresentationFormat>宽屏</PresentationFormat>
  <Paragraphs>150</Paragraphs>
  <Slides>22</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方正姚体</vt:lpstr>
      <vt:lpstr>华文新魏</vt:lpstr>
      <vt:lpstr>Arial</vt:lpstr>
      <vt:lpstr>Cambria Math</vt:lpstr>
      <vt:lpstr>Trebuchet MS</vt:lpstr>
      <vt:lpstr>Wingdings 3</vt:lpstr>
      <vt:lpstr>平面</vt:lpstr>
      <vt:lpstr>Monkey: Optimal Navigable key-value Store</vt:lpstr>
      <vt:lpstr>Introduction</vt:lpstr>
      <vt:lpstr>Problem</vt:lpstr>
      <vt:lpstr>Background</vt:lpstr>
      <vt:lpstr>LSM-tree design space</vt:lpstr>
      <vt:lpstr>LSM-tree design space - contentions</vt:lpstr>
      <vt:lpstr>Monkey</vt:lpstr>
      <vt:lpstr>Minimizing Lookup Cost</vt:lpstr>
      <vt:lpstr>Minimizing Lookup Cost</vt:lpstr>
      <vt:lpstr>Minimizing Lookup Cost</vt:lpstr>
      <vt:lpstr>Minimizing Lookup Cost</vt:lpstr>
      <vt:lpstr>Minimizing Lookup Cost</vt:lpstr>
      <vt:lpstr>Predicting lookup and update cost</vt:lpstr>
      <vt:lpstr>Predicting lookup and update cost</vt:lpstr>
      <vt:lpstr>Predicting lookup and update cost</vt:lpstr>
      <vt:lpstr>Predicting lookup and update cost</vt:lpstr>
      <vt:lpstr>Predicting lookup and update cost</vt:lpstr>
      <vt:lpstr>Navigate design space</vt:lpstr>
      <vt:lpstr>Tuning the size ratio and merge policy</vt:lpstr>
      <vt:lpstr>Tuning main memory allocation</vt:lpstr>
      <vt:lpstr>Appendix</vt:lpstr>
      <vt:lpstr>Thanks</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Monkey: Optimal Navigable key-value Store</dc:title>
  <dc:creator>USER-</dc:creator>
  <cp:lastModifiedBy>USER-</cp:lastModifiedBy>
  <cp:revision>76</cp:revision>
  <dcterms:created xsi:type="dcterms:W3CDTF">2020-01-12T03:33:47Z</dcterms:created>
  <dcterms:modified xsi:type="dcterms:W3CDTF">2020-01-14T14:31:48Z</dcterms:modified>
</cp:coreProperties>
</file>