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7" r:id="rId6"/>
    <p:sldId id="259" r:id="rId7"/>
    <p:sldId id="264" r:id="rId8"/>
    <p:sldId id="265" r:id="rId9"/>
    <p:sldId id="266"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01"/>
  </p:normalViewPr>
  <p:slideViewPr>
    <p:cSldViewPr snapToGrid="0">
      <p:cViewPr varScale="1">
        <p:scale>
          <a:sx n="123" d="100"/>
          <a:sy n="123"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AD22-3CFF-F048-2566-E365D2BC344A}"/>
              </a:ext>
            </a:extLst>
          </p:cNvPr>
          <p:cNvSpPr>
            <a:spLocks noGrp="1"/>
          </p:cNvSpPr>
          <p:nvPr>
            <p:ph type="ctrTitle"/>
          </p:nvPr>
        </p:nvSpPr>
        <p:spPr/>
        <p:txBody>
          <a:bodyPr/>
          <a:lstStyle/>
          <a:p>
            <a:r>
              <a:rPr lang="en-RO" dirty="0"/>
              <a:t>DDD in Action</a:t>
            </a:r>
          </a:p>
        </p:txBody>
      </p:sp>
      <p:sp>
        <p:nvSpPr>
          <p:cNvPr id="3" name="Subtitle 2">
            <a:extLst>
              <a:ext uri="{FF2B5EF4-FFF2-40B4-BE49-F238E27FC236}">
                <a16:creationId xmlns:a16="http://schemas.microsoft.com/office/drawing/2014/main" id="{CAFAF392-273E-B246-C76E-1C7584DC4FE5}"/>
              </a:ext>
            </a:extLst>
          </p:cNvPr>
          <p:cNvSpPr>
            <a:spLocks noGrp="1"/>
          </p:cNvSpPr>
          <p:nvPr>
            <p:ph type="subTitle" idx="1"/>
          </p:nvPr>
        </p:nvSpPr>
        <p:spPr/>
        <p:txBody>
          <a:bodyPr/>
          <a:lstStyle/>
          <a:p>
            <a:r>
              <a:rPr lang="en-RO" dirty="0"/>
              <a:t>Levente Kintzel</a:t>
            </a:r>
          </a:p>
          <a:p>
            <a:r>
              <a:rPr lang="en-RO" dirty="0"/>
              <a:t>Cloud Software Architecture Training</a:t>
            </a:r>
          </a:p>
        </p:txBody>
      </p:sp>
    </p:spTree>
    <p:extLst>
      <p:ext uri="{BB962C8B-B14F-4D97-AF65-F5344CB8AC3E}">
        <p14:creationId xmlns:p14="http://schemas.microsoft.com/office/powerpoint/2010/main" val="209256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759-861C-4C76-1FD0-3894C14D80D5}"/>
              </a:ext>
            </a:extLst>
          </p:cNvPr>
          <p:cNvSpPr>
            <a:spLocks noGrp="1"/>
          </p:cNvSpPr>
          <p:nvPr>
            <p:ph type="title"/>
          </p:nvPr>
        </p:nvSpPr>
        <p:spPr/>
        <p:txBody>
          <a:bodyPr/>
          <a:lstStyle/>
          <a:p>
            <a:r>
              <a:rPr lang="en-RO" dirty="0"/>
              <a:t>Lesson learnt</a:t>
            </a:r>
          </a:p>
        </p:txBody>
      </p:sp>
      <p:sp>
        <p:nvSpPr>
          <p:cNvPr id="3" name="Content Placeholder 2">
            <a:extLst>
              <a:ext uri="{FF2B5EF4-FFF2-40B4-BE49-F238E27FC236}">
                <a16:creationId xmlns:a16="http://schemas.microsoft.com/office/drawing/2014/main" id="{7417EB96-43D7-5704-BBA5-F3E78C5BF793}"/>
              </a:ext>
            </a:extLst>
          </p:cNvPr>
          <p:cNvSpPr>
            <a:spLocks noGrp="1"/>
          </p:cNvSpPr>
          <p:nvPr>
            <p:ph idx="1"/>
          </p:nvPr>
        </p:nvSpPr>
        <p:spPr/>
        <p:txBody>
          <a:bodyPr/>
          <a:lstStyle/>
          <a:p>
            <a:r>
              <a:rPr lang="en-RO" dirty="0"/>
              <a:t>CQRS can add an ammount of complexity, but there are lot of frameworks and tools (in Java ecosystem) that can take this complexity away from the developer</a:t>
            </a:r>
          </a:p>
          <a:p>
            <a:r>
              <a:rPr lang="en-GB" dirty="0"/>
              <a:t>T</a:t>
            </a:r>
            <a:r>
              <a:rPr lang="en-RO" dirty="0"/>
              <a:t>here is a possibility to scale differently the reading and writing processes</a:t>
            </a:r>
          </a:p>
          <a:p>
            <a:r>
              <a:rPr lang="en-RO" dirty="0"/>
              <a:t>Even if GraphQL provides a quite close terminology to the Commands and Query is not that easy to reuse the command and query models for that purpose and it may not be wise to do it</a:t>
            </a:r>
          </a:p>
        </p:txBody>
      </p:sp>
    </p:spTree>
    <p:extLst>
      <p:ext uri="{BB962C8B-B14F-4D97-AF65-F5344CB8AC3E}">
        <p14:creationId xmlns:p14="http://schemas.microsoft.com/office/powerpoint/2010/main" val="92336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0118-58A1-B818-CFE3-04DBC7D77060}"/>
              </a:ext>
            </a:extLst>
          </p:cNvPr>
          <p:cNvSpPr>
            <a:spLocks noGrp="1"/>
          </p:cNvSpPr>
          <p:nvPr>
            <p:ph type="title"/>
          </p:nvPr>
        </p:nvSpPr>
        <p:spPr/>
        <p:txBody>
          <a:bodyPr/>
          <a:lstStyle/>
          <a:p>
            <a:r>
              <a:rPr lang="en-RO" dirty="0"/>
              <a:t>Future improvements</a:t>
            </a:r>
          </a:p>
        </p:txBody>
      </p:sp>
      <p:sp>
        <p:nvSpPr>
          <p:cNvPr id="3" name="Content Placeholder 2">
            <a:extLst>
              <a:ext uri="{FF2B5EF4-FFF2-40B4-BE49-F238E27FC236}">
                <a16:creationId xmlns:a16="http://schemas.microsoft.com/office/drawing/2014/main" id="{EA597E90-631D-5CC1-D119-2B740FFC602B}"/>
              </a:ext>
            </a:extLst>
          </p:cNvPr>
          <p:cNvSpPr>
            <a:spLocks noGrp="1"/>
          </p:cNvSpPr>
          <p:nvPr>
            <p:ph idx="1"/>
          </p:nvPr>
        </p:nvSpPr>
        <p:spPr/>
        <p:txBody>
          <a:bodyPr/>
          <a:lstStyle/>
          <a:p>
            <a:r>
              <a:rPr lang="en-RO" dirty="0"/>
              <a:t>Develop the services for the other domains: car inventory, customers, payment …</a:t>
            </a:r>
          </a:p>
          <a:p>
            <a:r>
              <a:rPr lang="en-GB" dirty="0"/>
              <a:t>U</a:t>
            </a:r>
            <a:r>
              <a:rPr lang="en-RO" dirty="0"/>
              <a:t>se Graphql to make introspections</a:t>
            </a:r>
          </a:p>
          <a:p>
            <a:r>
              <a:rPr lang="en-RO" dirty="0"/>
              <a:t>Separate the reader part from the writer part in different projects</a:t>
            </a:r>
          </a:p>
          <a:p>
            <a:r>
              <a:rPr lang="en-GB" dirty="0"/>
              <a:t>D</a:t>
            </a:r>
            <a:r>
              <a:rPr lang="en-RO" dirty="0"/>
              <a:t>eploy to cloud</a:t>
            </a:r>
          </a:p>
          <a:p>
            <a:r>
              <a:rPr lang="en-RO" dirty="0"/>
              <a:t>Use </a:t>
            </a:r>
            <a:r>
              <a:rPr lang="en-RO" i="1" dirty="0"/>
              <a:t>Axon</a:t>
            </a:r>
            <a:r>
              <a:rPr lang="en-RO" dirty="0"/>
              <a:t> feature deeper</a:t>
            </a:r>
          </a:p>
          <a:p>
            <a:r>
              <a:rPr lang="en-RO" dirty="0"/>
              <a:t>Try to substitute a lot of boiler plate code (example by mappers)</a:t>
            </a:r>
          </a:p>
          <a:p>
            <a:r>
              <a:rPr lang="en-RO" dirty="0"/>
              <a:t>Try to map directly the Commands and Queries to Graphql types / inputs</a:t>
            </a:r>
          </a:p>
          <a:p>
            <a:r>
              <a:rPr lang="en-GB" dirty="0"/>
              <a:t>S</a:t>
            </a:r>
            <a:r>
              <a:rPr lang="en-RO" dirty="0"/>
              <a:t>eparate command handlers from event handlers</a:t>
            </a:r>
          </a:p>
        </p:txBody>
      </p:sp>
    </p:spTree>
    <p:extLst>
      <p:ext uri="{BB962C8B-B14F-4D97-AF65-F5344CB8AC3E}">
        <p14:creationId xmlns:p14="http://schemas.microsoft.com/office/powerpoint/2010/main" val="288265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6550-CA0F-24E3-FB8E-52B9E7D58677}"/>
              </a:ext>
            </a:extLst>
          </p:cNvPr>
          <p:cNvSpPr>
            <a:spLocks noGrp="1"/>
          </p:cNvSpPr>
          <p:nvPr>
            <p:ph type="title"/>
          </p:nvPr>
        </p:nvSpPr>
        <p:spPr/>
        <p:txBody>
          <a:bodyPr/>
          <a:lstStyle/>
          <a:p>
            <a:r>
              <a:rPr lang="en-RO" dirty="0"/>
              <a:t>Goals</a:t>
            </a:r>
          </a:p>
        </p:txBody>
      </p:sp>
      <p:sp>
        <p:nvSpPr>
          <p:cNvPr id="3" name="Content Placeholder 2">
            <a:extLst>
              <a:ext uri="{FF2B5EF4-FFF2-40B4-BE49-F238E27FC236}">
                <a16:creationId xmlns:a16="http://schemas.microsoft.com/office/drawing/2014/main" id="{FD517C57-38A6-AE28-7950-CC291D1044F9}"/>
              </a:ext>
            </a:extLst>
          </p:cNvPr>
          <p:cNvSpPr>
            <a:spLocks noGrp="1"/>
          </p:cNvSpPr>
          <p:nvPr>
            <p:ph idx="1"/>
          </p:nvPr>
        </p:nvSpPr>
        <p:spPr/>
        <p:txBody>
          <a:bodyPr/>
          <a:lstStyle/>
          <a:p>
            <a:r>
              <a:rPr lang="en-RO" dirty="0"/>
              <a:t>Familiarize with DDD concepts</a:t>
            </a:r>
          </a:p>
          <a:p>
            <a:r>
              <a:rPr lang="en-RO" dirty="0"/>
              <a:t>See CQRS and Event Sourcing in Action</a:t>
            </a:r>
          </a:p>
          <a:p>
            <a:r>
              <a:rPr lang="en-RO" dirty="0"/>
              <a:t>Apply these in a Java environment</a:t>
            </a:r>
          </a:p>
          <a:p>
            <a:r>
              <a:rPr lang="en-RO" dirty="0"/>
              <a:t>Look for some helping frameworks</a:t>
            </a:r>
          </a:p>
          <a:p>
            <a:r>
              <a:rPr lang="en-RO" dirty="0"/>
              <a:t>Opt for a Spring close solution</a:t>
            </a:r>
          </a:p>
          <a:p>
            <a:r>
              <a:rPr lang="en-RO" dirty="0"/>
              <a:t>Use GraphQL </a:t>
            </a:r>
          </a:p>
          <a:p>
            <a:r>
              <a:rPr lang="en-RO" dirty="0"/>
              <a:t>Adjust architecture</a:t>
            </a:r>
          </a:p>
        </p:txBody>
      </p:sp>
    </p:spTree>
    <p:extLst>
      <p:ext uri="{BB962C8B-B14F-4D97-AF65-F5344CB8AC3E}">
        <p14:creationId xmlns:p14="http://schemas.microsoft.com/office/powerpoint/2010/main" val="29248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1B1B-8886-D560-F59F-68414A342603}"/>
              </a:ext>
            </a:extLst>
          </p:cNvPr>
          <p:cNvSpPr>
            <a:spLocks noGrp="1"/>
          </p:cNvSpPr>
          <p:nvPr>
            <p:ph type="title"/>
          </p:nvPr>
        </p:nvSpPr>
        <p:spPr/>
        <p:txBody>
          <a:bodyPr/>
          <a:lstStyle/>
          <a:p>
            <a:r>
              <a:rPr lang="en-RO" dirty="0"/>
              <a:t>The problem  - Car rental app</a:t>
            </a:r>
          </a:p>
        </p:txBody>
      </p:sp>
      <p:sp>
        <p:nvSpPr>
          <p:cNvPr id="3" name="Content Placeholder 2">
            <a:extLst>
              <a:ext uri="{FF2B5EF4-FFF2-40B4-BE49-F238E27FC236}">
                <a16:creationId xmlns:a16="http://schemas.microsoft.com/office/drawing/2014/main" id="{0DB8E42B-FD1E-1E53-2187-8DA104DEF69A}"/>
              </a:ext>
            </a:extLst>
          </p:cNvPr>
          <p:cNvSpPr>
            <a:spLocks noGrp="1"/>
          </p:cNvSpPr>
          <p:nvPr>
            <p:ph idx="1"/>
          </p:nvPr>
        </p:nvSpPr>
        <p:spPr/>
        <p:txBody>
          <a:bodyPr>
            <a:normAutofit lnSpcReduction="10000"/>
          </a:bodyPr>
          <a:lstStyle/>
          <a:p>
            <a:r>
              <a:rPr lang="en-RO" dirty="0"/>
              <a:t>As a </a:t>
            </a:r>
            <a:r>
              <a:rPr lang="en-RO" b="1" dirty="0"/>
              <a:t>Car Rental </a:t>
            </a:r>
            <a:r>
              <a:rPr lang="en-RO" dirty="0"/>
              <a:t>I </a:t>
            </a:r>
            <a:r>
              <a:rPr lang="en-RO" u="sng" dirty="0"/>
              <a:t>register</a:t>
            </a:r>
            <a:r>
              <a:rPr lang="en-RO" dirty="0"/>
              <a:t> a </a:t>
            </a:r>
            <a:r>
              <a:rPr lang="en-RO" i="1" dirty="0"/>
              <a:t>car </a:t>
            </a:r>
            <a:r>
              <a:rPr lang="en-RO" dirty="0"/>
              <a:t>in order to be usable for rental</a:t>
            </a:r>
          </a:p>
          <a:p>
            <a:r>
              <a:rPr lang="en-RO" dirty="0"/>
              <a:t>As a </a:t>
            </a:r>
            <a:r>
              <a:rPr lang="en-RO" b="1" dirty="0"/>
              <a:t>Car Rental </a:t>
            </a:r>
            <a:r>
              <a:rPr lang="en-RO" dirty="0"/>
              <a:t>I </a:t>
            </a:r>
            <a:r>
              <a:rPr lang="en-RO" u="sng" dirty="0"/>
              <a:t>submit</a:t>
            </a:r>
            <a:r>
              <a:rPr lang="en-RO" dirty="0"/>
              <a:t> </a:t>
            </a:r>
            <a:r>
              <a:rPr lang="en-RO" i="1" dirty="0"/>
              <a:t>rental offers </a:t>
            </a:r>
            <a:r>
              <a:rPr lang="en-RO" dirty="0"/>
              <a:t>in order the customers can choose from them</a:t>
            </a:r>
          </a:p>
          <a:p>
            <a:r>
              <a:rPr lang="en-RO" dirty="0"/>
              <a:t>As a </a:t>
            </a:r>
            <a:r>
              <a:rPr lang="en-RO" b="1" dirty="0"/>
              <a:t>Customer </a:t>
            </a:r>
            <a:r>
              <a:rPr lang="en-RO" dirty="0"/>
              <a:t>I </a:t>
            </a:r>
            <a:r>
              <a:rPr lang="en-RO" u="sng" dirty="0"/>
              <a:t>create </a:t>
            </a:r>
            <a:r>
              <a:rPr lang="en-RO" dirty="0"/>
              <a:t>an </a:t>
            </a:r>
            <a:r>
              <a:rPr lang="en-RO" i="1" dirty="0"/>
              <a:t>account </a:t>
            </a:r>
            <a:r>
              <a:rPr lang="en-RO" dirty="0"/>
              <a:t>in order to use the system</a:t>
            </a:r>
          </a:p>
          <a:p>
            <a:r>
              <a:rPr lang="en-RO" dirty="0"/>
              <a:t>As a </a:t>
            </a:r>
            <a:r>
              <a:rPr lang="en-RO" b="1" dirty="0"/>
              <a:t>Customer </a:t>
            </a:r>
            <a:r>
              <a:rPr lang="en-RO" dirty="0"/>
              <a:t>I </a:t>
            </a:r>
            <a:r>
              <a:rPr lang="en-RO" u="sng" dirty="0"/>
              <a:t>request</a:t>
            </a:r>
            <a:r>
              <a:rPr lang="en-RO" dirty="0"/>
              <a:t> a </a:t>
            </a:r>
            <a:r>
              <a:rPr lang="en-RO" i="1" dirty="0"/>
              <a:t>rental </a:t>
            </a:r>
            <a:r>
              <a:rPr lang="en-RO" dirty="0"/>
              <a:t>by specifying the dates I need the car, the pickup location, drop location and the car category and the displayed price from (based on submitted offer)</a:t>
            </a:r>
          </a:p>
          <a:p>
            <a:r>
              <a:rPr lang="en-RO" dirty="0"/>
              <a:t>As a </a:t>
            </a:r>
            <a:r>
              <a:rPr lang="en-RO" b="1" dirty="0"/>
              <a:t>Car Rental </a:t>
            </a:r>
            <a:r>
              <a:rPr lang="en-RO" dirty="0"/>
              <a:t>I </a:t>
            </a:r>
            <a:r>
              <a:rPr lang="en-RO" u="sng" dirty="0"/>
              <a:t>confirm</a:t>
            </a:r>
            <a:r>
              <a:rPr lang="en-RO" dirty="0"/>
              <a:t> a </a:t>
            </a:r>
            <a:r>
              <a:rPr lang="en-RO" i="1" dirty="0"/>
              <a:t>rental request</a:t>
            </a:r>
            <a:r>
              <a:rPr lang="en-RO" dirty="0"/>
              <a:t> by assigning an exact car (choosing from the available ones) to the request, mark the car as being booked and assign a contract to the request</a:t>
            </a:r>
          </a:p>
          <a:p>
            <a:r>
              <a:rPr lang="en-RO" dirty="0"/>
              <a:t>As a </a:t>
            </a:r>
            <a:r>
              <a:rPr lang="en-RO" b="1" dirty="0"/>
              <a:t>Customer </a:t>
            </a:r>
            <a:r>
              <a:rPr lang="en-RO" dirty="0"/>
              <a:t>I </a:t>
            </a:r>
            <a:r>
              <a:rPr lang="en-RO" u="sng" dirty="0"/>
              <a:t>accept</a:t>
            </a:r>
            <a:r>
              <a:rPr lang="en-RO" i="1" dirty="0"/>
              <a:t> a rental</a:t>
            </a:r>
            <a:r>
              <a:rPr lang="en-RO" dirty="0"/>
              <a:t> by making a payment and signing the contract</a:t>
            </a:r>
            <a:endParaRPr lang="en-RO" b="1" u="sng" dirty="0"/>
          </a:p>
        </p:txBody>
      </p:sp>
    </p:spTree>
    <p:extLst>
      <p:ext uri="{BB962C8B-B14F-4D97-AF65-F5344CB8AC3E}">
        <p14:creationId xmlns:p14="http://schemas.microsoft.com/office/powerpoint/2010/main" val="86197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1B1B-8886-D560-F59F-68414A342603}"/>
              </a:ext>
            </a:extLst>
          </p:cNvPr>
          <p:cNvSpPr>
            <a:spLocks noGrp="1"/>
          </p:cNvSpPr>
          <p:nvPr>
            <p:ph type="title"/>
          </p:nvPr>
        </p:nvSpPr>
        <p:spPr/>
        <p:txBody>
          <a:bodyPr/>
          <a:lstStyle/>
          <a:p>
            <a:r>
              <a:rPr lang="en-RO" dirty="0"/>
              <a:t>The problem  - Car rental app</a:t>
            </a:r>
          </a:p>
        </p:txBody>
      </p:sp>
      <p:sp>
        <p:nvSpPr>
          <p:cNvPr id="3" name="Content Placeholder 2">
            <a:extLst>
              <a:ext uri="{FF2B5EF4-FFF2-40B4-BE49-F238E27FC236}">
                <a16:creationId xmlns:a16="http://schemas.microsoft.com/office/drawing/2014/main" id="{0DB8E42B-FD1E-1E53-2187-8DA104DEF69A}"/>
              </a:ext>
            </a:extLst>
          </p:cNvPr>
          <p:cNvSpPr>
            <a:spLocks noGrp="1"/>
          </p:cNvSpPr>
          <p:nvPr>
            <p:ph idx="1"/>
          </p:nvPr>
        </p:nvSpPr>
        <p:spPr>
          <a:xfrm>
            <a:off x="2589212" y="2133599"/>
            <a:ext cx="8915400" cy="4256809"/>
          </a:xfrm>
        </p:spPr>
        <p:txBody>
          <a:bodyPr>
            <a:normAutofit fontScale="92500" lnSpcReduction="10000"/>
          </a:bodyPr>
          <a:lstStyle/>
          <a:p>
            <a:r>
              <a:rPr lang="en-RO" dirty="0"/>
              <a:t>As a </a:t>
            </a:r>
            <a:r>
              <a:rPr lang="en-RO" b="1" dirty="0"/>
              <a:t>Customer </a:t>
            </a:r>
            <a:r>
              <a:rPr lang="en-RO" dirty="0"/>
              <a:t>I </a:t>
            </a:r>
            <a:r>
              <a:rPr lang="en-RO" u="sng" dirty="0"/>
              <a:t>pickup</a:t>
            </a:r>
            <a:r>
              <a:rPr lang="en-RO" i="1" dirty="0"/>
              <a:t> the car </a:t>
            </a:r>
            <a:r>
              <a:rPr lang="en-RO" dirty="0"/>
              <a:t>from the rental request on the dates contracted, and fill a pickup notes where I point all the important things: missing fuel, not registered damages to t</a:t>
            </a:r>
            <a:r>
              <a:rPr lang="en-GB" dirty="0"/>
              <a:t>he</a:t>
            </a:r>
            <a:r>
              <a:rPr lang="en-RO" dirty="0"/>
              <a:t> car etc.</a:t>
            </a:r>
          </a:p>
          <a:p>
            <a:endParaRPr lang="en-RO" b="1" u="sng" dirty="0"/>
          </a:p>
          <a:p>
            <a:r>
              <a:rPr lang="en-RO" dirty="0"/>
              <a:t>As a </a:t>
            </a:r>
            <a:r>
              <a:rPr lang="en-RO" b="1" dirty="0"/>
              <a:t>Customer </a:t>
            </a:r>
            <a:r>
              <a:rPr lang="en-RO" dirty="0"/>
              <a:t>I </a:t>
            </a:r>
            <a:r>
              <a:rPr lang="en-RO" u="sng" dirty="0"/>
              <a:t>drop</a:t>
            </a:r>
            <a:r>
              <a:rPr lang="en-RO" i="1" dirty="0"/>
              <a:t> the car </a:t>
            </a:r>
            <a:r>
              <a:rPr lang="en-RO" dirty="0"/>
              <a:t>from the rental request on the dates contracted, and fill a drop notes where I point all the important things: </a:t>
            </a:r>
            <a:r>
              <a:rPr lang="en-US" dirty="0"/>
              <a:t>lost keys, documents, eventually damages </a:t>
            </a:r>
            <a:r>
              <a:rPr lang="en-RO" dirty="0"/>
              <a:t>etc.</a:t>
            </a:r>
          </a:p>
          <a:p>
            <a:endParaRPr lang="en-RO" b="1" u="sng" dirty="0"/>
          </a:p>
          <a:p>
            <a:r>
              <a:rPr lang="en-RO" dirty="0"/>
              <a:t>As a </a:t>
            </a:r>
            <a:r>
              <a:rPr lang="en-RO" b="1" dirty="0"/>
              <a:t>Car rental </a:t>
            </a:r>
            <a:r>
              <a:rPr lang="en-RO" dirty="0"/>
              <a:t>I </a:t>
            </a:r>
            <a:r>
              <a:rPr lang="en-RO" u="sng" dirty="0"/>
              <a:t>verify</a:t>
            </a:r>
            <a:r>
              <a:rPr lang="en-RO" i="1" dirty="0"/>
              <a:t> the car </a:t>
            </a:r>
            <a:r>
              <a:rPr lang="en-RO" dirty="0"/>
              <a:t>from the rental request and fill a verification notes where I point all the important things: </a:t>
            </a:r>
            <a:r>
              <a:rPr lang="en-US" dirty="0"/>
              <a:t>lost keys, documents, eventually damages, car not refueled, fines </a:t>
            </a:r>
            <a:r>
              <a:rPr lang="en-RO" dirty="0"/>
              <a:t>etc.</a:t>
            </a:r>
          </a:p>
          <a:p>
            <a:endParaRPr lang="en-RO" dirty="0"/>
          </a:p>
          <a:p>
            <a:r>
              <a:rPr lang="en-RO" dirty="0"/>
              <a:t>As a </a:t>
            </a:r>
            <a:r>
              <a:rPr lang="en-RO" b="1" dirty="0"/>
              <a:t>Car rental </a:t>
            </a:r>
            <a:r>
              <a:rPr lang="en-RO" dirty="0"/>
              <a:t>I </a:t>
            </a:r>
            <a:r>
              <a:rPr lang="en-RO" u="sng" dirty="0"/>
              <a:t>prepare</a:t>
            </a:r>
            <a:r>
              <a:rPr lang="en-RO" i="1" dirty="0"/>
              <a:t> the car </a:t>
            </a:r>
            <a:r>
              <a:rPr lang="en-RO" dirty="0"/>
              <a:t>f</a:t>
            </a:r>
            <a:r>
              <a:rPr lang="en-US" dirty="0"/>
              <a:t>or next rental by refueling and cleaning it and marking it as available in the system</a:t>
            </a:r>
            <a:r>
              <a:rPr lang="en-RO" dirty="0"/>
              <a:t>.</a:t>
            </a:r>
          </a:p>
          <a:p>
            <a:endParaRPr lang="en-RO" dirty="0"/>
          </a:p>
          <a:p>
            <a:pPr marL="0" indent="0">
              <a:buNone/>
            </a:pPr>
            <a:endParaRPr lang="en-RO" dirty="0"/>
          </a:p>
          <a:p>
            <a:pPr marL="0" indent="0">
              <a:buNone/>
            </a:pPr>
            <a:endParaRPr lang="en-RO" dirty="0"/>
          </a:p>
          <a:p>
            <a:endParaRPr lang="en-RO" b="1" u="sng" dirty="0"/>
          </a:p>
        </p:txBody>
      </p:sp>
    </p:spTree>
    <p:extLst>
      <p:ext uri="{BB962C8B-B14F-4D97-AF65-F5344CB8AC3E}">
        <p14:creationId xmlns:p14="http://schemas.microsoft.com/office/powerpoint/2010/main" val="264243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1B1B-8886-D560-F59F-68414A342603}"/>
              </a:ext>
            </a:extLst>
          </p:cNvPr>
          <p:cNvSpPr>
            <a:spLocks noGrp="1"/>
          </p:cNvSpPr>
          <p:nvPr>
            <p:ph type="title"/>
          </p:nvPr>
        </p:nvSpPr>
        <p:spPr/>
        <p:txBody>
          <a:bodyPr/>
          <a:lstStyle/>
          <a:p>
            <a:r>
              <a:rPr lang="en-RO" dirty="0"/>
              <a:t>The problem  - Car rental app</a:t>
            </a:r>
          </a:p>
        </p:txBody>
      </p:sp>
      <p:pic>
        <p:nvPicPr>
          <p:cNvPr id="6" name="Picture 5">
            <a:extLst>
              <a:ext uri="{FF2B5EF4-FFF2-40B4-BE49-F238E27FC236}">
                <a16:creationId xmlns:a16="http://schemas.microsoft.com/office/drawing/2014/main" id="{59886F87-DD73-D5B4-FD66-C261272CC46C}"/>
              </a:ext>
            </a:extLst>
          </p:cNvPr>
          <p:cNvPicPr>
            <a:picLocks noChangeAspect="1"/>
          </p:cNvPicPr>
          <p:nvPr/>
        </p:nvPicPr>
        <p:blipFill>
          <a:blip r:embed="rId2"/>
          <a:stretch>
            <a:fillRect/>
          </a:stretch>
        </p:blipFill>
        <p:spPr>
          <a:xfrm>
            <a:off x="1476086" y="2744355"/>
            <a:ext cx="9642618" cy="1858818"/>
          </a:xfrm>
          <a:prstGeom prst="rect">
            <a:avLst/>
          </a:prstGeom>
        </p:spPr>
      </p:pic>
    </p:spTree>
    <p:extLst>
      <p:ext uri="{BB962C8B-B14F-4D97-AF65-F5344CB8AC3E}">
        <p14:creationId xmlns:p14="http://schemas.microsoft.com/office/powerpoint/2010/main" val="36111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8106-4E16-214C-1595-B28453052D55}"/>
              </a:ext>
            </a:extLst>
          </p:cNvPr>
          <p:cNvSpPr>
            <a:spLocks noGrp="1"/>
          </p:cNvSpPr>
          <p:nvPr>
            <p:ph type="title"/>
          </p:nvPr>
        </p:nvSpPr>
        <p:spPr/>
        <p:txBody>
          <a:bodyPr/>
          <a:lstStyle/>
          <a:p>
            <a:r>
              <a:rPr lang="en-RO" dirty="0"/>
              <a:t>Solution</a:t>
            </a:r>
          </a:p>
        </p:txBody>
      </p:sp>
      <p:pic>
        <p:nvPicPr>
          <p:cNvPr id="4" name="Picture 3">
            <a:extLst>
              <a:ext uri="{FF2B5EF4-FFF2-40B4-BE49-F238E27FC236}">
                <a16:creationId xmlns:a16="http://schemas.microsoft.com/office/drawing/2014/main" id="{B138C5DB-69B8-9600-18E4-E3D394E965D1}"/>
              </a:ext>
            </a:extLst>
          </p:cNvPr>
          <p:cNvPicPr>
            <a:picLocks noChangeAspect="1"/>
          </p:cNvPicPr>
          <p:nvPr/>
        </p:nvPicPr>
        <p:blipFill>
          <a:blip r:embed="rId2"/>
          <a:stretch>
            <a:fillRect/>
          </a:stretch>
        </p:blipFill>
        <p:spPr>
          <a:xfrm>
            <a:off x="4517409" y="176757"/>
            <a:ext cx="7561143" cy="6650554"/>
          </a:xfrm>
          <a:prstGeom prst="rect">
            <a:avLst/>
          </a:prstGeom>
        </p:spPr>
      </p:pic>
    </p:spTree>
    <p:extLst>
      <p:ext uri="{BB962C8B-B14F-4D97-AF65-F5344CB8AC3E}">
        <p14:creationId xmlns:p14="http://schemas.microsoft.com/office/powerpoint/2010/main" val="10513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5AF3-A97D-64AC-5EB0-4317239CE017}"/>
              </a:ext>
            </a:extLst>
          </p:cNvPr>
          <p:cNvSpPr>
            <a:spLocks noGrp="1"/>
          </p:cNvSpPr>
          <p:nvPr>
            <p:ph type="title"/>
          </p:nvPr>
        </p:nvSpPr>
        <p:spPr/>
        <p:txBody>
          <a:bodyPr/>
          <a:lstStyle/>
          <a:p>
            <a:r>
              <a:rPr lang="en-RO" dirty="0"/>
              <a:t>Frameworks and Tools</a:t>
            </a:r>
          </a:p>
        </p:txBody>
      </p:sp>
      <p:sp>
        <p:nvSpPr>
          <p:cNvPr id="3" name="Content Placeholder 2">
            <a:extLst>
              <a:ext uri="{FF2B5EF4-FFF2-40B4-BE49-F238E27FC236}">
                <a16:creationId xmlns:a16="http://schemas.microsoft.com/office/drawing/2014/main" id="{403D7B7D-FF70-7C27-6E9E-7D6130CF6B80}"/>
              </a:ext>
            </a:extLst>
          </p:cNvPr>
          <p:cNvSpPr>
            <a:spLocks noGrp="1"/>
          </p:cNvSpPr>
          <p:nvPr>
            <p:ph idx="1"/>
          </p:nvPr>
        </p:nvSpPr>
        <p:spPr>
          <a:xfrm>
            <a:off x="2589212" y="2133600"/>
            <a:ext cx="4043600" cy="3777622"/>
          </a:xfrm>
        </p:spPr>
        <p:txBody>
          <a:bodyPr/>
          <a:lstStyle/>
          <a:p>
            <a:r>
              <a:rPr lang="en-RO" dirty="0"/>
              <a:t>Java 17</a:t>
            </a:r>
          </a:p>
          <a:p>
            <a:r>
              <a:rPr lang="en-RO" dirty="0"/>
              <a:t>Spring Framework</a:t>
            </a:r>
          </a:p>
          <a:p>
            <a:r>
              <a:rPr lang="en-RO" dirty="0"/>
              <a:t>Spring Boot</a:t>
            </a:r>
          </a:p>
          <a:p>
            <a:r>
              <a:rPr lang="en-RO" dirty="0"/>
              <a:t>Spring Data</a:t>
            </a:r>
          </a:p>
          <a:p>
            <a:r>
              <a:rPr lang="en-RO" dirty="0"/>
              <a:t>Spring GraphQL</a:t>
            </a:r>
          </a:p>
          <a:p>
            <a:r>
              <a:rPr lang="en-RO" dirty="0"/>
              <a:t>Axon</a:t>
            </a:r>
          </a:p>
          <a:p>
            <a:r>
              <a:rPr lang="en-RO" dirty="0"/>
              <a:t>Postgres</a:t>
            </a:r>
          </a:p>
          <a:p>
            <a:r>
              <a:rPr lang="en-RO" dirty="0"/>
              <a:t>Gradle</a:t>
            </a:r>
          </a:p>
          <a:p>
            <a:r>
              <a:rPr lang="en-RO" dirty="0"/>
              <a:t>Docker</a:t>
            </a:r>
          </a:p>
          <a:p>
            <a:pPr marL="0" indent="0">
              <a:buNone/>
            </a:pPr>
            <a:endParaRPr lang="en-RO" dirty="0"/>
          </a:p>
        </p:txBody>
      </p:sp>
      <p:pic>
        <p:nvPicPr>
          <p:cNvPr id="2050" name="Picture 2" descr="Spring Framework 5">
            <a:extLst>
              <a:ext uri="{FF2B5EF4-FFF2-40B4-BE49-F238E27FC236}">
                <a16:creationId xmlns:a16="http://schemas.microsoft.com/office/drawing/2014/main" id="{B34207A0-CF62-F720-A0E0-303E69B05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847" y="2133600"/>
            <a:ext cx="1819891" cy="8652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oost the performance of your Spring Data JPA application">
            <a:extLst>
              <a:ext uri="{FF2B5EF4-FFF2-40B4-BE49-F238E27FC236}">
                <a16:creationId xmlns:a16="http://schemas.microsoft.com/office/drawing/2014/main" id="{4419DA18-5023-5623-6AD9-B70B495DA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757" y="3227486"/>
            <a:ext cx="2841710" cy="12808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aphQL | A query language for your API">
            <a:extLst>
              <a:ext uri="{FF2B5EF4-FFF2-40B4-BE49-F238E27FC236}">
                <a16:creationId xmlns:a16="http://schemas.microsoft.com/office/drawing/2014/main" id="{025A416F-D755-D793-53B2-EA098AEC6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558" y="4953001"/>
            <a:ext cx="2416453" cy="10356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xon Framework">
            <a:extLst>
              <a:ext uri="{FF2B5EF4-FFF2-40B4-BE49-F238E27FC236}">
                <a16:creationId xmlns:a16="http://schemas.microsoft.com/office/drawing/2014/main" id="{5C1C3430-64A1-EF27-E461-D1837ACBE7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611" y="3677292"/>
            <a:ext cx="3102401" cy="80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2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79D3-A748-B9F9-DBAE-B67E5338CB03}"/>
              </a:ext>
            </a:extLst>
          </p:cNvPr>
          <p:cNvSpPr>
            <a:spLocks noGrp="1"/>
          </p:cNvSpPr>
          <p:nvPr>
            <p:ph type="title"/>
          </p:nvPr>
        </p:nvSpPr>
        <p:spPr/>
        <p:txBody>
          <a:bodyPr/>
          <a:lstStyle/>
          <a:p>
            <a:r>
              <a:rPr lang="en-RO" dirty="0"/>
              <a:t>Axon</a:t>
            </a:r>
          </a:p>
        </p:txBody>
      </p:sp>
      <p:pic>
        <p:nvPicPr>
          <p:cNvPr id="5" name="Picture 4">
            <a:extLst>
              <a:ext uri="{FF2B5EF4-FFF2-40B4-BE49-F238E27FC236}">
                <a16:creationId xmlns:a16="http://schemas.microsoft.com/office/drawing/2014/main" id="{4D42B970-F57F-59D8-C770-9859F170EEC3}"/>
              </a:ext>
            </a:extLst>
          </p:cNvPr>
          <p:cNvPicPr>
            <a:picLocks noChangeAspect="1"/>
          </p:cNvPicPr>
          <p:nvPr/>
        </p:nvPicPr>
        <p:blipFill>
          <a:blip r:embed="rId2"/>
          <a:stretch>
            <a:fillRect/>
          </a:stretch>
        </p:blipFill>
        <p:spPr>
          <a:xfrm>
            <a:off x="6268044" y="1264555"/>
            <a:ext cx="5660409" cy="2193957"/>
          </a:xfrm>
          <a:prstGeom prst="rect">
            <a:avLst/>
          </a:prstGeom>
        </p:spPr>
      </p:pic>
      <p:pic>
        <p:nvPicPr>
          <p:cNvPr id="3080" name="Picture 8">
            <a:extLst>
              <a:ext uri="{FF2B5EF4-FFF2-40B4-BE49-F238E27FC236}">
                <a16:creationId xmlns:a16="http://schemas.microsoft.com/office/drawing/2014/main" id="{7809065E-C1E2-68AB-DCD8-F9D2585E9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79" y="1264555"/>
            <a:ext cx="5720379" cy="543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82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 Steps to a Winning Technical Demo - Think Listen Learn">
            <a:extLst>
              <a:ext uri="{FF2B5EF4-FFF2-40B4-BE49-F238E27FC236}">
                <a16:creationId xmlns:a16="http://schemas.microsoft.com/office/drawing/2014/main" id="{9DF79C0D-88B7-B070-45AD-887F23183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2019396"/>
            <a:ext cx="35687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089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323</TotalTime>
  <Words>515</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DDD in Action</vt:lpstr>
      <vt:lpstr>Goals</vt:lpstr>
      <vt:lpstr>The problem  - Car rental app</vt:lpstr>
      <vt:lpstr>The problem  - Car rental app</vt:lpstr>
      <vt:lpstr>The problem  - Car rental app</vt:lpstr>
      <vt:lpstr>Solution</vt:lpstr>
      <vt:lpstr>Frameworks and Tools</vt:lpstr>
      <vt:lpstr>Axon</vt:lpstr>
      <vt:lpstr>PowerPoint Presentation</vt:lpstr>
      <vt:lpstr>Lesson learnt</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 in Action</dc:title>
  <dc:creator>Kintzel Levente</dc:creator>
  <cp:lastModifiedBy>Kintzel Levente</cp:lastModifiedBy>
  <cp:revision>7</cp:revision>
  <dcterms:created xsi:type="dcterms:W3CDTF">2023-04-12T10:31:02Z</dcterms:created>
  <dcterms:modified xsi:type="dcterms:W3CDTF">2023-04-12T15:54:47Z</dcterms:modified>
</cp:coreProperties>
</file>