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9"/>
  </p:notesMasterIdLst>
  <p:handoutMasterIdLst>
    <p:handoutMasterId r:id="rId30"/>
  </p:handoutMasterIdLst>
  <p:sldIdLst>
    <p:sldId id="270" r:id="rId2"/>
    <p:sldId id="257" r:id="rId3"/>
    <p:sldId id="286" r:id="rId4"/>
    <p:sldId id="287" r:id="rId5"/>
    <p:sldId id="288" r:id="rId6"/>
    <p:sldId id="292" r:id="rId7"/>
    <p:sldId id="289" r:id="rId8"/>
    <p:sldId id="290" r:id="rId9"/>
    <p:sldId id="291" r:id="rId10"/>
    <p:sldId id="293" r:id="rId11"/>
    <p:sldId id="294" r:id="rId12"/>
    <p:sldId id="295" r:id="rId13"/>
    <p:sldId id="296" r:id="rId14"/>
    <p:sldId id="265" r:id="rId15"/>
    <p:sldId id="261" r:id="rId16"/>
    <p:sldId id="275" r:id="rId17"/>
    <p:sldId id="276" r:id="rId18"/>
    <p:sldId id="277" r:id="rId19"/>
    <p:sldId id="278" r:id="rId20"/>
    <p:sldId id="279" r:id="rId21"/>
    <p:sldId id="280" r:id="rId22"/>
    <p:sldId id="281" r:id="rId23"/>
    <p:sldId id="282" r:id="rId24"/>
    <p:sldId id="284" r:id="rId25"/>
    <p:sldId id="283" r:id="rId26"/>
    <p:sldId id="285"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DDB"/>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p:scale>
          <a:sx n="66" d="100"/>
          <a:sy n="66" d="100"/>
        </p:scale>
        <p:origin x="-5" y="9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11/4/2021</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11/4/2021</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11/4/2021</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11/4/2021</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EDB2A-53CF-4766-93D3-2F9F222B1708}"/>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6D22589C-5182-44DD-BC7F-2EFEF5A7D084}"/>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8C8CD1D8-912F-4D7F-8B8E-8A8EFEDB46E0}"/>
              </a:ext>
            </a:extLst>
          </p:cNvPr>
          <p:cNvSpPr>
            <a:spLocks noGrp="1"/>
          </p:cNvSpPr>
          <p:nvPr>
            <p:ph sz="quarter" idx="13"/>
          </p:nvPr>
        </p:nvSpPr>
        <p:spPr/>
        <p:txBody>
          <a:bodyPr/>
          <a:lstStyle/>
          <a:p>
            <a:pPr marL="0" indent="0">
              <a:buNone/>
            </a:pPr>
            <a:r>
              <a:rPr lang="vi-VN" dirty="0"/>
              <a:t> </a:t>
            </a:r>
            <a:endParaRPr lang="en-US" dirty="0"/>
          </a:p>
        </p:txBody>
      </p:sp>
      <p:sp>
        <p:nvSpPr>
          <p:cNvPr id="5" name="Content Placeholder 2">
            <a:extLst>
              <a:ext uri="{FF2B5EF4-FFF2-40B4-BE49-F238E27FC236}">
                <a16:creationId xmlns:a16="http://schemas.microsoft.com/office/drawing/2014/main" id="{EB5FD295-0428-4317-8DB9-40BA4A8FE799}"/>
              </a:ext>
            </a:extLst>
          </p:cNvPr>
          <p:cNvSpPr txBox="1">
            <a:spLocks/>
          </p:cNvSpPr>
          <p:nvPr/>
        </p:nvSpPr>
        <p:spPr>
          <a:xfrm>
            <a:off x="460947" y="1291548"/>
            <a:ext cx="8001000" cy="4648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panose="02040503050406030204" pitchFamily="18" charset="0"/>
                <a:ea typeface="Cambria" panose="02040503050406030204" pitchFamily="18" charset="0"/>
              </a:rPr>
              <a:t>Những vấn đề do cuộc sống, thực tiễn đặt ra bao giờ cũng là những vấn đề hết sức cụ thể, nhưng để giải quyết những vấn để cụ thể ấy một cách có hiệu quả thì không ai có thể lảng tránh việc giải quyết những vấn đề chung có liên quan. </a:t>
            </a:r>
            <a:endParaRPr lang="vi-VN" sz="24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Hầu như những vấn đề cụ thể bức bách trong những năm đầu thời kỳ đổi mới ở Việt Nam không phải nằm ở những vấn đề cụ thể, mà tất cả bắt nguồn từ những quan điểm lớn làm cơ sở cho việc giải quyết những vấn đề cụ thể lúc bấy giờ chưa hoàn toàn rõ ràng, nhất quán.</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92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EDB2A-53CF-4766-93D3-2F9F222B1708}"/>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6D22589C-5182-44DD-BC7F-2EFEF5A7D084}"/>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8C8CD1D8-912F-4D7F-8B8E-8A8EFEDB46E0}"/>
              </a:ext>
            </a:extLst>
          </p:cNvPr>
          <p:cNvSpPr>
            <a:spLocks noGrp="1"/>
          </p:cNvSpPr>
          <p:nvPr>
            <p:ph sz="quarter" idx="13"/>
          </p:nvPr>
        </p:nvSpPr>
        <p:spPr>
          <a:xfrm>
            <a:off x="234823" y="304482"/>
            <a:ext cx="8674100" cy="5303393"/>
          </a:xfrm>
        </p:spPr>
        <p:txBody>
          <a:bodyPr/>
          <a:lstStyle/>
          <a:p>
            <a:pPr marL="0" indent="0">
              <a:buNone/>
            </a:pPr>
            <a:r>
              <a:rPr lang="vi-VN" dirty="0"/>
              <a:t> </a:t>
            </a:r>
            <a:endParaRPr lang="en-US" dirty="0"/>
          </a:p>
        </p:txBody>
      </p:sp>
      <p:sp>
        <p:nvSpPr>
          <p:cNvPr id="5" name="Content Placeholder 2">
            <a:extLst>
              <a:ext uri="{FF2B5EF4-FFF2-40B4-BE49-F238E27FC236}">
                <a16:creationId xmlns:a16="http://schemas.microsoft.com/office/drawing/2014/main" id="{2C3B1234-C1A1-4D6C-A73B-8556EC690CB5}"/>
              </a:ext>
            </a:extLst>
          </p:cNvPr>
          <p:cNvSpPr txBox="1">
            <a:spLocks/>
          </p:cNvSpPr>
          <p:nvPr/>
        </p:nvSpPr>
        <p:spPr>
          <a:xfrm>
            <a:off x="457073" y="914400"/>
            <a:ext cx="82296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err="1">
                <a:latin typeface="Cambria" panose="02040503050406030204" pitchFamily="18" charset="0"/>
                <a:ea typeface="Cambria" panose="02040503050406030204" pitchFamily="18" charset="0"/>
              </a:rPr>
              <a:t>Triết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học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vai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trò</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thế</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quan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phương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pháp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luận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chung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nhất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nhưng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không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phải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một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cái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gì</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quá</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xôi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viển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vông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ngược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lại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gắn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bó</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sức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mật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thiết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cuộc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sống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thực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tiễn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cái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định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hướng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cái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chỉ</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đạo</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cho</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chúng</a:t>
            </a:r>
            <a:r>
              <a:rPr lang="en-US" sz="2400" dirty="0">
                <a:latin typeface="Cambria" panose="02040503050406030204" pitchFamily="18" charset="0"/>
                <a:ea typeface="Cambria" panose="02040503050406030204" pitchFamily="18" charset="0"/>
              </a:rPr>
              <a:t> ta </a:t>
            </a:r>
            <a:r>
              <a:rPr lang="en-US" sz="2400" dirty="0" err="1">
                <a:latin typeface="Cambria" panose="02040503050406030204" pitchFamily="18" charset="0"/>
                <a:ea typeface="Cambria" panose="02040503050406030204" pitchFamily="18" charset="0"/>
              </a:rPr>
              <a:t>trong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hành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động</a:t>
            </a:r>
            <a:r>
              <a:rPr lang="en-US" sz="2400" dirty="0">
                <a:latin typeface="Cambria" panose="02040503050406030204" pitchFamily="18" charset="0"/>
                <a:ea typeface="Cambria" panose="02040503050406030204" pitchFamily="18" charset="0"/>
              </a:rPr>
              <a:t>. </a:t>
            </a:r>
          </a:p>
          <a:p>
            <a:pPr>
              <a:buFont typeface="Wingdings" pitchFamily="2" charset="2"/>
              <a:buChar char="Ø"/>
            </a:pPr>
            <a:r>
              <a:rPr lang="en-US" sz="2400" dirty="0" err="1">
                <a:latin typeface="Cambria" panose="02040503050406030204" pitchFamily="18" charset="0"/>
                <a:ea typeface="Cambria" panose="02040503050406030204" pitchFamily="18" charset="0"/>
              </a:rPr>
              <a:t>Xuất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phát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từ</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một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lập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trường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triết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học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đúng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đắn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cụ</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xuất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phát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từ</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những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quan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điểm</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của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chủ</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nghĩa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duy</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vật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biện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chứng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chúng</a:t>
            </a:r>
            <a:r>
              <a:rPr lang="en-US" sz="2400" dirty="0">
                <a:latin typeface="Cambria" panose="02040503050406030204" pitchFamily="18" charset="0"/>
                <a:ea typeface="Cambria" panose="02040503050406030204" pitchFamily="18" charset="0"/>
              </a:rPr>
              <a:t> ta </a:t>
            </a:r>
            <a:r>
              <a:rPr lang="en-US" sz="2400" dirty="0" err="1">
                <a:latin typeface="Cambria" panose="02040503050406030204" pitchFamily="18" charset="0"/>
                <a:ea typeface="Cambria" panose="02040503050406030204" pitchFamily="18" charset="0"/>
              </a:rPr>
              <a:t>có</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có</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được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những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cách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giải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quyết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đúng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đắn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các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vấn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đề</a:t>
            </a:r>
            <a:r>
              <a:rPr lang="en-US" sz="2400" dirty="0">
                <a:latin typeface="Cambria" panose="02040503050406030204" pitchFamily="18" charset="0"/>
                <a:ea typeface="Cambria" panose="02040503050406030204" pitchFamily="18" charset="0"/>
              </a:rPr>
              <a:t> do </a:t>
            </a:r>
            <a:r>
              <a:rPr lang="en-US" sz="2400" dirty="0" err="1">
                <a:latin typeface="Cambria" panose="02040503050406030204" pitchFamily="18" charset="0"/>
                <a:ea typeface="Cambria" panose="02040503050406030204" pitchFamily="18" charset="0"/>
              </a:rPr>
              <a:t>cuộc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sống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đặt</a:t>
            </a:r>
            <a:r>
              <a:rPr lang="en-US" sz="2400" dirty="0">
                <a:latin typeface="Cambria" panose="02040503050406030204" pitchFamily="18" charset="0"/>
                <a:ea typeface="Cambria" panose="02040503050406030204" pitchFamily="18" charset="0"/>
              </a:rPr>
              <a:t> ra. </a:t>
            </a:r>
          </a:p>
          <a:p>
            <a:pPr>
              <a:buFont typeface="Wingdings" pitchFamily="2" charset="2"/>
              <a:buChar char="Ø"/>
            </a:pPr>
            <a:r>
              <a:rPr lang="en-US" sz="2400" dirty="0" err="1">
                <a:latin typeface="Cambria" panose="02040503050406030204" pitchFamily="18" charset="0"/>
                <a:ea typeface="Cambria" panose="02040503050406030204" pitchFamily="18" charset="0"/>
              </a:rPr>
              <a:t>Còn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ngược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lại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xuất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phát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từ</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một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lập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trường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triết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học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sai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lầm</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chúng</a:t>
            </a:r>
            <a:r>
              <a:rPr lang="en-US" sz="2400" dirty="0">
                <a:latin typeface="Cambria" panose="02040503050406030204" pitchFamily="18" charset="0"/>
                <a:ea typeface="Cambria" panose="02040503050406030204" pitchFamily="18" charset="0"/>
              </a:rPr>
              <a:t> ta </a:t>
            </a:r>
            <a:r>
              <a:rPr lang="en-US" sz="2400" dirty="0" err="1">
                <a:latin typeface="Cambria" panose="02040503050406030204" pitchFamily="18" charset="0"/>
                <a:ea typeface="Cambria" panose="02040503050406030204" pitchFamily="18" charset="0"/>
              </a:rPr>
              <a:t>không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tránh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khỏi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hành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động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sai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lâm</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Chính</a:t>
            </a:r>
            <a:r>
              <a:rPr lang="en-US" sz="2400" dirty="0">
                <a:latin typeface="Cambria" panose="02040503050406030204" pitchFamily="18" charset="0"/>
                <a:ea typeface="Cambria" panose="02040503050406030204" pitchFamily="18" charset="0"/>
              </a:rPr>
              <a:t> ở </a:t>
            </a:r>
            <a:r>
              <a:rPr lang="en-US" sz="2400" dirty="0" err="1">
                <a:latin typeface="Cambria" panose="02040503050406030204" pitchFamily="18" charset="0"/>
                <a:ea typeface="Cambria" panose="02040503050406030204" pitchFamily="18" charset="0"/>
              </a:rPr>
              <a:t>đây</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hiện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giá</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trị</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định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hướng</a:t>
            </a:r>
            <a:r>
              <a:rPr lang="en-US" sz="2400" dirty="0">
                <a:latin typeface="Cambria" panose="02040503050406030204" pitchFamily="18" charset="0"/>
                <a:ea typeface="Cambria" panose="02040503050406030204" pitchFamily="18" charset="0"/>
              </a:rPr>
              <a:t> - </a:t>
            </a:r>
            <a:r>
              <a:rPr lang="en-US" sz="2400" dirty="0" err="1">
                <a:latin typeface="Cambria" panose="02040503050406030204" pitchFamily="18" charset="0"/>
                <a:ea typeface="Cambria" panose="02040503050406030204" pitchFamily="18" charset="0"/>
              </a:rPr>
              <a:t>một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trong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những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biểu</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hiện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cụ</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chức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năng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phương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pháp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luận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của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triết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học</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38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EDB2A-53CF-4766-93D3-2F9F222B1708}"/>
              </a:ext>
            </a:extLst>
          </p:cNvPr>
          <p:cNvSpPr>
            <a:spLocks noGrp="1"/>
          </p:cNvSpPr>
          <p:nvPr>
            <p:ph type="sldNum" sz="quarter" idx="12"/>
          </p:nvPr>
        </p:nvSpPr>
        <p:spPr>
          <a:xfrm>
            <a:off x="6867383" y="6583259"/>
            <a:ext cx="2057400" cy="353992"/>
          </a:xfrm>
        </p:spPr>
        <p:txBody>
          <a:bodyPr/>
          <a:lstStyle/>
          <a:p>
            <a:fld id="{9EA0BE3B-158A-4EDF-80DC-E394A0D1600F}" type="slidenum">
              <a:rPr lang="en-US" sz="1400" smtClean="0"/>
              <a:pPr/>
              <a:t>12</a:t>
            </a:fld>
            <a:endParaRPr lang="en-US" sz="1400" dirty="0"/>
          </a:p>
        </p:txBody>
      </p:sp>
      <p:sp>
        <p:nvSpPr>
          <p:cNvPr id="3" name="Title 2">
            <a:extLst>
              <a:ext uri="{FF2B5EF4-FFF2-40B4-BE49-F238E27FC236}">
                <a16:creationId xmlns:a16="http://schemas.microsoft.com/office/drawing/2014/main" id="{6D22589C-5182-44DD-BC7F-2EFEF5A7D084}"/>
              </a:ext>
            </a:extLst>
          </p:cNvPr>
          <p:cNvSpPr>
            <a:spLocks noGrp="1"/>
          </p:cNvSpPr>
          <p:nvPr>
            <p:ph type="title"/>
          </p:nvPr>
        </p:nvSpPr>
        <p:spPr>
          <a:xfrm>
            <a:off x="235077" y="92387"/>
            <a:ext cx="8673846" cy="437965"/>
          </a:xfrm>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8C8CD1D8-912F-4D7F-8B8E-8A8EFEDB46E0}"/>
              </a:ext>
            </a:extLst>
          </p:cNvPr>
          <p:cNvSpPr>
            <a:spLocks noGrp="1"/>
          </p:cNvSpPr>
          <p:nvPr>
            <p:ph sz="quarter" idx="13"/>
          </p:nvPr>
        </p:nvSpPr>
        <p:spPr>
          <a:xfrm>
            <a:off x="529339" y="1002955"/>
            <a:ext cx="7940104" cy="5141685"/>
          </a:xfrm>
        </p:spPr>
        <p:txBody>
          <a:bodyPr/>
          <a:lstStyle/>
          <a:p>
            <a:pPr marL="0" indent="0">
              <a:buNone/>
            </a:pP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Để</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có</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thể</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giải</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quyết</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hiệu</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quả</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vấn</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đề</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cụ</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thể</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phải</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luôn</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xuất</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vi-VN"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phát</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từ</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quan</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điểm</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của</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Chủ</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nghĩa</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duy</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vật</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biện</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chứng</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Nhưng</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ần</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tránh</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hai</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thái</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cực</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en-US" sz="2400" b="1" dirty="0" err="1">
                <a:solidFill>
                  <a:schemeClr val="tx1">
                    <a:lumMod val="75000"/>
                    <a:lumOff val="25000"/>
                  </a:schemeClr>
                </a:solidFill>
                <a:latin typeface="Cambria" panose="02040503050406030204" pitchFamily="18" charset="0"/>
                <a:ea typeface="Cambria" panose="02040503050406030204" pitchFamily="18" charset="0"/>
              </a:rPr>
              <a:t>sai</a:t>
            </a:r>
            <a:r>
              <a:rPr lang="en-US" sz="2400" b="1" dirty="0">
                <a:solidFill>
                  <a:schemeClr val="tx1">
                    <a:lumMod val="75000"/>
                    <a:lumOff val="25000"/>
                  </a:schemeClr>
                </a:solidFill>
                <a:latin typeface="Cambria" panose="02040503050406030204" pitchFamily="18" charset="0"/>
                <a:ea typeface="Cambria" panose="02040503050406030204" pitchFamily="18" charset="0"/>
              </a:rPr>
              <a:t> </a:t>
            </a:r>
            <a:r>
              <a:rPr lang="vi-VN" sz="2400" b="1" dirty="0">
                <a:solidFill>
                  <a:schemeClr val="tx1">
                    <a:lumMod val="75000"/>
                    <a:lumOff val="25000"/>
                  </a:schemeClr>
                </a:solidFill>
                <a:latin typeface="Cambria" panose="02040503050406030204" pitchFamily="18" charset="0"/>
                <a:ea typeface="Cambria" panose="02040503050406030204" pitchFamily="18" charset="0"/>
              </a:rPr>
              <a:t>lầm:</a:t>
            </a:r>
          </a:p>
          <a:p>
            <a:pPr marL="0" indent="0">
              <a:buNone/>
            </a:pPr>
            <a:endParaRPr lang="en-US" sz="24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E5D3D3C3-EDE8-404C-9CAC-98E2485EA153}"/>
              </a:ext>
            </a:extLst>
          </p:cNvPr>
          <p:cNvSpPr txBox="1"/>
          <p:nvPr/>
        </p:nvSpPr>
        <p:spPr>
          <a:xfrm>
            <a:off x="463802" y="1978701"/>
            <a:ext cx="8150858" cy="2308324"/>
          </a:xfrm>
          <a:prstGeom prst="rect">
            <a:avLst/>
          </a:prstGeom>
          <a:noFill/>
        </p:spPr>
        <p:txBody>
          <a:bodyPr wrap="square" rtlCol="0">
            <a:spAutoFit/>
          </a:bodyPr>
          <a:lstStyle/>
          <a:p>
            <a:endParaRPr lang="en-US" sz="2400" dirty="0">
              <a:latin typeface="Cambria" panose="02040503050406030204" pitchFamily="18" charset="0"/>
              <a:ea typeface="Cambria" panose="02040503050406030204" pitchFamily="18" charset="0"/>
            </a:endParaRPr>
          </a:p>
          <a:p>
            <a:r>
              <a:rPr lang="vi-VN"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Nếu</a:t>
            </a:r>
            <a:r>
              <a:rPr lang="en-US" sz="2400" dirty="0">
                <a:latin typeface="Cambria" panose="02040503050406030204" pitchFamily="18" charset="0"/>
                <a:ea typeface="Cambria" panose="02040503050406030204" pitchFamily="18" charset="0"/>
              </a:rPr>
              <a:t> xem thường triết học thì sẽ sa vào tình trạng mò mẫn, tùy tiện, dễ bằng lòng với những biện pháp cụ thể nhất thời, đi đến chỗ mất phương hướng, thiếu nhìn xa trông rộng, chủ động, sáng tạo.</a:t>
            </a:r>
          </a:p>
          <a:p>
            <a:endParaRPr lang="en-US" sz="24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DD8E0B9E-D9D6-4184-9772-B7AE643A8EBD}"/>
              </a:ext>
            </a:extLst>
          </p:cNvPr>
          <p:cNvSpPr txBox="1"/>
          <p:nvPr/>
        </p:nvSpPr>
        <p:spPr>
          <a:xfrm>
            <a:off x="461072" y="3916053"/>
            <a:ext cx="8153588" cy="1938992"/>
          </a:xfrm>
          <a:prstGeom prst="rect">
            <a:avLst/>
          </a:prstGeom>
          <a:noFill/>
        </p:spPr>
        <p:txBody>
          <a:bodyPr wrap="square" rtlCol="0">
            <a:spAutoFit/>
          </a:bodyPr>
          <a:lstStyle/>
          <a:p>
            <a:endParaRPr lang="en-US" sz="2400" dirty="0"/>
          </a:p>
          <a:p>
            <a:r>
              <a:rPr lang="vi-VN" sz="2400" dirty="0"/>
              <a:t>+) </a:t>
            </a:r>
            <a:r>
              <a:rPr lang="en-US" sz="2400" dirty="0" err="1"/>
              <a:t>Nếu</a:t>
            </a:r>
            <a:r>
              <a:rPr lang="en-US" sz="2400" dirty="0"/>
              <a:t> tuyệt đối hóa vai trò của triết học thì sẽ sa vào chủ nghĩa giáo điều áp dụng một cách máy móc những nguyên lý , quy luật , phạm trù chung của triết học mà không căn cứ tình hình cụ thể.</a:t>
            </a:r>
          </a:p>
        </p:txBody>
      </p:sp>
    </p:spTree>
    <p:extLst>
      <p:ext uri="{BB962C8B-B14F-4D97-AF65-F5344CB8AC3E}">
        <p14:creationId xmlns:p14="http://schemas.microsoft.com/office/powerpoint/2010/main" val="396385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EDB2A-53CF-4766-93D3-2F9F222B1708}"/>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6D22589C-5182-44DD-BC7F-2EFEF5A7D084}"/>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8C8CD1D8-912F-4D7F-8B8E-8A8EFEDB46E0}"/>
              </a:ext>
            </a:extLst>
          </p:cNvPr>
          <p:cNvSpPr>
            <a:spLocks noGrp="1"/>
          </p:cNvSpPr>
          <p:nvPr>
            <p:ph sz="quarter" idx="13"/>
          </p:nvPr>
        </p:nvSpPr>
        <p:spPr>
          <a:xfrm>
            <a:off x="234823" y="1127544"/>
            <a:ext cx="8674100" cy="4706201"/>
          </a:xfrm>
        </p:spPr>
        <p:txBody>
          <a:bodyPr/>
          <a:lstStyle/>
          <a:p>
            <a:pPr marL="0" indent="0">
              <a:buNone/>
            </a:pPr>
            <a:r>
              <a:rPr lang="vi-VN" dirty="0"/>
              <a:t> </a:t>
            </a:r>
            <a:endParaRPr lang="en-US" dirty="0"/>
          </a:p>
        </p:txBody>
      </p:sp>
      <p:sp>
        <p:nvSpPr>
          <p:cNvPr id="5" name="Rectangle 4">
            <a:extLst>
              <a:ext uri="{FF2B5EF4-FFF2-40B4-BE49-F238E27FC236}">
                <a16:creationId xmlns:a16="http://schemas.microsoft.com/office/drawing/2014/main" id="{410A2B51-DC57-40DD-AAE5-6A14B16AC256}"/>
              </a:ext>
            </a:extLst>
          </p:cNvPr>
          <p:cNvSpPr/>
          <p:nvPr/>
        </p:nvSpPr>
        <p:spPr>
          <a:xfrm>
            <a:off x="719528" y="3428612"/>
            <a:ext cx="7749916"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ea typeface="Cambria" panose="02040503050406030204" pitchFamily="18" charset="0"/>
                <a:sym typeface="Wingdings" pitchFamily="2" charset="2"/>
              </a:rPr>
              <a:t> </a:t>
            </a:r>
            <a:r>
              <a:rPr lang="en-US" sz="2400" dirty="0">
                <a:solidFill>
                  <a:schemeClr val="tx1"/>
                </a:solidFill>
                <a:latin typeface="Cambria" panose="02040503050406030204" pitchFamily="18" charset="0"/>
                <a:ea typeface="Cambria" panose="02040503050406030204" pitchFamily="18" charset="0"/>
              </a:rPr>
              <a:t>Kết hợp chặt chẽ cả hai loại tri thức: </a:t>
            </a:r>
            <a:r>
              <a:rPr lang="en-US" sz="2400" b="1" dirty="0">
                <a:solidFill>
                  <a:schemeClr val="tx1"/>
                </a:solidFill>
                <a:latin typeface="Cambria" panose="02040503050406030204" pitchFamily="18" charset="0"/>
                <a:ea typeface="Cambria" panose="02040503050406030204" pitchFamily="18" charset="0"/>
              </a:rPr>
              <a:t>tri thức chung </a:t>
            </a:r>
            <a:r>
              <a:rPr lang="en-US" sz="2400" dirty="0">
                <a:solidFill>
                  <a:schemeClr val="tx1"/>
                </a:solidFill>
                <a:latin typeface="Cambria" panose="02040503050406030204" pitchFamily="18" charset="0"/>
                <a:ea typeface="Cambria" panose="02040503050406030204" pitchFamily="18" charset="0"/>
              </a:rPr>
              <a:t>và </a:t>
            </a:r>
            <a:r>
              <a:rPr lang="en-US" sz="2400" b="1" dirty="0">
                <a:solidFill>
                  <a:schemeClr val="tx1"/>
                </a:solidFill>
                <a:latin typeface="Cambria" panose="02040503050406030204" pitchFamily="18" charset="0"/>
                <a:ea typeface="Cambria" panose="02040503050406030204" pitchFamily="18" charset="0"/>
              </a:rPr>
              <a:t>tri thức thực tiễn </a:t>
            </a:r>
            <a:r>
              <a:rPr lang="en-US" sz="2400" dirty="0">
                <a:solidFill>
                  <a:schemeClr val="tx1"/>
                </a:solidFill>
                <a:latin typeface="Cambria" panose="02040503050406030204" pitchFamily="18" charset="0"/>
                <a:ea typeface="Cambria" panose="02040503050406030204" pitchFamily="18" charset="0"/>
              </a:rPr>
              <a:t>là tiền đề cần thiết đảm bảo thành công trong hoạt động cụ thể của mình.</a:t>
            </a:r>
          </a:p>
          <a:p>
            <a:pPr algn="ctr"/>
            <a:endParaRPr lang="en-US" sz="2400" dirty="0">
              <a:solidFill>
                <a:schemeClr val="tx1"/>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0885BA0C-FB01-49D9-80E9-EABD5DB3B175}"/>
              </a:ext>
            </a:extLst>
          </p:cNvPr>
          <p:cNvSpPr txBox="1">
            <a:spLocks/>
          </p:cNvSpPr>
          <p:nvPr/>
        </p:nvSpPr>
        <p:spPr>
          <a:xfrm>
            <a:off x="554636" y="1349729"/>
            <a:ext cx="8049718" cy="18727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panose="02040503050406030204" pitchFamily="18" charset="0"/>
                <a:ea typeface="Cambria" panose="02040503050406030204" pitchFamily="18" charset="0"/>
              </a:rPr>
              <a:t>Theo </a:t>
            </a:r>
            <a:r>
              <a:rPr lang="en-US" sz="2400" dirty="0" err="1">
                <a:latin typeface="Cambria" panose="02040503050406030204" pitchFamily="18" charset="0"/>
                <a:ea typeface="Cambria" panose="02040503050406030204" pitchFamily="18" charset="0"/>
              </a:rPr>
              <a:t>tinh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thần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của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chủ</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nghĩa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Mác</a:t>
            </a:r>
            <a:r>
              <a:rPr lang="en-US" sz="2400" dirty="0">
                <a:latin typeface="Cambria" panose="02040503050406030204" pitchFamily="18" charset="0"/>
                <a:ea typeface="Cambria" panose="02040503050406030204" pitchFamily="18" charset="0"/>
              </a:rPr>
              <a:t> Lê </a:t>
            </a:r>
            <a:r>
              <a:rPr lang="en-US" sz="2400" dirty="0" err="1">
                <a:latin typeface="Cambria" panose="02040503050406030204" pitchFamily="18" charset="0"/>
                <a:ea typeface="Cambria" panose="02040503050406030204" pitchFamily="18" charset="0"/>
              </a:rPr>
              <a:t>nin</a:t>
            </a:r>
            <a:r>
              <a:rPr lang="en-US" sz="2400" dirty="0">
                <a:latin typeface="Cambria" panose="02040503050406030204" pitchFamily="18" charset="0"/>
                <a:ea typeface="Cambria" panose="02040503050406030204" pitchFamily="18" charset="0"/>
              </a:rPr>
              <a:t> , </a:t>
            </a:r>
            <a:r>
              <a:rPr lang="en-US" sz="2400" dirty="0" err="1">
                <a:latin typeface="Cambria" panose="02040503050406030204" pitchFamily="18" charset="0"/>
                <a:ea typeface="Cambria" panose="02040503050406030204" pitchFamily="18" charset="0"/>
              </a:rPr>
              <a:t>mỗi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nguyên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lí</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chung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đều</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phải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được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xem</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xét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theo</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quan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điểm</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lịch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sử</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gắn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liền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những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nguyên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lí</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khác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gắn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liền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những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kinh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nghiệm</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cụ</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của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lịch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sử</a:t>
            </a:r>
            <a:endParaRPr lang="en-US" sz="2400" dirty="0">
              <a:latin typeface="Cambria" panose="02040503050406030204" pitchFamily="18" charset="0"/>
              <a:ea typeface="Cambria" panose="02040503050406030204" pitchFamily="18" charset="0"/>
            </a:endParaRPr>
          </a:p>
          <a:p>
            <a:pPr marL="0" indent="0">
              <a:buFont typeface="Arial" pitchFamily="34" charset="0"/>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301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a:xfrm>
            <a:off x="15860" y="41447"/>
            <a:ext cx="8908923" cy="488852"/>
          </a:xfrm>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132046" y="777303"/>
            <a:ext cx="8674100" cy="5303393"/>
          </a:xfrm>
        </p:spPr>
        <p:txBody>
          <a:bodyPr/>
          <a:lstStyle/>
          <a:p>
            <a:pPr marL="0" indent="0">
              <a:buNone/>
            </a:pPr>
            <a:r>
              <a:rPr lang="vi-VN"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
        <p:nvSpPr>
          <p:cNvPr id="14" name="Rectangle: Rounded Corners 13">
            <a:extLst>
              <a:ext uri="{FF2B5EF4-FFF2-40B4-BE49-F238E27FC236}">
                <a16:creationId xmlns:a16="http://schemas.microsoft.com/office/drawing/2014/main" id="{8D5098D5-F6B8-4241-9E4F-F33F92AC54FA}"/>
              </a:ext>
            </a:extLst>
          </p:cNvPr>
          <p:cNvSpPr/>
          <p:nvPr/>
        </p:nvSpPr>
        <p:spPr>
          <a:xfrm>
            <a:off x="649744" y="2934984"/>
            <a:ext cx="2011681" cy="1232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t>Triết học Mác - Lênin</a:t>
            </a:r>
            <a:endParaRPr lang="en-US" sz="2400" dirty="0"/>
          </a:p>
        </p:txBody>
      </p:sp>
      <p:sp>
        <p:nvSpPr>
          <p:cNvPr id="17" name="Rectangle 16">
            <a:extLst>
              <a:ext uri="{FF2B5EF4-FFF2-40B4-BE49-F238E27FC236}">
                <a16:creationId xmlns:a16="http://schemas.microsoft.com/office/drawing/2014/main" id="{15346460-15A8-40B0-9B94-5A7F4B3FCF9A}"/>
              </a:ext>
            </a:extLst>
          </p:cNvPr>
          <p:cNvSpPr/>
          <p:nvPr/>
        </p:nvSpPr>
        <p:spPr>
          <a:xfrm>
            <a:off x="3384422" y="1586488"/>
            <a:ext cx="4698727" cy="14771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Cơ sở thế giới quan, phương pháp luận khoa học</a:t>
            </a:r>
            <a:endParaRPr lang="en-US" dirty="0"/>
          </a:p>
        </p:txBody>
      </p:sp>
      <p:sp>
        <p:nvSpPr>
          <p:cNvPr id="18" name="Rectangle 17">
            <a:extLst>
              <a:ext uri="{FF2B5EF4-FFF2-40B4-BE49-F238E27FC236}">
                <a16:creationId xmlns:a16="http://schemas.microsoft.com/office/drawing/2014/main" id="{91121890-638E-44CD-BD2F-B43165BCACCA}"/>
              </a:ext>
            </a:extLst>
          </p:cNvPr>
          <p:cNvSpPr/>
          <p:nvPr/>
        </p:nvSpPr>
        <p:spPr>
          <a:xfrm>
            <a:off x="3384422" y="4071949"/>
            <a:ext cx="4698727" cy="14771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Cách mạng để phân tích xu hướng phát triển của xã hội trong điều kiện cuộc cách mạng khoa học và công nghệ hiện đại phát triển mạnh mẽ</a:t>
            </a:r>
            <a:endParaRPr lang="en-US" dirty="0"/>
          </a:p>
        </p:txBody>
      </p:sp>
      <p:cxnSp>
        <p:nvCxnSpPr>
          <p:cNvPr id="20" name="Straight Arrow Connector 19">
            <a:extLst>
              <a:ext uri="{FF2B5EF4-FFF2-40B4-BE49-F238E27FC236}">
                <a16:creationId xmlns:a16="http://schemas.microsoft.com/office/drawing/2014/main" id="{C535A649-DA0A-42D8-BA8B-68A03417882D}"/>
              </a:ext>
            </a:extLst>
          </p:cNvPr>
          <p:cNvCxnSpPr>
            <a:cxnSpLocks/>
            <a:stCxn id="14" idx="3"/>
            <a:endCxn id="17" idx="1"/>
          </p:cNvCxnSpPr>
          <p:nvPr/>
        </p:nvCxnSpPr>
        <p:spPr>
          <a:xfrm flipV="1">
            <a:off x="2661425" y="2325042"/>
            <a:ext cx="722997" cy="12261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07DFFEDE-B252-4730-9648-F5D91CAE2445}"/>
              </a:ext>
            </a:extLst>
          </p:cNvPr>
          <p:cNvCxnSpPr>
            <a:cxnSpLocks/>
            <a:stCxn id="14" idx="3"/>
            <a:endCxn id="18" idx="1"/>
          </p:cNvCxnSpPr>
          <p:nvPr/>
        </p:nvCxnSpPr>
        <p:spPr>
          <a:xfrm>
            <a:off x="2661425" y="3551212"/>
            <a:ext cx="722997" cy="1259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vi-VN" dirty="0"/>
              <a:t> Vai trò của triết học Mác – Lênin </a:t>
            </a:r>
            <a:endParaRPr lang="en-US" dirty="0"/>
          </a:p>
        </p:txBody>
      </p:sp>
      <p:sp>
        <p:nvSpPr>
          <p:cNvPr id="7" name="TextBox 6">
            <a:extLst>
              <a:ext uri="{FF2B5EF4-FFF2-40B4-BE49-F238E27FC236}">
                <a16:creationId xmlns:a16="http://schemas.microsoft.com/office/drawing/2014/main" id="{E0E14A20-83C6-4BA3-B075-95F8189EFB4D}"/>
              </a:ext>
            </a:extLst>
          </p:cNvPr>
          <p:cNvSpPr txBox="1"/>
          <p:nvPr/>
        </p:nvSpPr>
        <p:spPr>
          <a:xfrm>
            <a:off x="675248" y="1572305"/>
            <a:ext cx="7582487" cy="3710439"/>
          </a:xfrm>
          <a:prstGeom prst="rect">
            <a:avLst/>
          </a:prstGeom>
          <a:noFill/>
        </p:spPr>
        <p:txBody>
          <a:bodyPr wrap="square" rtlCol="0">
            <a:spAutoFit/>
          </a:bodyPr>
          <a:lstStyle/>
          <a:p>
            <a:pPr marL="0" marR="0">
              <a:lnSpc>
                <a:spcPct val="115000"/>
              </a:lnSpc>
              <a:spcBef>
                <a:spcPts val="0"/>
              </a:spcBef>
              <a:spcAft>
                <a:spcPts val="1000"/>
              </a:spcAft>
            </a:pPr>
            <a:r>
              <a:rPr lang="vi-VN"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Trong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thời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đại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ngày</a:t>
            </a:r>
            <a:r>
              <a:rPr lang="en-US" sz="2400" dirty="0">
                <a:effectLst/>
                <a:latin typeface="Cambria" panose="02040503050406030204" pitchFamily="18" charset="0"/>
                <a:ea typeface="Cambria" panose="02040503050406030204" pitchFamily="18" charset="0"/>
                <a:cs typeface="Times New Roman" panose="02020603050405020304" pitchFamily="18" charset="0"/>
              </a:rPr>
              <a:t> nay,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vai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trò</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của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triết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học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Mác</a:t>
            </a:r>
            <a:r>
              <a:rPr lang="en-US" sz="2400" dirty="0">
                <a:effectLst/>
                <a:latin typeface="Cambria" panose="02040503050406030204" pitchFamily="18" charset="0"/>
                <a:ea typeface="Cambria" panose="02040503050406030204" pitchFamily="18" charset="0"/>
                <a:cs typeface="Times New Roman" panose="02020603050405020304" pitchFamily="18" charset="0"/>
              </a:rPr>
              <a:t> –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Lênin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ngày</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càng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được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nâng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cao</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trước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hết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là</a:t>
            </a:r>
            <a:r>
              <a:rPr lang="en-US" sz="2400" dirty="0">
                <a:effectLst/>
                <a:latin typeface="Cambria" panose="02040503050406030204" pitchFamily="18" charset="0"/>
                <a:ea typeface="Cambria" panose="02040503050406030204" pitchFamily="18" charset="0"/>
                <a:cs typeface="Times New Roman" panose="02020603050405020304" pitchFamily="18" charset="0"/>
              </a:rPr>
              <a:t> do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những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đặc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điểm</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xu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thế</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phát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triển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của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thời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đại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quy</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định</a:t>
            </a:r>
            <a:r>
              <a:rPr lang="en-US" sz="2400" dirty="0">
                <a:effectLst/>
                <a:latin typeface="Cambria" panose="02040503050406030204" pitchFamily="18" charset="0"/>
                <a:ea typeface="Cambria" panose="02040503050406030204" pitchFamily="18" charset="0"/>
                <a:cs typeface="Times New Roman" panose="02020603050405020304" pitchFamily="18" charset="0"/>
              </a:rPr>
              <a:t>.</a:t>
            </a:r>
            <a:endParaRPr lang="vi-VN" sz="2400" dirty="0">
              <a:effectLst/>
              <a:latin typeface="Cambria" panose="02040503050406030204" pitchFamily="18" charset="0"/>
              <a:ea typeface="Cambria" panose="02040503050406030204" pitchFamily="18" charset="0"/>
              <a:cs typeface="Times New Roman" panose="02020603050405020304" pitchFamily="18" charset="0"/>
            </a:endParaRPr>
          </a:p>
          <a:p>
            <a:pPr marL="0" marR="0">
              <a:lnSpc>
                <a:spcPct val="115000"/>
              </a:lnSpc>
              <a:spcBef>
                <a:spcPts val="0"/>
              </a:spcBef>
              <a:spcAft>
                <a:spcPts val="1000"/>
              </a:spcAft>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0" marR="0">
              <a:lnSpc>
                <a:spcPct val="115000"/>
              </a:lnSpc>
              <a:spcBef>
                <a:spcPts val="0"/>
              </a:spcBef>
              <a:spcAft>
                <a:spcPts val="1000"/>
              </a:spcAft>
            </a:pPr>
            <a:r>
              <a:rPr lang="en-US" sz="2400" dirty="0">
                <a:latin typeface="Cambria" panose="02040503050406030204" pitchFamily="18" charset="0"/>
                <a:ea typeface="Cambria" panose="02040503050406030204" pitchFamily="18" charset="0"/>
                <a:cs typeface="Times New Roman" panose="02020603050405020304" pitchFamily="18" charset="0"/>
              </a:rPr>
              <a:t>+)</a:t>
            </a:r>
            <a:r>
              <a:rPr lang="vi-VN" sz="2400" dirty="0">
                <a:latin typeface="Cambria" panose="02040503050406030204" pitchFamily="18" charset="0"/>
                <a:ea typeface="Cambria" panose="02040503050406030204" pitchFamily="18" charset="0"/>
                <a:cs typeface="Times New Roman" panose="02020603050405020304" pitchFamily="18" charset="0"/>
              </a:rPr>
              <a:t> Đặc điểm nổi bật là quá trình toàn cầu hóa, khu vực hóa nền sản xuất vật chất và các lĩnh vực của đời sống xã hội phát triểm mạnh mẽ, tạo thời cơ và thách thức cho các quốc gia, dân tộc trên con đường phát triển</a:t>
            </a:r>
            <a:endParaRPr lang="en-US" sz="24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40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012FF3-ECAB-48D3-8A0E-0FF1B2A25C85}"/>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EFAE68A9-3C65-4165-9ECD-C8095BBD9E49}"/>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2DDC235A-A13C-4208-8EB4-CAE9BB744FCC}"/>
              </a:ext>
            </a:extLst>
          </p:cNvPr>
          <p:cNvSpPr>
            <a:spLocks noGrp="1"/>
          </p:cNvSpPr>
          <p:nvPr>
            <p:ph sz="quarter" idx="13"/>
          </p:nvPr>
        </p:nvSpPr>
        <p:spPr>
          <a:xfrm>
            <a:off x="759654" y="1338004"/>
            <a:ext cx="7624691" cy="3882683"/>
          </a:xfrm>
        </p:spPr>
        <p:txBody>
          <a:bodyPr/>
          <a:lstStyle/>
          <a:p>
            <a:pPr marL="0" indent="0">
              <a:buNone/>
            </a:pPr>
            <a:r>
              <a:rPr lang="vi-VN" sz="2400" dirty="0">
                <a:effectLst/>
                <a:latin typeface="Cambria" panose="02040503050406030204" pitchFamily="18" charset="0"/>
                <a:ea typeface="Cambria" panose="02040503050406030204" pitchFamily="18" charset="0"/>
              </a:rPr>
              <a:t>+)</a:t>
            </a:r>
            <a:r>
              <a:rPr lang="en-US" sz="2400" dirty="0">
                <a:effectLst/>
                <a:latin typeface="Cambria" panose="02040503050406030204" pitchFamily="18" charset="0"/>
                <a:ea typeface="Cambria" panose="02040503050406030204" pitchFamily="18" charset="0"/>
              </a:rPr>
              <a:t> Do </a:t>
            </a:r>
            <a:r>
              <a:rPr lang="en-US" sz="2400" dirty="0" err="1">
                <a:effectLst/>
                <a:latin typeface="Cambria" panose="02040503050406030204" pitchFamily="18" charset="0"/>
                <a:ea typeface="Cambria" panose="02040503050406030204" pitchFamily="18" charset="0"/>
              </a:rPr>
              <a:t>kết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cuộc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mạng</a:t>
            </a:r>
            <a:r>
              <a:rPr lang="en-US" sz="2400" dirty="0">
                <a:effectLst/>
                <a:latin typeface="Cambria" panose="02040503050406030204" pitchFamily="18" charset="0"/>
                <a:ea typeface="Cambria" panose="02040503050406030204" pitchFamily="18" charset="0"/>
              </a:rPr>
              <a:t> khoa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nghệ</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đại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loài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người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bước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vào</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kỷ</a:t>
            </a:r>
            <a:r>
              <a:rPr lang="en-US" sz="2400" dirty="0">
                <a:effectLst/>
                <a:latin typeface="Cambria" panose="02040503050406030204" pitchFamily="18" charset="0"/>
                <a:ea typeface="Cambria" panose="02040503050406030204" pitchFamily="18" charset="0"/>
              </a:rPr>
              <a:t> XXI </a:t>
            </a:r>
            <a:r>
              <a:rPr lang="en-US" sz="2400" dirty="0" err="1">
                <a:effectLst/>
                <a:latin typeface="Cambria" panose="02040503050406030204" pitchFamily="18" charset="0"/>
                <a:ea typeface="Cambria" panose="02040503050406030204" pitchFamily="18" charset="0"/>
              </a:rPr>
              <a:t>đã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thành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tựu</a:t>
            </a:r>
            <a:r>
              <a:rPr lang="en-US" sz="2400" dirty="0">
                <a:effectLst/>
                <a:latin typeface="Cambria" panose="02040503050406030204" pitchFamily="18" charset="0"/>
                <a:ea typeface="Cambria" panose="02040503050406030204" pitchFamily="18" charset="0"/>
              </a:rPr>
              <a:t> to </a:t>
            </a:r>
            <a:r>
              <a:rPr lang="en-US" sz="2400" dirty="0" err="1">
                <a:effectLst/>
                <a:latin typeface="Cambria" panose="02040503050406030204" pitchFamily="18" charset="0"/>
                <a:ea typeface="Cambria" panose="02040503050406030204" pitchFamily="18" charset="0"/>
              </a:rPr>
              <a:t>lớn</a:t>
            </a:r>
            <a:r>
              <a:rPr lang="en-US" sz="2400" dirty="0">
                <a:effectLst/>
                <a:latin typeface="Cambria" panose="02040503050406030204" pitchFamily="18" charset="0"/>
                <a:ea typeface="Cambria" panose="02040503050406030204" pitchFamily="18" charset="0"/>
              </a:rPr>
              <a:t>, song </a:t>
            </a:r>
            <a:r>
              <a:rPr lang="en-US" sz="2400" dirty="0" err="1">
                <a:effectLst/>
                <a:latin typeface="Cambria" panose="02040503050406030204" pitchFamily="18" charset="0"/>
                <a:ea typeface="Cambria" panose="02040503050406030204" pitchFamily="18" charset="0"/>
              </a:rPr>
              <a:t>với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vấn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đề</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thức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rất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sâu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sắc</a:t>
            </a:r>
            <a:r>
              <a:rPr lang="vi-VN" sz="2400" dirty="0">
                <a:latin typeface="Cambria" panose="02040503050406030204" pitchFamily="18" charset="0"/>
                <a:ea typeface="Cambria" panose="02040503050406030204" pitchFamily="18" charset="0"/>
              </a:rPr>
              <a:t>    </a:t>
            </a:r>
          </a:p>
          <a:p>
            <a:pPr marL="0" indent="0">
              <a:buNone/>
            </a:pPr>
            <a:endParaRPr lang="vi-VN" sz="2400" dirty="0">
              <a:latin typeface="Cambria" panose="02040503050406030204" pitchFamily="18" charset="0"/>
              <a:ea typeface="Cambria" panose="02040503050406030204" pitchFamily="18" charset="0"/>
            </a:endParaRPr>
          </a:p>
          <a:p>
            <a:pPr marL="0" indent="0">
              <a:buNone/>
            </a:pPr>
            <a:r>
              <a:rPr lang="vi-VN" sz="2400" dirty="0">
                <a:latin typeface="Cambria" panose="02040503050406030204" pitchFamily="18" charset="0"/>
                <a:ea typeface="Cambria" panose="02040503050406030204" pitchFamily="18" charset="0"/>
                <a:sym typeface="Wingdings" panose="05000000000000000000" pitchFamily="2" charset="2"/>
              </a:rPr>
              <a:t> Mác – Lênin đóng vai trò rất quan trọng, là cơ sở lý luận, phương pháp luận cho các phát minh khoa học, cho sự tích hợp và truyền bá tri thức khoa học hiện đại.</a:t>
            </a:r>
            <a:endParaRPr lang="vi-VN" sz="2400" dirty="0">
              <a:latin typeface="Cambria" panose="02040503050406030204" pitchFamily="18" charset="0"/>
              <a:ea typeface="Cambria" panose="02040503050406030204" pitchFamily="18" charset="0"/>
            </a:endParaRPr>
          </a:p>
          <a:p>
            <a:pPr marL="0" indent="0">
              <a:buNone/>
            </a:pPr>
            <a:endParaRPr lang="en-US" dirty="0"/>
          </a:p>
        </p:txBody>
      </p:sp>
    </p:spTree>
    <p:extLst>
      <p:ext uri="{BB962C8B-B14F-4D97-AF65-F5344CB8AC3E}">
        <p14:creationId xmlns:p14="http://schemas.microsoft.com/office/powerpoint/2010/main" val="27568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FCA81E-894E-46B3-807C-9CCBC50B4259}"/>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B00956E1-B235-43A8-B0F4-1AD5D652FAE5}"/>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2F794CF4-4F06-4A7A-AA39-60EB565D4E88}"/>
              </a:ext>
            </a:extLst>
          </p:cNvPr>
          <p:cNvSpPr>
            <a:spLocks noGrp="1"/>
          </p:cNvSpPr>
          <p:nvPr>
            <p:ph sz="quarter" idx="13"/>
          </p:nvPr>
        </p:nvSpPr>
        <p:spPr>
          <a:xfrm>
            <a:off x="731520" y="1181686"/>
            <a:ext cx="7877908" cy="2866868"/>
          </a:xfrm>
        </p:spPr>
        <p:txBody>
          <a:bodyPr/>
          <a:lstStyle/>
          <a:p>
            <a:pPr marL="0" indent="0">
              <a:buNone/>
            </a:pPr>
            <a:r>
              <a:rPr lang="vi-VN"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Ngày</a:t>
            </a:r>
            <a:r>
              <a:rPr lang="en-US" sz="2400" dirty="0">
                <a:effectLst/>
                <a:latin typeface="Cambria" panose="02040503050406030204" pitchFamily="18" charset="0"/>
                <a:ea typeface="Cambria" panose="02040503050406030204" pitchFamily="18" charset="0"/>
              </a:rPr>
              <a:t> nay, xu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cầu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hóa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đang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tăng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ngừng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liên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hệ</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phụ</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thuộc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động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giữa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nước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trình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phức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tạp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đầy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mâu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thuẫn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đựng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tích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tiêu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quốc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đang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lợi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dụng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cầu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hóa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âm</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mưu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cầu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hóa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endParaRPr lang="vi-VN" sz="2400" dirty="0">
              <a:effectLst/>
              <a:latin typeface="Cambria" panose="02040503050406030204" pitchFamily="18" charset="0"/>
              <a:ea typeface="Cambria" panose="02040503050406030204" pitchFamily="18" charset="0"/>
            </a:endParaRPr>
          </a:p>
          <a:p>
            <a:pPr marL="0" indent="0">
              <a:buNone/>
            </a:pPr>
            <a:endParaRPr lang="vi-VN" sz="2400" dirty="0">
              <a:latin typeface="Cambria" panose="02040503050406030204" pitchFamily="18" charset="0"/>
              <a:ea typeface="Cambria" panose="02040503050406030204" pitchFamily="18" charset="0"/>
            </a:endParaRPr>
          </a:p>
          <a:p>
            <a:pPr marL="0" indent="0">
              <a:buNone/>
            </a:pPr>
            <a:r>
              <a:rPr lang="vi-VN" sz="2400" dirty="0">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Chính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vì</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vậy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cầu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hóa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cuộc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đấu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tranh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quyết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liệt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giữa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quốc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nước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đang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dân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tộc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chậm</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0045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81DBB-5A12-4CC8-A17E-98DF8A254608}"/>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ACC0F5C3-CE42-45CD-851A-BFA5D1FD4B1A}"/>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B1FD3104-3274-49BA-A89D-C68326E57FAA}"/>
              </a:ext>
            </a:extLst>
          </p:cNvPr>
          <p:cNvSpPr>
            <a:spLocks noGrp="1"/>
          </p:cNvSpPr>
          <p:nvPr>
            <p:ph sz="quarter" idx="13"/>
          </p:nvPr>
        </p:nvSpPr>
        <p:spPr>
          <a:xfrm>
            <a:off x="618979" y="1153551"/>
            <a:ext cx="7723164" cy="4991089"/>
          </a:xfrm>
        </p:spPr>
        <p:txBody>
          <a:bodyPr/>
          <a:lstStyle/>
          <a:p>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cảnh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sở</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phương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khoa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phân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tích</a:t>
            </a:r>
            <a:r>
              <a:rPr lang="en-US" sz="2400" dirty="0">
                <a:effectLst/>
                <a:latin typeface="Cambria" panose="02040503050406030204" pitchFamily="18" charset="0"/>
                <a:ea typeface="Cambria" panose="02040503050406030204" pitchFamily="18" charset="0"/>
              </a:rPr>
              <a:t> xu </a:t>
            </a:r>
            <a:r>
              <a:rPr lang="en-US" sz="2400" dirty="0" err="1">
                <a:effectLst/>
                <a:latin typeface="Cambria" panose="02040503050406030204" pitchFamily="18" charset="0"/>
                <a:ea typeface="Cambria" panose="02040503050406030204" pitchFamily="18" charset="0"/>
              </a:rPr>
              <a:t>hướng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động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đại</a:t>
            </a:r>
            <a:r>
              <a:rPr lang="en-US" sz="2400" dirty="0">
                <a:effectLst/>
                <a:latin typeface="Cambria" panose="02040503050406030204" pitchFamily="18" charset="0"/>
                <a:ea typeface="Cambria" panose="02040503050406030204" pitchFamily="18" charset="0"/>
              </a:rPr>
              <a:t>.</a:t>
            </a:r>
            <a:endParaRPr lang="vi-VN" sz="2400" dirty="0">
              <a:effectLst/>
              <a:latin typeface="Cambria" panose="02040503050406030204" pitchFamily="18" charset="0"/>
              <a:ea typeface="Cambria" panose="02040503050406030204" pitchFamily="18" charset="0"/>
            </a:endParaRPr>
          </a:p>
          <a:p>
            <a:endParaRPr lang="vi-VN" sz="2400" dirty="0">
              <a:latin typeface="Cambria" panose="02040503050406030204" pitchFamily="18" charset="0"/>
              <a:ea typeface="Cambria" panose="02040503050406030204" pitchFamily="18" charset="0"/>
            </a:endParaRPr>
          </a:p>
          <a:p>
            <a:r>
              <a:rPr lang="en-US" sz="2400" dirty="0" err="1">
                <a:effectLst/>
                <a:latin typeface="Cambria" panose="02040503050406030204" pitchFamily="18" charset="0"/>
                <a:ea typeface="Cambria" panose="02040503050406030204" pitchFamily="18" charset="0"/>
                <a:cs typeface="Times New Roman" panose="02020603050405020304" pitchFamily="18" charset="0"/>
              </a:rPr>
              <a:t>Chủ</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nghĩa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Mác</a:t>
            </a:r>
            <a:r>
              <a:rPr lang="en-US" sz="2400" dirty="0">
                <a:effectLst/>
                <a:latin typeface="Cambria" panose="02040503050406030204" pitchFamily="18" charset="0"/>
                <a:ea typeface="Cambria" panose="02040503050406030204" pitchFamily="18" charset="0"/>
                <a:cs typeface="Times New Roman" panose="02020603050405020304" pitchFamily="18" charset="0"/>
              </a:rPr>
              <a:t> -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Lênin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nói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chung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triết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học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Mác</a:t>
            </a:r>
            <a:r>
              <a:rPr lang="en-US" sz="2400" dirty="0">
                <a:effectLst/>
                <a:latin typeface="Cambria" panose="02040503050406030204" pitchFamily="18" charset="0"/>
                <a:ea typeface="Cambria" panose="02040503050406030204" pitchFamily="18" charset="0"/>
                <a:cs typeface="Times New Roman" panose="02020603050405020304" pitchFamily="18" charset="0"/>
              </a:rPr>
              <a:t> -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Lênin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nói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riêng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lý</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luận</a:t>
            </a:r>
            <a:r>
              <a:rPr lang="en-US" sz="2400" dirty="0">
                <a:effectLst/>
                <a:latin typeface="Cambria" panose="02040503050406030204" pitchFamily="18" charset="0"/>
                <a:ea typeface="Cambria" panose="02040503050406030204" pitchFamily="18" charset="0"/>
                <a:cs typeface="Times New Roman" panose="02020603050405020304" pitchFamily="18" charset="0"/>
              </a:rPr>
              <a:t> khoa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học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cách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mạng</a:t>
            </a:r>
            <a:r>
              <a:rPr lang="en-US" sz="2400" dirty="0">
                <a:effectLst/>
                <a:latin typeface="Cambria" panose="02040503050406030204" pitchFamily="18" charset="0"/>
                <a:ea typeface="Cambria" panose="02040503050406030204" pitchFamily="18" charset="0"/>
                <a:cs typeface="Times New Roman" panose="02020603050405020304" pitchFamily="18" charset="0"/>
              </a:rPr>
              <a:t> soi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đường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cho</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giai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cấp</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công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nhân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nhân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lao</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động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trong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cuộc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đấu</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tranh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giai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cấp</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đấu</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tranh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tộc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đang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diễn</a:t>
            </a:r>
            <a:r>
              <a:rPr lang="en-US" sz="2400" dirty="0">
                <a:effectLst/>
                <a:latin typeface="Cambria" panose="02040503050406030204" pitchFamily="18" charset="0"/>
                <a:ea typeface="Cambria" panose="02040503050406030204" pitchFamily="18" charset="0"/>
                <a:cs typeface="Times New Roman" panose="02020603050405020304" pitchFamily="18" charset="0"/>
              </a:rPr>
              <a:t> ra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trong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điều</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kiện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dưới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hình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thức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Hướng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đến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một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xã</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hội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hòa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bình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độc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lập</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tộc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chủ</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tiến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bộ</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xã</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hội</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989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F70C49-E229-4188-92B7-3CE70BA1FAB5}"/>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E397B04C-4010-4C4F-B068-E25DAD6ADA99}"/>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44F8A265-7C6B-4733-962A-86A126A65BCD}"/>
              </a:ext>
            </a:extLst>
          </p:cNvPr>
          <p:cNvSpPr>
            <a:spLocks noGrp="1"/>
          </p:cNvSpPr>
          <p:nvPr>
            <p:ph sz="quarter" idx="13"/>
          </p:nvPr>
        </p:nvSpPr>
        <p:spPr>
          <a:xfrm>
            <a:off x="235077" y="1128294"/>
            <a:ext cx="8674100" cy="5016346"/>
          </a:xfrm>
        </p:spPr>
        <p:txBody>
          <a:bodyPr/>
          <a:lstStyle/>
          <a:p>
            <a:pPr marL="0" indent="0">
              <a:buNone/>
            </a:pPr>
            <a:r>
              <a:rPr lang="vi-VN" dirty="0"/>
              <a:t> </a:t>
            </a:r>
            <a:endParaRPr lang="en-US" dirty="0"/>
          </a:p>
        </p:txBody>
      </p:sp>
      <p:sp>
        <p:nvSpPr>
          <p:cNvPr id="5" name="Rectangle: Rounded Corners 4">
            <a:extLst>
              <a:ext uri="{FF2B5EF4-FFF2-40B4-BE49-F238E27FC236}">
                <a16:creationId xmlns:a16="http://schemas.microsoft.com/office/drawing/2014/main" id="{AE8FD27D-422E-48C5-B669-8A9E9C6E2FA3}"/>
              </a:ext>
            </a:extLst>
          </p:cNvPr>
          <p:cNvSpPr/>
          <p:nvPr/>
        </p:nvSpPr>
        <p:spPr>
          <a:xfrm>
            <a:off x="4049369" y="1520575"/>
            <a:ext cx="3999479" cy="145594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lumMod val="95000"/>
                    <a:lumOff val="5000"/>
                  </a:schemeClr>
                </a:solidFill>
              </a:rPr>
              <a:t>Cơ sở lý luận khoa học của công cuộc xây dựng chủ nghĩa xã hội trên thế giới</a:t>
            </a:r>
            <a:endParaRPr lang="en-US" sz="2000" dirty="0">
              <a:solidFill>
                <a:schemeClr val="tx1">
                  <a:lumMod val="95000"/>
                  <a:lumOff val="5000"/>
                </a:schemeClr>
              </a:solidFill>
            </a:endParaRPr>
          </a:p>
        </p:txBody>
      </p:sp>
      <p:sp>
        <p:nvSpPr>
          <p:cNvPr id="6" name="Oval 5">
            <a:extLst>
              <a:ext uri="{FF2B5EF4-FFF2-40B4-BE49-F238E27FC236}">
                <a16:creationId xmlns:a16="http://schemas.microsoft.com/office/drawing/2014/main" id="{1D815EDC-DA65-486C-AA91-E33187AC51FA}"/>
              </a:ext>
            </a:extLst>
          </p:cNvPr>
          <p:cNvSpPr/>
          <p:nvPr/>
        </p:nvSpPr>
        <p:spPr>
          <a:xfrm>
            <a:off x="613793" y="2616590"/>
            <a:ext cx="2575249" cy="1624819"/>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rgbClr val="FFFF00"/>
                </a:solidFill>
              </a:rPr>
              <a:t>Triết học Mác - Lênin</a:t>
            </a:r>
            <a:endParaRPr lang="en-US" sz="2400" dirty="0">
              <a:solidFill>
                <a:srgbClr val="FFFF00"/>
              </a:solidFill>
            </a:endParaRPr>
          </a:p>
        </p:txBody>
      </p:sp>
      <p:sp>
        <p:nvSpPr>
          <p:cNvPr id="7" name="Rectangle: Rounded Corners 6">
            <a:extLst>
              <a:ext uri="{FF2B5EF4-FFF2-40B4-BE49-F238E27FC236}">
                <a16:creationId xmlns:a16="http://schemas.microsoft.com/office/drawing/2014/main" id="{476DDDD2-0122-4171-A963-2226275C4C2A}"/>
              </a:ext>
            </a:extLst>
          </p:cNvPr>
          <p:cNvSpPr/>
          <p:nvPr/>
        </p:nvSpPr>
        <p:spPr>
          <a:xfrm>
            <a:off x="4049370" y="4048774"/>
            <a:ext cx="3999479" cy="145594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lumMod val="95000"/>
                    <a:lumOff val="5000"/>
                  </a:schemeClr>
                </a:solidFill>
              </a:rPr>
              <a:t>Sự nghiệp đổi mới theo hướng xã hội chủ nghĩa ở Việt Nam</a:t>
            </a:r>
            <a:endParaRPr lang="en-US" sz="2000" dirty="0">
              <a:solidFill>
                <a:schemeClr val="tx1">
                  <a:lumMod val="95000"/>
                  <a:lumOff val="5000"/>
                </a:schemeClr>
              </a:solidFill>
            </a:endParaRPr>
          </a:p>
        </p:txBody>
      </p:sp>
      <p:cxnSp>
        <p:nvCxnSpPr>
          <p:cNvPr id="9" name="Connector: Curved 8">
            <a:extLst>
              <a:ext uri="{FF2B5EF4-FFF2-40B4-BE49-F238E27FC236}">
                <a16:creationId xmlns:a16="http://schemas.microsoft.com/office/drawing/2014/main" id="{5BD8619A-3225-434B-B35C-4C75A8EA2653}"/>
              </a:ext>
            </a:extLst>
          </p:cNvPr>
          <p:cNvCxnSpPr>
            <a:cxnSpLocks/>
          </p:cNvCxnSpPr>
          <p:nvPr/>
        </p:nvCxnSpPr>
        <p:spPr>
          <a:xfrm rot="5400000" flipH="1" flipV="1">
            <a:off x="3043997" y="1857777"/>
            <a:ext cx="773283" cy="12374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191F9638-8F19-44B3-A17B-6E4B497B11C1}"/>
              </a:ext>
            </a:extLst>
          </p:cNvPr>
          <p:cNvCxnSpPr>
            <a:cxnSpLocks/>
            <a:stCxn id="6" idx="5"/>
            <a:endCxn id="7" idx="1"/>
          </p:cNvCxnSpPr>
          <p:nvPr/>
        </p:nvCxnSpPr>
        <p:spPr>
          <a:xfrm rot="16200000" flipH="1">
            <a:off x="3043996" y="3771370"/>
            <a:ext cx="773285" cy="12374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51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7" y="241487"/>
            <a:ext cx="2990657" cy="1086759"/>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900759" y="1150222"/>
            <a:ext cx="7342482" cy="176417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vi-VN" sz="4400" dirty="0">
                <a:solidFill>
                  <a:srgbClr val="B40000"/>
                </a:solidFill>
              </a:rPr>
              <a:t>Báo cáo</a:t>
            </a:r>
          </a:p>
          <a:p>
            <a:pPr algn="ctr"/>
            <a:r>
              <a:rPr lang="vi-VN" sz="4400" dirty="0">
                <a:solidFill>
                  <a:srgbClr val="B40000"/>
                </a:solidFill>
              </a:rPr>
              <a:t> Triết học Mác -Lênin</a:t>
            </a:r>
            <a:endParaRPr lang="en-US" sz="4400" dirty="0">
              <a:solidFill>
                <a:srgbClr val="B40000"/>
              </a:solidFill>
            </a:endParaRP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900759" y="2593028"/>
            <a:ext cx="7342482" cy="1247548"/>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vi-VN" sz="2800" b="0" dirty="0">
                <a:solidFill>
                  <a:srgbClr val="B40000"/>
                </a:solidFill>
                <a:latin typeface="+mn-lt"/>
                <a:ea typeface="Cambria" panose="02040503050406030204" pitchFamily="18" charset="0"/>
              </a:rPr>
              <a:t>Vai trò của triết học Mác – Lênin trong đời sống xã hội và trong sự nghiêp đổi mới ở Việt Nam hiện nay</a:t>
            </a:r>
            <a:endParaRPr lang="en-US" sz="2800" b="0" dirty="0">
              <a:solidFill>
                <a:srgbClr val="B40000"/>
              </a:solidFill>
              <a:latin typeface="+mn-lt"/>
              <a:ea typeface="Cambria" panose="02040503050406030204" pitchFamily="18" charset="0"/>
            </a:endParaRPr>
          </a:p>
          <a:p>
            <a:pPr algn="ctr"/>
            <a:endParaRPr lang="en-US" sz="2800" b="0" dirty="0">
              <a:solidFill>
                <a:schemeClr val="tx1">
                  <a:lumMod val="65000"/>
                  <a:lumOff val="35000"/>
                </a:schemeClr>
              </a:solidFill>
              <a:latin typeface="+mn-lt"/>
            </a:endParaRPr>
          </a:p>
          <a:p>
            <a:pPr algn="ctr"/>
            <a:endParaRPr lang="en-US" sz="2800" b="0" dirty="0">
              <a:solidFill>
                <a:schemeClr val="tx1">
                  <a:lumMod val="65000"/>
                  <a:lumOff val="35000"/>
                </a:schemeClr>
              </a:solidFill>
              <a:latin typeface="+mn-lt"/>
            </a:endParaRPr>
          </a:p>
          <a:p>
            <a:pPr algn="ctr"/>
            <a:endParaRPr lang="en-US" sz="2800" b="0" dirty="0">
              <a:solidFill>
                <a:schemeClr val="tx1">
                  <a:lumMod val="65000"/>
                  <a:lumOff val="35000"/>
                </a:schemeClr>
              </a:solidFill>
              <a:latin typeface="+mn-lt"/>
            </a:endParaRPr>
          </a:p>
        </p:txBody>
      </p:sp>
      <p:sp>
        <p:nvSpPr>
          <p:cNvPr id="5" name="Title 6">
            <a:extLst>
              <a:ext uri="{FF2B5EF4-FFF2-40B4-BE49-F238E27FC236}">
                <a16:creationId xmlns:a16="http://schemas.microsoft.com/office/drawing/2014/main" id="{12E879B8-D466-4013-9F56-FE81D2307A25}"/>
              </a:ext>
            </a:extLst>
          </p:cNvPr>
          <p:cNvSpPr txBox="1">
            <a:spLocks/>
          </p:cNvSpPr>
          <p:nvPr/>
        </p:nvSpPr>
        <p:spPr>
          <a:xfrm>
            <a:off x="525125" y="4357200"/>
            <a:ext cx="7342482" cy="2333618"/>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00000"/>
              </a:lnSpc>
            </a:pPr>
            <a:endParaRPr lang="en-US" sz="1800" b="0" dirty="0">
              <a:solidFill>
                <a:schemeClr val="accent6">
                  <a:lumMod val="50000"/>
                </a:schemeClr>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4E0EF1F2-1645-48F6-B9A9-3D245672DABD}"/>
              </a:ext>
            </a:extLst>
          </p:cNvPr>
          <p:cNvSpPr/>
          <p:nvPr/>
        </p:nvSpPr>
        <p:spPr>
          <a:xfrm>
            <a:off x="1" y="4372590"/>
            <a:ext cx="9143999" cy="2496939"/>
          </a:xfrm>
          <a:prstGeom prst="rect">
            <a:avLst/>
          </a:prstGeom>
          <a:solidFill>
            <a:srgbClr val="B4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 Khoa: lý luận chính trị</a:t>
            </a:r>
          </a:p>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 Giảng viên hướng dẫn: Hoàng Thu Hương</a:t>
            </a:r>
          </a:p>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 Thành viên nhóm: - Nguyễn Quang Ninh</a:t>
            </a:r>
          </a:p>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 Lê Văn Vỹ</a:t>
            </a:r>
          </a:p>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 Trần Duy Anh</a:t>
            </a:r>
          </a:p>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 Vũ Thìn</a:t>
            </a:r>
          </a:p>
          <a:p>
            <a:pPr>
              <a:lnSpc>
                <a:spcPct val="100000"/>
              </a:lnSpc>
            </a:pPr>
            <a:endParaRPr lang="vi-VN" dirty="0">
              <a:solidFill>
                <a:schemeClr val="bg1">
                  <a:lumMod val="95000"/>
                </a:schemeClr>
              </a:solidFill>
              <a:latin typeface="Cambria" panose="02040503050406030204" pitchFamily="18" charset="0"/>
              <a:ea typeface="Cambria" panose="02040503050406030204" pitchFamily="18" charset="0"/>
            </a:endParaRPr>
          </a:p>
          <a:p>
            <a:pPr>
              <a:lnSpc>
                <a:spcPct val="100000"/>
              </a:lnSpc>
            </a:pPr>
            <a:r>
              <a:rPr lang="vi-VN" sz="1800" b="0" dirty="0">
                <a:solidFill>
                  <a:schemeClr val="bg1">
                    <a:lumMod val="95000"/>
                  </a:schemeClr>
                </a:solidFill>
                <a:latin typeface="Cambria" panose="02040503050406030204" pitchFamily="18" charset="0"/>
                <a:ea typeface="Cambria" panose="02040503050406030204" pitchFamily="18" charset="0"/>
              </a:rPr>
              <a:t>          </a:t>
            </a:r>
            <a:r>
              <a:rPr lang="vi-VN" sz="2000" b="0" dirty="0">
                <a:solidFill>
                  <a:schemeClr val="bg1">
                    <a:lumMod val="95000"/>
                  </a:schemeClr>
                </a:solidFill>
                <a:latin typeface="Cambria" panose="02040503050406030204" pitchFamily="18" charset="0"/>
                <a:ea typeface="Cambria" panose="02040503050406030204" pitchFamily="18" charset="0"/>
              </a:rPr>
              <a:t>ONE LOVE - ONE FUTURE</a:t>
            </a:r>
            <a:endParaRPr lang="en-US" sz="2000" b="0" dirty="0">
              <a:solidFill>
                <a:schemeClr val="bg1">
                  <a:lumMod val="95000"/>
                </a:schemeClr>
              </a:solidFill>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EEE96CBA-F967-4DF9-B958-D109DDEF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941" y="4307226"/>
            <a:ext cx="3545058" cy="2562303"/>
          </a:xfrm>
          <a:prstGeom prst="rect">
            <a:avLst/>
          </a:prstGeom>
        </p:spPr>
      </p:pic>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50E7CC-C14C-4C22-89B3-D26AA675ECCF}"/>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951C62C7-70A1-45BA-92B6-0EC6DEA426E4}"/>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254457C5-A5E9-43B4-B541-6AB69834E560}"/>
              </a:ext>
            </a:extLst>
          </p:cNvPr>
          <p:cNvSpPr>
            <a:spLocks noGrp="1"/>
          </p:cNvSpPr>
          <p:nvPr>
            <p:ph sz="quarter" idx="13"/>
          </p:nvPr>
        </p:nvSpPr>
        <p:spPr>
          <a:xfrm>
            <a:off x="590549" y="1066672"/>
            <a:ext cx="7962901" cy="4187953"/>
          </a:xfrm>
        </p:spPr>
        <p:txBody>
          <a:bodyPr/>
          <a:lstStyle/>
          <a:p>
            <a:r>
              <a:rPr lang="en-US" sz="2400" dirty="0" err="1">
                <a:effectLst/>
                <a:latin typeface="Cambria" panose="02040503050406030204" pitchFamily="18" charset="0"/>
                <a:ea typeface="Cambria" panose="02040503050406030204" pitchFamily="18" charset="0"/>
              </a:rPr>
              <a:t>Từ</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Mười</a:t>
            </a:r>
            <a:r>
              <a:rPr lang="en-US" sz="2400" dirty="0">
                <a:effectLst/>
                <a:latin typeface="Cambria" panose="02040503050406030204" pitchFamily="18" charset="0"/>
                <a:ea typeface="Cambria" panose="02040503050406030204" pitchFamily="18" charset="0"/>
              </a:rPr>
              <a:t> Nga </a:t>
            </a:r>
            <a:r>
              <a:rPr lang="en-US" sz="2400" dirty="0" err="1">
                <a:effectLst/>
                <a:latin typeface="Cambria" panose="02040503050406030204" pitchFamily="18" charset="0"/>
                <a:ea typeface="Cambria" panose="02040503050406030204" pitchFamily="18" charset="0"/>
              </a:rPr>
              <a:t>năm</a:t>
            </a:r>
            <a:r>
              <a:rPr lang="en-US" sz="2400" dirty="0">
                <a:effectLst/>
                <a:latin typeface="Cambria" panose="02040503050406030204" pitchFamily="18" charset="0"/>
                <a:ea typeface="Cambria" panose="02040503050406030204" pitchFamily="18" charset="0"/>
              </a:rPr>
              <a:t> 1917 </a:t>
            </a:r>
            <a:r>
              <a:rPr lang="en-US" sz="2400" dirty="0" err="1">
                <a:effectLst/>
                <a:latin typeface="Cambria" panose="02040503050406030204" pitchFamily="18" charset="0"/>
                <a:ea typeface="Cambria" panose="02040503050406030204" pitchFamily="18" charset="0"/>
              </a:rPr>
              <a:t>thành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tổ</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rõ</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tính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ưu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việt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mô</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hình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do con </a:t>
            </a:r>
            <a:r>
              <a:rPr lang="en-US" sz="2400" dirty="0" err="1">
                <a:effectLst/>
                <a:latin typeface="Cambria" panose="02040503050406030204" pitchFamily="18" charset="0"/>
                <a:ea typeface="Cambria" panose="02040503050406030204" pitchFamily="18" charset="0"/>
              </a:rPr>
              <a:t>người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vì</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hạnh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phúc</a:t>
            </a:r>
            <a:r>
              <a:rPr lang="en-US" sz="2400" dirty="0">
                <a:effectLst/>
                <a:latin typeface="Cambria" panose="02040503050406030204" pitchFamily="18" charset="0"/>
                <a:ea typeface="Cambria" panose="02040503050406030204" pitchFamily="18" charset="0"/>
              </a:rPr>
              <a:t> con </a:t>
            </a:r>
            <a:r>
              <a:rPr lang="en-US" sz="2400" dirty="0" err="1">
                <a:effectLst/>
                <a:latin typeface="Cambria" panose="02040503050406030204" pitchFamily="18" charset="0"/>
                <a:ea typeface="Cambria" panose="02040503050406030204" pitchFamily="18" charset="0"/>
              </a:rPr>
              <a:t>người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nhiên</a:t>
            </a:r>
            <a:r>
              <a:rPr lang="en-US" sz="2400" dirty="0">
                <a:effectLst/>
                <a:latin typeface="Cambria" panose="02040503050406030204" pitchFamily="18" charset="0"/>
                <a:ea typeface="Cambria" panose="02040503050406030204" pitchFamily="18" charset="0"/>
              </a:rPr>
              <a:t>, do </a:t>
            </a:r>
            <a:r>
              <a:rPr lang="en-US" sz="2400" dirty="0" err="1">
                <a:effectLst/>
                <a:latin typeface="Cambria" panose="02040503050406030204" pitchFamily="18" charset="0"/>
                <a:ea typeface="Cambria" panose="02040503050406030204" pitchFamily="18" charset="0"/>
              </a:rPr>
              <a:t>nhiều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nguyên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nhân</a:t>
            </a:r>
            <a:r>
              <a:rPr lang="en-US" sz="2400" dirty="0">
                <a:effectLst/>
                <a:latin typeface="Cambria" panose="02040503050406030204" pitchFamily="18" charset="0"/>
                <a:ea typeface="Cambria" panose="02040503050406030204" pitchFamily="18" charset="0"/>
              </a:rPr>
              <a:t> </a:t>
            </a:r>
            <a:r>
              <a:rPr lang="vi-VN" sz="2400" dirty="0">
                <a:effectLst/>
                <a:latin typeface="Cambria" panose="02040503050406030204" pitchFamily="18" charset="0"/>
                <a:ea typeface="Cambria" panose="02040503050406030204" pitchFamily="18" charset="0"/>
              </a:rPr>
              <a:t>kh</a:t>
            </a:r>
            <a:r>
              <a:rPr lang="en-US" sz="2400" dirty="0" err="1">
                <a:effectLst/>
                <a:latin typeface="Cambria" panose="02040503050406030204" pitchFamily="18" charset="0"/>
                <a:ea typeface="Cambria" panose="02040503050406030204" pitchFamily="18" charset="0"/>
              </a:rPr>
              <a:t>ách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mô</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hình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bộc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lộ</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hạn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bật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kinh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tế</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mang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tính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tập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trung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liêu</a:t>
            </a:r>
            <a:r>
              <a:rPr lang="en-US" sz="2400" dirty="0">
                <a:effectLst/>
                <a:latin typeface="Cambria" panose="02040503050406030204" pitchFamily="18" charset="0"/>
                <a:ea typeface="Cambria" panose="02040503050406030204" pitchFamily="18" charset="0"/>
              </a:rPr>
              <a:t>, bao </a:t>
            </a:r>
            <a:r>
              <a:rPr lang="en-US" sz="2400" dirty="0" err="1">
                <a:effectLst/>
                <a:latin typeface="Cambria" panose="02040503050406030204" pitchFamily="18" charset="0"/>
                <a:ea typeface="Cambria" panose="02040503050406030204" pitchFamily="18" charset="0"/>
              </a:rPr>
              <a:t>cấp</a:t>
            </a:r>
            <a:endParaRPr lang="vi-VN" sz="2400" dirty="0">
              <a:effectLst/>
              <a:latin typeface="Cambria" panose="02040503050406030204" pitchFamily="18" charset="0"/>
              <a:ea typeface="Cambria" panose="02040503050406030204" pitchFamily="18" charset="0"/>
            </a:endParaRPr>
          </a:p>
          <a:p>
            <a:pPr marL="0" indent="0">
              <a:buNone/>
            </a:pPr>
            <a:endParaRPr lang="vi-VN" sz="2400" dirty="0">
              <a:effectLst/>
              <a:latin typeface="Cambria" panose="02040503050406030204" pitchFamily="18" charset="0"/>
              <a:ea typeface="Cambria" panose="02040503050406030204" pitchFamily="18" charset="0"/>
            </a:endParaRPr>
          </a:p>
          <a:p>
            <a:pPr>
              <a:tabLst>
                <a:tab pos="3543300" algn="l"/>
              </a:tabLst>
            </a:pPr>
            <a:r>
              <a:rPr lang="vi-VN" sz="2400" dirty="0">
                <a:latin typeface="Cambria" panose="02040503050406030204" pitchFamily="18" charset="0"/>
                <a:ea typeface="Cambria" panose="02040503050406030204" pitchFamily="18" charset="0"/>
                <a:cs typeface="Times New Roman" panose="02020603050405020304" pitchFamily="18" charset="0"/>
              </a:rPr>
              <a:t>T</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rong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tình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trạng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hiện</a:t>
            </a:r>
            <a:r>
              <a:rPr lang="en-US" sz="2400" dirty="0">
                <a:effectLst/>
                <a:latin typeface="Cambria" panose="02040503050406030204" pitchFamily="18" charset="0"/>
                <a:ea typeface="Cambria" panose="02040503050406030204" pitchFamily="18" charset="0"/>
                <a:cs typeface="Times New Roman" panose="02020603050405020304" pitchFamily="18" charset="0"/>
              </a:rPr>
              <a:t> nay,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cần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phải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có</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một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cơ</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sở</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thế</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giới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quan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phương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pháp</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luận</a:t>
            </a:r>
            <a:r>
              <a:rPr lang="en-US" sz="2400" dirty="0">
                <a:effectLst/>
                <a:latin typeface="Cambria" panose="02040503050406030204" pitchFamily="18" charset="0"/>
                <a:ea typeface="Cambria" panose="02040503050406030204" pitchFamily="18" charset="0"/>
                <a:cs typeface="Times New Roman" panose="02020603050405020304" pitchFamily="18" charset="0"/>
              </a:rPr>
              <a:t> khoa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học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cách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mạng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để</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lý</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giải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phân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tích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sự</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khủng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hoảng</a:t>
            </a:r>
            <a:r>
              <a:rPr lang="en-US" sz="2400" dirty="0">
                <a:effectLst/>
                <a:latin typeface="Cambria" panose="02040503050406030204" pitchFamily="18" charset="0"/>
                <a:ea typeface="Cambria" panose="02040503050406030204" pitchFamily="18" charset="0"/>
                <a:cs typeface="Times New Roman" panose="02020603050405020304" pitchFamily="18" charset="0"/>
              </a:rPr>
              <a:t>, xu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thế</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phát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triển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của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chủ</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nghĩa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xã</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hội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thế</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giới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phương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hướng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khắc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phục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để</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phát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triển</a:t>
            </a:r>
            <a:r>
              <a:rPr lang="en-US" sz="2400" dirty="0">
                <a:effectLst/>
                <a:latin typeface="Cambria" panose="02040503050406030204" pitchFamily="18" charset="0"/>
                <a:ea typeface="Cambria" panose="02040503050406030204" pitchFamily="18" charset="0"/>
                <a:cs typeface="Times New Roman" panose="02020603050405020304" pitchFamily="18" charset="0"/>
              </a:rPr>
              <a:t>.</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5117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07E602-40CB-4B80-A995-C013D060AEFB}"/>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36899BD5-57DE-4A21-94BE-39BE559865A8}"/>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C8CF578E-60DD-4BD8-B79A-561E82107AD8}"/>
              </a:ext>
            </a:extLst>
          </p:cNvPr>
          <p:cNvSpPr>
            <a:spLocks noGrp="1"/>
          </p:cNvSpPr>
          <p:nvPr>
            <p:ph sz="quarter" idx="13"/>
          </p:nvPr>
        </p:nvSpPr>
        <p:spPr>
          <a:xfrm>
            <a:off x="793750" y="1244600"/>
            <a:ext cx="7556500" cy="3858640"/>
          </a:xfrm>
        </p:spPr>
        <p:txBody>
          <a:bodyPr/>
          <a:lstStyle/>
          <a:p>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nghiệp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diện</a:t>
            </a:r>
            <a:r>
              <a:rPr lang="en-US" sz="2400" dirty="0">
                <a:effectLst/>
                <a:latin typeface="Cambria" panose="02040503050406030204" pitchFamily="18" charset="0"/>
                <a:ea typeface="Cambria" panose="02040503050406030204" pitchFamily="18" charset="0"/>
              </a:rPr>
              <a:t> ở </a:t>
            </a:r>
            <a:r>
              <a:rPr lang="en-US" sz="2400" dirty="0" err="1">
                <a:effectLst/>
                <a:latin typeface="Cambria" panose="02040503050406030204" pitchFamily="18" charset="0"/>
                <a:ea typeface="Cambria" panose="02040503050406030204" pitchFamily="18" charset="0"/>
              </a:rPr>
              <a:t>Việt</a:t>
            </a:r>
            <a:r>
              <a:rPr lang="en-US" sz="2400" dirty="0">
                <a:effectLst/>
                <a:latin typeface="Cambria" panose="02040503050406030204" pitchFamily="18" charset="0"/>
                <a:ea typeface="Cambria" panose="02040503050406030204" pitchFamily="18" charset="0"/>
              </a:rPr>
              <a:t> Nam </a:t>
            </a:r>
            <a:r>
              <a:rPr lang="en-US" sz="2400" dirty="0" err="1">
                <a:effectLst/>
                <a:latin typeface="Cambria" panose="02040503050406030204" pitchFamily="18" charset="0"/>
                <a:ea typeface="Cambria" panose="02040503050406030204" pitchFamily="18" charset="0"/>
              </a:rPr>
              <a:t>tất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yếu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phải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dựa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sở</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khoa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nhân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phép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chứng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vật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cuộc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theo</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định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hướng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được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mở</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đường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bằng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endParaRPr lang="vi-VN" sz="2400" dirty="0">
              <a:effectLst/>
              <a:latin typeface="Cambria" panose="02040503050406030204" pitchFamily="18" charset="0"/>
              <a:ea typeface="Cambria" panose="02040503050406030204" pitchFamily="18" charset="0"/>
            </a:endParaRPr>
          </a:p>
          <a:p>
            <a:pPr marL="0" indent="0">
              <a:buNone/>
            </a:pPr>
            <a:endParaRPr lang="vi-VN" sz="2400" dirty="0">
              <a:effectLst/>
              <a:latin typeface="Cambria" panose="02040503050406030204" pitchFamily="18" charset="0"/>
              <a:ea typeface="Cambria" panose="02040503050406030204" pitchFamily="18" charset="0"/>
            </a:endParaRPr>
          </a:p>
          <a:p>
            <a:r>
              <a:rPr lang="vi-VN" sz="2400" dirty="0">
                <a:effectLst/>
                <a:latin typeface="Cambria" panose="02040503050406030204" pitchFamily="18" charset="0"/>
                <a:ea typeface="Cambria" panose="02040503050406030204" pitchFamily="18" charset="0"/>
              </a:rPr>
              <a:t>V</a:t>
            </a:r>
            <a:r>
              <a:rPr lang="en-US" sz="2400" dirty="0">
                <a:effectLst/>
                <a:latin typeface="Cambria" panose="02040503050406030204" pitchFamily="18" charset="0"/>
                <a:ea typeface="Cambria" panose="02040503050406030204" pitchFamily="18" charset="0"/>
              </a:rPr>
              <a:t>ai </a:t>
            </a:r>
            <a:r>
              <a:rPr lang="en-US" sz="2400" dirty="0" err="1">
                <a:effectLst/>
                <a:latin typeface="Cambria" panose="02040503050406030204" pitchFamily="18" charset="0"/>
                <a:ea typeface="Cambria" panose="02040503050406030204" pitchFamily="18" charset="0"/>
              </a:rPr>
              <a:t>trò</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phải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góp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phần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tìm</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được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lời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giải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đáp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về</a:t>
            </a:r>
            <a:r>
              <a:rPr lang="en-US" sz="2400" dirty="0">
                <a:effectLst/>
                <a:latin typeface="Cambria" panose="02040503050406030204" pitchFamily="18" charset="0"/>
                <a:ea typeface="Cambria" panose="02040503050406030204" pitchFamily="18" charset="0"/>
              </a:rPr>
              <a:t> con </a:t>
            </a:r>
            <a:r>
              <a:rPr lang="en-US" sz="2400" dirty="0" err="1">
                <a:effectLst/>
                <a:latin typeface="Cambria" panose="02040503050406030204" pitchFamily="18" charset="0"/>
                <a:ea typeface="Cambria" panose="02040503050406030204" pitchFamily="18" charset="0"/>
              </a:rPr>
              <a:t>đường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ở </a:t>
            </a:r>
            <a:r>
              <a:rPr lang="en-US" sz="2400" dirty="0" err="1">
                <a:effectLst/>
                <a:latin typeface="Cambria" panose="02040503050406030204" pitchFamily="18" charset="0"/>
                <a:ea typeface="Cambria" panose="02040503050406030204" pitchFamily="18" charset="0"/>
              </a:rPr>
              <a:t>Việt</a:t>
            </a:r>
            <a:r>
              <a:rPr lang="en-US" sz="2400" dirty="0">
                <a:effectLst/>
                <a:latin typeface="Cambria" panose="02040503050406030204" pitchFamily="18" charset="0"/>
                <a:ea typeface="Cambria" panose="02040503050406030204" pitchFamily="18" charset="0"/>
              </a:rPr>
              <a:t> Nam, </a:t>
            </a:r>
            <a:r>
              <a:rPr lang="en-US" sz="2400" dirty="0" err="1">
                <a:effectLst/>
                <a:latin typeface="Cambria" panose="02040503050406030204" pitchFamily="18" charset="0"/>
                <a:ea typeface="Cambria" panose="02040503050406030204" pitchFamily="18" charset="0"/>
              </a:rPr>
              <a:t>đồng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thời</a:t>
            </a:r>
            <a:r>
              <a:rPr lang="en-US" sz="2400" dirty="0">
                <a:effectLst/>
                <a:latin typeface="Cambria" panose="02040503050406030204" pitchFamily="18" charset="0"/>
                <a:ea typeface="Cambria" panose="02040503050406030204" pitchFamily="18" charset="0"/>
              </a:rPr>
              <a:t> qua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tiễn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bổ</a:t>
            </a:r>
            <a:r>
              <a:rPr lang="en-US" sz="2400" dirty="0">
                <a:effectLst/>
                <a:latin typeface="Cambria" panose="02040503050406030204" pitchFamily="18" charset="0"/>
                <a:ea typeface="Cambria" panose="02040503050406030204" pitchFamily="18" charset="0"/>
              </a:rPr>
              <a:t> sung,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về</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043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A9BD4B-8C2E-4410-8B6D-34731F34CB25}"/>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2">
            <a:extLst>
              <a:ext uri="{FF2B5EF4-FFF2-40B4-BE49-F238E27FC236}">
                <a16:creationId xmlns:a16="http://schemas.microsoft.com/office/drawing/2014/main" id="{E47B02D6-D90E-4A46-BF66-FD06963A89B2}"/>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5B80AE75-F6DE-4E85-9C6D-9E8C2B2C79A8}"/>
              </a:ext>
            </a:extLst>
          </p:cNvPr>
          <p:cNvSpPr>
            <a:spLocks noGrp="1"/>
          </p:cNvSpPr>
          <p:nvPr>
            <p:ph sz="quarter" idx="13"/>
          </p:nvPr>
        </p:nvSpPr>
        <p:spPr>
          <a:xfrm>
            <a:off x="812800" y="1146047"/>
            <a:ext cx="7518400" cy="5303393"/>
          </a:xfrm>
        </p:spPr>
        <p:txBody>
          <a:bodyPr/>
          <a:lstStyle/>
          <a:p>
            <a:r>
              <a:rPr lang="en-US" sz="2400" dirty="0" err="1">
                <a:effectLst/>
                <a:latin typeface="Cambria" panose="02040503050406030204" pitchFamily="18" charset="0"/>
                <a:ea typeface="Cambria" panose="02040503050406030204" pitchFamily="18" charset="0"/>
              </a:rPr>
              <a:t>Vai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trò</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rất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trọng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còn</a:t>
            </a:r>
            <a:r>
              <a:rPr lang="en-US" sz="2400" dirty="0">
                <a:effectLst/>
                <a:latin typeface="Cambria" panose="02040503050406030204" pitchFamily="18" charset="0"/>
                <a:ea typeface="Cambria" panose="02040503050406030204" pitchFamily="18" charset="0"/>
              </a:rPr>
              <a:t> do </a:t>
            </a:r>
            <a:r>
              <a:rPr lang="en-US" sz="2400" dirty="0" err="1">
                <a:effectLst/>
                <a:latin typeface="Cambria" panose="02040503050406030204" pitchFamily="18" charset="0"/>
                <a:ea typeface="Cambria" panose="02040503050406030204" pitchFamily="18" charset="0"/>
              </a:rPr>
              <a:t>chính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yêu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cầu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thức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nay. </a:t>
            </a:r>
            <a:r>
              <a:rPr lang="en-US" sz="2400" dirty="0" err="1">
                <a:effectLst/>
                <a:latin typeface="Cambria" panose="02040503050406030204" pitchFamily="18" charset="0"/>
                <a:ea typeface="Cambria" panose="02040503050406030204" pitchFamily="18" charset="0"/>
              </a:rPr>
              <a:t>Bên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cạnh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mặt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tích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việc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thức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dụng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sau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thời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dài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mắc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phải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giáo</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điều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cứng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hậu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cập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nguyên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nhân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khủng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hoảng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Nhiều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vấn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do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hạn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điều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lịch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sử</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lập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chưa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giải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đây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hoặc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chưa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báo</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hết</a:t>
            </a:r>
            <a:r>
              <a:rPr lang="en-US" sz="2400" dirty="0">
                <a:effectLst/>
                <a:latin typeface="Cambria" panose="02040503050406030204" pitchFamily="18" charset="0"/>
                <a:ea typeface="Cambria" panose="02040503050406030204" pitchFamily="18" charset="0"/>
              </a:rPr>
              <a:t>. Do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việc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tiếp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tục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bổ</a:t>
            </a:r>
            <a:r>
              <a:rPr lang="en-US" sz="2400" dirty="0">
                <a:effectLst/>
                <a:latin typeface="Cambria" panose="02040503050406030204" pitchFamily="18" charset="0"/>
                <a:ea typeface="Cambria" panose="02040503050406030204" pitchFamily="18" charset="0"/>
              </a:rPr>
              <a:t> sung,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cầu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thân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bức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giai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đoạn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nay</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6877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39C868-389E-4BEA-A8E1-D73DC3B03352}"/>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2">
            <a:extLst>
              <a:ext uri="{FF2B5EF4-FFF2-40B4-BE49-F238E27FC236}">
                <a16:creationId xmlns:a16="http://schemas.microsoft.com/office/drawing/2014/main" id="{BEB02DC4-96CF-4CFE-A71A-977110B85003}"/>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B3F328E8-5FCF-4E4A-B410-061156DB74D3}"/>
              </a:ext>
            </a:extLst>
          </p:cNvPr>
          <p:cNvSpPr>
            <a:spLocks noGrp="1"/>
          </p:cNvSpPr>
          <p:nvPr>
            <p:ph sz="quarter" idx="13"/>
          </p:nvPr>
        </p:nvSpPr>
        <p:spPr>
          <a:xfrm>
            <a:off x="596900" y="1107947"/>
            <a:ext cx="7594600" cy="4429253"/>
          </a:xfrm>
        </p:spPr>
        <p:txBody>
          <a:bodyPr/>
          <a:lstStyle/>
          <a:p>
            <a:r>
              <a:rPr lang="en-US" sz="2400" dirty="0" err="1">
                <a:effectLst/>
                <a:latin typeface="Cambria" panose="02040503050406030204" pitchFamily="18" charset="0"/>
                <a:ea typeface="Cambria" panose="02040503050406030204" pitchFamily="18" charset="0"/>
              </a:rPr>
              <a:t>Vai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trò</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phương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đặc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biệt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rõ</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nghiệp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ở </a:t>
            </a:r>
            <a:r>
              <a:rPr lang="en-US" sz="2400" dirty="0" err="1">
                <a:effectLst/>
                <a:latin typeface="Cambria" panose="02040503050406030204" pitchFamily="18" charset="0"/>
                <a:ea typeface="Cambria" panose="02040503050406030204" pitchFamily="18" charset="0"/>
              </a:rPr>
              <a:t>Việt</a:t>
            </a:r>
            <a:r>
              <a:rPr lang="en-US" sz="2400" dirty="0">
                <a:effectLst/>
                <a:latin typeface="Cambria" panose="02040503050406030204" pitchFamily="18" charset="0"/>
                <a:ea typeface="Cambria" panose="02040503050406030204" pitchFamily="18" charset="0"/>
              </a:rPr>
              <a:t> Nam,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Nếu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thì</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nghiệp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nền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tầng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sở</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cho</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trình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duy</a:t>
            </a:r>
            <a:r>
              <a:rPr lang="en-US" sz="2400" dirty="0">
                <a:effectLst/>
                <a:latin typeface="Cambria" panose="02040503050406030204" pitchFamily="18" charset="0"/>
                <a:ea typeface="Cambria" panose="02040503050406030204" pitchFamily="18" charset="0"/>
              </a:rPr>
              <a:t> ở </a:t>
            </a:r>
            <a:r>
              <a:rPr lang="en-US" sz="2400" dirty="0" err="1">
                <a:effectLst/>
                <a:latin typeface="Cambria" panose="02040503050406030204" pitchFamily="18" charset="0"/>
                <a:ea typeface="Cambria" panose="02040503050406030204" pitchFamily="18" charset="0"/>
              </a:rPr>
              <a:t>Việt</a:t>
            </a:r>
            <a:r>
              <a:rPr lang="en-US" sz="2400" dirty="0">
                <a:effectLst/>
                <a:latin typeface="Cambria" panose="02040503050406030204" pitchFamily="18" charset="0"/>
                <a:ea typeface="Cambria" panose="02040503050406030204" pitchFamily="18" charset="0"/>
              </a:rPr>
              <a:t> Nam. </a:t>
            </a:r>
            <a:endParaRPr lang="vi-VN" sz="2400" dirty="0">
              <a:effectLst/>
              <a:latin typeface="Cambria" panose="02040503050406030204" pitchFamily="18" charset="0"/>
              <a:ea typeface="Cambria" panose="02040503050406030204" pitchFamily="18" charset="0"/>
            </a:endParaRPr>
          </a:p>
          <a:p>
            <a:pPr marL="0" indent="0">
              <a:buNone/>
            </a:pPr>
            <a:endParaRPr lang="vi-VN" sz="2400" dirty="0">
              <a:effectLst/>
              <a:latin typeface="Cambria" panose="02040503050406030204" pitchFamily="18" charset="0"/>
              <a:ea typeface="Cambria" panose="02040503050406030204" pitchFamily="18" charset="0"/>
            </a:endParaRPr>
          </a:p>
          <a:p>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Một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điểm</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nhấn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phương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luận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chính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vấn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để</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tiễn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phương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chứng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động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biến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ngừng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của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7896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086EB-31E8-4E6A-B338-8413709C53AB}"/>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3" name="Title 2">
            <a:extLst>
              <a:ext uri="{FF2B5EF4-FFF2-40B4-BE49-F238E27FC236}">
                <a16:creationId xmlns:a16="http://schemas.microsoft.com/office/drawing/2014/main" id="{C53E1FBD-FAF0-48DA-8FB2-7E2B55DBD6A3}"/>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D91787C9-AACD-495F-91B0-AC009F5B8961}"/>
              </a:ext>
            </a:extLst>
          </p:cNvPr>
          <p:cNvSpPr>
            <a:spLocks noGrp="1"/>
          </p:cNvSpPr>
          <p:nvPr>
            <p:ph sz="quarter" idx="13"/>
          </p:nvPr>
        </p:nvSpPr>
        <p:spPr>
          <a:xfrm>
            <a:off x="673100" y="1268733"/>
            <a:ext cx="7861300" cy="4458967"/>
          </a:xfrm>
        </p:spPr>
        <p:txBody>
          <a:bodyPr/>
          <a:lstStyle/>
          <a:p>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giúp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Đảng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Cộng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Việt</a:t>
            </a:r>
            <a:r>
              <a:rPr lang="en-US" sz="2400" dirty="0">
                <a:effectLst/>
                <a:latin typeface="Cambria" panose="02040503050406030204" pitchFamily="18" charset="0"/>
                <a:ea typeface="Cambria" panose="02040503050406030204" pitchFamily="18" charset="0"/>
              </a:rPr>
              <a:t> Nam </a:t>
            </a:r>
            <a:r>
              <a:rPr lang="en-US" sz="2400" dirty="0" err="1">
                <a:effectLst/>
                <a:latin typeface="Cambria" panose="02040503050406030204" pitchFamily="18" charset="0"/>
                <a:ea typeface="Cambria" panose="02040503050406030204" pitchFamily="18" charset="0"/>
              </a:rPr>
              <a:t>nhìn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nhận</a:t>
            </a:r>
            <a:r>
              <a:rPr lang="en-US" sz="2400" dirty="0">
                <a:effectLst/>
                <a:latin typeface="Cambria" panose="02040503050406030204" pitchFamily="18" charset="0"/>
                <a:ea typeface="Cambria" panose="02040503050406030204" pitchFamily="18" charset="0"/>
              </a:rPr>
              <a:t> con </a:t>
            </a:r>
            <a:r>
              <a:rPr lang="en-US" sz="2400" dirty="0" err="1">
                <a:effectLst/>
                <a:latin typeface="Cambria" panose="02040503050406030204" pitchFamily="18" charset="0"/>
                <a:ea typeface="Cambria" panose="02040503050406030204" pitchFamily="18" charset="0"/>
              </a:rPr>
              <a:t>đường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giai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đoạn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cảnh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điều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hoàn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cảnh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hội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sụp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a:t>
            </a:r>
            <a:r>
              <a:rPr lang="en-US" sz="2400" dirty="0">
                <a:effectLst/>
                <a:latin typeface="Cambria" panose="02040503050406030204" pitchFamily="18" charset="0"/>
                <a:ea typeface="Cambria" panose="02040503050406030204" pitchFamily="18" charset="0"/>
              </a:rPr>
              <a:t> ở </a:t>
            </a:r>
            <a:r>
              <a:rPr lang="en-US" sz="2400" dirty="0" err="1">
                <a:effectLst/>
                <a:latin typeface="Cambria" panose="02040503050406030204" pitchFamily="18" charset="0"/>
                <a:ea typeface="Cambria" panose="02040503050406030204" pitchFamily="18" charset="0"/>
              </a:rPr>
              <a:t>Liên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Xô</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nước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Âu</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chủ</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nghĩa</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bản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những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không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sụp</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đổ</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mà</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còn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có</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sự</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mạnh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mẽ</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hơn</a:t>
            </a:r>
            <a:endParaRPr lang="vi-VN" sz="2400" dirty="0">
              <a:effectLst/>
              <a:latin typeface="Cambria" panose="02040503050406030204" pitchFamily="18" charset="0"/>
              <a:ea typeface="Cambria" panose="02040503050406030204" pitchFamily="18" charset="0"/>
            </a:endParaRPr>
          </a:p>
          <a:p>
            <a:pPr marL="0" indent="0">
              <a:buNone/>
            </a:pPr>
            <a:endParaRPr lang="vi-VN" sz="2400" dirty="0">
              <a:effectLst/>
              <a:latin typeface="Cambria" panose="02040503050406030204" pitchFamily="18" charset="0"/>
              <a:ea typeface="Cambria" panose="02040503050406030204" pitchFamily="18" charset="0"/>
            </a:endParaRPr>
          </a:p>
          <a:p>
            <a:pPr marL="0" indent="0">
              <a:buNone/>
            </a:pPr>
            <a:r>
              <a:rPr lang="vi-VN" sz="2400" dirty="0">
                <a:latin typeface="Cambria" panose="02040503050406030204" pitchFamily="18" charset="0"/>
                <a:ea typeface="Cambria" panose="02040503050406030204" pitchFamily="18" charset="0"/>
                <a:sym typeface="Wingdings" panose="05000000000000000000" pitchFamily="2" charset="2"/>
              </a:rPr>
              <a:t> </a:t>
            </a:r>
            <a:r>
              <a:rPr lang="en-US" sz="2400" dirty="0" err="1">
                <a:effectLst/>
                <a:latin typeface="Cambria" panose="02040503050406030204" pitchFamily="18" charset="0"/>
                <a:ea typeface="Cambria" panose="02040503050406030204" pitchFamily="18" charset="0"/>
              </a:rPr>
              <a:t>Tóm</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lại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triết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học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Mác</a:t>
            </a:r>
            <a:r>
              <a:rPr lang="en-US" sz="2400" dirty="0">
                <a:effectLst/>
                <a:latin typeface="Cambria" panose="02040503050406030204" pitchFamily="18" charset="0"/>
                <a:ea typeface="Cambria" panose="02040503050406030204" pitchFamily="18" charset="0"/>
              </a:rPr>
              <a:t> - </a:t>
            </a:r>
            <a:r>
              <a:rPr lang="en-US" sz="2400" dirty="0" err="1">
                <a:effectLst/>
                <a:latin typeface="Cambria" panose="02040503050406030204" pitchFamily="18" charset="0"/>
                <a:ea typeface="Cambria" panose="02040503050406030204" pitchFamily="18" charset="0"/>
              </a:rPr>
              <a:t>Lênin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đã</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giúp</a:t>
            </a:r>
            <a:r>
              <a:rPr lang="en-US" sz="2400" dirty="0">
                <a:effectLst/>
                <a:latin typeface="Cambria" panose="02040503050406030204" pitchFamily="18" charset="0"/>
                <a:ea typeface="Cambria" panose="02040503050406030204" pitchFamily="18" charset="0"/>
              </a:rPr>
              <a:t> </a:t>
            </a:r>
            <a:r>
              <a:rPr lang="vi-VN"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chúng</a:t>
            </a:r>
            <a:r>
              <a:rPr lang="en-US" sz="2400" dirty="0">
                <a:effectLst/>
                <a:latin typeface="Cambria" panose="02040503050406030204" pitchFamily="18" charset="0"/>
                <a:ea typeface="Cambria" panose="02040503050406030204" pitchFamily="18" charset="0"/>
              </a:rPr>
              <a:t> ta </a:t>
            </a:r>
            <a:r>
              <a:rPr lang="en-US" sz="2400" dirty="0" err="1">
                <a:effectLst/>
                <a:latin typeface="Cambria" panose="02040503050406030204" pitchFamily="18" charset="0"/>
                <a:ea typeface="Cambria" panose="02040503050406030204" pitchFamily="18" charset="0"/>
              </a:rPr>
              <a:t>nhìn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nhận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đánh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bối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cảnh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đánh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giá</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cục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diện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thế</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giới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các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mối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quan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hệ</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quốc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tế</a:t>
            </a:r>
            <a:r>
              <a:rPr lang="en-US" sz="2400" dirty="0">
                <a:effectLst/>
                <a:latin typeface="Cambria" panose="02040503050406030204" pitchFamily="18" charset="0"/>
                <a:ea typeface="Cambria" panose="02040503050406030204" pitchFamily="18" charset="0"/>
              </a:rPr>
              <a:t>, xu </a:t>
            </a:r>
            <a:r>
              <a:rPr lang="en-US" sz="2400" dirty="0" err="1">
                <a:effectLst/>
                <a:latin typeface="Cambria" panose="02040503050406030204" pitchFamily="18" charset="0"/>
                <a:ea typeface="Cambria" panose="02040503050406030204" pitchFamily="18" charset="0"/>
              </a:rPr>
              <a:t>hướng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thời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đại</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thực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tình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hình</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đất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nước</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và</a:t>
            </a:r>
            <a:r>
              <a:rPr lang="en-US" sz="2400" dirty="0">
                <a:effectLst/>
                <a:latin typeface="Cambria" panose="02040503050406030204" pitchFamily="18" charset="0"/>
                <a:ea typeface="Cambria" panose="02040503050406030204" pitchFamily="18" charset="0"/>
              </a:rPr>
              <a:t> con </a:t>
            </a:r>
            <a:r>
              <a:rPr lang="en-US" sz="2400" dirty="0" err="1">
                <a:effectLst/>
                <a:latin typeface="Cambria" panose="02040503050406030204" pitchFamily="18" charset="0"/>
                <a:ea typeface="Cambria" panose="02040503050406030204" pitchFamily="18" charset="0"/>
              </a:rPr>
              <a:t>đường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phát</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triển</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trong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tương</a:t>
            </a:r>
            <a:r>
              <a:rPr lang="en-US" sz="2400" dirty="0">
                <a:effectLst/>
                <a:latin typeface="Cambria" panose="02040503050406030204" pitchFamily="18" charset="0"/>
                <a:ea typeface="Cambria" panose="02040503050406030204" pitchFamily="18" charset="0"/>
              </a:rPr>
              <a:t> </a:t>
            </a:r>
            <a:r>
              <a:rPr lang="en-US" sz="2400" dirty="0" err="1">
                <a:effectLst/>
                <a:latin typeface="Cambria" panose="02040503050406030204" pitchFamily="18" charset="0"/>
                <a:ea typeface="Cambria" panose="02040503050406030204" pitchFamily="18" charset="0"/>
              </a:rPr>
              <a:t>lai</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528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08B87-51EC-405B-8025-3EF9CEB48F29}"/>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3" name="Title 2">
            <a:extLst>
              <a:ext uri="{FF2B5EF4-FFF2-40B4-BE49-F238E27FC236}">
                <a16:creationId xmlns:a16="http://schemas.microsoft.com/office/drawing/2014/main" id="{284087E1-CE7C-4482-A1D7-0968C9C1A63F}"/>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E49FF93B-2789-4C99-A9C6-128D9393AC64}"/>
              </a:ext>
            </a:extLst>
          </p:cNvPr>
          <p:cNvSpPr>
            <a:spLocks noGrp="1"/>
          </p:cNvSpPr>
          <p:nvPr>
            <p:ph sz="quarter" idx="13"/>
          </p:nvPr>
        </p:nvSpPr>
        <p:spPr/>
        <p:txBody>
          <a:bodyPr/>
          <a:lstStyle/>
          <a:p>
            <a:pPr marL="0" indent="0">
              <a:buNone/>
            </a:pPr>
            <a:r>
              <a:rPr lang="vi-VN" dirty="0"/>
              <a:t> </a:t>
            </a:r>
            <a:endParaRPr lang="en-US" dirty="0"/>
          </a:p>
        </p:txBody>
      </p:sp>
      <p:sp>
        <p:nvSpPr>
          <p:cNvPr id="5" name="Rectangle: Rounded Corners 4">
            <a:extLst>
              <a:ext uri="{FF2B5EF4-FFF2-40B4-BE49-F238E27FC236}">
                <a16:creationId xmlns:a16="http://schemas.microsoft.com/office/drawing/2014/main" id="{65CD47E8-A533-4410-A46D-AD3A99B80738}"/>
              </a:ext>
            </a:extLst>
          </p:cNvPr>
          <p:cNvSpPr/>
          <p:nvPr/>
        </p:nvSpPr>
        <p:spPr>
          <a:xfrm>
            <a:off x="2083629" y="1163268"/>
            <a:ext cx="4976741" cy="157130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accent6">
                    <a:lumMod val="50000"/>
                  </a:schemeClr>
                </a:solidFill>
                <a:effectLst/>
                <a:latin typeface="Cambria" panose="02040503050406030204" pitchFamily="18" charset="0"/>
                <a:ea typeface="Cambria" panose="02040503050406030204" pitchFamily="18" charset="0"/>
              </a:rPr>
              <a:t>Dựa</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trên</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cơ</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sở</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phương</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pháp</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luận</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của</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triết</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học</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Mác</a:t>
            </a:r>
            <a:r>
              <a:rPr lang="en-US" sz="2400" dirty="0">
                <a:solidFill>
                  <a:schemeClr val="accent6">
                    <a:lumMod val="50000"/>
                  </a:schemeClr>
                </a:solidFill>
                <a:effectLst/>
                <a:latin typeface="Cambria" panose="02040503050406030204" pitchFamily="18" charset="0"/>
                <a:ea typeface="Cambria" panose="02040503050406030204" pitchFamily="18" charset="0"/>
              </a:rPr>
              <a:t> - </a:t>
            </a:r>
            <a:r>
              <a:rPr lang="en-US" sz="2400" dirty="0" err="1">
                <a:solidFill>
                  <a:schemeClr val="accent6">
                    <a:lumMod val="50000"/>
                  </a:schemeClr>
                </a:solidFill>
                <a:effectLst/>
                <a:latin typeface="Cambria" panose="02040503050406030204" pitchFamily="18" charset="0"/>
                <a:ea typeface="Cambria" panose="02040503050406030204" pitchFamily="18" charset="0"/>
              </a:rPr>
              <a:t>Lênin</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chúng</a:t>
            </a:r>
            <a:r>
              <a:rPr lang="en-US" sz="2400" dirty="0">
                <a:solidFill>
                  <a:schemeClr val="accent6">
                    <a:lumMod val="50000"/>
                  </a:schemeClr>
                </a:solidFill>
                <a:effectLst/>
                <a:latin typeface="Cambria" panose="02040503050406030204" pitchFamily="18" charset="0"/>
                <a:ea typeface="Cambria" panose="02040503050406030204" pitchFamily="18" charset="0"/>
              </a:rPr>
              <a:t> ta </a:t>
            </a:r>
            <a:r>
              <a:rPr lang="en-US" sz="2400" dirty="0" err="1">
                <a:solidFill>
                  <a:schemeClr val="accent6">
                    <a:lumMod val="50000"/>
                  </a:schemeClr>
                </a:solidFill>
                <a:effectLst/>
                <a:latin typeface="Cambria" panose="02040503050406030204" pitchFamily="18" charset="0"/>
                <a:ea typeface="Cambria" panose="02040503050406030204" pitchFamily="18" charset="0"/>
              </a:rPr>
              <a:t>đã</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giải</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quyết</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tốt</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các</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mối</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quan</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hệ</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cơ</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bản</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của</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quá</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trình</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đổi</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en-US" sz="2400" dirty="0" err="1">
                <a:solidFill>
                  <a:schemeClr val="accent6">
                    <a:lumMod val="50000"/>
                  </a:schemeClr>
                </a:solidFill>
                <a:effectLst/>
                <a:latin typeface="Cambria" panose="02040503050406030204" pitchFamily="18" charset="0"/>
                <a:ea typeface="Cambria" panose="02040503050406030204" pitchFamily="18" charset="0"/>
              </a:rPr>
              <a:t>mới</a:t>
            </a:r>
            <a:r>
              <a:rPr lang="en-US" sz="2400" dirty="0">
                <a:solidFill>
                  <a:schemeClr val="accent6">
                    <a:lumMod val="50000"/>
                  </a:schemeClr>
                </a:solidFill>
                <a:effectLst/>
                <a:latin typeface="Cambria" panose="02040503050406030204" pitchFamily="18" charset="0"/>
                <a:ea typeface="Cambria" panose="02040503050406030204" pitchFamily="18" charset="0"/>
              </a:rPr>
              <a:t> </a:t>
            </a:r>
            <a:r>
              <a:rPr lang="vi-VN" sz="2400" dirty="0">
                <a:solidFill>
                  <a:schemeClr val="accent6">
                    <a:lumMod val="50000"/>
                  </a:schemeClr>
                </a:solidFill>
                <a:effectLst/>
                <a:latin typeface="Cambria" panose="02040503050406030204" pitchFamily="18" charset="0"/>
                <a:ea typeface="Cambria" panose="02040503050406030204" pitchFamily="18" charset="0"/>
              </a:rPr>
              <a:t>như:</a:t>
            </a:r>
            <a:endParaRPr lang="en-US" sz="2400" dirty="0">
              <a:solidFill>
                <a:schemeClr val="accent6">
                  <a:lumMod val="50000"/>
                </a:schemeClr>
              </a:solidFill>
              <a:latin typeface="Cambria" panose="02040503050406030204" pitchFamily="18" charset="0"/>
              <a:ea typeface="Cambria" panose="02040503050406030204" pitchFamily="18" charset="0"/>
            </a:endParaRPr>
          </a:p>
        </p:txBody>
      </p:sp>
      <p:sp>
        <p:nvSpPr>
          <p:cNvPr id="6" name="Rectangle: Rounded Corners 5">
            <a:extLst>
              <a:ext uri="{FF2B5EF4-FFF2-40B4-BE49-F238E27FC236}">
                <a16:creationId xmlns:a16="http://schemas.microsoft.com/office/drawing/2014/main" id="{4102D0C1-778F-43D0-84B0-5A7107922BEE}"/>
              </a:ext>
            </a:extLst>
          </p:cNvPr>
          <p:cNvSpPr/>
          <p:nvPr/>
        </p:nvSpPr>
        <p:spPr>
          <a:xfrm>
            <a:off x="5034988" y="3840292"/>
            <a:ext cx="3099155" cy="157130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Cambria" panose="02040503050406030204" pitchFamily="18" charset="0"/>
                <a:ea typeface="Cambria" panose="02040503050406030204" pitchFamily="18" charset="0"/>
              </a:rPr>
              <a:t>Mối quan hệ giữa đổi mới kinh tế và đổi mới chính trị</a:t>
            </a:r>
            <a:endParaRPr lang="en-US" sz="2400" dirty="0">
              <a:latin typeface="Cambria" panose="02040503050406030204" pitchFamily="18" charset="0"/>
              <a:ea typeface="Cambria" panose="02040503050406030204" pitchFamily="18" charset="0"/>
            </a:endParaRPr>
          </a:p>
        </p:txBody>
      </p:sp>
      <p:sp>
        <p:nvSpPr>
          <p:cNvPr id="7" name="Rectangle: Rounded Corners 6">
            <a:extLst>
              <a:ext uri="{FF2B5EF4-FFF2-40B4-BE49-F238E27FC236}">
                <a16:creationId xmlns:a16="http://schemas.microsoft.com/office/drawing/2014/main" id="{33EB6B86-B143-4D28-9564-9507EDF17FF7}"/>
              </a:ext>
            </a:extLst>
          </p:cNvPr>
          <p:cNvSpPr/>
          <p:nvPr/>
        </p:nvSpPr>
        <p:spPr>
          <a:xfrm>
            <a:off x="1009857" y="3840291"/>
            <a:ext cx="3099156" cy="157130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Cambria" panose="02040503050406030204" pitchFamily="18" charset="0"/>
                <a:ea typeface="Cambria" panose="02040503050406030204" pitchFamily="18" charset="0"/>
              </a:rPr>
              <a:t>Mối quan hệ giữa kinh tế thị trường với chủ nghĩa xã hội</a:t>
            </a:r>
            <a:endParaRPr lang="en-US" sz="2400" dirty="0">
              <a:latin typeface="Cambria" panose="02040503050406030204" pitchFamily="18" charset="0"/>
              <a:ea typeface="Cambria" panose="02040503050406030204" pitchFamily="18" charset="0"/>
            </a:endParaRPr>
          </a:p>
        </p:txBody>
      </p:sp>
      <p:cxnSp>
        <p:nvCxnSpPr>
          <p:cNvPr id="9" name="Straight Arrow Connector 8">
            <a:extLst>
              <a:ext uri="{FF2B5EF4-FFF2-40B4-BE49-F238E27FC236}">
                <a16:creationId xmlns:a16="http://schemas.microsoft.com/office/drawing/2014/main" id="{2C6BDB65-37D4-4E6A-9C43-BEF76E04A723}"/>
              </a:ext>
            </a:extLst>
          </p:cNvPr>
          <p:cNvCxnSpPr>
            <a:cxnSpLocks/>
            <a:stCxn id="5" idx="2"/>
            <a:endCxn id="7" idx="0"/>
          </p:cNvCxnSpPr>
          <p:nvPr/>
        </p:nvCxnSpPr>
        <p:spPr>
          <a:xfrm flipH="1">
            <a:off x="2559435" y="2734573"/>
            <a:ext cx="2012565" cy="110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4AFD87-AEE4-4537-9454-E61CD91D86FA}"/>
              </a:ext>
            </a:extLst>
          </p:cNvPr>
          <p:cNvCxnSpPr>
            <a:cxnSpLocks/>
            <a:stCxn id="5" idx="2"/>
            <a:endCxn id="6" idx="0"/>
          </p:cNvCxnSpPr>
          <p:nvPr/>
        </p:nvCxnSpPr>
        <p:spPr>
          <a:xfrm>
            <a:off x="4572000" y="2734573"/>
            <a:ext cx="2012566" cy="110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3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9E50E-2121-4E0F-9289-A1770DD22578}"/>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3" name="Title 2">
            <a:extLst>
              <a:ext uri="{FF2B5EF4-FFF2-40B4-BE49-F238E27FC236}">
                <a16:creationId xmlns:a16="http://schemas.microsoft.com/office/drawing/2014/main" id="{CEA21183-98AE-4F81-92BE-F662F4CA9D5A}"/>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82EA8544-5FB3-40E0-A217-3A509B3929EA}"/>
              </a:ext>
            </a:extLst>
          </p:cNvPr>
          <p:cNvSpPr>
            <a:spLocks noGrp="1"/>
          </p:cNvSpPr>
          <p:nvPr>
            <p:ph sz="quarter" idx="13"/>
          </p:nvPr>
        </p:nvSpPr>
        <p:spPr>
          <a:xfrm>
            <a:off x="991267" y="1184674"/>
            <a:ext cx="7161466" cy="3336525"/>
          </a:xfrm>
        </p:spPr>
        <p:txBody>
          <a:bodyPr/>
          <a:lstStyle/>
          <a:p>
            <a:pPr marL="0" indent="0">
              <a:lnSpc>
                <a:spcPct val="150000"/>
              </a:lnSpc>
              <a:buNone/>
            </a:pPr>
            <a:r>
              <a:rPr lang="en-US" sz="3200" b="1" dirty="0" err="1">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Như</a:t>
            </a:r>
            <a:r>
              <a:rPr lang="en-US" sz="32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 </a:t>
            </a:r>
            <a:r>
              <a:rPr lang="en-US" sz="3200" b="1" dirty="0" err="1">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vậy</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bước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vào</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thế</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kỷ</a:t>
            </a:r>
            <a:r>
              <a:rPr lang="en-US" sz="2400" dirty="0">
                <a:effectLst/>
                <a:latin typeface="Cambria" panose="02040503050406030204" pitchFamily="18" charset="0"/>
                <a:ea typeface="Cambria" panose="02040503050406030204" pitchFamily="18" charset="0"/>
                <a:cs typeface="Times New Roman" panose="02020603050405020304" pitchFamily="18" charset="0"/>
              </a:rPr>
              <a:t> XXI,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những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điều</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kiện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lịch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sử</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đã</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quy</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định</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vai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trò</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của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triết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học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Mác</a:t>
            </a:r>
            <a:r>
              <a:rPr lang="en-US" sz="2400" dirty="0">
                <a:effectLst/>
                <a:latin typeface="Cambria" panose="02040503050406030204" pitchFamily="18" charset="0"/>
                <a:ea typeface="Cambria" panose="02040503050406030204" pitchFamily="18" charset="0"/>
                <a:cs typeface="Times New Roman" panose="02020603050405020304" pitchFamily="18" charset="0"/>
              </a:rPr>
              <a:t> -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Lênin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ngày</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càng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tăng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Điều</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đó</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đòi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hỏi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phải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bảo</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vệ</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phát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triển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triết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học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Mác</a:t>
            </a:r>
            <a:r>
              <a:rPr lang="en-US" sz="2400" dirty="0">
                <a:effectLst/>
                <a:latin typeface="Cambria" panose="02040503050406030204" pitchFamily="18" charset="0"/>
                <a:ea typeface="Cambria" panose="02040503050406030204" pitchFamily="18" charset="0"/>
                <a:cs typeface="Times New Roman" panose="02020603050405020304" pitchFamily="18" charset="0"/>
              </a:rPr>
              <a:t> -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Lênin</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để</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phát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huy</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tác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dụng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sức</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sống</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của</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nó</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đối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với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thời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đại</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và</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đất</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nước</a:t>
            </a:r>
            <a:r>
              <a:rPr lang="en-US" sz="2400" dirty="0">
                <a:effectLst/>
                <a:latin typeface="Cambria" panose="02040503050406030204" pitchFamily="18" charset="0"/>
                <a:ea typeface="Cambria" panose="02040503050406030204" pitchFamily="18" charset="0"/>
                <a:cs typeface="Times New Roman" panose="02020603050405020304" pitchFamily="18" charset="0"/>
              </a:rPr>
              <a:t>.</a:t>
            </a:r>
          </a:p>
          <a:p>
            <a:pPr>
              <a:lnSpc>
                <a:spcPct val="150000"/>
              </a:lnSpc>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16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09901"/>
            <a:ext cx="4197975" cy="826108"/>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4800" dirty="0"/>
              <a:t>THANK YOU!</a:t>
            </a:r>
            <a:endParaRPr lang="en-US" sz="4800" dirty="0"/>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05DF5-D3EB-4021-8228-E8AE00EDC6D7}"/>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2B353018-5532-45F1-A789-C833C0ABA35E}"/>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F98DAA4F-6BA6-444A-804C-5C4C82D5D43B}"/>
              </a:ext>
            </a:extLst>
          </p:cNvPr>
          <p:cNvSpPr>
            <a:spLocks noGrp="1"/>
          </p:cNvSpPr>
          <p:nvPr>
            <p:ph sz="quarter" idx="13"/>
          </p:nvPr>
        </p:nvSpPr>
        <p:spPr/>
        <p:txBody>
          <a:bodyPr/>
          <a:lstStyle/>
          <a:p>
            <a:pPr marL="0" indent="0">
              <a:buNone/>
            </a:pPr>
            <a:r>
              <a:rPr lang="en-US" dirty="0"/>
              <a:t> </a:t>
            </a:r>
          </a:p>
        </p:txBody>
      </p:sp>
      <p:sp>
        <p:nvSpPr>
          <p:cNvPr id="6" name="Rectangle: Rounded Corners 5">
            <a:extLst>
              <a:ext uri="{FF2B5EF4-FFF2-40B4-BE49-F238E27FC236}">
                <a16:creationId xmlns:a16="http://schemas.microsoft.com/office/drawing/2014/main" id="{57851D50-B564-47B0-8BFE-23B234BEF445}"/>
              </a:ext>
            </a:extLst>
          </p:cNvPr>
          <p:cNvSpPr/>
          <p:nvPr/>
        </p:nvSpPr>
        <p:spPr>
          <a:xfrm>
            <a:off x="3858830" y="1479994"/>
            <a:ext cx="4670571" cy="1419250"/>
          </a:xfrm>
          <a:prstGeom prst="roundRect">
            <a:avLst/>
          </a:prstGeom>
          <a:solidFill>
            <a:srgbClr val="CF2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rgbClr val="FFFF00"/>
                </a:solidFill>
              </a:rPr>
              <a:t>Thế giới quan, phương pháp luận khoa học</a:t>
            </a:r>
            <a:endParaRPr lang="en-US" sz="2400" dirty="0">
              <a:solidFill>
                <a:srgbClr val="FFFF00"/>
              </a:solidFill>
            </a:endParaRPr>
          </a:p>
        </p:txBody>
      </p:sp>
      <p:sp>
        <p:nvSpPr>
          <p:cNvPr id="7" name="Oval 6">
            <a:extLst>
              <a:ext uri="{FF2B5EF4-FFF2-40B4-BE49-F238E27FC236}">
                <a16:creationId xmlns:a16="http://schemas.microsoft.com/office/drawing/2014/main" id="{9A4C54A3-8532-4041-B63D-6E6E960393A3}"/>
              </a:ext>
            </a:extLst>
          </p:cNvPr>
          <p:cNvSpPr/>
          <p:nvPr/>
        </p:nvSpPr>
        <p:spPr>
          <a:xfrm>
            <a:off x="910084" y="2121562"/>
            <a:ext cx="1938047" cy="26148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lumMod val="95000"/>
                    <a:lumOff val="5000"/>
                  </a:schemeClr>
                </a:solidFill>
              </a:rPr>
              <a:t>Triết học Mác  Lênin</a:t>
            </a:r>
            <a:endParaRPr lang="en-US" sz="2800" dirty="0">
              <a:solidFill>
                <a:schemeClr val="tx1">
                  <a:lumMod val="95000"/>
                  <a:lumOff val="5000"/>
                </a:schemeClr>
              </a:solidFill>
            </a:endParaRPr>
          </a:p>
        </p:txBody>
      </p:sp>
      <p:sp>
        <p:nvSpPr>
          <p:cNvPr id="8" name="Rectangle: Rounded Corners 7">
            <a:extLst>
              <a:ext uri="{FF2B5EF4-FFF2-40B4-BE49-F238E27FC236}">
                <a16:creationId xmlns:a16="http://schemas.microsoft.com/office/drawing/2014/main" id="{4B783167-2086-4735-8ABE-1148807E194B}"/>
              </a:ext>
            </a:extLst>
          </p:cNvPr>
          <p:cNvSpPr/>
          <p:nvPr/>
        </p:nvSpPr>
        <p:spPr>
          <a:xfrm>
            <a:off x="3858831" y="3958756"/>
            <a:ext cx="4670571" cy="1419250"/>
          </a:xfrm>
          <a:prstGeom prst="roundRect">
            <a:avLst/>
          </a:prstGeom>
          <a:solidFill>
            <a:srgbClr val="CF2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rgbClr val="FFFF00"/>
                </a:solidFill>
              </a:rPr>
              <a:t>Cách mạng cho con người trong nhận thức và thực tiễn</a:t>
            </a:r>
            <a:endParaRPr lang="en-US" sz="2400" dirty="0">
              <a:solidFill>
                <a:srgbClr val="FFFF00"/>
              </a:solidFill>
            </a:endParaRPr>
          </a:p>
        </p:txBody>
      </p:sp>
      <p:cxnSp>
        <p:nvCxnSpPr>
          <p:cNvPr id="10" name="Connector: Curved 9">
            <a:extLst>
              <a:ext uri="{FF2B5EF4-FFF2-40B4-BE49-F238E27FC236}">
                <a16:creationId xmlns:a16="http://schemas.microsoft.com/office/drawing/2014/main" id="{59F9CBD4-04EF-4268-A368-FC4BC35FB061}"/>
              </a:ext>
            </a:extLst>
          </p:cNvPr>
          <p:cNvCxnSpPr>
            <a:cxnSpLocks/>
            <a:stCxn id="7" idx="6"/>
            <a:endCxn id="6" idx="1"/>
          </p:cNvCxnSpPr>
          <p:nvPr/>
        </p:nvCxnSpPr>
        <p:spPr>
          <a:xfrm flipV="1">
            <a:off x="2848131" y="2189619"/>
            <a:ext cx="1010699" cy="123938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Curved 13">
            <a:extLst>
              <a:ext uri="{FF2B5EF4-FFF2-40B4-BE49-F238E27FC236}">
                <a16:creationId xmlns:a16="http://schemas.microsoft.com/office/drawing/2014/main" id="{AF8A0E02-D02C-4FDD-B8DE-08D71382CFF1}"/>
              </a:ext>
            </a:extLst>
          </p:cNvPr>
          <p:cNvCxnSpPr>
            <a:cxnSpLocks/>
            <a:stCxn id="7" idx="6"/>
            <a:endCxn id="8" idx="1"/>
          </p:cNvCxnSpPr>
          <p:nvPr/>
        </p:nvCxnSpPr>
        <p:spPr>
          <a:xfrm>
            <a:off x="2848131" y="3429000"/>
            <a:ext cx="1010700" cy="123938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53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DF19B2-5C7C-4FF6-BB96-0B10D8EDB5B8}"/>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7669D055-648C-4E3D-9FC0-E0422CDDF967}"/>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120FB5D7-CA27-406C-9441-A9775811828B}"/>
              </a:ext>
            </a:extLst>
          </p:cNvPr>
          <p:cNvSpPr>
            <a:spLocks noGrp="1"/>
          </p:cNvSpPr>
          <p:nvPr>
            <p:ph sz="quarter" idx="13"/>
          </p:nvPr>
        </p:nvSpPr>
        <p:spPr/>
        <p:txBody>
          <a:bodyPr/>
          <a:lstStyle/>
          <a:p>
            <a:pPr marL="0" indent="0">
              <a:buNone/>
            </a:pPr>
            <a:r>
              <a:rPr lang="vi-VN" dirty="0"/>
              <a:t> </a:t>
            </a:r>
            <a:endParaRPr lang="en-US" dirty="0"/>
          </a:p>
        </p:txBody>
      </p:sp>
      <p:sp>
        <p:nvSpPr>
          <p:cNvPr id="5" name="Content Placeholder 2">
            <a:extLst>
              <a:ext uri="{FF2B5EF4-FFF2-40B4-BE49-F238E27FC236}">
                <a16:creationId xmlns:a16="http://schemas.microsoft.com/office/drawing/2014/main" id="{47917817-1445-4E87-A5C7-7AAF2B70E3AC}"/>
              </a:ext>
            </a:extLst>
          </p:cNvPr>
          <p:cNvSpPr txBox="1">
            <a:spLocks/>
          </p:cNvSpPr>
          <p:nvPr/>
        </p:nvSpPr>
        <p:spPr>
          <a:xfrm>
            <a:off x="3587623" y="1032019"/>
            <a:ext cx="54102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Math" panose="02040503050406030204" pitchFamily="18" charset="0"/>
                <a:ea typeface="Cambria Math" panose="02040503050406030204" pitchFamily="18" charset="0"/>
              </a:rPr>
              <a:t>Những nguyên lý và quy luật cơ bản của phép (BCDV , của CNDV LS)  nói riêng và của triết học Mác - Lênin nói chung là sự phản ánh những mặt, những thuộc tính, những mối liên hệ </a:t>
            </a:r>
            <a:r>
              <a:rPr lang="en-US" sz="2400" u="sng" dirty="0">
                <a:latin typeface="Cambria Math" panose="02040503050406030204" pitchFamily="18" charset="0"/>
                <a:ea typeface="Cambria Math" panose="02040503050406030204" pitchFamily="18" charset="0"/>
              </a:rPr>
              <a:t>phổ biến nhất </a:t>
            </a:r>
            <a:r>
              <a:rPr lang="en-US" sz="2400" dirty="0">
                <a:latin typeface="Cambria Math" panose="02040503050406030204" pitchFamily="18" charset="0"/>
                <a:ea typeface="Cambria Math" panose="02040503050406030204" pitchFamily="18" charset="0"/>
              </a:rPr>
              <a:t>của hiện thực khách quan. </a:t>
            </a:r>
          </a:p>
        </p:txBody>
      </p:sp>
      <p:sp>
        <p:nvSpPr>
          <p:cNvPr id="6" name="Rectangle 5">
            <a:extLst>
              <a:ext uri="{FF2B5EF4-FFF2-40B4-BE49-F238E27FC236}">
                <a16:creationId xmlns:a16="http://schemas.microsoft.com/office/drawing/2014/main" id="{C7D7C5DF-F0A9-48F1-80EA-4B697E665550}"/>
              </a:ext>
            </a:extLst>
          </p:cNvPr>
          <p:cNvSpPr/>
          <p:nvPr/>
        </p:nvSpPr>
        <p:spPr>
          <a:xfrm>
            <a:off x="234823" y="4323889"/>
            <a:ext cx="8610600" cy="1569660"/>
          </a:xfrm>
          <a:prstGeom prst="rect">
            <a:avLst/>
          </a:prstGeom>
          <a:solidFill>
            <a:schemeClr val="tx2">
              <a:lumMod val="40000"/>
              <a:lumOff val="60000"/>
              <a:alpha val="48000"/>
            </a:schemeClr>
          </a:solidFill>
          <a:ln>
            <a:noFill/>
          </a:ln>
          <a:effectLst>
            <a:softEdge rad="12700"/>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400" dirty="0">
              <a:solidFill>
                <a:schemeClr val="tx1"/>
              </a:solidFill>
              <a:latin typeface="Cambria" panose="02040503050406030204" pitchFamily="18" charset="0"/>
              <a:ea typeface="Cambria" panose="02040503050406030204" pitchFamily="18" charset="0"/>
              <a:sym typeface="Wingdings" pitchFamily="2" charset="2"/>
            </a:endParaRPr>
          </a:p>
          <a:p>
            <a:pPr algn="ctr"/>
            <a:r>
              <a:rPr lang="en-US" sz="2400" dirty="0">
                <a:solidFill>
                  <a:schemeClr val="tx1"/>
                </a:solidFill>
                <a:latin typeface="Cambria" panose="02040503050406030204" pitchFamily="18" charset="0"/>
                <a:ea typeface="Cambria" panose="02040503050406030204" pitchFamily="18" charset="0"/>
                <a:sym typeface="Wingdings" pitchFamily="2" charset="2"/>
              </a:rPr>
              <a:t> C</a:t>
            </a:r>
            <a:r>
              <a:rPr lang="en-US" sz="2400" dirty="0">
                <a:solidFill>
                  <a:schemeClr val="tx1"/>
                </a:solidFill>
                <a:latin typeface="Cambria" panose="02040503050406030204" pitchFamily="18" charset="0"/>
                <a:ea typeface="Cambria" panose="02040503050406030204" pitchFamily="18" charset="0"/>
              </a:rPr>
              <a:t>húng có giá trị định hướng quan trọng cho con người trong nhận thức và hoạt động thực tiễn của mình. </a:t>
            </a:r>
          </a:p>
          <a:p>
            <a:pPr algn="ctr"/>
            <a:endParaRPr lang="en-US" sz="2400" dirty="0">
              <a:solidFill>
                <a:schemeClr val="tx1"/>
              </a:solidFill>
              <a:latin typeface="Cambria" panose="02040503050406030204" pitchFamily="18" charset="0"/>
              <a:ea typeface="Cambria" panose="02040503050406030204" pitchFamily="18" charset="0"/>
            </a:endParaRPr>
          </a:p>
        </p:txBody>
      </p:sp>
      <p:pic>
        <p:nvPicPr>
          <p:cNvPr id="7" name="Picture 4" descr="Vai trò của triết học Mác - Lênin là gì?">
            <a:extLst>
              <a:ext uri="{FF2B5EF4-FFF2-40B4-BE49-F238E27FC236}">
                <a16:creationId xmlns:a16="http://schemas.microsoft.com/office/drawing/2014/main" id="{58778459-ABEC-4939-B961-BB96D89F7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95" y="1002347"/>
            <a:ext cx="3013710" cy="28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77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25F3F-932E-4047-90E7-E814CF7C1EB8}"/>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CDC44207-4E86-4FA0-8FE1-7C2572620CF8}"/>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B837BC16-79DE-4F16-8E1E-F18400244A52}"/>
              </a:ext>
            </a:extLst>
          </p:cNvPr>
          <p:cNvSpPr>
            <a:spLocks noGrp="1"/>
          </p:cNvSpPr>
          <p:nvPr>
            <p:ph sz="quarter" idx="13"/>
          </p:nvPr>
        </p:nvSpPr>
        <p:spPr>
          <a:xfrm>
            <a:off x="234823" y="564007"/>
            <a:ext cx="8674100" cy="5303393"/>
          </a:xfrm>
        </p:spPr>
        <p:txBody>
          <a:bodyPr/>
          <a:lstStyle/>
          <a:p>
            <a:pPr marL="0" indent="0">
              <a:buNone/>
            </a:pPr>
            <a:r>
              <a:rPr lang="vi-VN" dirty="0"/>
              <a:t> </a:t>
            </a:r>
            <a:endParaRPr lang="en-US" dirty="0"/>
          </a:p>
        </p:txBody>
      </p:sp>
      <p:sp>
        <p:nvSpPr>
          <p:cNvPr id="5" name="Flowchart: Alternate Process 4">
            <a:extLst>
              <a:ext uri="{FF2B5EF4-FFF2-40B4-BE49-F238E27FC236}">
                <a16:creationId xmlns:a16="http://schemas.microsoft.com/office/drawing/2014/main" id="{7B223222-7A28-412E-93CE-03AC9AC9F0B8}"/>
              </a:ext>
            </a:extLst>
          </p:cNvPr>
          <p:cNvSpPr/>
          <p:nvPr/>
        </p:nvSpPr>
        <p:spPr>
          <a:xfrm>
            <a:off x="539646" y="869429"/>
            <a:ext cx="7880454" cy="1702445"/>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Cambria" panose="02040503050406030204" pitchFamily="18" charset="0"/>
              <a:ea typeface="Cambria" panose="02040503050406030204" pitchFamily="18" charset="0"/>
            </a:endParaRPr>
          </a:p>
          <a:p>
            <a:pPr algn="ctr"/>
            <a:r>
              <a:rPr lang="en-US" sz="2000" dirty="0">
                <a:solidFill>
                  <a:schemeClr val="tx1"/>
                </a:solidFill>
                <a:latin typeface="Cambria" panose="02040503050406030204" pitchFamily="18" charset="0"/>
                <a:ea typeface="Cambria" panose="02040503050406030204" pitchFamily="18" charset="0"/>
              </a:rPr>
              <a:t>Giá trị định hướng này , về nguyên tắc , không  khác với giá trị định hướng của nguyên lí và quy luật chung do một bộ phận chuyên ngành nào đấy nêu lên về một lĩnh vực nhất định nào đó của hiện thực,(gt ĐLBT và CHNL, ĐL VVHD )</a:t>
            </a:r>
          </a:p>
          <a:p>
            <a:pPr algn="ctr"/>
            <a:endParaRPr lang="en-US" sz="2000" dirty="0">
              <a:latin typeface="Cambria" panose="02040503050406030204" pitchFamily="18" charset="0"/>
              <a:ea typeface="Cambria" panose="02040503050406030204" pitchFamily="18" charset="0"/>
            </a:endParaRPr>
          </a:p>
        </p:txBody>
      </p:sp>
      <p:sp>
        <p:nvSpPr>
          <p:cNvPr id="6" name="Flowchart: Alternate Process 5">
            <a:extLst>
              <a:ext uri="{FF2B5EF4-FFF2-40B4-BE49-F238E27FC236}">
                <a16:creationId xmlns:a16="http://schemas.microsoft.com/office/drawing/2014/main" id="{0B78DB44-C3D1-4179-BD11-08181A3FA310}"/>
              </a:ext>
            </a:extLst>
          </p:cNvPr>
          <p:cNvSpPr/>
          <p:nvPr/>
        </p:nvSpPr>
        <p:spPr>
          <a:xfrm>
            <a:off x="571500" y="2988228"/>
            <a:ext cx="7848600" cy="1428750"/>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mbria" panose="02040503050406030204" pitchFamily="18" charset="0"/>
                <a:ea typeface="Cambria" panose="02040503050406030204" pitchFamily="18" charset="0"/>
              </a:rPr>
              <a:t>Cái khác chỉ là ở chỗ, vì các nguyên lí và quy luật của phép biện chứng duy vật là sự phản ánh (mặt, thuộc tính, mối liên hệ ) phổ biến nhất của cả tự nhiên, xã hội và tư duy </a:t>
            </a:r>
          </a:p>
        </p:txBody>
      </p:sp>
      <p:sp>
        <p:nvSpPr>
          <p:cNvPr id="7" name="Right Arrow 4">
            <a:extLst>
              <a:ext uri="{FF2B5EF4-FFF2-40B4-BE49-F238E27FC236}">
                <a16:creationId xmlns:a16="http://schemas.microsoft.com/office/drawing/2014/main" id="{DACFB842-5965-4381-B2BE-4C1E39A7ECD6}"/>
              </a:ext>
            </a:extLst>
          </p:cNvPr>
          <p:cNvSpPr/>
          <p:nvPr/>
        </p:nvSpPr>
        <p:spPr>
          <a:xfrm>
            <a:off x="571500" y="4286126"/>
            <a:ext cx="7848600" cy="2286000"/>
          </a:xfrm>
          <a:prstGeom prst="rightArrow">
            <a:avLst>
              <a:gd name="adj1" fmla="val 618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vi-VN" sz="2000" dirty="0">
                <a:latin typeface="Cambria" panose="02040503050406030204" pitchFamily="18" charset="0"/>
                <a:ea typeface="Cambria" panose="02040503050406030204" pitchFamily="18" charset="0"/>
              </a:rPr>
              <a:t>C</a:t>
            </a:r>
            <a:r>
              <a:rPr lang="en-US" sz="2000" dirty="0" err="1">
                <a:latin typeface="Cambria" panose="02040503050406030204" pitchFamily="18" charset="0"/>
                <a:ea typeface="Cambria" panose="02040503050406030204" pitchFamily="18" charset="0"/>
              </a:rPr>
              <a:t>húng</a:t>
            </a:r>
            <a:r>
              <a:rPr lang="en-US" sz="2000" dirty="0">
                <a:latin typeface="Cambria" panose="02040503050406030204" pitchFamily="18" charset="0"/>
                <a:ea typeface="Cambria" panose="02040503050406030204" pitchFamily="18" charset="0"/>
              </a:rPr>
              <a:t> giúp xác định được về đại thể con đường cần đi, có được phương hướng đặt vấn đề cũng như giải quyết vấn đề tránh được những lầm lạc giữa mối liên hệ phức tạp mà không có tư tưởng dẫn đường.</a:t>
            </a:r>
          </a:p>
          <a:p>
            <a:endParaRPr lang="en-US" sz="2000" dirty="0">
              <a:latin typeface="Cambria" panose="02040503050406030204" pitchFamily="18" charset="0"/>
              <a:ea typeface="Cambria" panose="02040503050406030204" pitchFamily="18" charset="0"/>
            </a:endParaRPr>
          </a:p>
          <a:p>
            <a:pPr algn="ct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387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25F3F-932E-4047-90E7-E814CF7C1EB8}"/>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CDC44207-4E86-4FA0-8FE1-7C2572620CF8}"/>
              </a:ext>
            </a:extLst>
          </p:cNvPr>
          <p:cNvSpPr>
            <a:spLocks noGrp="1"/>
          </p:cNvSpPr>
          <p:nvPr>
            <p:ph type="title"/>
          </p:nvPr>
        </p:nvSpPr>
        <p:spPr/>
        <p:txBody>
          <a:bodyPr/>
          <a:lstStyle/>
          <a:p>
            <a:r>
              <a:rPr lang="vi-VN" dirty="0"/>
              <a:t> </a:t>
            </a:r>
            <a:r>
              <a:rPr lang="en-US" sz="2800" u="sng" dirty="0" err="1"/>
              <a:t>Ví</a:t>
            </a:r>
            <a:r>
              <a:rPr lang="en-US" sz="2800" u="sng" dirty="0"/>
              <a:t> </a:t>
            </a:r>
            <a:r>
              <a:rPr lang="en-US" sz="2800" u="sng" dirty="0" err="1"/>
              <a:t>dụ</a:t>
            </a:r>
            <a:r>
              <a:rPr lang="en-US" sz="2800" u="sng" dirty="0"/>
              <a:t> </a:t>
            </a:r>
            <a:r>
              <a:rPr lang="en-US" sz="2800" u="sng" dirty="0" err="1"/>
              <a:t>về</a:t>
            </a:r>
            <a:r>
              <a:rPr lang="en-US" sz="2800" u="sng" dirty="0"/>
              <a:t> </a:t>
            </a:r>
            <a:r>
              <a:rPr lang="en-US" sz="2800" u="sng" dirty="0" err="1"/>
              <a:t>vấn</a:t>
            </a:r>
            <a:r>
              <a:rPr lang="en-US" sz="2800" u="sng" dirty="0"/>
              <a:t> </a:t>
            </a:r>
            <a:r>
              <a:rPr lang="en-US" sz="2800" u="sng" dirty="0" err="1"/>
              <a:t>đề</a:t>
            </a:r>
            <a:r>
              <a:rPr lang="en-US" sz="2800" u="sng" dirty="0"/>
              <a:t> </a:t>
            </a:r>
            <a:r>
              <a:rPr lang="en-US" sz="2800" u="sng" dirty="0" err="1"/>
              <a:t>Tôn</a:t>
            </a:r>
            <a:r>
              <a:rPr lang="en-US" sz="2800" u="sng" dirty="0"/>
              <a:t> </a:t>
            </a:r>
            <a:r>
              <a:rPr lang="en-US" sz="2800" u="sng" dirty="0" err="1"/>
              <a:t>giáo</a:t>
            </a:r>
            <a:endParaRPr lang="en-US" dirty="0"/>
          </a:p>
        </p:txBody>
      </p:sp>
      <p:sp>
        <p:nvSpPr>
          <p:cNvPr id="4" name="Content Placeholder 3">
            <a:extLst>
              <a:ext uri="{FF2B5EF4-FFF2-40B4-BE49-F238E27FC236}">
                <a16:creationId xmlns:a16="http://schemas.microsoft.com/office/drawing/2014/main" id="{B837BC16-79DE-4F16-8E1E-F18400244A52}"/>
              </a:ext>
            </a:extLst>
          </p:cNvPr>
          <p:cNvSpPr>
            <a:spLocks noGrp="1"/>
          </p:cNvSpPr>
          <p:nvPr>
            <p:ph sz="quarter" idx="13"/>
          </p:nvPr>
        </p:nvSpPr>
        <p:spPr/>
        <p:txBody>
          <a:bodyPr/>
          <a:lstStyle/>
          <a:p>
            <a:pPr marL="0" indent="0">
              <a:buNone/>
            </a:pPr>
            <a:endParaRPr lang="vi-VN" dirty="0"/>
          </a:p>
          <a:p>
            <a:pPr marL="0" indent="0">
              <a:buNone/>
            </a:pPr>
            <a:endParaRPr lang="en-US" dirty="0"/>
          </a:p>
        </p:txBody>
      </p:sp>
      <p:sp>
        <p:nvSpPr>
          <p:cNvPr id="5" name="Content Placeholder 2">
            <a:extLst>
              <a:ext uri="{FF2B5EF4-FFF2-40B4-BE49-F238E27FC236}">
                <a16:creationId xmlns:a16="http://schemas.microsoft.com/office/drawing/2014/main" id="{81DF9E5D-9514-4EFF-B33E-A3C625C8BAC4}"/>
              </a:ext>
            </a:extLst>
          </p:cNvPr>
          <p:cNvSpPr txBox="1">
            <a:spLocks/>
          </p:cNvSpPr>
          <p:nvPr/>
        </p:nvSpPr>
        <p:spPr>
          <a:xfrm>
            <a:off x="3777521" y="1326358"/>
            <a:ext cx="4736892" cy="44497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panose="02040503050406030204" pitchFamily="18" charset="0"/>
                <a:ea typeface="Cambria" panose="02040503050406030204" pitchFamily="18" charset="0"/>
              </a:rPr>
              <a:t>Ở </a:t>
            </a:r>
            <a:r>
              <a:rPr lang="en-US" sz="2400" dirty="0" err="1">
                <a:latin typeface="Cambria" panose="02040503050406030204" pitchFamily="18" charset="0"/>
                <a:ea typeface="Cambria" panose="02040503050406030204" pitchFamily="18" charset="0"/>
              </a:rPr>
              <a:t>Việt</a:t>
            </a:r>
            <a:r>
              <a:rPr lang="en-US" sz="2400" dirty="0">
                <a:latin typeface="Cambria" panose="02040503050406030204" pitchFamily="18" charset="0"/>
                <a:ea typeface="Cambria" panose="02040503050406030204" pitchFamily="18" charset="0"/>
              </a:rPr>
              <a:t> Nam, </a:t>
            </a:r>
            <a:r>
              <a:rPr lang="en-US" sz="2400" dirty="0" err="1">
                <a:latin typeface="Cambria" panose="02040503050406030204" pitchFamily="18" charset="0"/>
                <a:ea typeface="Cambria" panose="02040503050406030204" pitchFamily="18" charset="0"/>
              </a:rPr>
              <a:t>vấn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để</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tôn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giáo</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đôi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khi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đã</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được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giải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quyết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bằng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những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cách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giản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đơn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hành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chính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thiếu</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cơ</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sở</a:t>
            </a:r>
            <a:r>
              <a:rPr lang="en-US" sz="2400" dirty="0">
                <a:latin typeface="Cambria" panose="02040503050406030204" pitchFamily="18" charset="0"/>
                <a:ea typeface="Cambria" panose="02040503050406030204" pitchFamily="18" charset="0"/>
              </a:rPr>
              <a:t> khoa </a:t>
            </a:r>
            <a:r>
              <a:rPr lang="en-US" sz="2400" dirty="0" err="1">
                <a:latin typeface="Cambria" panose="02040503050406030204" pitchFamily="18" charset="0"/>
                <a:ea typeface="Cambria" panose="02040503050406030204" pitchFamily="18" charset="0"/>
              </a:rPr>
              <a:t>học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không</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thấy</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hết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tính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phức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tạp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của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vấn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để</a:t>
            </a:r>
            <a:r>
              <a:rPr lang="en-US" sz="2400" dirty="0">
                <a:latin typeface="Cambria" panose="02040503050406030204" pitchFamily="18" charset="0"/>
                <a:ea typeface="Cambria" panose="02040503050406030204" pitchFamily="18" charset="0"/>
              </a:rPr>
              <a:t>. </a:t>
            </a:r>
          </a:p>
          <a:p>
            <a:r>
              <a:rPr lang="en-US" sz="2400" dirty="0" err="1">
                <a:latin typeface="Cambria" panose="02040503050406030204" pitchFamily="18" charset="0"/>
                <a:ea typeface="Cambria" panose="02040503050406030204" pitchFamily="18" charset="0"/>
              </a:rPr>
              <a:t>Tôn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giáo</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có</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thể</a:t>
            </a:r>
            <a:r>
              <a:rPr lang="en-US" sz="2400" dirty="0">
                <a:latin typeface="Cambria" panose="02040503050406030204" pitchFamily="18" charset="0"/>
                <a:ea typeface="Cambria" panose="02040503050406030204" pitchFamily="18" charset="0"/>
              </a:rPr>
              <a:t> ra </a:t>
            </a:r>
            <a:r>
              <a:rPr lang="en-US" sz="2400" dirty="0" err="1">
                <a:latin typeface="Cambria" panose="02040503050406030204" pitchFamily="18" charset="0"/>
                <a:ea typeface="Cambria" panose="02040503050406030204" pitchFamily="18" charset="0"/>
              </a:rPr>
              <a:t>đời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từ</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sức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mạnh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thiên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nhiên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bên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ngoài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với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xã</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hội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có</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giai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cấp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thì</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chính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sách</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áp</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bức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xã</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hội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là</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nguồn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gốc</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chủ</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yếu</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của</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tôn</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giáo</a:t>
            </a:r>
            <a:r>
              <a:rPr lang="en-US" sz="2400" dirty="0">
                <a:latin typeface="Cambria" panose="02040503050406030204" pitchFamily="18" charset="0"/>
                <a:ea typeface="Cambria" panose="02040503050406030204" pitchFamily="18" charset="0"/>
              </a:rPr>
              <a:t>. </a:t>
            </a:r>
          </a:p>
          <a:p>
            <a:endParaRPr lang="en-US" sz="2400" dirty="0">
              <a:latin typeface="Cambria" panose="02040503050406030204" pitchFamily="18" charset="0"/>
              <a:ea typeface="Cambria" panose="02040503050406030204" pitchFamily="18" charset="0"/>
            </a:endParaRPr>
          </a:p>
        </p:txBody>
      </p:sp>
      <p:pic>
        <p:nvPicPr>
          <p:cNvPr id="6" name="Picture 3">
            <a:extLst>
              <a:ext uri="{FF2B5EF4-FFF2-40B4-BE49-F238E27FC236}">
                <a16:creationId xmlns:a16="http://schemas.microsoft.com/office/drawing/2014/main" id="{12A50C51-0C11-4DB2-B349-6DC5CAC2C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39" y="1790700"/>
            <a:ext cx="287051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0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25F3F-932E-4047-90E7-E814CF7C1EB8}"/>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CDC44207-4E86-4FA0-8FE1-7C2572620CF8}"/>
              </a:ext>
            </a:extLst>
          </p:cNvPr>
          <p:cNvSpPr>
            <a:spLocks noGrp="1"/>
          </p:cNvSpPr>
          <p:nvPr>
            <p:ph type="title"/>
          </p:nvPr>
        </p:nvSpPr>
        <p:spPr/>
        <p:txBody>
          <a:bodyPr/>
          <a:lstStyle/>
          <a:p>
            <a:r>
              <a:rPr lang="vi-VN" dirty="0"/>
              <a:t> </a:t>
            </a:r>
            <a:r>
              <a:rPr lang="en-US" sz="2800" dirty="0" err="1"/>
              <a:t>Giải</a:t>
            </a:r>
            <a:r>
              <a:rPr lang="en-US" sz="2800" dirty="0"/>
              <a:t> </a:t>
            </a:r>
            <a:r>
              <a:rPr lang="en-US" sz="2800" dirty="0" err="1"/>
              <a:t>quyết</a:t>
            </a:r>
            <a:r>
              <a:rPr lang="en-US" sz="2800" dirty="0"/>
              <a:t> </a:t>
            </a:r>
            <a:r>
              <a:rPr lang="en-US" sz="2800" dirty="0" err="1"/>
              <a:t>vấn</a:t>
            </a:r>
            <a:r>
              <a:rPr lang="en-US" sz="2800" dirty="0"/>
              <a:t> </a:t>
            </a:r>
            <a:r>
              <a:rPr lang="en-US" sz="2800" dirty="0" err="1"/>
              <a:t>đề</a:t>
            </a:r>
            <a:r>
              <a:rPr lang="en-US" sz="2800" dirty="0"/>
              <a:t> </a:t>
            </a:r>
            <a:r>
              <a:rPr lang="en-US" sz="2800" dirty="0" err="1"/>
              <a:t>Tôn</a:t>
            </a:r>
            <a:r>
              <a:rPr lang="en-US" sz="2800" dirty="0"/>
              <a:t> </a:t>
            </a:r>
            <a:r>
              <a:rPr lang="en-US" sz="2800" dirty="0" err="1"/>
              <a:t>giáo</a:t>
            </a:r>
            <a:r>
              <a:rPr lang="en-US" sz="2800" dirty="0"/>
              <a:t> </a:t>
            </a:r>
            <a:r>
              <a:rPr lang="en-US" sz="2800" dirty="0" err="1"/>
              <a:t>trên</a:t>
            </a:r>
            <a:r>
              <a:rPr lang="en-US" sz="2800" dirty="0"/>
              <a:t> </a:t>
            </a:r>
            <a:r>
              <a:rPr lang="en-US" sz="2800" dirty="0" err="1"/>
              <a:t>phạm</a:t>
            </a:r>
            <a:r>
              <a:rPr lang="en-US" sz="2800" dirty="0"/>
              <a:t> </a:t>
            </a:r>
            <a:r>
              <a:rPr lang="en-US" sz="2800" dirty="0" err="1"/>
              <a:t>triết</a:t>
            </a:r>
            <a:r>
              <a:rPr lang="en-US" sz="2800" dirty="0"/>
              <a:t> </a:t>
            </a:r>
            <a:r>
              <a:rPr lang="en-US" sz="2800" dirty="0" err="1"/>
              <a:t>học</a:t>
            </a:r>
            <a:r>
              <a:rPr lang="en-US" sz="2800" dirty="0"/>
              <a:t> </a:t>
            </a:r>
            <a:br>
              <a:rPr lang="en-US" sz="2800" dirty="0"/>
            </a:br>
            <a:r>
              <a:rPr lang="vi-VN" dirty="0"/>
              <a:t> </a:t>
            </a:r>
            <a:endParaRPr lang="en-US" dirty="0"/>
          </a:p>
        </p:txBody>
      </p:sp>
      <p:sp>
        <p:nvSpPr>
          <p:cNvPr id="4" name="Content Placeholder 3">
            <a:extLst>
              <a:ext uri="{FF2B5EF4-FFF2-40B4-BE49-F238E27FC236}">
                <a16:creationId xmlns:a16="http://schemas.microsoft.com/office/drawing/2014/main" id="{B837BC16-79DE-4F16-8E1E-F18400244A52}"/>
              </a:ext>
            </a:extLst>
          </p:cNvPr>
          <p:cNvSpPr>
            <a:spLocks noGrp="1"/>
          </p:cNvSpPr>
          <p:nvPr>
            <p:ph sz="quarter" idx="13"/>
          </p:nvPr>
        </p:nvSpPr>
        <p:spPr>
          <a:xfrm>
            <a:off x="235077" y="731837"/>
            <a:ext cx="8674100" cy="5303393"/>
          </a:xfrm>
        </p:spPr>
        <p:txBody>
          <a:bodyPr/>
          <a:lstStyle/>
          <a:p>
            <a:pPr marL="0" indent="0">
              <a:buNone/>
            </a:pPr>
            <a:r>
              <a:rPr lang="vi-VN" dirty="0"/>
              <a:t> </a:t>
            </a:r>
            <a:endParaRPr lang="en-US" dirty="0"/>
          </a:p>
        </p:txBody>
      </p:sp>
      <p:sp>
        <p:nvSpPr>
          <p:cNvPr id="5" name="Content Placeholder 2">
            <a:extLst>
              <a:ext uri="{FF2B5EF4-FFF2-40B4-BE49-F238E27FC236}">
                <a16:creationId xmlns:a16="http://schemas.microsoft.com/office/drawing/2014/main" id="{5F23F805-A6CF-4110-AE2F-EDE7D8315002}"/>
              </a:ext>
            </a:extLst>
          </p:cNvPr>
          <p:cNvSpPr txBox="1">
            <a:spLocks/>
          </p:cNvSpPr>
          <p:nvPr/>
        </p:nvSpPr>
        <p:spPr>
          <a:xfrm>
            <a:off x="3886201" y="1166018"/>
            <a:ext cx="4800600" cy="4525963"/>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a:latin typeface="Cambria" panose="02040503050406030204" pitchFamily="18" charset="0"/>
                <a:ea typeface="Cambria" panose="02040503050406030204" pitchFamily="18" charset="0"/>
              </a:rPr>
              <a:t>Xuất phát từ lập trường duy vật </a:t>
            </a:r>
          </a:p>
          <a:p>
            <a:r>
              <a:rPr lang="en-US" sz="2500" dirty="0">
                <a:latin typeface="Cambria" panose="02040503050406030204" pitchFamily="18" charset="0"/>
                <a:ea typeface="Cambria" panose="02040503050406030204" pitchFamily="18" charset="0"/>
              </a:rPr>
              <a:t>Coi vật chất là cái có trước và quyết định ý thức , chúng ta đi tìm nguyên nhân vật chất đã sản sinh ra tôn giáo và hạn chế tác tiêu cực của nó.</a:t>
            </a:r>
          </a:p>
          <a:p>
            <a:pPr marL="0" indent="0">
              <a:buFont typeface="Arial" pitchFamily="34" charset="0"/>
              <a:buNone/>
            </a:pPr>
            <a:endParaRPr lang="en-US" dirty="0">
              <a:latin typeface="Cambria" panose="02040503050406030204" pitchFamily="18" charset="0"/>
              <a:ea typeface="Cambria" panose="02040503050406030204" pitchFamily="18" charset="0"/>
            </a:endParaRPr>
          </a:p>
          <a:p>
            <a:pPr>
              <a:buFont typeface="Wingdings" pitchFamily="2" charset="2"/>
              <a:buChar char="Ø"/>
            </a:pPr>
            <a:r>
              <a:rPr lang="en-US" dirty="0">
                <a:latin typeface="Cambria" panose="02040503050406030204" pitchFamily="18" charset="0"/>
                <a:ea typeface="Cambria" panose="02040503050406030204" pitchFamily="18" charset="0"/>
              </a:rPr>
              <a:t>Còn lập trường duy tâm</a:t>
            </a:r>
          </a:p>
          <a:p>
            <a:r>
              <a:rPr lang="en-US" sz="2500" dirty="0">
                <a:latin typeface="Cambria" panose="02040503050406030204" pitchFamily="18" charset="0"/>
                <a:ea typeface="Cambria" panose="02040503050406030204" pitchFamily="18" charset="0"/>
              </a:rPr>
              <a:t>Dù tự giác hay tự phạt, coi ý thức là cái có trước và quyết định vật chất , sẽ tìm cách loại trừ sức mạnh bằng ý chí,bằng cách cấm đoán  </a:t>
            </a:r>
            <a:r>
              <a:rPr lang="en-US" sz="2500" dirty="0">
                <a:latin typeface="Cambria" panose="02040503050406030204" pitchFamily="18" charset="0"/>
                <a:ea typeface="Cambria" panose="02040503050406030204" pitchFamily="18" charset="0"/>
                <a:sym typeface="Wingdings" pitchFamily="2" charset="2"/>
              </a:rPr>
              <a:t> không đem kết quả</a:t>
            </a:r>
            <a:endParaRPr lang="en-US" sz="2500" dirty="0">
              <a:latin typeface="Cambria" panose="02040503050406030204" pitchFamily="18" charset="0"/>
              <a:ea typeface="Cambria" panose="02040503050406030204" pitchFamily="18" charset="0"/>
            </a:endParaRPr>
          </a:p>
        </p:txBody>
      </p:sp>
      <p:pic>
        <p:nvPicPr>
          <p:cNvPr id="6" name="Picture 3">
            <a:extLst>
              <a:ext uri="{FF2B5EF4-FFF2-40B4-BE49-F238E27FC236}">
                <a16:creationId xmlns:a16="http://schemas.microsoft.com/office/drawing/2014/main" id="{5B95D92B-51F2-4B92-B55F-4C8B0FDE7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12" y="1630933"/>
            <a:ext cx="335245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75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25F3F-932E-4047-90E7-E814CF7C1EB8}"/>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CDC44207-4E86-4FA0-8FE1-7C2572620CF8}"/>
              </a:ext>
            </a:extLst>
          </p:cNvPr>
          <p:cNvSpPr>
            <a:spLocks noGrp="1"/>
          </p:cNvSpPr>
          <p:nvPr>
            <p:ph type="title"/>
          </p:nvPr>
        </p:nvSpPr>
        <p:spPr/>
        <p:txBody>
          <a:bodyPr/>
          <a:lstStyle/>
          <a:p>
            <a:r>
              <a:rPr lang="en-US" sz="2800" dirty="0" err="1"/>
              <a:t>Ví</a:t>
            </a:r>
            <a:r>
              <a:rPr lang="en-US" sz="2800" dirty="0"/>
              <a:t> </a:t>
            </a:r>
            <a:r>
              <a:rPr lang="en-US" sz="2800" dirty="0" err="1"/>
              <a:t>dụ</a:t>
            </a:r>
            <a:r>
              <a:rPr lang="en-US" sz="2800" dirty="0"/>
              <a:t> </a:t>
            </a:r>
            <a:r>
              <a:rPr lang="en-US" sz="2800" dirty="0" err="1"/>
              <a:t>về</a:t>
            </a:r>
            <a:r>
              <a:rPr lang="en-US" sz="2800" dirty="0"/>
              <a:t> </a:t>
            </a:r>
            <a:r>
              <a:rPr lang="en-US" sz="2800" dirty="0" err="1"/>
              <a:t>tôn</a:t>
            </a:r>
            <a:r>
              <a:rPr lang="en-US" sz="2800" dirty="0"/>
              <a:t> </a:t>
            </a:r>
            <a:r>
              <a:rPr lang="en-US" sz="2800" dirty="0" err="1"/>
              <a:t>giáo</a:t>
            </a:r>
            <a:endParaRPr lang="en-US" dirty="0"/>
          </a:p>
        </p:txBody>
      </p:sp>
      <p:sp>
        <p:nvSpPr>
          <p:cNvPr id="4" name="Content Placeholder 3">
            <a:extLst>
              <a:ext uri="{FF2B5EF4-FFF2-40B4-BE49-F238E27FC236}">
                <a16:creationId xmlns:a16="http://schemas.microsoft.com/office/drawing/2014/main" id="{B837BC16-79DE-4F16-8E1E-F18400244A52}"/>
              </a:ext>
            </a:extLst>
          </p:cNvPr>
          <p:cNvSpPr>
            <a:spLocks noGrp="1"/>
          </p:cNvSpPr>
          <p:nvPr>
            <p:ph sz="quarter" idx="13"/>
          </p:nvPr>
        </p:nvSpPr>
        <p:spPr/>
        <p:txBody>
          <a:bodyPr/>
          <a:lstStyle/>
          <a:p>
            <a:pPr marL="0" indent="0">
              <a:buNone/>
            </a:pPr>
            <a:r>
              <a:rPr lang="vi-VN" dirty="0"/>
              <a:t> </a:t>
            </a:r>
            <a:endParaRPr lang="en-US" dirty="0"/>
          </a:p>
        </p:txBody>
      </p:sp>
      <p:sp>
        <p:nvSpPr>
          <p:cNvPr id="5" name="Flowchart: Alternate Process 4">
            <a:extLst>
              <a:ext uri="{FF2B5EF4-FFF2-40B4-BE49-F238E27FC236}">
                <a16:creationId xmlns:a16="http://schemas.microsoft.com/office/drawing/2014/main" id="{4901D1D8-7825-4B9A-88A7-2F514FB6B9D5}"/>
              </a:ext>
            </a:extLst>
          </p:cNvPr>
          <p:cNvSpPr/>
          <p:nvPr/>
        </p:nvSpPr>
        <p:spPr>
          <a:xfrm>
            <a:off x="396336" y="5178553"/>
            <a:ext cx="8229254" cy="8382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a typeface="Cambria" panose="02040503050406030204" pitchFamily="18" charset="0"/>
            </a:endParaRPr>
          </a:p>
          <a:p>
            <a:pPr marL="342900" indent="-342900" algn="ctr">
              <a:buFont typeface="Wingdings" pitchFamily="2" charset="2"/>
              <a:buChar char="Ø"/>
            </a:pPr>
            <a:r>
              <a:rPr lang="en-US" sz="2400" dirty="0">
                <a:solidFill>
                  <a:schemeClr val="tx1"/>
                </a:solidFill>
                <a:latin typeface="Cambria" panose="02040503050406030204" pitchFamily="18" charset="0"/>
                <a:ea typeface="Cambria" panose="02040503050406030204" pitchFamily="18" charset="0"/>
              </a:rPr>
              <a:t>Đó là một đường lối khoa học chỉ có thể có được trên cơ sở lập trường duy vật.</a:t>
            </a:r>
          </a:p>
          <a:p>
            <a:pPr algn="ctr"/>
            <a:endParaRPr lang="en-US" sz="2400" dirty="0">
              <a:solidFill>
                <a:schemeClr val="tx1"/>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4BAF704F-BA43-4007-96D7-89092E077F4D}"/>
              </a:ext>
            </a:extLst>
          </p:cNvPr>
          <p:cNvSpPr txBox="1">
            <a:spLocks/>
          </p:cNvSpPr>
          <p:nvPr/>
        </p:nvSpPr>
        <p:spPr>
          <a:xfrm>
            <a:off x="3960825" y="1105649"/>
            <a:ext cx="47244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panose="02040503050406030204" pitchFamily="18" charset="0"/>
                <a:ea typeface="Cambria" panose="02040503050406030204" pitchFamily="18" charset="0"/>
              </a:rPr>
              <a:t>Vì vậy, muốn khắc phục những ảnh hưởng tiêu cực của tôn giáo thì phải loại trừ mọi áp bức, bất công xã hội chứ không phải chỉ dùng biện pháp cấm đoán tôn giáo. </a:t>
            </a:r>
          </a:p>
          <a:p>
            <a:r>
              <a:rPr lang="en-US" sz="2400" dirty="0">
                <a:latin typeface="Cambria" panose="02040503050406030204" pitchFamily="18" charset="0"/>
                <a:ea typeface="Cambria" panose="02040503050406030204" pitchFamily="18" charset="0"/>
              </a:rPr>
              <a:t>Như vậy ta vừa thể hiện sự tự do tín ngưỡng, vừa đấu tranh chống lại sự tiêu cực của tôn giáo. </a:t>
            </a:r>
          </a:p>
          <a:p>
            <a:pPr>
              <a:buFont typeface="Wingdings" pitchFamily="2" charset="2"/>
              <a:buChar char="Ø"/>
            </a:pPr>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pic>
        <p:nvPicPr>
          <p:cNvPr id="7" name="Picture 3">
            <a:extLst>
              <a:ext uri="{FF2B5EF4-FFF2-40B4-BE49-F238E27FC236}">
                <a16:creationId xmlns:a16="http://schemas.microsoft.com/office/drawing/2014/main" id="{3F4EADDB-974D-443D-A3A3-572A1BC02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71" y="1105649"/>
            <a:ext cx="335245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90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25F3F-932E-4047-90E7-E814CF7C1EB8}"/>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CDC44207-4E86-4FA0-8FE1-7C2572620CF8}"/>
              </a:ext>
            </a:extLst>
          </p:cNvPr>
          <p:cNvSpPr>
            <a:spLocks noGrp="1"/>
          </p:cNvSpPr>
          <p:nvPr>
            <p:ph type="title"/>
          </p:nvPr>
        </p:nvSpPr>
        <p:spPr/>
        <p:txBody>
          <a:bodyPr/>
          <a:lstStyle/>
          <a:p>
            <a:r>
              <a:rPr lang="vi-VN" dirty="0"/>
              <a:t> Vai trò của triết học Mác – Lênin </a:t>
            </a:r>
            <a:endParaRPr lang="en-US" dirty="0"/>
          </a:p>
        </p:txBody>
      </p:sp>
      <p:sp>
        <p:nvSpPr>
          <p:cNvPr id="4" name="Content Placeholder 3">
            <a:extLst>
              <a:ext uri="{FF2B5EF4-FFF2-40B4-BE49-F238E27FC236}">
                <a16:creationId xmlns:a16="http://schemas.microsoft.com/office/drawing/2014/main" id="{B837BC16-79DE-4F16-8E1E-F18400244A52}"/>
              </a:ext>
            </a:extLst>
          </p:cNvPr>
          <p:cNvSpPr>
            <a:spLocks noGrp="1"/>
          </p:cNvSpPr>
          <p:nvPr>
            <p:ph sz="quarter" idx="13"/>
          </p:nvPr>
        </p:nvSpPr>
        <p:spPr>
          <a:xfrm>
            <a:off x="0" y="530352"/>
            <a:ext cx="8674100" cy="5303393"/>
          </a:xfrm>
        </p:spPr>
        <p:txBody>
          <a:bodyPr/>
          <a:lstStyle/>
          <a:p>
            <a:pPr marL="0" indent="0">
              <a:buNone/>
            </a:pPr>
            <a:r>
              <a:rPr lang="vi-VN" dirty="0"/>
              <a:t> </a:t>
            </a:r>
            <a:endParaRPr lang="en-US" dirty="0"/>
          </a:p>
        </p:txBody>
      </p:sp>
      <p:sp>
        <p:nvSpPr>
          <p:cNvPr id="8" name="Content Placeholder 2">
            <a:extLst>
              <a:ext uri="{FF2B5EF4-FFF2-40B4-BE49-F238E27FC236}">
                <a16:creationId xmlns:a16="http://schemas.microsoft.com/office/drawing/2014/main" id="{526DDD3B-2F70-475D-8C67-21A3FC40E424}"/>
              </a:ext>
            </a:extLst>
          </p:cNvPr>
          <p:cNvSpPr txBox="1">
            <a:spLocks/>
          </p:cNvSpPr>
          <p:nvPr/>
        </p:nvSpPr>
        <p:spPr>
          <a:xfrm>
            <a:off x="674556" y="1307782"/>
            <a:ext cx="7600013"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panose="02040503050406030204" pitchFamily="18" charset="0"/>
                <a:ea typeface="Cambria" panose="02040503050406030204" pitchFamily="18" charset="0"/>
              </a:rPr>
              <a:t>Xuất phát từ những lập trường triết học khác nhau, chúng ta đã đi đến những cách giải quyết vấn để khác nhau. </a:t>
            </a:r>
            <a:endParaRPr lang="vi-VN" sz="24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Do đó, việc có chấp nhận hay không một lập trường triết học nhất định sẽ không chỉ đơn thuần là sự có chấp nhận hay không một thế giới quan nhất định, một cách lý giải nhất định về thế giới, mà còn là sự có chấp nhận hay không một cơ sở phương pháp luận nhất định chỉ đạo cho hành động.</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0439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vai trò triết học mac-lenin phần b,c</Template>
  <TotalTime>2</TotalTime>
  <Words>2723</Words>
  <Application>Microsoft Office PowerPoint</Application>
  <PresentationFormat>On-screen Show (4:3)</PresentationFormat>
  <Paragraphs>148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Cambria Math</vt:lpstr>
      <vt:lpstr>Lato</vt:lpstr>
      <vt:lpstr>Wingdings</vt:lpstr>
      <vt:lpstr>Office Theme</vt:lpstr>
      <vt:lpstr>PowerPoint Presentation</vt:lpstr>
      <vt:lpstr>PowerPoint Presentation</vt:lpstr>
      <vt:lpstr> Vai trò của triết học Mác – Lênin </vt:lpstr>
      <vt:lpstr> Vai trò của triết học Mác – Lênin </vt:lpstr>
      <vt:lpstr> Vai trò của triết học Mác – Lênin </vt:lpstr>
      <vt:lpstr> Ví dụ về vấn đề Tôn giáo</vt:lpstr>
      <vt:lpstr> Giải quyết vấn đề Tôn giáo trên phạm triết học   </vt:lpstr>
      <vt:lpstr>Ví dụ về tôn giáo</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 Vai trò của triết học Mác – Lênin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VAN VY 20198344</dc:creator>
  <cp:lastModifiedBy>LE VAN VY 20198344</cp:lastModifiedBy>
  <cp:revision>1</cp:revision>
  <dcterms:created xsi:type="dcterms:W3CDTF">2021-11-04T02:16:17Z</dcterms:created>
  <dcterms:modified xsi:type="dcterms:W3CDTF">2021-11-04T02:18:36Z</dcterms:modified>
</cp:coreProperties>
</file>