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9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1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90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6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621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8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91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1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11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5FCADB-BA4A-4012-8A4F-FC9BBE5061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F2530-182F-4F66-A28B-1D616EE4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7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5wL_JihhuALLWaJhsGG6um9KJO_0uV8#scrollTo=tpx4J22ryFwS&amp;uniqifier=1" TargetMode="External"/><Relationship Id="rId2" Type="http://schemas.openxmlformats.org/officeDocument/2006/relationships/hyperlink" Target="https://docs.google.com/spreadsheets/d/1z8-yoXU2sdokbtRTGe1mVYHxyhjNbbT1/edit?gid=592330672#gid=59233067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CC083-7847-D379-9C84-06F7A8095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133" y="1879600"/>
            <a:ext cx="7383992" cy="250613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Sistemas de Apoio à Decisão: Análise Envoltória de Dados (DEA)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D887D-A7F9-442C-79D8-2756667DB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Levy Galas Jacob – 2427805</a:t>
            </a:r>
          </a:p>
        </p:txBody>
      </p:sp>
    </p:spTree>
    <p:extLst>
      <p:ext uri="{BB962C8B-B14F-4D97-AF65-F5344CB8AC3E}">
        <p14:creationId xmlns:p14="http://schemas.microsoft.com/office/powerpoint/2010/main" val="700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C430-D6DD-E927-A0B1-86C6B4A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eficiência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DC152-FA6D-6B00-68F7-D48B18A8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	O conceito de eficiência refere-se a uma situação ideal; o máximo de produção para um dado nível de insumos ou o mínimo de insumos para um dado nível de produção. Sujeito à disponibilidade de dados, vários tipos de eficiência podem ser medidos:</a:t>
            </a:r>
          </a:p>
          <a:p>
            <a:pPr algn="just"/>
            <a:r>
              <a:rPr lang="pt-BR" dirty="0"/>
              <a:t>Eficiência técnica: na qual tanto os outputs quanto os inputs são medidos. </a:t>
            </a:r>
          </a:p>
          <a:p>
            <a:pPr algn="just"/>
            <a:r>
              <a:rPr lang="pt-BR" dirty="0"/>
              <a:t>Eficiência de custo: idêntica à eficiência técnica, exceto que a informação de custo (ou preço) sobre os insumos é adicionada ao modelo.</a:t>
            </a:r>
          </a:p>
          <a:p>
            <a:pPr algn="just"/>
            <a:r>
              <a:rPr lang="pt-BR" dirty="0"/>
              <a:t>Eficiência de receita: idêntica à eficiência técnica, exceto que a informação de preço sobre os outputs é adicionada ao modelo.</a:t>
            </a:r>
          </a:p>
          <a:p>
            <a:pPr algn="just"/>
            <a:r>
              <a:rPr lang="pt-BR" dirty="0"/>
              <a:t>Eficiência de lucro: idêntica à eficiência técnica, exceto que a informação de custo sobre os insumos e a informação de preço sobre os outputs são adicionadas ao modelo.</a:t>
            </a:r>
          </a:p>
          <a:p>
            <a:pPr marL="0" indent="0" algn="just">
              <a:buNone/>
            </a:pPr>
            <a:r>
              <a:rPr lang="pt-BR" dirty="0"/>
              <a:t>	A eficiência técnica é uma medida global do desempenho das Unidades de Decisão (</a:t>
            </a:r>
            <a:r>
              <a:rPr lang="pt-BR" dirty="0" err="1"/>
              <a:t>DMUs</a:t>
            </a:r>
            <a:r>
              <a:rPr lang="pt-BR" dirty="0"/>
              <a:t>). No entanto, não indica a fonte da ineficiência. Essa fonte pode ser:</a:t>
            </a:r>
          </a:p>
          <a:p>
            <a:pPr algn="just"/>
            <a:r>
              <a:rPr lang="pt-BR" dirty="0"/>
              <a:t>A DMU pode estar mal gerenciada e operada.</a:t>
            </a:r>
          </a:p>
          <a:p>
            <a:pPr algn="just"/>
            <a:r>
              <a:rPr lang="pt-BR" dirty="0"/>
              <a:t>Ela pode não estar com o desempenho esperado por não operar na escala adequada.</a:t>
            </a:r>
          </a:p>
        </p:txBody>
      </p:sp>
    </p:spTree>
    <p:extLst>
      <p:ext uri="{BB962C8B-B14F-4D97-AF65-F5344CB8AC3E}">
        <p14:creationId xmlns:p14="http://schemas.microsoft.com/office/powerpoint/2010/main" val="332224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C1CD-86BD-3F3D-98C1-F7A73BD1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DEA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03C14-2397-38B2-19A4-C58E7333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311400"/>
          </a:xfrm>
        </p:spPr>
        <p:txBody>
          <a:bodyPr/>
          <a:lstStyle/>
          <a:p>
            <a:pPr algn="just"/>
            <a:r>
              <a:rPr lang="pt-BR" dirty="0"/>
              <a:t>O DEA oferece uma série de vantagens para gestores, como a capacidade de comparar diretamente múltiplas unidades de decisão, identificar ineficiências e fornecer recomendações para melhoria. </a:t>
            </a:r>
          </a:p>
          <a:p>
            <a:pPr algn="just"/>
            <a:r>
              <a:rPr lang="pt-BR" dirty="0"/>
              <a:t>Não requer a especificação de uma forma funcional entre inputs e outputs, tornando-o mais flexível em situações com múltiplos fatores de produção.</a:t>
            </a:r>
          </a:p>
          <a:p>
            <a:pPr algn="just"/>
            <a:r>
              <a:rPr lang="pt-BR" dirty="0"/>
              <a:t>É um método flexível que permite integração com outros métodos de tomada de decisão.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30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3730-0B02-1A94-F9B9-38A6DFA2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DEA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2A082-B8ED-2796-528E-A71A9677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33600"/>
            <a:ext cx="10131425" cy="2650067"/>
          </a:xfrm>
        </p:spPr>
        <p:txBody>
          <a:bodyPr/>
          <a:lstStyle/>
          <a:p>
            <a:pPr algn="just"/>
            <a:r>
              <a:rPr lang="pt-BR" dirty="0"/>
              <a:t>Apesar de suas vantagens, o DEA tem algumas limitações:</a:t>
            </a:r>
          </a:p>
          <a:p>
            <a:pPr algn="just"/>
            <a:r>
              <a:rPr lang="pt-BR" dirty="0"/>
              <a:t>Ele é sensível a outliers, o que pode distorcer a análise de eficiência. 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métido</a:t>
            </a:r>
            <a:r>
              <a:rPr lang="pt-BR" dirty="0"/>
              <a:t> necessita que os dados sejam precisos e completos, o que nem sempre é o caso em situações reais. </a:t>
            </a:r>
          </a:p>
          <a:p>
            <a:pPr algn="just"/>
            <a:r>
              <a:rPr lang="pt-BR" dirty="0"/>
              <a:t>Outro ponto é que ele pode gerar múltiplas soluções eficientes, dificultando a tomada de decisões claras em certos contextos. (O que pode ser uma oportunidade para integração a outros métodos de tomadas de decisão, o que permite desbravar novos horizontes no estado da arte deste método)</a:t>
            </a:r>
          </a:p>
        </p:txBody>
      </p:sp>
    </p:spTree>
    <p:extLst>
      <p:ext uri="{BB962C8B-B14F-4D97-AF65-F5344CB8AC3E}">
        <p14:creationId xmlns:p14="http://schemas.microsoft.com/office/powerpoint/2010/main" val="25481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E99F5-24FC-8DC1-CDC6-36DB2A62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DEA e Benchmarking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5536F-99CD-5D3D-7193-2CF4A8B2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26733"/>
          </a:xfrm>
        </p:spPr>
        <p:txBody>
          <a:bodyPr/>
          <a:lstStyle/>
          <a:p>
            <a:pPr algn="just"/>
            <a:r>
              <a:rPr lang="pt-BR" dirty="0"/>
              <a:t>O DEA é amplamente utilizado em benchmarking, permitindo que empresas comparem sua eficiência com a de concorrentes ou unidades semelhantes.</a:t>
            </a:r>
          </a:p>
          <a:p>
            <a:pPr algn="just"/>
            <a:r>
              <a:rPr lang="pt-BR" dirty="0"/>
              <a:t>A análise identifica os líderes em eficiência e oferece um ponto de referência para que outras unidades possam se alinhar ou melhorar.</a:t>
            </a:r>
          </a:p>
          <a:p>
            <a:pPr algn="just"/>
            <a:r>
              <a:rPr lang="pt-BR" dirty="0"/>
              <a:t>Isso ajuda as organizações a identificar as melhores práticas e áreas que precisam de ajustes.</a:t>
            </a:r>
          </a:p>
        </p:txBody>
      </p:sp>
    </p:spTree>
    <p:extLst>
      <p:ext uri="{BB962C8B-B14F-4D97-AF65-F5344CB8AC3E}">
        <p14:creationId xmlns:p14="http://schemas.microsoft.com/office/powerpoint/2010/main" val="18794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11331-7908-B75C-4427-E073788B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DEA - 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72AD5-0C01-0CB1-126B-EC94B14F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646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Sustentabilidade:</a:t>
            </a:r>
          </a:p>
          <a:p>
            <a:pPr algn="just"/>
            <a:r>
              <a:rPr lang="pt-BR" dirty="0"/>
              <a:t>O DEA pode ser aplicado em contextos de sustentabilidade, onde as </a:t>
            </a:r>
            <a:r>
              <a:rPr lang="pt-BR" dirty="0" err="1"/>
              <a:t>DMUs</a:t>
            </a:r>
            <a:r>
              <a:rPr lang="pt-BR" dirty="0"/>
              <a:t> são avaliadas não apenas com base em outputs financeiros, mas também em outputs ambientais e sociais.</a:t>
            </a:r>
          </a:p>
          <a:p>
            <a:pPr algn="just"/>
            <a:r>
              <a:rPr lang="pt-BR" dirty="0"/>
              <a:t>Essa abordagem holística permite que as organizações equilibrem eficiência econômica e impactos ambientais, tornando-se uma ferramenta valiosa para empresas que buscam práticas sustentáveis.</a:t>
            </a:r>
          </a:p>
          <a:p>
            <a:pPr marL="0" indent="0" algn="just">
              <a:buNone/>
            </a:pPr>
            <a:r>
              <a:rPr lang="pt-BR" dirty="0"/>
              <a:t>	Setor público: </a:t>
            </a:r>
          </a:p>
          <a:p>
            <a:pPr algn="just"/>
            <a:r>
              <a:rPr lang="pt-BR" dirty="0"/>
              <a:t>O DEA tem sido amplamente utilizado em instituições públicas, como hospitais e sistemas educacionais, para avaliar a eficiência dos serviços prestados. </a:t>
            </a:r>
          </a:p>
          <a:p>
            <a:pPr algn="just"/>
            <a:r>
              <a:rPr lang="pt-BR" dirty="0"/>
              <a:t>No setor público, os recursos são frequentemente limitados, e o DEA ajuda a identificar áreas onde melhorias podem ser feitas para maximizar os resultados e otimizar a alocação de recursos.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97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C2E1-1E22-D0BF-F764-F53EA65B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Prática do DEA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A54D2-97E8-CFCC-0C46-9295AAFF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Para implementar o DEA se faz necessário algumas etapas:</a:t>
            </a:r>
          </a:p>
          <a:p>
            <a:pPr algn="just"/>
            <a:r>
              <a:rPr lang="pt-BR" dirty="0"/>
              <a:t>É aconselhado um bom processo de ETL (</a:t>
            </a:r>
            <a:r>
              <a:rPr lang="pt-BR" dirty="0" err="1"/>
              <a:t>Extract</a:t>
            </a:r>
            <a:r>
              <a:rPr lang="pt-BR" dirty="0"/>
              <a:t>, </a:t>
            </a:r>
            <a:r>
              <a:rPr lang="pt-BR" dirty="0" err="1"/>
              <a:t>Transform</a:t>
            </a:r>
            <a:r>
              <a:rPr lang="pt-BR" dirty="0"/>
              <a:t>, </a:t>
            </a:r>
            <a:r>
              <a:rPr lang="pt-BR" dirty="0" err="1"/>
              <a:t>Load</a:t>
            </a:r>
            <a:r>
              <a:rPr lang="pt-BR" dirty="0"/>
              <a:t>), visto que uma das fraquezas do DEA é sua sensibilidade a Outliers, dados incorretos ou dados faltantes. (exemplo: lançamento incorreto de uma nota fiscal, que pode destorcer o custo de um produto ou de um custo operacional)</a:t>
            </a:r>
          </a:p>
          <a:p>
            <a:pPr algn="just"/>
            <a:r>
              <a:rPr lang="pt-BR" dirty="0"/>
              <a:t>Os dados então são inseridos e processados em uma ferramenta de análise (como Excel, Python, </a:t>
            </a:r>
            <a:r>
              <a:rPr lang="pt-BR" dirty="0" err="1"/>
              <a:t>powerBI</a:t>
            </a:r>
            <a:r>
              <a:rPr lang="pt-BR" dirty="0"/>
              <a:t> ou software especializado, como o Win4DEAP) de acordo com a metodologia DEA.</a:t>
            </a:r>
          </a:p>
          <a:p>
            <a:pPr algn="just"/>
            <a:r>
              <a:rPr lang="pt-BR" dirty="0"/>
              <a:t>Os resultados devem ser interpretados para identificar as </a:t>
            </a:r>
            <a:r>
              <a:rPr lang="pt-BR" dirty="0" err="1"/>
              <a:t>DMUs</a:t>
            </a:r>
            <a:r>
              <a:rPr lang="pt-BR" dirty="0"/>
              <a:t> eficientes e sugerir melhorias para aquelas que não alcançam a fronteira de eficiência.</a:t>
            </a:r>
          </a:p>
          <a:p>
            <a:pPr algn="just"/>
            <a:r>
              <a:rPr lang="pt-BR" dirty="0"/>
              <a:t>Além disso, baseado nos resultados da análise, pode-se inferir interpretações de contexto (direcionada a inputs ou direcionada a outputs), que guiem a organização para uma análise de causa-raiz dos motivos pelos quais as </a:t>
            </a:r>
            <a:r>
              <a:rPr lang="pt-BR" dirty="0" err="1"/>
              <a:t>DMUs</a:t>
            </a:r>
            <a:r>
              <a:rPr lang="pt-BR" dirty="0"/>
              <a:t> não alcançaram os resultados esperados (O DEA é uma poderosa ferramenta para auxiliar em análises com ferramentas como diagrama de </a:t>
            </a:r>
            <a:r>
              <a:rPr lang="pt-BR" dirty="0" err="1"/>
              <a:t>pareto</a:t>
            </a:r>
            <a:r>
              <a:rPr lang="pt-BR" dirty="0"/>
              <a:t>, diagrama de Ishikawa, PDCA, </a:t>
            </a:r>
            <a:r>
              <a:rPr lang="pt-BR" dirty="0" err="1"/>
              <a:t>OKRs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9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A9750-45A4-CD88-E8BD-81714674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dos Dados </a:t>
            </a:r>
            <a:br>
              <a:rPr lang="pt-BR" dirty="0"/>
            </a:br>
            <a:r>
              <a:rPr lang="pt-BR" dirty="0"/>
              <a:t>Orientação a Input ou Output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415EE-477F-ADBD-3362-D5263350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72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aplicação do método DEA, a escolha entre uma </a:t>
            </a:r>
            <a:r>
              <a:rPr lang="pt-BR" b="1" dirty="0"/>
              <a:t>orientação a input</a:t>
            </a:r>
            <a:r>
              <a:rPr lang="pt-BR" dirty="0"/>
              <a:t> ou </a:t>
            </a:r>
            <a:r>
              <a:rPr lang="pt-BR" b="1" dirty="0"/>
              <a:t>orientação a output</a:t>
            </a:r>
            <a:r>
              <a:rPr lang="pt-BR" dirty="0"/>
              <a:t> depende dos objetivos da organização ou contexto da análise.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Orientação a Input</a:t>
            </a:r>
            <a:r>
              <a:rPr lang="pt-BR" dirty="0"/>
              <a:t>: A análise se concentra em </a:t>
            </a:r>
            <a:r>
              <a:rPr lang="pt-BR" b="1" dirty="0"/>
              <a:t>minimizar os recursos</a:t>
            </a:r>
            <a:r>
              <a:rPr lang="pt-BR" dirty="0"/>
              <a:t> (inputs) utilizados para produzir os mesmos níveis de output. É útil quando a principal preocupação da gestão é reduzir custos, como em indústrias que querem otimizar o uso de matéria-prima, trabalho ou capital. A pergunta-chave aqui é: </a:t>
            </a:r>
            <a:r>
              <a:rPr lang="pt-BR" i="1" dirty="0"/>
              <a:t>Como podemos reduzir os inputs mantendo o mesmo nível de produção?</a:t>
            </a: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Orientação a Output</a:t>
            </a:r>
            <a:r>
              <a:rPr lang="pt-BR" dirty="0"/>
              <a:t>: O foco está em </a:t>
            </a:r>
            <a:r>
              <a:rPr lang="pt-BR" b="1" dirty="0"/>
              <a:t>maximizar a produção</a:t>
            </a:r>
            <a:r>
              <a:rPr lang="pt-BR" dirty="0"/>
              <a:t> (outputs) com os mesmos níveis de input. Essa abordagem é ideal quando o objetivo é aumentar a eficiência na geração de resultados, como aumentar as vendas, o lucro ou a produção em uma fábrica. A pergunta-chave é: </a:t>
            </a:r>
            <a:r>
              <a:rPr lang="pt-BR" i="1" dirty="0"/>
              <a:t>Como podemos gerar mais resultados com os mesmos recursos?</a:t>
            </a:r>
            <a:endParaRPr lang="pt-BR" dirty="0"/>
          </a:p>
          <a:p>
            <a:pPr algn="just"/>
            <a:r>
              <a:rPr lang="pt-BR" dirty="0"/>
              <a:t>Cada orientação oferece insights diferentes, e a escolha deve estar alinhada às metas estratégicas da organização e contexto aos quais se insere a aplicação do DEA.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47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2CB5B-D273-FEE2-516C-136E5B48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caso: Aplicação do DEA em Restaurantes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925FB-C5AC-C707-BF63-E3AFBF1C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11133"/>
          </a:xfrm>
        </p:spPr>
        <p:txBody>
          <a:bodyPr/>
          <a:lstStyle/>
          <a:p>
            <a:pPr algn="just"/>
            <a:r>
              <a:rPr lang="pt-BR" dirty="0"/>
              <a:t>Um restaurante o qual você presta serviço tem uma determinada quantidade de dinheiro e decide investir para melhorar o desempenho de alguns grupos de vendas no cardápio. Utilizando o método DEA você deve fazer a análise da situação atual de desempenho destes setores para guiar a tomada de decisão de para onde vai esse investimento financeiro. </a:t>
            </a:r>
          </a:p>
          <a:p>
            <a:pPr algn="just"/>
            <a:r>
              <a:rPr lang="pt-BR" dirty="0"/>
              <a:t>Ofereça dois pareceres: sob o ponto de vista dos Inputs e sob o ponto de vista dos Outputs</a:t>
            </a:r>
          </a:p>
          <a:p>
            <a:endParaRPr lang="pt-BR" dirty="0"/>
          </a:p>
          <a:p>
            <a:r>
              <a:rPr lang="pt-BR" dirty="0"/>
              <a:t>Case em Excel</a:t>
            </a:r>
            <a:r>
              <a:rPr lang="pt-BR"/>
              <a:t>: </a:t>
            </a:r>
            <a:r>
              <a:rPr lang="pt-BR">
                <a:hlinkClick r:id="rId2"/>
              </a:rPr>
              <a:t>https</a:t>
            </a:r>
            <a:r>
              <a:rPr lang="pt-BR" dirty="0">
                <a:hlinkClick r:id="rId2"/>
              </a:rPr>
              <a:t>://docs.google.com/spreadsheets/d/1z8-yoXU2sdokbtRTGe1mVYHxyhjNbbT1/edit?gid=592330672#gid=592330672</a:t>
            </a:r>
            <a:endParaRPr lang="pt-BR" dirty="0"/>
          </a:p>
          <a:p>
            <a:r>
              <a:rPr lang="pt-BR" dirty="0"/>
              <a:t>Case em Python: </a:t>
            </a:r>
            <a:r>
              <a:rPr lang="pt-BR" dirty="0">
                <a:hlinkClick r:id="rId3"/>
              </a:rPr>
              <a:t>https://colab.research.google.com/drive/1t5wL_JihhuALLWaJhsGG6um9KJO_0uV8#scrollTo=tpx4J22ryFwS&amp;uniqifier=1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56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048A2-4CC3-A527-E580-35B6731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C3757-B373-8CEC-BA3E-97FEFA81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Huguenin</a:t>
            </a:r>
            <a:r>
              <a:rPr lang="en-US" dirty="0"/>
              <a:t>, J, Ishizaka, A e </a:t>
            </a:r>
            <a:r>
              <a:rPr lang="en-US" dirty="0" err="1"/>
              <a:t>Nemery</a:t>
            </a:r>
            <a:r>
              <a:rPr lang="en-US" dirty="0"/>
              <a:t>, P. (2010). Multi-Criteria Decision Analysis: Methods and Software. 1. ed. Wiley, p. 235-274.</a:t>
            </a:r>
          </a:p>
          <a:p>
            <a:r>
              <a:rPr lang="en-US" dirty="0" err="1"/>
              <a:t>Huguenin</a:t>
            </a:r>
            <a:r>
              <a:rPr lang="en-US" dirty="0"/>
              <a:t>, J. M. (2012). Data Envelopment Analysis and its Applications to Efficiency Measurement in Decision Making.</a:t>
            </a:r>
          </a:p>
          <a:p>
            <a:r>
              <a:rPr lang="en-US" dirty="0" err="1"/>
              <a:t>Charnes</a:t>
            </a:r>
            <a:r>
              <a:rPr lang="en-US" dirty="0"/>
              <a:t>, A., Cooper, W.W., &amp; Rhodes, E. (1978). Measuring the Efficiency of Decision Making Units.</a:t>
            </a:r>
          </a:p>
          <a:p>
            <a:r>
              <a:rPr lang="en-US" dirty="0"/>
              <a:t>Zhu, J. (2014). Quantitative Models for Performance Evaluation and Benchmarking.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3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DA12-7120-23A1-798F-96275FE1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sistemas de apoio à decisão?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30FA4-1F6E-DDA4-4895-22BEC87D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29933"/>
          </a:xfrm>
        </p:spPr>
        <p:txBody>
          <a:bodyPr/>
          <a:lstStyle/>
          <a:p>
            <a:pPr algn="just"/>
            <a:r>
              <a:rPr lang="pt-BR" dirty="0"/>
              <a:t>Os sistemas de apoio à decisão (SAD) são ferramentas computacionais que ajudam gestores e analistas a tomarem decisões informadas, baseadas em dados e modelos quantitativos.</a:t>
            </a:r>
          </a:p>
          <a:p>
            <a:pPr algn="just"/>
            <a:r>
              <a:rPr lang="pt-BR" dirty="0"/>
              <a:t>Os </a:t>
            </a:r>
            <a:r>
              <a:rPr lang="pt-BR" dirty="0" err="1"/>
              <a:t>SADs</a:t>
            </a:r>
            <a:r>
              <a:rPr lang="pt-BR" dirty="0"/>
              <a:t> fornecem suporte na análise de grandes volumes de informação, facilitando a tomada de decisão e as tornando mais eficientes e assertivas. </a:t>
            </a:r>
          </a:p>
          <a:p>
            <a:pPr algn="just"/>
            <a:r>
              <a:rPr lang="pt-BR" dirty="0"/>
              <a:t>DEA é uma ferramenta amplamente utilizada em contextos de benchmarking e otimização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9886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3853-268A-149B-52D5-21F1018D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DEA (Data </a:t>
            </a:r>
            <a:r>
              <a:rPr lang="pt-BR" dirty="0" err="1"/>
              <a:t>Envelopment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3B719-5E3D-54F4-B3DD-F25E6AC1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786467"/>
            <a:ext cx="3522132" cy="4699000"/>
          </a:xfrm>
        </p:spPr>
        <p:txBody>
          <a:bodyPr/>
          <a:lstStyle/>
          <a:p>
            <a:pPr algn="just"/>
            <a:r>
              <a:rPr lang="pt-BR" dirty="0"/>
              <a:t>O método DEA é uma técnica usada para medir a eficiência de diferentes unidades de tomada de decisão (</a:t>
            </a:r>
            <a:r>
              <a:rPr lang="pt-BR" dirty="0" err="1"/>
              <a:t>DMUs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Introduzido por </a:t>
            </a:r>
            <a:r>
              <a:rPr lang="pt-BR" dirty="0" err="1"/>
              <a:t>Charnes</a:t>
            </a:r>
            <a:r>
              <a:rPr lang="pt-BR" dirty="0"/>
              <a:t>, Cooper e Rhodes (1978), é usado para avaliar a eficiência relativa de organizações que utilizam múltiplos inputs e outputs. </a:t>
            </a:r>
          </a:p>
        </p:txBody>
      </p:sp>
      <p:pic>
        <p:nvPicPr>
          <p:cNvPr id="1026" name="Picture 2" descr="Obituary: William W. Cooper, Pioneer in Management Science, Founding Father  Of Carnegie Mellon's GSIA, First Dean of the School of Urban and Public  Affairs - News - Carnegie Mellon University">
            <a:extLst>
              <a:ext uri="{FF2B5EF4-FFF2-40B4-BE49-F238E27FC236}">
                <a16:creationId xmlns:a16="http://schemas.microsoft.com/office/drawing/2014/main" id="{AB28B201-646A-45E6-86A7-D5043D7D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95" y="2683934"/>
            <a:ext cx="21717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abook">
            <a:extLst>
              <a:ext uri="{FF2B5EF4-FFF2-40B4-BE49-F238E27FC236}">
                <a16:creationId xmlns:a16="http://schemas.microsoft.com/office/drawing/2014/main" id="{99B1DA48-FC2A-A0EC-3539-27C26EF2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39" y="2683934"/>
            <a:ext cx="2531750" cy="29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wardo Rhodes: : Faculty: Profiles: Faculty Directory: Faculty &amp; Research:  Directory: Indiana University">
            <a:extLst>
              <a:ext uri="{FF2B5EF4-FFF2-40B4-BE49-F238E27FC236}">
                <a16:creationId xmlns:a16="http://schemas.microsoft.com/office/drawing/2014/main" id="{24378437-6C38-D7AF-18D2-A8BD2578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401" y="2684287"/>
            <a:ext cx="2177785" cy="29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529E9F1-3DA2-4413-29A3-948262F67100}"/>
              </a:ext>
            </a:extLst>
          </p:cNvPr>
          <p:cNvSpPr txBox="1"/>
          <p:nvPr/>
        </p:nvSpPr>
        <p:spPr>
          <a:xfrm>
            <a:off x="6925733" y="5715000"/>
            <a:ext cx="198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William W. Cooper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2788B8-A7EC-B53C-3676-9D2C3C31FB4E}"/>
              </a:ext>
            </a:extLst>
          </p:cNvPr>
          <p:cNvSpPr txBox="1"/>
          <p:nvPr/>
        </p:nvSpPr>
        <p:spPr>
          <a:xfrm>
            <a:off x="4275667" y="5715000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Abraham </a:t>
            </a:r>
            <a:r>
              <a:rPr lang="pt-BR" dirty="0" err="1"/>
              <a:t>Charnes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56454C-D8C9-826C-9B23-732B401DA6A1}"/>
              </a:ext>
            </a:extLst>
          </p:cNvPr>
          <p:cNvSpPr txBox="1"/>
          <p:nvPr/>
        </p:nvSpPr>
        <p:spPr>
          <a:xfrm>
            <a:off x="9414932" y="5715000"/>
            <a:ext cx="186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Edwardo</a:t>
            </a:r>
            <a:r>
              <a:rPr lang="pt-BR" dirty="0"/>
              <a:t> Rhodes</a:t>
            </a:r>
          </a:p>
        </p:txBody>
      </p:sp>
    </p:spTree>
    <p:extLst>
      <p:ext uri="{BB962C8B-B14F-4D97-AF65-F5344CB8AC3E}">
        <p14:creationId xmlns:p14="http://schemas.microsoft.com/office/powerpoint/2010/main" val="6146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11E14-3B1A-2BA5-75BF-E248A018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DEA na Prática Administrativa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C9854-9D6C-8C3A-EE8A-2A1A2C16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98133"/>
          </a:xfrm>
        </p:spPr>
        <p:txBody>
          <a:bodyPr/>
          <a:lstStyle/>
          <a:p>
            <a:pPr algn="just"/>
            <a:r>
              <a:rPr lang="pt-BR" dirty="0"/>
              <a:t>O DEA é utilizado para medir a eficiência em diversos setores públicos, como educação, saúde, transporte, finanças e muitos outros. </a:t>
            </a:r>
          </a:p>
          <a:p>
            <a:pPr algn="just"/>
            <a:r>
              <a:rPr lang="pt-BR" dirty="0"/>
              <a:t>Em empresas, o DEA pode ser aplicado para avaliar o desempenho de diferentes filiais, produtos ou departamentos. Sua capacidade de comparar múltiplos inputs e outputs o torna ideal para identificar oportunidades de melhoria e eficiência.</a:t>
            </a:r>
          </a:p>
        </p:txBody>
      </p:sp>
    </p:spTree>
    <p:extLst>
      <p:ext uri="{BB962C8B-B14F-4D97-AF65-F5344CB8AC3E}">
        <p14:creationId xmlns:p14="http://schemas.microsoft.com/office/powerpoint/2010/main" val="379957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52D5-2FD3-A8D8-507F-4B380039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do DEA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E9E95-EF93-D388-8E3A-1D05D074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10933"/>
          </a:xfrm>
        </p:spPr>
        <p:txBody>
          <a:bodyPr/>
          <a:lstStyle/>
          <a:p>
            <a:pPr algn="just"/>
            <a:r>
              <a:rPr lang="pt-BR" dirty="0"/>
              <a:t>No DEA, cada DMU (unidade de tomada de decisão) é avaliada com base em inputs (recursos utilizados, variáveis de entradas nos processos) e outputs (resultados gerados). </a:t>
            </a:r>
          </a:p>
          <a:p>
            <a:pPr algn="just"/>
            <a:r>
              <a:rPr lang="pt-BR" dirty="0"/>
              <a:t>A eficiência é medida como a relação entre o total de outputs e inputs e seus respectivos pesos.</a:t>
            </a:r>
          </a:p>
          <a:p>
            <a:pPr algn="just"/>
            <a:r>
              <a:rPr lang="pt-BR" dirty="0"/>
              <a:t>O DEA calcula uma "fronteira de eficiência", onde as </a:t>
            </a:r>
            <a:r>
              <a:rPr lang="pt-BR" dirty="0" err="1"/>
              <a:t>DMUs</a:t>
            </a:r>
            <a:r>
              <a:rPr lang="pt-BR" dirty="0"/>
              <a:t> eficientes estão posicionadas, enquanto as demais são comparadas com essa fronteira para identificar o quão ineficientes são.</a:t>
            </a:r>
          </a:p>
          <a:p>
            <a:pPr algn="just"/>
            <a:r>
              <a:rPr lang="pt-BR" dirty="0"/>
              <a:t>Modelos CRS (Constant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) e VRS (Variable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03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460EF-632A-4AD8-34BF-35735D16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Retornos Constantes de Escala (CRS)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3603D-A793-D874-5BF5-A21BB98E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32000"/>
          </a:xfrm>
        </p:spPr>
        <p:txBody>
          <a:bodyPr/>
          <a:lstStyle/>
          <a:p>
            <a:pPr algn="just"/>
            <a:r>
              <a:rPr lang="pt-BR" dirty="0"/>
              <a:t>O modelo CRS (Constant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) assume que um aumento proporcional nos inputs levará a um aumento proporcional nos outputs. </a:t>
            </a:r>
          </a:p>
          <a:p>
            <a:pPr algn="just"/>
            <a:r>
              <a:rPr lang="pt-BR" dirty="0"/>
              <a:t>Esse modelo é adequado para situações onde as </a:t>
            </a:r>
            <a:r>
              <a:rPr lang="pt-BR" dirty="0" err="1"/>
              <a:t>DMUs</a:t>
            </a:r>
            <a:r>
              <a:rPr lang="pt-BR" dirty="0"/>
              <a:t> operam em condições de escala constante, ou seja, os recursos adicionais sempre produzem o mesmo aumento nos resultados. </a:t>
            </a:r>
          </a:p>
          <a:p>
            <a:pPr algn="just"/>
            <a:r>
              <a:rPr lang="pt-BR" dirty="0"/>
              <a:t>O DEA CRS é amplamente utilizado para avaliar organizações de grande porte.</a:t>
            </a:r>
          </a:p>
        </p:txBody>
      </p:sp>
    </p:spTree>
    <p:extLst>
      <p:ext uri="{BB962C8B-B14F-4D97-AF65-F5344CB8AC3E}">
        <p14:creationId xmlns:p14="http://schemas.microsoft.com/office/powerpoint/2010/main" val="286193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9B604-2939-F203-E0B0-CBB4EE1C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Retornos Variáveis de Escala (VRS)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BCD19-6569-8736-AE05-39B242A4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29933"/>
          </a:xfrm>
        </p:spPr>
        <p:txBody>
          <a:bodyPr/>
          <a:lstStyle/>
          <a:p>
            <a:pPr algn="just"/>
            <a:r>
              <a:rPr lang="pt-BR" dirty="0"/>
              <a:t>O modelo VRS (Variable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) supõe que as </a:t>
            </a:r>
            <a:r>
              <a:rPr lang="pt-BR" dirty="0" err="1"/>
              <a:t>DMUs</a:t>
            </a:r>
            <a:r>
              <a:rPr lang="pt-BR" dirty="0"/>
              <a:t> operem sob retornos crescentes ou decrescentes de escala. </a:t>
            </a:r>
          </a:p>
          <a:p>
            <a:pPr algn="just"/>
            <a:r>
              <a:rPr lang="pt-BR" dirty="0"/>
              <a:t>Esse modelo é apropriado quando as mudanças nos inputs não resultam em mudanças proporcionais nos outputs.</a:t>
            </a:r>
          </a:p>
          <a:p>
            <a:pPr algn="just"/>
            <a:r>
              <a:rPr lang="pt-BR" dirty="0"/>
              <a:t> O VRS permite uma análise mais detalhada em ambientes onde as </a:t>
            </a:r>
            <a:r>
              <a:rPr lang="pt-BR" dirty="0" err="1"/>
              <a:t>DMUs</a:t>
            </a:r>
            <a:r>
              <a:rPr lang="pt-BR" dirty="0"/>
              <a:t> operam em diferentes escalas.</a:t>
            </a:r>
          </a:p>
        </p:txBody>
      </p:sp>
    </p:spTree>
    <p:extLst>
      <p:ext uri="{BB962C8B-B14F-4D97-AF65-F5344CB8AC3E}">
        <p14:creationId xmlns:p14="http://schemas.microsoft.com/office/powerpoint/2010/main" val="84730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E405-F3AC-FC68-3FF5-6E83F8F6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Eficiência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F06CC-51F0-82AC-619C-FD0118A7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4134"/>
            <a:ext cx="10131425" cy="1828799"/>
          </a:xfrm>
        </p:spPr>
        <p:txBody>
          <a:bodyPr/>
          <a:lstStyle/>
          <a:p>
            <a:pPr algn="just"/>
            <a:r>
              <a:rPr lang="pt-BR" dirty="0"/>
              <a:t>A "fronteira de eficiência" no DEA é formada pelas </a:t>
            </a:r>
            <a:r>
              <a:rPr lang="pt-BR" dirty="0" err="1"/>
              <a:t>DMUs</a:t>
            </a:r>
            <a:r>
              <a:rPr lang="pt-BR" dirty="0"/>
              <a:t> mais eficientes, que utilizam os inputs de forma mais assertiva.</a:t>
            </a:r>
          </a:p>
          <a:p>
            <a:pPr algn="just"/>
            <a:r>
              <a:rPr lang="pt-BR" dirty="0" err="1"/>
              <a:t>DMUs</a:t>
            </a:r>
            <a:r>
              <a:rPr lang="pt-BR" dirty="0"/>
              <a:t> localizadas na fronteira têm eficiência igual a 1 (ou 100%), enquanto aquelas abaixo da fronteira são consideradas ineficientes. </a:t>
            </a:r>
          </a:p>
          <a:p>
            <a:pPr algn="just"/>
            <a:r>
              <a:rPr lang="pt-BR" dirty="0"/>
              <a:t>A análise de eficiência relativa é feita comparando cada DMU com essa fronteira.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2119E6-8CFA-A877-E405-282B19B8F5B0}"/>
              </a:ext>
            </a:extLst>
          </p:cNvPr>
          <p:cNvSpPr txBox="1"/>
          <p:nvPr/>
        </p:nvSpPr>
        <p:spPr>
          <a:xfrm>
            <a:off x="1617133" y="6381750"/>
            <a:ext cx="28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Fronteira de eficiência CRS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6545A2-A194-0B20-180B-97677A0DE086}"/>
              </a:ext>
            </a:extLst>
          </p:cNvPr>
          <p:cNvSpPr txBox="1"/>
          <p:nvPr/>
        </p:nvSpPr>
        <p:spPr>
          <a:xfrm>
            <a:off x="6815667" y="630766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Fronteira de eficiência VRS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CE2374-732A-5022-96C4-7B4CA5F9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48" y="3784599"/>
            <a:ext cx="4099915" cy="2523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9A7D9D-25E4-6601-10AA-8E570064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3784598"/>
            <a:ext cx="4282811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8971-CA16-5420-7D6C-EE6B9C5A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DEA Avalia a Eficiência?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0C628-DF22-9427-74C4-C08EC5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2523066"/>
          </a:xfrm>
        </p:spPr>
        <p:txBody>
          <a:bodyPr/>
          <a:lstStyle/>
          <a:p>
            <a:pPr algn="just"/>
            <a:r>
              <a:rPr lang="pt-BR" dirty="0"/>
              <a:t>O DEA calcula a eficiência relativa de cada DMU ao comparar sua posição em relação à fronteira de eficiência. </a:t>
            </a:r>
          </a:p>
          <a:p>
            <a:pPr algn="just"/>
            <a:r>
              <a:rPr lang="pt-BR" dirty="0"/>
              <a:t>As </a:t>
            </a:r>
            <a:r>
              <a:rPr lang="pt-BR" dirty="0" err="1"/>
              <a:t>DMUs</a:t>
            </a:r>
            <a:r>
              <a:rPr lang="pt-BR" dirty="0"/>
              <a:t> eficientes são aquelas que maximizam outputs para os inputs utilizados. </a:t>
            </a:r>
          </a:p>
          <a:p>
            <a:pPr algn="just"/>
            <a:r>
              <a:rPr lang="pt-BR" dirty="0" err="1"/>
              <a:t>DMUs</a:t>
            </a:r>
            <a:r>
              <a:rPr lang="pt-BR" dirty="0"/>
              <a:t> ineficientes são aquelas que, para atingir a eficiência, precisam melhorar sua produção, processos ou reduzir os recursos alocados.</a:t>
            </a:r>
          </a:p>
          <a:p>
            <a:pPr algn="just"/>
            <a:r>
              <a:rPr lang="pt-BR" dirty="0"/>
              <a:t>A eficiência é calculada pela fórmula de eficiência técnica.</a:t>
            </a:r>
          </a:p>
        </p:txBody>
      </p:sp>
      <p:pic>
        <p:nvPicPr>
          <p:cNvPr id="3074" name="Picture 2" descr="SciELO - Brasil - Um modelo de avaliação da eficiência da administração  pública através do método análise envoltória de dados (DEA) Um modelo de  avaliação da eficiência da administração pública através do">
            <a:extLst>
              <a:ext uri="{FF2B5EF4-FFF2-40B4-BE49-F238E27FC236}">
                <a16:creationId xmlns:a16="http://schemas.microsoft.com/office/drawing/2014/main" id="{DBC04315-8830-911F-1384-0839458E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03" y="4377267"/>
            <a:ext cx="3728197" cy="18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5D7AC7B-A1CF-B563-E47B-65C7777535D2}"/>
              </a:ext>
            </a:extLst>
          </p:cNvPr>
          <p:cNvSpPr txBox="1"/>
          <p:nvPr/>
        </p:nvSpPr>
        <p:spPr>
          <a:xfrm>
            <a:off x="6248400" y="4445000"/>
            <a:ext cx="3283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Onde: </a:t>
            </a:r>
          </a:p>
          <a:p>
            <a:r>
              <a:rPr lang="pt-BR" dirty="0"/>
              <a:t>u: Peso dos Outputs</a:t>
            </a:r>
          </a:p>
          <a:p>
            <a:r>
              <a:rPr lang="pt-BR" dirty="0"/>
              <a:t>y: Outputs</a:t>
            </a:r>
          </a:p>
          <a:p>
            <a:r>
              <a:rPr lang="pt-BR" dirty="0"/>
              <a:t>v: Peso dos Inputs</a:t>
            </a:r>
          </a:p>
          <a:p>
            <a:r>
              <a:rPr lang="pt-BR" dirty="0"/>
              <a:t>x: Inputs</a:t>
            </a:r>
          </a:p>
          <a:p>
            <a:r>
              <a:rPr lang="pt-BR" dirty="0"/>
              <a:t>j e i são os index de output/input</a:t>
            </a:r>
          </a:p>
        </p:txBody>
      </p:sp>
    </p:spTree>
    <p:extLst>
      <p:ext uri="{BB962C8B-B14F-4D97-AF65-F5344CB8AC3E}">
        <p14:creationId xmlns:p14="http://schemas.microsoft.com/office/powerpoint/2010/main" val="1468129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1182</TotalTime>
  <Words>1837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Sistemas de Apoio à Decisão: Análise Envoltória de Dados (DEA)</vt:lpstr>
      <vt:lpstr>O que são sistemas de apoio à decisão?</vt:lpstr>
      <vt:lpstr>O Método DEA (Data Envelopment Analysis)</vt:lpstr>
      <vt:lpstr>DEA na Prática Administrativa</vt:lpstr>
      <vt:lpstr>Conceitos Fundamentais do DEA</vt:lpstr>
      <vt:lpstr>Retornos Constantes de Escala (CRS)</vt:lpstr>
      <vt:lpstr>Retornos Variáveis de Escala (VRS)</vt:lpstr>
      <vt:lpstr>Fronteira de Eficiência</vt:lpstr>
      <vt:lpstr>Como o DEA Avalia a Eficiência?</vt:lpstr>
      <vt:lpstr>Tipos de eficiência</vt:lpstr>
      <vt:lpstr>Vantagens do DEA</vt:lpstr>
      <vt:lpstr>Limitações do DEA</vt:lpstr>
      <vt:lpstr>DEA e Benchmarking</vt:lpstr>
      <vt:lpstr>DEA - Aplicações</vt:lpstr>
      <vt:lpstr>Implementação Prática do DEA</vt:lpstr>
      <vt:lpstr>Interpretação dos Dados  Orientação a Input ou Output</vt:lpstr>
      <vt:lpstr>Estudo de caso: Aplicação do DEA em Restaurantes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Levy Jacob</dc:creator>
  <cp:lastModifiedBy>Levy Jacob</cp:lastModifiedBy>
  <cp:revision>13</cp:revision>
  <dcterms:created xsi:type="dcterms:W3CDTF">2024-09-13T13:41:22Z</dcterms:created>
  <dcterms:modified xsi:type="dcterms:W3CDTF">2024-09-26T00:45:36Z</dcterms:modified>
</cp:coreProperties>
</file>