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8"/>
  </p:notesMasterIdLst>
  <p:handoutMasterIdLst>
    <p:handoutMasterId r:id="rId49"/>
  </p:handoutMasterIdLst>
  <p:sldIdLst>
    <p:sldId id="256" r:id="rId2"/>
    <p:sldId id="313" r:id="rId3"/>
    <p:sldId id="373" r:id="rId4"/>
    <p:sldId id="314" r:id="rId5"/>
    <p:sldId id="332" r:id="rId6"/>
    <p:sldId id="333" r:id="rId7"/>
    <p:sldId id="258" r:id="rId8"/>
    <p:sldId id="259" r:id="rId9"/>
    <p:sldId id="334" r:id="rId10"/>
    <p:sldId id="335" r:id="rId11"/>
    <p:sldId id="336" r:id="rId12"/>
    <p:sldId id="339" r:id="rId13"/>
    <p:sldId id="340" r:id="rId14"/>
    <p:sldId id="341" r:id="rId15"/>
    <p:sldId id="338" r:id="rId16"/>
    <p:sldId id="344" r:id="rId17"/>
    <p:sldId id="345" r:id="rId18"/>
    <p:sldId id="346" r:id="rId19"/>
    <p:sldId id="347" r:id="rId20"/>
    <p:sldId id="348" r:id="rId21"/>
    <p:sldId id="349" r:id="rId22"/>
    <p:sldId id="350" r:id="rId23"/>
    <p:sldId id="351" r:id="rId24"/>
    <p:sldId id="352" r:id="rId25"/>
    <p:sldId id="353" r:id="rId26"/>
    <p:sldId id="359" r:id="rId27"/>
    <p:sldId id="363" r:id="rId28"/>
    <p:sldId id="364" r:id="rId29"/>
    <p:sldId id="365" r:id="rId30"/>
    <p:sldId id="374" r:id="rId31"/>
    <p:sldId id="356" r:id="rId32"/>
    <p:sldId id="357" r:id="rId33"/>
    <p:sldId id="368" r:id="rId34"/>
    <p:sldId id="323" r:id="rId35"/>
    <p:sldId id="327" r:id="rId36"/>
    <p:sldId id="337" r:id="rId37"/>
    <p:sldId id="342" r:id="rId38"/>
    <p:sldId id="343" r:id="rId39"/>
    <p:sldId id="366" r:id="rId40"/>
    <p:sldId id="370" r:id="rId41"/>
    <p:sldId id="372" r:id="rId42"/>
    <p:sldId id="360" r:id="rId43"/>
    <p:sldId id="369" r:id="rId44"/>
    <p:sldId id="361" r:id="rId45"/>
    <p:sldId id="362" r:id="rId46"/>
    <p:sldId id="308" r:id="rId47"/>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02" autoAdjust="0"/>
  </p:normalViewPr>
  <p:slideViewPr>
    <p:cSldViewPr>
      <p:cViewPr varScale="1">
        <p:scale>
          <a:sx n="86" d="100"/>
          <a:sy n="86" d="100"/>
        </p:scale>
        <p:origin x="-1698" y="-84"/>
      </p:cViewPr>
      <p:guideLst>
        <p:guide orient="horz" pos="2160"/>
        <p:guide pos="2880"/>
      </p:guideLst>
    </p:cSldViewPr>
  </p:slideViewPr>
  <p:notesTextViewPr>
    <p:cViewPr>
      <p:scale>
        <a:sx n="100" d="100"/>
        <a:sy n="100" d="100"/>
      </p:scale>
      <p:origin x="0" y="0"/>
    </p:cViewPr>
  </p:notesTextViewPr>
  <p:sorterViewPr>
    <p:cViewPr>
      <p:scale>
        <a:sx n="84" d="100"/>
        <a:sy n="84"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F1786C-E9AF-499E-9B74-7AE241CC415E}" type="doc">
      <dgm:prSet loTypeId="urn:microsoft.com/office/officeart/2005/8/layout/process2" loCatId="process" qsTypeId="urn:microsoft.com/office/officeart/2005/8/quickstyle/simple1" qsCatId="simple" csTypeId="urn:microsoft.com/office/officeart/2005/8/colors/accent1_2" csCatId="accent1" phldr="1"/>
      <dgm:spPr/>
    </dgm:pt>
    <dgm:pt modelId="{9B663C17-058C-41EA-B63A-70EECBFE4D88}">
      <dgm:prSet phldrT="[Text]"/>
      <dgm:spPr/>
      <dgm:t>
        <a:bodyPr/>
        <a:lstStyle/>
        <a:p>
          <a:r>
            <a:rPr lang="en-US" dirty="0" smtClean="0"/>
            <a:t>Operate Buffer</a:t>
          </a:r>
          <a:endParaRPr lang="en-US" dirty="0"/>
        </a:p>
      </dgm:t>
    </dgm:pt>
    <dgm:pt modelId="{06F1F12D-0772-4CAA-ACD0-20043038249C}" type="parTrans" cxnId="{66A6B726-F632-4C82-8DAA-8387B568B4AA}">
      <dgm:prSet/>
      <dgm:spPr/>
      <dgm:t>
        <a:bodyPr/>
        <a:lstStyle/>
        <a:p>
          <a:endParaRPr lang="en-US"/>
        </a:p>
      </dgm:t>
    </dgm:pt>
    <dgm:pt modelId="{CF0A9DB6-7ABA-418F-A3A9-A0F201EA7DFA}" type="sibTrans" cxnId="{66A6B726-F632-4C82-8DAA-8387B568B4AA}">
      <dgm:prSet/>
      <dgm:spPr/>
      <dgm:t>
        <a:bodyPr/>
        <a:lstStyle/>
        <a:p>
          <a:endParaRPr lang="en-US" dirty="0"/>
        </a:p>
      </dgm:t>
    </dgm:pt>
    <dgm:pt modelId="{96921BE1-256C-48F5-A225-DEC42C29BC58}">
      <dgm:prSet phldrT="[Text]"/>
      <dgm:spPr/>
      <dgm:t>
        <a:bodyPr/>
        <a:lstStyle/>
        <a:p>
          <a:r>
            <a:rPr lang="en-US" dirty="0" smtClean="0"/>
            <a:t>Transfer Buffer</a:t>
          </a:r>
          <a:endParaRPr lang="en-US" dirty="0"/>
        </a:p>
      </dgm:t>
    </dgm:pt>
    <dgm:pt modelId="{A6F48FBF-EADB-490C-B8B4-585A030D99AA}" type="parTrans" cxnId="{21331A30-6187-4BCD-BF6F-8D5B004F2D12}">
      <dgm:prSet/>
      <dgm:spPr/>
      <dgm:t>
        <a:bodyPr/>
        <a:lstStyle/>
        <a:p>
          <a:endParaRPr lang="en-US"/>
        </a:p>
      </dgm:t>
    </dgm:pt>
    <dgm:pt modelId="{4D04BE69-D3BA-4B0D-9C28-7790F9519344}" type="sibTrans" cxnId="{21331A30-6187-4BCD-BF6F-8D5B004F2D12}">
      <dgm:prSet/>
      <dgm:spPr/>
      <dgm:t>
        <a:bodyPr/>
        <a:lstStyle/>
        <a:p>
          <a:endParaRPr lang="en-US" dirty="0"/>
        </a:p>
      </dgm:t>
    </dgm:pt>
    <dgm:pt modelId="{BB1C1703-6583-499A-BC4E-C22B6C344C3E}">
      <dgm:prSet phldrT="[Text]"/>
      <dgm:spPr/>
      <dgm:t>
        <a:bodyPr/>
        <a:lstStyle/>
        <a:p>
          <a:r>
            <a:rPr lang="en-US" dirty="0" smtClean="0"/>
            <a:t>Execution Buffer</a:t>
          </a:r>
          <a:endParaRPr lang="en-US" dirty="0"/>
        </a:p>
      </dgm:t>
    </dgm:pt>
    <dgm:pt modelId="{2A148EA1-D3D2-40C1-8DC5-1BF4ED9B81F3}" type="parTrans" cxnId="{D3758C2E-01C4-4CCB-ABBD-41F39D6917A5}">
      <dgm:prSet/>
      <dgm:spPr/>
      <dgm:t>
        <a:bodyPr/>
        <a:lstStyle/>
        <a:p>
          <a:endParaRPr lang="en-US"/>
        </a:p>
      </dgm:t>
    </dgm:pt>
    <dgm:pt modelId="{53D190F6-43C4-47B9-A34A-BB41B11CCB3E}" type="sibTrans" cxnId="{D3758C2E-01C4-4CCB-ABBD-41F39D6917A5}">
      <dgm:prSet/>
      <dgm:spPr/>
      <dgm:t>
        <a:bodyPr/>
        <a:lstStyle/>
        <a:p>
          <a:endParaRPr lang="en-US"/>
        </a:p>
      </dgm:t>
    </dgm:pt>
    <dgm:pt modelId="{DFBEF2B5-72E4-4337-B96D-0973CDE453CA}" type="pres">
      <dgm:prSet presAssocID="{58F1786C-E9AF-499E-9B74-7AE241CC415E}" presName="linearFlow" presStyleCnt="0">
        <dgm:presLayoutVars>
          <dgm:resizeHandles val="exact"/>
        </dgm:presLayoutVars>
      </dgm:prSet>
      <dgm:spPr/>
    </dgm:pt>
    <dgm:pt modelId="{B0E601D0-CAF7-4133-A993-695611C35D6F}" type="pres">
      <dgm:prSet presAssocID="{9B663C17-058C-41EA-B63A-70EECBFE4D88}" presName="node" presStyleLbl="node1" presStyleIdx="0" presStyleCnt="3">
        <dgm:presLayoutVars>
          <dgm:bulletEnabled val="1"/>
        </dgm:presLayoutVars>
      </dgm:prSet>
      <dgm:spPr/>
      <dgm:t>
        <a:bodyPr/>
        <a:lstStyle/>
        <a:p>
          <a:endParaRPr lang="en-US"/>
        </a:p>
      </dgm:t>
    </dgm:pt>
    <dgm:pt modelId="{A3F4A790-0602-4CC0-AA6F-DAE1CA6663FB}" type="pres">
      <dgm:prSet presAssocID="{CF0A9DB6-7ABA-418F-A3A9-A0F201EA7DFA}" presName="sibTrans" presStyleLbl="sibTrans2D1" presStyleIdx="0" presStyleCnt="2" custScaleX="128814" custScaleY="60264"/>
      <dgm:spPr>
        <a:prstGeom prst="leftRightArrow">
          <a:avLst/>
        </a:prstGeom>
      </dgm:spPr>
      <dgm:t>
        <a:bodyPr/>
        <a:lstStyle/>
        <a:p>
          <a:endParaRPr lang="en-US"/>
        </a:p>
      </dgm:t>
    </dgm:pt>
    <dgm:pt modelId="{2A8BFCDC-72C2-4A12-A77E-9B9A6E8ECDE6}" type="pres">
      <dgm:prSet presAssocID="{CF0A9DB6-7ABA-418F-A3A9-A0F201EA7DFA}" presName="connectorText" presStyleLbl="sibTrans2D1" presStyleIdx="0" presStyleCnt="2"/>
      <dgm:spPr/>
      <dgm:t>
        <a:bodyPr/>
        <a:lstStyle/>
        <a:p>
          <a:endParaRPr lang="en-US"/>
        </a:p>
      </dgm:t>
    </dgm:pt>
    <dgm:pt modelId="{C1710ED7-C791-4AD5-9597-CA2080FFBAA8}" type="pres">
      <dgm:prSet presAssocID="{96921BE1-256C-48F5-A225-DEC42C29BC58}" presName="node" presStyleLbl="node1" presStyleIdx="1" presStyleCnt="3">
        <dgm:presLayoutVars>
          <dgm:bulletEnabled val="1"/>
        </dgm:presLayoutVars>
      </dgm:prSet>
      <dgm:spPr/>
      <dgm:t>
        <a:bodyPr/>
        <a:lstStyle/>
        <a:p>
          <a:endParaRPr lang="en-US"/>
        </a:p>
      </dgm:t>
    </dgm:pt>
    <dgm:pt modelId="{9D693897-36FA-462B-A424-E7E64CDF6E1C}" type="pres">
      <dgm:prSet presAssocID="{4D04BE69-D3BA-4B0D-9C28-7790F9519344}" presName="sibTrans" presStyleLbl="sibTrans2D1" presStyleIdx="1" presStyleCnt="2" custScaleX="124295" custScaleY="60264" custLinFactNeighborX="0" custLinFactNeighborY="-1882"/>
      <dgm:spPr>
        <a:prstGeom prst="leftRightArrow">
          <a:avLst/>
        </a:prstGeom>
      </dgm:spPr>
      <dgm:t>
        <a:bodyPr/>
        <a:lstStyle/>
        <a:p>
          <a:endParaRPr lang="en-US"/>
        </a:p>
      </dgm:t>
    </dgm:pt>
    <dgm:pt modelId="{0E849CE9-31D8-4879-ADA3-71DDE2F934B3}" type="pres">
      <dgm:prSet presAssocID="{4D04BE69-D3BA-4B0D-9C28-7790F9519344}" presName="connectorText" presStyleLbl="sibTrans2D1" presStyleIdx="1" presStyleCnt="2"/>
      <dgm:spPr/>
      <dgm:t>
        <a:bodyPr/>
        <a:lstStyle/>
        <a:p>
          <a:endParaRPr lang="en-US"/>
        </a:p>
      </dgm:t>
    </dgm:pt>
    <dgm:pt modelId="{972FB41B-9103-4D5C-8509-2A1C824C0833}" type="pres">
      <dgm:prSet presAssocID="{BB1C1703-6583-499A-BC4E-C22B6C344C3E}" presName="node" presStyleLbl="node1" presStyleIdx="2" presStyleCnt="3">
        <dgm:presLayoutVars>
          <dgm:bulletEnabled val="1"/>
        </dgm:presLayoutVars>
      </dgm:prSet>
      <dgm:spPr/>
      <dgm:t>
        <a:bodyPr/>
        <a:lstStyle/>
        <a:p>
          <a:endParaRPr lang="en-US"/>
        </a:p>
      </dgm:t>
    </dgm:pt>
  </dgm:ptLst>
  <dgm:cxnLst>
    <dgm:cxn modelId="{FEB9DA8A-BD7D-3F4F-B9C0-DCE85EDEAA3F}" type="presOf" srcId="{96921BE1-256C-48F5-A225-DEC42C29BC58}" destId="{C1710ED7-C791-4AD5-9597-CA2080FFBAA8}" srcOrd="0" destOrd="0" presId="urn:microsoft.com/office/officeart/2005/8/layout/process2"/>
    <dgm:cxn modelId="{3EB4A382-A3BA-3149-8288-94F3E040A0F7}" type="presOf" srcId="{CF0A9DB6-7ABA-418F-A3A9-A0F201EA7DFA}" destId="{A3F4A790-0602-4CC0-AA6F-DAE1CA6663FB}" srcOrd="0" destOrd="0" presId="urn:microsoft.com/office/officeart/2005/8/layout/process2"/>
    <dgm:cxn modelId="{21331A30-6187-4BCD-BF6F-8D5B004F2D12}" srcId="{58F1786C-E9AF-499E-9B74-7AE241CC415E}" destId="{96921BE1-256C-48F5-A225-DEC42C29BC58}" srcOrd="1" destOrd="0" parTransId="{A6F48FBF-EADB-490C-B8B4-585A030D99AA}" sibTransId="{4D04BE69-D3BA-4B0D-9C28-7790F9519344}"/>
    <dgm:cxn modelId="{66A6B726-F632-4C82-8DAA-8387B568B4AA}" srcId="{58F1786C-E9AF-499E-9B74-7AE241CC415E}" destId="{9B663C17-058C-41EA-B63A-70EECBFE4D88}" srcOrd="0" destOrd="0" parTransId="{06F1F12D-0772-4CAA-ACD0-20043038249C}" sibTransId="{CF0A9DB6-7ABA-418F-A3A9-A0F201EA7DFA}"/>
    <dgm:cxn modelId="{9C5533A5-A22C-1146-BE55-956C16F9B2D8}" type="presOf" srcId="{58F1786C-E9AF-499E-9B74-7AE241CC415E}" destId="{DFBEF2B5-72E4-4337-B96D-0973CDE453CA}" srcOrd="0" destOrd="0" presId="urn:microsoft.com/office/officeart/2005/8/layout/process2"/>
    <dgm:cxn modelId="{B018B66C-194A-2F43-87BE-09D920B33512}" type="presOf" srcId="{4D04BE69-D3BA-4B0D-9C28-7790F9519344}" destId="{9D693897-36FA-462B-A424-E7E64CDF6E1C}" srcOrd="0" destOrd="0" presId="urn:microsoft.com/office/officeart/2005/8/layout/process2"/>
    <dgm:cxn modelId="{3F3AF03A-32B3-AD40-9F5E-54436E2885AE}" type="presOf" srcId="{4D04BE69-D3BA-4B0D-9C28-7790F9519344}" destId="{0E849CE9-31D8-4879-ADA3-71DDE2F934B3}" srcOrd="1" destOrd="0" presId="urn:microsoft.com/office/officeart/2005/8/layout/process2"/>
    <dgm:cxn modelId="{E21F1CD9-09B4-5240-BBE0-A37B1FCF3502}" type="presOf" srcId="{CF0A9DB6-7ABA-418F-A3A9-A0F201EA7DFA}" destId="{2A8BFCDC-72C2-4A12-A77E-9B9A6E8ECDE6}" srcOrd="1" destOrd="0" presId="urn:microsoft.com/office/officeart/2005/8/layout/process2"/>
    <dgm:cxn modelId="{AFCE301C-168B-4349-8AA3-1F2925D97E28}" type="presOf" srcId="{9B663C17-058C-41EA-B63A-70EECBFE4D88}" destId="{B0E601D0-CAF7-4133-A993-695611C35D6F}" srcOrd="0" destOrd="0" presId="urn:microsoft.com/office/officeart/2005/8/layout/process2"/>
    <dgm:cxn modelId="{D3758C2E-01C4-4CCB-ABBD-41F39D6917A5}" srcId="{58F1786C-E9AF-499E-9B74-7AE241CC415E}" destId="{BB1C1703-6583-499A-BC4E-C22B6C344C3E}" srcOrd="2" destOrd="0" parTransId="{2A148EA1-D3D2-40C1-8DC5-1BF4ED9B81F3}" sibTransId="{53D190F6-43C4-47B9-A34A-BB41B11CCB3E}"/>
    <dgm:cxn modelId="{6CEAB79B-B408-CF4C-AFB7-13B0DDF26411}" type="presOf" srcId="{BB1C1703-6583-499A-BC4E-C22B6C344C3E}" destId="{972FB41B-9103-4D5C-8509-2A1C824C0833}" srcOrd="0" destOrd="0" presId="urn:microsoft.com/office/officeart/2005/8/layout/process2"/>
    <dgm:cxn modelId="{6B180654-598E-924E-8A67-808B0A56ACF4}" type="presParOf" srcId="{DFBEF2B5-72E4-4337-B96D-0973CDE453CA}" destId="{B0E601D0-CAF7-4133-A993-695611C35D6F}" srcOrd="0" destOrd="0" presId="urn:microsoft.com/office/officeart/2005/8/layout/process2"/>
    <dgm:cxn modelId="{00C0A1CB-CBC4-094C-A335-145AAEAB7812}" type="presParOf" srcId="{DFBEF2B5-72E4-4337-B96D-0973CDE453CA}" destId="{A3F4A790-0602-4CC0-AA6F-DAE1CA6663FB}" srcOrd="1" destOrd="0" presId="urn:microsoft.com/office/officeart/2005/8/layout/process2"/>
    <dgm:cxn modelId="{9C220DD2-7E55-8449-BD3E-2EFA34DDD626}" type="presParOf" srcId="{A3F4A790-0602-4CC0-AA6F-DAE1CA6663FB}" destId="{2A8BFCDC-72C2-4A12-A77E-9B9A6E8ECDE6}" srcOrd="0" destOrd="0" presId="urn:microsoft.com/office/officeart/2005/8/layout/process2"/>
    <dgm:cxn modelId="{C3B433A2-7F24-1941-A403-B5C1A9932158}" type="presParOf" srcId="{DFBEF2B5-72E4-4337-B96D-0973CDE453CA}" destId="{C1710ED7-C791-4AD5-9597-CA2080FFBAA8}" srcOrd="2" destOrd="0" presId="urn:microsoft.com/office/officeart/2005/8/layout/process2"/>
    <dgm:cxn modelId="{278C0A77-FCA7-4444-92EB-FAE7BEE1EE24}" type="presParOf" srcId="{DFBEF2B5-72E4-4337-B96D-0973CDE453CA}" destId="{9D693897-36FA-462B-A424-E7E64CDF6E1C}" srcOrd="3" destOrd="0" presId="urn:microsoft.com/office/officeart/2005/8/layout/process2"/>
    <dgm:cxn modelId="{61FD57B9-22C6-A248-9780-5C862F37F3C6}" type="presParOf" srcId="{9D693897-36FA-462B-A424-E7E64CDF6E1C}" destId="{0E849CE9-31D8-4879-ADA3-71DDE2F934B3}" srcOrd="0" destOrd="0" presId="urn:microsoft.com/office/officeart/2005/8/layout/process2"/>
    <dgm:cxn modelId="{FC303A3B-EB9E-5D44-BBBA-8726D825E507}" type="presParOf" srcId="{DFBEF2B5-72E4-4337-B96D-0973CDE453CA}" destId="{972FB41B-9103-4D5C-8509-2A1C824C0833}" srcOrd="4"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51593C4A-3D19-4C5D-A62D-A909DB73ABCD}" type="datetimeFigureOut">
              <a:rPr lang="en-US" smtClean="0"/>
              <a:pPr/>
              <a:t>3/31/2011</a:t>
            </a:fld>
            <a:endParaRPr lang="en-US"/>
          </a:p>
        </p:txBody>
      </p:sp>
      <p:sp>
        <p:nvSpPr>
          <p:cNvPr id="4" name="Footer Placeholder 3"/>
          <p:cNvSpPr>
            <a:spLocks noGrp="1"/>
          </p:cNvSpPr>
          <p:nvPr>
            <p:ph type="ftr" sz="quarter" idx="2"/>
          </p:nvPr>
        </p:nvSpPr>
        <p:spPr>
          <a:xfrm>
            <a:off x="0" y="8847138"/>
            <a:ext cx="2971800" cy="4651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7138"/>
            <a:ext cx="2971800" cy="465137"/>
          </a:xfrm>
          <a:prstGeom prst="rect">
            <a:avLst/>
          </a:prstGeom>
        </p:spPr>
        <p:txBody>
          <a:bodyPr vert="horz" lIns="91440" tIns="45720" rIns="91440" bIns="45720" rtlCol="0" anchor="b"/>
          <a:lstStyle>
            <a:lvl1pPr algn="r">
              <a:defRPr sz="1200"/>
            </a:lvl1pPr>
          </a:lstStyle>
          <a:p>
            <a:fld id="{7A21C25D-D983-44DA-BD43-5AC59A13B61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258B6C88-EFA4-4443-A45A-92D7853D5DFB}" type="datetimeFigureOut">
              <a:rPr lang="en-US" smtClean="0"/>
              <a:pPr/>
              <a:t>3/31/2011</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BC836650-9A6F-467E-9127-1E33C591E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LabVIEW execution system is what enables</a:t>
            </a:r>
            <a:r>
              <a:rPr lang="en-US" baseline="0" dirty="0" smtClean="0"/>
              <a:t> your code to have automatic parallelism. In other languages you have to manage multiple threads manually if you want to run code in parallel, but the LabVIEW compiler and execution system work together to automatically run your code in parallel when possible. Most of the time the details of the execution system are unimportant because it will do the right thing for you without intervention, but sometimes it helps to understand how the execution system works so that you can improve performance.</a:t>
            </a:r>
          </a:p>
          <a:p>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a:t>
            </a:r>
            <a:r>
              <a:rPr lang="en-US" dirty="0" err="1" smtClean="0"/>
              <a:t>LabVIEW’s</a:t>
            </a:r>
            <a:r>
              <a:rPr lang="en-US" dirty="0" smtClean="0"/>
              <a:t> execution system</a:t>
            </a:r>
            <a:r>
              <a:rPr lang="en-US" baseline="0" dirty="0" smtClean="0"/>
              <a:t> is based on cooperative multithreading, code written in other languages is not. This means that when you call into external code from LabVIEW that code will consume the execution thread until the call is complete. If the external code has to wait for a </a:t>
            </a:r>
            <a:r>
              <a:rPr lang="en-US" baseline="0" dirty="0" err="1" smtClean="0"/>
              <a:t>mutex</a:t>
            </a:r>
            <a:r>
              <a:rPr lang="en-US" baseline="0" dirty="0" smtClean="0"/>
              <a:t> or for some other reason then no other VI code can run on that execution system thread while it is waiting. Also, in most cases external code cannot be aborted, so if you try to abort a VI while it is running external code it will have to wait for the call to complete before the VI is fully stopped. This is the most common cause of the infamous “Resetting VI” dialog. If you call into C code using Call Library Nodes then check out the “Callbacks” tab of the CLN properties dialog for a way to avoid that problem.</a:t>
            </a:r>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C683DD4-B03D-44FD-B8FD-530D1F1D02A3}" type="slidenum">
              <a:rPr lang="en-US" smtClean="0"/>
              <a:pPr/>
              <a:t>16</a:t>
            </a:fld>
            <a:endParaRPr lang="en-US" smtClean="0"/>
          </a:p>
        </p:txBody>
      </p:sp>
      <p:sp>
        <p:nvSpPr>
          <p:cNvPr id="79875" name="Rectangle 2"/>
          <p:cNvSpPr>
            <a:spLocks noGrp="1" noRot="1" noChangeAspect="1" noChangeArrowheads="1" noTextEdit="1"/>
          </p:cNvSpPr>
          <p:nvPr>
            <p:ph type="sldImg"/>
          </p:nvPr>
        </p:nvSpPr>
        <p:spPr>
          <a:xfrm>
            <a:off x="1114425" y="708025"/>
            <a:ext cx="4629150" cy="3473450"/>
          </a:xfrm>
          <a:ln/>
        </p:spPr>
      </p:sp>
      <p:sp>
        <p:nvSpPr>
          <p:cNvPr id="79876" name="Rectangle 3"/>
          <p:cNvSpPr>
            <a:spLocks noGrp="1" noChangeArrowheads="1"/>
          </p:cNvSpPr>
          <p:nvPr>
            <p:ph type="body" idx="1"/>
          </p:nvPr>
        </p:nvSpPr>
        <p:spPr>
          <a:xfrm>
            <a:off x="914400" y="4421540"/>
            <a:ext cx="5029200" cy="4192511"/>
          </a:xfrm>
          <a:noFill/>
          <a:ln/>
        </p:spPr>
        <p:txBody>
          <a:bodyPr/>
          <a:lstStyle/>
          <a:p>
            <a:pPr marL="228600" indent="-228600" eaLnBrk="1" hangingPunct="1"/>
            <a:r>
              <a:rPr lang="en-US" smtClean="0"/>
              <a:t>The value semantics of LabVIEW dataflow programming model mean each wire operates on its own copy of the data. SubVIs and built-ins also create copies of their data. The benefit of making copies is that two branches of code can operate independently on data. No locks required.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E291206-FD00-4088-A4C4-BD4F3C9216E2}" type="slidenum">
              <a:rPr lang="en-US" smtClean="0"/>
              <a:pPr/>
              <a:t>17</a:t>
            </a:fld>
            <a:endParaRPr lang="en-US" smtClean="0"/>
          </a:p>
        </p:txBody>
      </p:sp>
      <p:sp>
        <p:nvSpPr>
          <p:cNvPr id="80899" name="Rectangle 2"/>
          <p:cNvSpPr>
            <a:spLocks noGrp="1" noRot="1" noChangeAspect="1" noChangeArrowheads="1" noTextEdit="1"/>
          </p:cNvSpPr>
          <p:nvPr>
            <p:ph type="sldImg"/>
          </p:nvPr>
        </p:nvSpPr>
        <p:spPr>
          <a:xfrm>
            <a:off x="1114425" y="708025"/>
            <a:ext cx="4629150" cy="3473450"/>
          </a:xfrm>
          <a:ln/>
        </p:spPr>
      </p:sp>
      <p:sp>
        <p:nvSpPr>
          <p:cNvPr id="80900" name="Rectangle 3"/>
          <p:cNvSpPr>
            <a:spLocks noGrp="1" noChangeArrowheads="1"/>
          </p:cNvSpPr>
          <p:nvPr>
            <p:ph type="body" idx="1"/>
          </p:nvPr>
        </p:nvSpPr>
        <p:spPr>
          <a:xfrm>
            <a:off x="914400" y="4421540"/>
            <a:ext cx="5029200" cy="4192511"/>
          </a:xfrm>
          <a:noFill/>
          <a:ln/>
        </p:spPr>
        <p:txBody>
          <a:bodyPr/>
          <a:lstStyle/>
          <a:p>
            <a:pPr marL="228600" indent="-228600" eaLnBrk="1" hangingPunct="1">
              <a:lnSpc>
                <a:spcPct val="80000"/>
              </a:lnSpc>
            </a:pPr>
            <a:r>
              <a:rPr lang="en-US" dirty="0" smtClean="0"/>
              <a:t>Our previous example for value semantics indicated there could be as many as 5 copies of the array. In actuality LabVIEW examines the code and discovers two branches of code. The top branch is marked as needing a copy since it will destructively modify the array coming into the + operation. The bottom branch is optimized to use the same array for the output from the * operator and the + operator. LabVIEW has optimized the 5 copies down to 1 copy. The ideal solution because you would need to make a copy of the array regardless of the language since both branches want to write back into the array.</a:t>
            </a:r>
          </a:p>
          <a:p>
            <a:pPr marL="228600" indent="-228600" eaLnBrk="1" hangingPunct="1">
              <a:lnSpc>
                <a:spcPct val="80000"/>
              </a:lnSpc>
            </a:pPr>
            <a:endParaRPr lang="en-US" dirty="0" smtClean="0"/>
          </a:p>
          <a:p>
            <a:pPr marL="228600" indent="-228600" eaLnBrk="1" hangingPunct="1">
              <a:lnSpc>
                <a:spcPct val="80000"/>
              </a:lnSpc>
            </a:pPr>
            <a:endParaRPr lang="en-US" dirty="0" smtClean="0"/>
          </a:p>
          <a:p>
            <a:pPr marL="228600" indent="-228600" eaLnBrk="1" hangingPunct="1">
              <a:lnSpc>
                <a:spcPct val="80000"/>
              </a:lnSpc>
            </a:pPr>
            <a:r>
              <a:rPr lang="en-US" dirty="0" smtClean="0"/>
              <a:t>[NOTE:  “copy” on</a:t>
            </a:r>
            <a:r>
              <a:rPr lang="en-US" baseline="0" dirty="0" smtClean="0"/>
              <a:t> this slide is a verb.  Thus 5 copies uses 6 buffers, 1 practical copy requires 2 buffers]</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6642D50-5CE0-4E8C-87C2-D9BE76728A79}" type="slidenum">
              <a:rPr lang="en-US" smtClean="0"/>
              <a:pPr/>
              <a:t>18</a:t>
            </a:fld>
            <a:endParaRPr lang="en-US" smtClean="0"/>
          </a:p>
        </p:txBody>
      </p:sp>
      <p:sp>
        <p:nvSpPr>
          <p:cNvPr id="81923" name="Rectangle 2"/>
          <p:cNvSpPr>
            <a:spLocks noGrp="1" noRot="1" noChangeAspect="1" noChangeArrowheads="1" noTextEdit="1"/>
          </p:cNvSpPr>
          <p:nvPr>
            <p:ph type="sldImg"/>
          </p:nvPr>
        </p:nvSpPr>
        <p:spPr>
          <a:xfrm>
            <a:off x="1114425" y="708025"/>
            <a:ext cx="4629150" cy="3473450"/>
          </a:xfrm>
          <a:ln/>
        </p:spPr>
      </p:sp>
      <p:sp>
        <p:nvSpPr>
          <p:cNvPr id="81924" name="Rectangle 3"/>
          <p:cNvSpPr>
            <a:spLocks noGrp="1" noChangeArrowheads="1"/>
          </p:cNvSpPr>
          <p:nvPr>
            <p:ph type="body" idx="1"/>
          </p:nvPr>
        </p:nvSpPr>
        <p:spPr>
          <a:xfrm>
            <a:off x="914400" y="4421540"/>
            <a:ext cx="5029200" cy="4192511"/>
          </a:xfrm>
          <a:noFill/>
          <a:ln/>
        </p:spPr>
        <p:txBody>
          <a:bodyPr/>
          <a:lstStyle/>
          <a:p>
            <a:pPr marL="228600" indent="-228600" eaLnBrk="1" hangingPunct="1">
              <a:lnSpc>
                <a:spcPct val="80000"/>
              </a:lnSpc>
            </a:pPr>
            <a:r>
              <a:rPr lang="en-US" smtClean="0"/>
              <a:t>The algorithm that determines when a copy needs to be made is called the “inplace” algorithm. The algorithm traverses the VI and tries to find the best way in which the code can be arranged to reduce the copying of arrays and clusters. The inplaceness is determined before execution and therefore doesn’t know if one array is larger than another.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3D69CEB-530A-4897-AA6E-75D9F5273B9C}" type="slidenum">
              <a:rPr lang="en-US" smtClean="0"/>
              <a:pPr/>
              <a:t>19</a:t>
            </a:fld>
            <a:endParaRPr lang="en-US" smtClean="0"/>
          </a:p>
        </p:txBody>
      </p:sp>
      <p:sp>
        <p:nvSpPr>
          <p:cNvPr id="82947" name="Rectangle 2"/>
          <p:cNvSpPr>
            <a:spLocks noGrp="1" noRot="1" noChangeAspect="1" noChangeArrowheads="1" noTextEdit="1"/>
          </p:cNvSpPr>
          <p:nvPr>
            <p:ph type="sldImg"/>
          </p:nvPr>
        </p:nvSpPr>
        <p:spPr>
          <a:xfrm>
            <a:off x="1114425" y="708025"/>
            <a:ext cx="4629150" cy="3473450"/>
          </a:xfrm>
          <a:ln/>
        </p:spPr>
      </p:sp>
      <p:sp>
        <p:nvSpPr>
          <p:cNvPr id="82948" name="Rectangle 3"/>
          <p:cNvSpPr>
            <a:spLocks noGrp="1" noChangeArrowheads="1"/>
          </p:cNvSpPr>
          <p:nvPr>
            <p:ph type="body" idx="1"/>
          </p:nvPr>
        </p:nvSpPr>
        <p:spPr>
          <a:xfrm>
            <a:off x="914400" y="4421540"/>
            <a:ext cx="5029200" cy="4192511"/>
          </a:xfrm>
          <a:noFill/>
          <a:ln/>
        </p:spPr>
        <p:txBody>
          <a:bodyPr/>
          <a:lstStyle/>
          <a:p>
            <a:pPr marL="228600" indent="-228600" eaLnBrk="1" hangingPunct="1">
              <a:lnSpc>
                <a:spcPct val="80000"/>
              </a:lnSpc>
            </a:pPr>
            <a:r>
              <a:rPr lang="en-US" smtClean="0"/>
              <a:t>The algorithm that determines when a copy needs to be made is called the “inplace” algorithm. The algorithm traverses the VI and tries to find the best way in which the code can be arranged to reduce the copying of arrays and clusters. The inplaceness is determined before execution and therefore doesn’t know if one array is larger than another.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US" dirty="0" smtClean="0"/>
              <a:t>The “Show Buffer Allocations” tool is located in Tools&gt;Profile&gt;Show Buffer Allocations…</a:t>
            </a:r>
          </a:p>
          <a:p>
            <a:endParaRPr lang="en-US" dirty="0" smtClean="0"/>
          </a:p>
          <a:p>
            <a:r>
              <a:rPr lang="en-US" b="1" dirty="0" smtClean="0"/>
              <a:t>&lt;DEMO&gt; </a:t>
            </a:r>
            <a:r>
              <a:rPr lang="en-US" dirty="0" smtClean="0"/>
              <a:t>Open</a:t>
            </a:r>
            <a:r>
              <a:rPr lang="en-US" baseline="0" dirty="0" smtClean="0"/>
              <a:t> up the block diagram to “0 – Main.vi” and show buffer allocations.  Point out the dots which represent buffer allocations.</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en-US" dirty="0" smtClean="0"/>
              <a:t>Here is an example of how to use the Show Buffer Allocations tool to improve performance. Starting</a:t>
            </a:r>
            <a:r>
              <a:rPr lang="en-US" baseline="0" dirty="0" smtClean="0"/>
              <a:t> at a high level of your hierarchy you can use the Show Buffer Allocations tool to see that these waveforms are being copied three times. To optimize this we need to drill down into each of these SubVIs and fix them so that they operate in place.</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r>
              <a:rPr lang="en-US" dirty="0" smtClean="0"/>
              <a:t>Here we can make the </a:t>
            </a:r>
            <a:r>
              <a:rPr lang="en-US" dirty="0" err="1" smtClean="0"/>
              <a:t>subVI</a:t>
            </a:r>
            <a:r>
              <a:rPr lang="en-US" dirty="0" smtClean="0"/>
              <a:t> work in place by using the in place element structure. If</a:t>
            </a:r>
            <a:r>
              <a:rPr lang="en-US" baseline="0" dirty="0" smtClean="0"/>
              <a:t> your version of LabVIEW does not have the In Place Element Structure then you can get the same effect by wiring the input waveform into the top terminal of the bundle waveform node on the right (the so-called “magic pattern”). This gives </a:t>
            </a:r>
            <a:r>
              <a:rPr lang="en-US" baseline="0" dirty="0" err="1" smtClean="0"/>
              <a:t>LabVIEW’s</a:t>
            </a:r>
            <a:r>
              <a:rPr lang="en-US" baseline="0" dirty="0" smtClean="0"/>
              <a:t> in place algorithm a hint that you want those two waveforms to be in place.</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r>
              <a:rPr lang="en-US" dirty="0" smtClean="0"/>
              <a:t>Again we can make the </a:t>
            </a:r>
            <a:r>
              <a:rPr lang="en-US" dirty="0" err="1" smtClean="0"/>
              <a:t>subVI</a:t>
            </a:r>
            <a:r>
              <a:rPr lang="en-US" dirty="0" smtClean="0"/>
              <a:t> work in place by using the in place element structure.</a:t>
            </a:r>
          </a:p>
          <a:p>
            <a:r>
              <a:rPr lang="en-US" dirty="0"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r>
              <a:rPr lang="en-US" smtClean="0"/>
              <a:t>One more time we can make the subVI work in place by using the in place element structure.</a:t>
            </a:r>
          </a:p>
          <a:p>
            <a:endParaRPr lang="en-US" smtClean="0"/>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 LabVIEW execution system works like a thread pool. A thread pool is a collection of threads which work together to complete a set of jobs which are pulled from a shared queue. In LabVIEW the jobs are called “queue elements”, and each one represents a piece of code from a VI which needs to be executed.</a:t>
            </a:r>
          </a:p>
          <a:p>
            <a:endParaRPr lang="en-US" baseline="0" dirty="0" smtClean="0"/>
          </a:p>
          <a:p>
            <a:r>
              <a:rPr lang="en-US" baseline="0" dirty="0" smtClean="0"/>
              <a:t>There are actually 6 common execution systems in LabVIEW, and each one has its own separate queue. Additionally, each timed loop has its own unique </a:t>
            </a:r>
            <a:r>
              <a:rPr lang="en-US" baseline="0" smtClean="0"/>
              <a:t>execution system.</a:t>
            </a:r>
            <a:endParaRPr lang="en-US" baseline="0" dirty="0" smtClean="0"/>
          </a:p>
        </p:txBody>
      </p:sp>
      <p:sp>
        <p:nvSpPr>
          <p:cNvPr id="4" name="Slide Number Placeholder 3"/>
          <p:cNvSpPr>
            <a:spLocks noGrp="1"/>
          </p:cNvSpPr>
          <p:nvPr>
            <p:ph type="sldNum" sz="quarter" idx="10"/>
          </p:nvPr>
        </p:nvSpPr>
        <p:spPr/>
        <p:txBody>
          <a:bodyPr/>
          <a:lstStyle/>
          <a:p>
            <a:fld id="{BC836650-9A6F-467E-9127-1E33C591E4B9}"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r>
              <a:rPr lang="en-US" dirty="0" smtClean="0"/>
              <a:t>Once you have visited</a:t>
            </a:r>
            <a:r>
              <a:rPr lang="en-US" baseline="0" dirty="0" smtClean="0"/>
              <a:t> each of these </a:t>
            </a:r>
            <a:r>
              <a:rPr lang="en-US" baseline="0" dirty="0" err="1" smtClean="0"/>
              <a:t>subVIs</a:t>
            </a:r>
            <a:r>
              <a:rPr lang="en-US" baseline="0" dirty="0" smtClean="0"/>
              <a:t> and fixed the copy then you can save them all (including the top level VI) and use the Show Buffer Allocations tool again to verify that the dots are gone. Remember that you have to recompile the Vis to update the buffer allocations display. You can do this by running the VI, saving it, or holding the Control key and clicking on the Run arrow.</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marL="0" lvl="2" defTabSz="914319">
              <a:spcBef>
                <a:spcPts val="1135"/>
              </a:spcBef>
              <a:defRPr/>
            </a:pPr>
            <a:r>
              <a:rPr lang="en-US" dirty="0" smtClean="0">
                <a:latin typeface="Times" pitchFamily="18" charset="0"/>
              </a:rPr>
              <a:t>The In Place Element structure uses multiple border nodes to extract data from various data structures. These nodes are used to extract individual data points from data structures,</a:t>
            </a:r>
            <a:r>
              <a:rPr lang="en-US" baseline="0" dirty="0" smtClean="0">
                <a:latin typeface="Times" pitchFamily="18" charset="0"/>
              </a:rPr>
              <a:t> including</a:t>
            </a:r>
            <a:r>
              <a:rPr lang="en-US" dirty="0" smtClean="0">
                <a:latin typeface="Times" pitchFamily="18" charset="0"/>
              </a:rPr>
              <a:t> Arrays, Clusters, Waveforms, and Variants. In </a:t>
            </a:r>
            <a:r>
              <a:rPr lang="en-US" sz="1100" dirty="0">
                <a:latin typeface="Times" pitchFamily="18" charset="0"/>
              </a:rPr>
              <a:t>addition, the In Place </a:t>
            </a:r>
            <a:r>
              <a:rPr lang="en-US" dirty="0" smtClean="0">
                <a:latin typeface="Times" pitchFamily="18" charset="0"/>
              </a:rPr>
              <a:t>In/out border node allows you to pass in single values for In Place operations. </a:t>
            </a:r>
          </a:p>
          <a:p>
            <a:pPr marL="0" lvl="2" defTabSz="914319">
              <a:spcBef>
                <a:spcPts val="1135"/>
              </a:spcBef>
              <a:defRPr/>
            </a:pPr>
            <a:r>
              <a:rPr lang="en-US" dirty="0" smtClean="0">
                <a:latin typeface="Times" pitchFamily="18" charset="0"/>
              </a:rPr>
              <a:t>If the code</a:t>
            </a:r>
            <a:r>
              <a:rPr lang="en-US" baseline="0" dirty="0" smtClean="0">
                <a:latin typeface="Times" pitchFamily="18" charset="0"/>
              </a:rPr>
              <a:t> you write inside an In Place Element structure cannot be performed in place, LabVIEW makes a memory copy</a:t>
            </a:r>
            <a:r>
              <a:rPr lang="en-US" dirty="0" smtClean="0">
                <a:latin typeface="Times" pitchFamily="18" charset="0"/>
              </a:rPr>
              <a:t>.</a:t>
            </a:r>
          </a:p>
          <a:p>
            <a:pPr defTabSz="914319">
              <a:spcBef>
                <a:spcPts val="1135"/>
              </a:spcBef>
              <a:defRPr/>
            </a:pPr>
            <a:r>
              <a:rPr lang="en-US" dirty="0" smtClean="0">
                <a:latin typeface="Times" pitchFamily="18" charset="0"/>
              </a:rPr>
              <a:t>The Array split/replace subarray and Data Value Reference Read/Write nodes are new in LabVIEW 2009. The Data Value Reference is unique, and we will discuss that functionality later</a:t>
            </a:r>
            <a:r>
              <a:rPr lang="en-US" baseline="0" dirty="0" smtClean="0">
                <a:latin typeface="Times" pitchFamily="18" charset="0"/>
              </a:rPr>
              <a:t> in this section</a:t>
            </a:r>
            <a:r>
              <a:rPr lang="en-US" dirty="0" smtClean="0">
                <a:latin typeface="Times" pitchFamily="18" charset="0"/>
              </a:rPr>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135"/>
              </a:spcBef>
            </a:pPr>
            <a:r>
              <a:rPr lang="en-US" dirty="0" smtClean="0">
                <a:latin typeface="Times" pitchFamily="18" charset="0"/>
              </a:rPr>
              <a:t>Front</a:t>
            </a:r>
            <a:r>
              <a:rPr lang="en-US" baseline="0" dirty="0" smtClean="0">
                <a:latin typeface="Times" pitchFamily="18" charset="0"/>
              </a:rPr>
              <a:t> panel controls and indicators have their own copy of data so that front panel edits do not interfere with computations. In the example shown, Numeric +1 is meant to be in place with Numeric. If the front panel and block diagram shared this memory space, the front panel would have the same value as Numeric +1 after executing this code.</a:t>
            </a:r>
          </a:p>
          <a:p>
            <a:pPr>
              <a:spcBef>
                <a:spcPts val="1135"/>
              </a:spcBef>
            </a:pPr>
            <a:r>
              <a:rPr lang="en-US" baseline="0" dirty="0" smtClean="0">
                <a:latin typeface="Times" pitchFamily="18" charset="0"/>
              </a:rPr>
              <a:t>Some controls, such as charts and tables, have the ability to store large amounts of default data, which may increase memory usage. VI Analyzer includes a test to detect if this occurs in your application.</a:t>
            </a:r>
          </a:p>
          <a:p>
            <a:pPr>
              <a:spcBef>
                <a:spcPts val="1135"/>
              </a:spcBef>
            </a:pPr>
            <a:r>
              <a:rPr lang="en-US" baseline="0" dirty="0" smtClean="0">
                <a:latin typeface="Times" pitchFamily="18" charset="0"/>
              </a:rPr>
              <a:t>In the case of calling </a:t>
            </a:r>
            <a:r>
              <a:rPr lang="en-US" baseline="0" dirty="0" err="1" smtClean="0">
                <a:latin typeface="Times" pitchFamily="18" charset="0"/>
              </a:rPr>
              <a:t>subVIs</a:t>
            </a:r>
            <a:r>
              <a:rPr lang="en-US" baseline="0" dirty="0" smtClean="0">
                <a:latin typeface="Times" pitchFamily="18" charset="0"/>
              </a:rPr>
              <a:t>, you do not load the front panel unless needed. Instances in which </a:t>
            </a:r>
            <a:r>
              <a:rPr lang="en-US" baseline="0" dirty="0" err="1" smtClean="0">
                <a:latin typeface="Times" pitchFamily="18" charset="0"/>
              </a:rPr>
              <a:t>subVI</a:t>
            </a:r>
            <a:r>
              <a:rPr lang="en-US" baseline="0" dirty="0" smtClean="0">
                <a:latin typeface="Times" pitchFamily="18" charset="0"/>
              </a:rPr>
              <a:t> front panels are needed are discussed later in this lesson.</a:t>
            </a:r>
            <a:endParaRPr lang="en-US" dirty="0">
              <a:latin typeface="Times"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pitchFamily="18" charset="0"/>
              </a:rPr>
              <a:t>To protect data transfer betwe</a:t>
            </a:r>
            <a:r>
              <a:rPr lang="en-US" baseline="0" dirty="0" smtClean="0">
                <a:latin typeface="Times" pitchFamily="18" charset="0"/>
              </a:rPr>
              <a:t>en the Operate and Execution Buffers, LabVIEW uses Transfer Buffers. This may lead to even more memory usage when you work with large data sets and you must show operation on that data. Transfer buffers and execution are discussed in Lesson 5, </a:t>
            </a:r>
            <a:r>
              <a:rPr lang="en-US" i="1" baseline="0" dirty="0" smtClean="0">
                <a:latin typeface="Times" pitchFamily="18" charset="0"/>
              </a:rPr>
              <a:t>Optimizing for Execution Speed</a:t>
            </a:r>
            <a:r>
              <a:rPr lang="en-US" baseline="0" dirty="0" smtClean="0">
                <a:latin typeface="Times" pitchFamily="18" charset="0"/>
              </a:rPr>
              <a:t>.</a:t>
            </a:r>
            <a:endParaRPr lang="en-US" dirty="0">
              <a:latin typeface="Times"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pitchFamily="18" charset="0"/>
              </a:rPr>
              <a:t>Notice that in the example on the left,</a:t>
            </a:r>
            <a:r>
              <a:rPr lang="en-US" baseline="0" dirty="0" smtClean="0">
                <a:latin typeface="Times" pitchFamily="18" charset="0"/>
              </a:rPr>
              <a:t> when wires are used to transmit data, only 1 buffer allocation is needed. If you read from the local variable of the control, a copy is made. In this example, three copies are made, one for each local variable read. Again, this is more significant if the local variable contains a large cluster or array. Note that this applies even if you are reading from and then writing to the same variable. Local variables can never operate in place because the local variable may refer to the transfer buffer, and you cannot be in place to a transfer buffer.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rules listed</a:t>
            </a:r>
            <a:r>
              <a:rPr lang="en-US" baseline="0" dirty="0" smtClean="0"/>
              <a:t> here are explicitly for VI Server property nodes – they do not apply to property nodes used for DAQ, </a:t>
            </a:r>
            <a:r>
              <a:rPr lang="en-US" baseline="0" smtClean="0"/>
              <a:t>LV classes, etc.</a:t>
            </a:r>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135"/>
              </a:spcBef>
            </a:pPr>
            <a:r>
              <a:rPr lang="en-US" dirty="0" smtClean="0">
                <a:latin typeface="Times" pitchFamily="18" charset="0"/>
              </a:rPr>
              <a:t>Branching a wire may</a:t>
            </a:r>
            <a:r>
              <a:rPr lang="en-US" baseline="0" dirty="0" smtClean="0">
                <a:latin typeface="Times" pitchFamily="18" charset="0"/>
              </a:rPr>
              <a:t> result in</a:t>
            </a:r>
            <a:r>
              <a:rPr lang="en-US" dirty="0" smtClean="0">
                <a:latin typeface="Times" pitchFamily="18" charset="0"/>
              </a:rPr>
              <a:t> a copy of the data on the wire. This</a:t>
            </a:r>
            <a:r>
              <a:rPr lang="en-US" baseline="0" dirty="0" smtClean="0">
                <a:latin typeface="Times" pitchFamily="18" charset="0"/>
              </a:rPr>
              <a:t> is always true if more than one branch modifies the value, or if one modifies it before the other finishes using the original value. Data Value References (DVR) allow you to manipulate data without making copies. This is especially helpful when dealing with large arrays in performance-critical applications. </a:t>
            </a:r>
          </a:p>
          <a:p>
            <a:pPr defTabSz="914319">
              <a:spcBef>
                <a:spcPts val="1135"/>
              </a:spcBef>
              <a:tabLst>
                <a:tab pos="457160" algn="l"/>
              </a:tabLst>
              <a:defRPr/>
            </a:pPr>
            <a:r>
              <a:rPr lang="en-US" baseline="0" dirty="0" smtClean="0">
                <a:latin typeface="Times" pitchFamily="18" charset="0"/>
              </a:rPr>
              <a:t>Consider this scenario: You e-mail friends to share videos with them. If you include the entire video in the e-mail, friends are annoyed because the file takes up space in their inbox. So, you include a link to the video location online. Because all recipients reference the same location online, everyone sees the latest version of the video in case it is modified.</a:t>
            </a:r>
          </a:p>
          <a:p>
            <a:pPr>
              <a:spcBef>
                <a:spcPts val="1135"/>
              </a:spcBef>
            </a:pPr>
            <a:endParaRPr lang="en-US" baseline="0" dirty="0" smtClean="0">
              <a:latin typeface="Times"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5000" y="469900"/>
            <a:ext cx="5588000" cy="4191000"/>
          </a:xfrm>
        </p:spPr>
      </p:sp>
      <p:sp>
        <p:nvSpPr>
          <p:cNvPr id="3" name="Notes Placeholder 2"/>
          <p:cNvSpPr>
            <a:spLocks noGrp="1"/>
          </p:cNvSpPr>
          <p:nvPr>
            <p:ph type="body" idx="1"/>
          </p:nvPr>
        </p:nvSpPr>
        <p:spPr>
          <a:xfrm>
            <a:off x="685800" y="4804771"/>
            <a:ext cx="5486400" cy="3810553"/>
          </a:xfrm>
        </p:spPr>
        <p:txBody>
          <a:bodyPr>
            <a:normAutofit/>
          </a:bodyPr>
          <a:lstStyle/>
          <a:p>
            <a:r>
              <a:rPr lang="en-US" dirty="0" smtClean="0">
                <a:latin typeface="Times" pitchFamily="18" charset="0"/>
              </a:rPr>
              <a:t>The Data Value Reference,</a:t>
            </a:r>
            <a:r>
              <a:rPr lang="en-US" baseline="0" dirty="0" smtClean="0">
                <a:latin typeface="Times" pitchFamily="18" charset="0"/>
              </a:rPr>
              <a:t> introduced in LabVIEW 2009, and single element queues are very efficient methods for transferring large data sets. You learn more about these constructs in Lesson 4,  </a:t>
            </a:r>
            <a:r>
              <a:rPr lang="en-US" i="1" baseline="0" dirty="0" smtClean="0">
                <a:latin typeface="Times" pitchFamily="18" charset="0"/>
              </a:rPr>
              <a:t>Optimizing for Memory</a:t>
            </a:r>
            <a:r>
              <a:rPr lang="en-US" baseline="0" dirty="0" smtClean="0">
                <a:latin typeface="Times" pitchFamily="18" charset="0"/>
              </a:rPr>
              <a:t>, but they are worth mentioning because they are useful for moving large data sets throughout your VI hierarchy while minimizing memory usage. It is important to note that the In Place Element structure must be used to access the data of a Data Value Reference.</a:t>
            </a:r>
            <a:endParaRPr lang="en-US" dirty="0">
              <a:latin typeface="Times"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Rot="1" noChangeAspect="1" noChangeArrowheads="1" noTextEdit="1"/>
          </p:cNvSpPr>
          <p:nvPr>
            <p:ph type="sldImg"/>
          </p:nvPr>
        </p:nvSpPr>
        <p:spPr/>
      </p:sp>
      <p:sp>
        <p:nvSpPr>
          <p:cNvPr id="480259" name="Rectangle 3"/>
          <p:cNvSpPr>
            <a:spLocks noGrp="1" noChangeArrowheads="1"/>
          </p:cNvSpPr>
          <p:nvPr>
            <p:ph type="body" idx="1"/>
          </p:nvPr>
        </p:nvSpPr>
        <p:spPr>
          <a:xfrm>
            <a:off x="500062" y="4889778"/>
            <a:ext cx="6072188" cy="3725545"/>
          </a:xfrm>
          <a:noFill/>
          <a:ln/>
        </p:spPr>
        <p:txBody>
          <a:bodyPr>
            <a:noAutofit/>
          </a:bodyPr>
          <a:lstStyle/>
          <a:p>
            <a:pPr>
              <a:spcBef>
                <a:spcPts val="1040"/>
              </a:spcBef>
            </a:pPr>
            <a:r>
              <a:rPr lang="en-US" dirty="0">
                <a:latin typeface="Times" pitchFamily="18" charset="0"/>
              </a:rPr>
              <a:t>With While Loops, auto-indexing is not quite as </a:t>
            </a:r>
            <a:r>
              <a:rPr lang="en-US" dirty="0" smtClean="0">
                <a:latin typeface="Times" pitchFamily="18" charset="0"/>
              </a:rPr>
              <a:t>efficient </a:t>
            </a:r>
            <a:r>
              <a:rPr lang="en-US" dirty="0">
                <a:latin typeface="Times" pitchFamily="18" charset="0"/>
              </a:rPr>
              <a:t>because the end size of the array is </a:t>
            </a:r>
            <a:r>
              <a:rPr lang="en-US" dirty="0" smtClean="0">
                <a:latin typeface="Times" pitchFamily="18" charset="0"/>
              </a:rPr>
              <a:t>unknown</a:t>
            </a:r>
            <a:r>
              <a:rPr lang="en-US" dirty="0">
                <a:latin typeface="Times" pitchFamily="18" charset="0"/>
              </a:rPr>
              <a:t>. However, While Loop auto-indexing avoids resizing </a:t>
            </a:r>
            <a:r>
              <a:rPr lang="en-US" dirty="0" smtClean="0">
                <a:latin typeface="Times" pitchFamily="18" charset="0"/>
              </a:rPr>
              <a:t>of the </a:t>
            </a:r>
            <a:r>
              <a:rPr lang="en-US" dirty="0">
                <a:latin typeface="Times" pitchFamily="18" charset="0"/>
              </a:rPr>
              <a:t>output array with every iteration by increasing the output array size in large increments. When the loop </a:t>
            </a:r>
            <a:r>
              <a:rPr lang="en-US" dirty="0" smtClean="0">
                <a:latin typeface="Times" pitchFamily="18" charset="0"/>
              </a:rPr>
              <a:t>finishes</a:t>
            </a:r>
            <a:r>
              <a:rPr lang="en-US" baseline="0" dirty="0" smtClean="0">
                <a:latin typeface="Times" pitchFamily="18" charset="0"/>
              </a:rPr>
              <a:t> executing</a:t>
            </a:r>
            <a:r>
              <a:rPr lang="en-US" dirty="0" smtClean="0">
                <a:latin typeface="Times" pitchFamily="18" charset="0"/>
              </a:rPr>
              <a:t>, </a:t>
            </a:r>
            <a:r>
              <a:rPr lang="en-US" dirty="0">
                <a:latin typeface="Times" pitchFamily="18" charset="0"/>
              </a:rPr>
              <a:t>the output array is resized to the correct size. The performance of While Loop auto-indexing is nearly identical to </a:t>
            </a:r>
            <a:r>
              <a:rPr lang="en-US" dirty="0" smtClean="0">
                <a:latin typeface="Times" pitchFamily="18" charset="0"/>
              </a:rPr>
              <a:t>that of</a:t>
            </a:r>
            <a:r>
              <a:rPr lang="en-US" baseline="0" dirty="0" smtClean="0">
                <a:latin typeface="Times" pitchFamily="18" charset="0"/>
              </a:rPr>
              <a:t> </a:t>
            </a:r>
            <a:r>
              <a:rPr lang="en-US" dirty="0" smtClean="0">
                <a:latin typeface="Times" pitchFamily="18" charset="0"/>
              </a:rPr>
              <a:t>For </a:t>
            </a:r>
            <a:r>
              <a:rPr lang="en-US" dirty="0">
                <a:latin typeface="Times" pitchFamily="18" charset="0"/>
              </a:rPr>
              <a:t>Loop auto-indexing</a:t>
            </a:r>
            <a:r>
              <a:rPr lang="en-US" dirty="0" smtClean="0">
                <a:latin typeface="Times" pitchFamily="18" charset="0"/>
              </a:rPr>
              <a:t>. </a:t>
            </a:r>
            <a:endParaRPr lang="en-US" dirty="0">
              <a:latin typeface="Times" pitchFamily="18" charset="0"/>
            </a:endParaRPr>
          </a:p>
          <a:p>
            <a:pPr>
              <a:spcBef>
                <a:spcPts val="1040"/>
              </a:spcBef>
            </a:pPr>
            <a:r>
              <a:rPr lang="en-US" dirty="0">
                <a:latin typeface="Times" pitchFamily="18" charset="0"/>
              </a:rPr>
              <a:t>Auto-indexing assumes </a:t>
            </a:r>
            <a:r>
              <a:rPr lang="en-US" dirty="0" smtClean="0">
                <a:latin typeface="Times" pitchFamily="18" charset="0"/>
              </a:rPr>
              <a:t>that you will add </a:t>
            </a:r>
            <a:r>
              <a:rPr lang="en-US" dirty="0">
                <a:latin typeface="Times" pitchFamily="18" charset="0"/>
              </a:rPr>
              <a:t>a value to the resulting array with each iteration of the loop. If you must conditionally add values to an array but </a:t>
            </a:r>
            <a:r>
              <a:rPr lang="en-US" dirty="0" smtClean="0">
                <a:latin typeface="Times" pitchFamily="18" charset="0"/>
              </a:rPr>
              <a:t>you can </a:t>
            </a:r>
            <a:r>
              <a:rPr lang="en-US" dirty="0">
                <a:latin typeface="Times" pitchFamily="18" charset="0"/>
              </a:rPr>
              <a:t>determine an upper limit on the array size, </a:t>
            </a:r>
            <a:r>
              <a:rPr lang="en-US" dirty="0" smtClean="0">
                <a:latin typeface="Times" pitchFamily="18" charset="0"/>
              </a:rPr>
              <a:t>consider </a:t>
            </a:r>
            <a:r>
              <a:rPr lang="en-US" dirty="0">
                <a:latin typeface="Times" pitchFamily="18" charset="0"/>
              </a:rPr>
              <a:t>preallocating the array and using Replace Array Subset to fill the array. </a:t>
            </a:r>
          </a:p>
          <a:p>
            <a:pPr>
              <a:spcBef>
                <a:spcPts val="1040"/>
              </a:spcBef>
            </a:pPr>
            <a:r>
              <a:rPr lang="en-US" dirty="0" smtClean="0">
                <a:latin typeface="Times" pitchFamily="18" charset="0"/>
              </a:rPr>
              <a:t>After </a:t>
            </a:r>
            <a:r>
              <a:rPr lang="en-US" dirty="0">
                <a:latin typeface="Times" pitchFamily="18" charset="0"/>
              </a:rPr>
              <a:t>you </a:t>
            </a:r>
            <a:r>
              <a:rPr lang="en-US" dirty="0" smtClean="0">
                <a:latin typeface="Times" pitchFamily="18" charset="0"/>
              </a:rPr>
              <a:t>fill </a:t>
            </a:r>
            <a:r>
              <a:rPr lang="en-US" dirty="0">
                <a:latin typeface="Times" pitchFamily="18" charset="0"/>
              </a:rPr>
              <a:t>the array values, you can resize the array to the correct size. The array is created only </a:t>
            </a:r>
            <a:r>
              <a:rPr lang="en-US" dirty="0" smtClean="0">
                <a:latin typeface="Times" pitchFamily="18" charset="0"/>
              </a:rPr>
              <a:t>once </a:t>
            </a:r>
            <a:r>
              <a:rPr lang="en-US" dirty="0">
                <a:latin typeface="Times" pitchFamily="18" charset="0"/>
              </a:rPr>
              <a:t>and Replace Array Subset can reuse the input buffer for the output buffer. The performance of </a:t>
            </a:r>
            <a:r>
              <a:rPr lang="en-US" dirty="0" smtClean="0">
                <a:latin typeface="Times" pitchFamily="18" charset="0"/>
              </a:rPr>
              <a:t>this code </a:t>
            </a:r>
            <a:r>
              <a:rPr lang="en-US" dirty="0">
                <a:latin typeface="Times" pitchFamily="18" charset="0"/>
              </a:rPr>
              <a:t>is very similar to the performance of loops using auto-indexing. If you use this technique, </a:t>
            </a:r>
            <a:r>
              <a:rPr lang="en-US" dirty="0" smtClean="0">
                <a:latin typeface="Times" pitchFamily="18" charset="0"/>
              </a:rPr>
              <a:t>make</a:t>
            </a:r>
            <a:r>
              <a:rPr lang="en-US" baseline="0" dirty="0" smtClean="0">
                <a:latin typeface="Times" pitchFamily="18" charset="0"/>
              </a:rPr>
              <a:t> sure that </a:t>
            </a:r>
            <a:r>
              <a:rPr lang="en-US" dirty="0" smtClean="0">
                <a:latin typeface="Times" pitchFamily="18" charset="0"/>
              </a:rPr>
              <a:t>the </a:t>
            </a:r>
            <a:r>
              <a:rPr lang="en-US" dirty="0">
                <a:latin typeface="Times" pitchFamily="18" charset="0"/>
              </a:rPr>
              <a:t>array in which you </a:t>
            </a:r>
            <a:r>
              <a:rPr lang="en-US" dirty="0" smtClean="0">
                <a:latin typeface="Times" pitchFamily="18" charset="0"/>
              </a:rPr>
              <a:t>replace </a:t>
            </a:r>
            <a:r>
              <a:rPr lang="en-US" dirty="0">
                <a:latin typeface="Times" pitchFamily="18" charset="0"/>
              </a:rPr>
              <a:t>values is large enough to hold the resulting </a:t>
            </a:r>
            <a:r>
              <a:rPr lang="en-US" dirty="0" smtClean="0">
                <a:latin typeface="Times" pitchFamily="18" charset="0"/>
              </a:rPr>
              <a:t>data</a:t>
            </a:r>
            <a:r>
              <a:rPr lang="en-US" baseline="0" dirty="0" smtClean="0">
                <a:latin typeface="Times" pitchFamily="18" charset="0"/>
              </a:rPr>
              <a:t>. </a:t>
            </a:r>
            <a:r>
              <a:rPr lang="en-US" dirty="0" smtClean="0">
                <a:latin typeface="Times" pitchFamily="18" charset="0"/>
              </a:rPr>
              <a:t>Replace </a:t>
            </a:r>
            <a:r>
              <a:rPr lang="en-US" dirty="0">
                <a:latin typeface="Times" pitchFamily="18" charset="0"/>
              </a:rPr>
              <a:t>Array Subset does not resize arrays for you</a:t>
            </a:r>
            <a:r>
              <a:rPr lang="en-US" dirty="0" smtClean="0">
                <a:latin typeface="Times" pitchFamily="18" charset="0"/>
              </a:rPr>
              <a:t>.</a:t>
            </a:r>
            <a:endParaRPr lang="en-US" dirty="0">
              <a:latin typeface="Times" pitchFamily="18" charset="0"/>
            </a:endParaRPr>
          </a:p>
          <a:p>
            <a:pPr>
              <a:spcBef>
                <a:spcPts val="1040"/>
              </a:spcBef>
            </a:pPr>
            <a:r>
              <a:rPr lang="en-US" dirty="0">
                <a:latin typeface="Times" pitchFamily="18" charset="0"/>
              </a:rPr>
              <a:t>The </a:t>
            </a:r>
            <a:r>
              <a:rPr lang="en-US" dirty="0" smtClean="0">
                <a:latin typeface="Times" pitchFamily="18" charset="0"/>
              </a:rPr>
              <a:t>example above </a:t>
            </a:r>
            <a:r>
              <a:rPr lang="en-US" dirty="0">
                <a:latin typeface="Times" pitchFamily="18" charset="0"/>
              </a:rPr>
              <a:t>shows </a:t>
            </a:r>
            <a:r>
              <a:rPr lang="en-US" dirty="0" smtClean="0">
                <a:latin typeface="Times" pitchFamily="18" charset="0"/>
              </a:rPr>
              <a:t>this </a:t>
            </a:r>
            <a:r>
              <a:rPr lang="en-US" dirty="0">
                <a:latin typeface="Times" pitchFamily="18" charset="0"/>
              </a:rPr>
              <a:t>process</a:t>
            </a:r>
            <a:r>
              <a:rPr lang="en-US" dirty="0" smtClean="0">
                <a:latin typeface="Times" pitchFamily="18" charset="0"/>
              </a:rPr>
              <a:t>.</a:t>
            </a:r>
            <a:endParaRPr lang="en-US" dirty="0">
              <a:latin typeface="Times" pitchFamily="18" charset="0"/>
            </a:endParaRPr>
          </a:p>
          <a:p>
            <a:pPr>
              <a:spcBef>
                <a:spcPts val="1040"/>
              </a:spcBef>
            </a:pPr>
            <a:r>
              <a:rPr lang="en-US" dirty="0" smtClean="0">
                <a:latin typeface="Times" pitchFamily="18" charset="0"/>
              </a:rPr>
              <a:t>Use </a:t>
            </a:r>
            <a:r>
              <a:rPr lang="en-US" dirty="0">
                <a:latin typeface="Times" pitchFamily="18" charset="0"/>
              </a:rPr>
              <a:t>the technique </a:t>
            </a:r>
            <a:r>
              <a:rPr lang="en-US" dirty="0" smtClean="0">
                <a:latin typeface="Times" pitchFamily="18" charset="0"/>
              </a:rPr>
              <a:t>shown above to avoid </a:t>
            </a:r>
            <a:r>
              <a:rPr lang="en-US" dirty="0">
                <a:latin typeface="Times" pitchFamily="18" charset="0"/>
              </a:rPr>
              <a:t>an expensive memory reallocation. The Replace Array Subset function operates efficiently because it replaces the values in an array that </a:t>
            </a:r>
            <a:r>
              <a:rPr lang="en-US" dirty="0" smtClean="0">
                <a:latin typeface="Times" pitchFamily="18" charset="0"/>
              </a:rPr>
              <a:t>was preallocated</a:t>
            </a:r>
            <a:r>
              <a:rPr lang="en-US" dirty="0">
                <a:latin typeface="Times" pitchFamily="18" charset="0"/>
              </a:rPr>
              <a:t>. The best way to prevent a memory reallocation is to </a:t>
            </a:r>
            <a:r>
              <a:rPr lang="en-US" dirty="0" smtClean="0">
                <a:latin typeface="Times" pitchFamily="18" charset="0"/>
              </a:rPr>
              <a:t>determine </a:t>
            </a:r>
            <a:r>
              <a:rPr lang="en-US" dirty="0">
                <a:latin typeface="Times" pitchFamily="18" charset="0"/>
              </a:rPr>
              <a:t>how many elements will be in the array, and </a:t>
            </a:r>
            <a:r>
              <a:rPr lang="en-US" dirty="0" smtClean="0">
                <a:latin typeface="Times" pitchFamily="18" charset="0"/>
              </a:rPr>
              <a:t>then allocate </a:t>
            </a:r>
            <a:r>
              <a:rPr lang="en-US" dirty="0">
                <a:latin typeface="Times" pitchFamily="18" charset="0"/>
              </a:rPr>
              <a:t>sufficient memory.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9">
              <a:spcBef>
                <a:spcPts val="1135"/>
              </a:spcBef>
              <a:tabLst>
                <a:tab pos="457160" algn="l"/>
              </a:tabLst>
              <a:defRPr/>
            </a:pPr>
            <a:r>
              <a:rPr lang="en-US" dirty="0" smtClean="0">
                <a:latin typeface="Times" pitchFamily="18" charset="0"/>
              </a:rPr>
              <a:t>The way in which you build a block diagram may prevent LabVIEW from reusing data buffers.</a:t>
            </a:r>
            <a:r>
              <a:rPr lang="en-US" baseline="0" dirty="0" smtClean="0">
                <a:latin typeface="Times" pitchFamily="18" charset="0"/>
              </a:rPr>
              <a:t> </a:t>
            </a:r>
            <a:r>
              <a:rPr lang="en-US" dirty="0" smtClean="0">
                <a:latin typeface="Times" pitchFamily="18" charset="0"/>
              </a:rPr>
              <a:t>Using a conditional indicator in a </a:t>
            </a:r>
            <a:r>
              <a:rPr lang="en-US" dirty="0" err="1" smtClean="0">
                <a:latin typeface="Times" pitchFamily="18" charset="0"/>
              </a:rPr>
              <a:t>subVI</a:t>
            </a:r>
            <a:r>
              <a:rPr lang="en-US" dirty="0" smtClean="0">
                <a:latin typeface="Times" pitchFamily="18" charset="0"/>
              </a:rPr>
              <a:t> prevents LabVIEW from optimizing data buffer usage. A </a:t>
            </a:r>
            <a:r>
              <a:rPr lang="en-US" b="1" dirty="0" smtClean="0">
                <a:latin typeface="Times" pitchFamily="18" charset="0"/>
              </a:rPr>
              <a:t>conditional indicator </a:t>
            </a:r>
            <a:r>
              <a:rPr lang="en-US" dirty="0" smtClean="0">
                <a:latin typeface="Times" pitchFamily="18" charset="0"/>
              </a:rPr>
              <a:t>is an indicator inside a Case structure or For Loop. Placing an indicator in a conditionally executed code path breaks the flow of data through the system and LabVIEW does not reuse the data buffer from the input. Instead, LabVIEW forces a data copy into the indicator. The reason for this is that LabVIEW must pass default data to the indicator</a:t>
            </a:r>
            <a:r>
              <a:rPr lang="en-US" baseline="0" dirty="0" smtClean="0">
                <a:latin typeface="Times" pitchFamily="18" charset="0"/>
              </a:rPr>
              <a:t> if the conditional path is not executed in order to update the indicator directly.</a:t>
            </a:r>
            <a:r>
              <a:rPr lang="en-US" dirty="0" smtClean="0">
                <a:latin typeface="Times" pitchFamily="18" charset="0"/>
              </a:rPr>
              <a:t> </a:t>
            </a:r>
          </a:p>
          <a:p>
            <a:pPr defTabSz="914319">
              <a:spcBef>
                <a:spcPts val="1135"/>
              </a:spcBef>
              <a:tabLst>
                <a:tab pos="457160" algn="l"/>
              </a:tabLst>
              <a:defRPr/>
            </a:pPr>
            <a:r>
              <a:rPr lang="en-US" dirty="0" smtClean="0">
                <a:latin typeface="Times" pitchFamily="18" charset="0"/>
              </a:rPr>
              <a:t>When you place indicators outside Case structures and For Loops, LabVIEW directly modifies the data inside the loop or structure and passes the data to the indicator instead of creating a data copy. You can create constants for alternate cases instead of placing indicators inside the Case structure. </a:t>
            </a:r>
          </a:p>
          <a:p>
            <a:pPr defTabSz="914319">
              <a:spcBef>
                <a:spcPts val="1135"/>
              </a:spcBef>
              <a:tabLst>
                <a:tab pos="457160" algn="l"/>
              </a:tabLst>
              <a:defRPr/>
            </a:pPr>
            <a:r>
              <a:rPr lang="en-US" dirty="0" smtClean="0">
                <a:latin typeface="Times" pitchFamily="18" charset="0"/>
              </a:rPr>
              <a:t>In VI Analyzer</a:t>
            </a:r>
            <a:r>
              <a:rPr lang="en-US" baseline="0" dirty="0" smtClean="0">
                <a:latin typeface="Times" pitchFamily="18" charset="0"/>
              </a:rPr>
              <a:t>, navigate to the </a:t>
            </a:r>
            <a:r>
              <a:rPr lang="en-US" b="1" dirty="0" smtClean="0">
                <a:latin typeface="Times" pitchFamily="18" charset="0"/>
              </a:rPr>
              <a:t>Block Diagram»Performance</a:t>
            </a:r>
            <a:r>
              <a:rPr lang="en-US" b="1" baseline="0" dirty="0" smtClean="0">
                <a:latin typeface="Times" pitchFamily="18" charset="0"/>
              </a:rPr>
              <a:t> </a:t>
            </a:r>
            <a:r>
              <a:rPr lang="en-US" baseline="0" dirty="0" smtClean="0">
                <a:latin typeface="Times" pitchFamily="18" charset="0"/>
              </a:rPr>
              <a:t>tests. Enable the </a:t>
            </a:r>
            <a:r>
              <a:rPr lang="en-US" b="1" dirty="0" smtClean="0">
                <a:latin typeface="Times" pitchFamily="18" charset="0"/>
              </a:rPr>
              <a:t>Wired</a:t>
            </a:r>
            <a:r>
              <a:rPr lang="en-US" b="1" baseline="0" dirty="0" smtClean="0">
                <a:latin typeface="Times" pitchFamily="18" charset="0"/>
              </a:rPr>
              <a:t> Terminals in Subdiagrams </a:t>
            </a:r>
            <a:r>
              <a:rPr lang="en-US" baseline="0" dirty="0" smtClean="0">
                <a:latin typeface="Times" pitchFamily="18" charset="0"/>
              </a:rPr>
              <a:t>test to identify conditional indicators in your code.</a:t>
            </a:r>
            <a:endParaRPr lang="en-US" dirty="0" smtClean="0">
              <a:latin typeface="Times" pitchFamily="18" charset="0"/>
            </a:endParaRPr>
          </a:p>
          <a:p>
            <a:pPr defTabSz="914319">
              <a:spcBef>
                <a:spcPts val="1135"/>
              </a:spcBef>
              <a:tabLst>
                <a:tab pos="457160" algn="l"/>
              </a:tabLst>
              <a:defRPr/>
            </a:pPr>
            <a:r>
              <a:rPr lang="en-US" dirty="0" smtClean="0">
                <a:latin typeface="Times" pitchFamily="18" charset="0"/>
              </a:rPr>
              <a:t>This is described in the </a:t>
            </a:r>
            <a:r>
              <a:rPr lang="en-US" i="1" dirty="0" smtClean="0">
                <a:latin typeface="Times" pitchFamily="18" charset="0"/>
              </a:rPr>
              <a:t>VI Memory Usage </a:t>
            </a:r>
            <a:r>
              <a:rPr lang="en-US" dirty="0" smtClean="0">
                <a:latin typeface="Times" pitchFamily="18" charset="0"/>
              </a:rPr>
              <a:t>topic of the </a:t>
            </a:r>
            <a:r>
              <a:rPr lang="en-US" i="1" dirty="0" smtClean="0">
                <a:latin typeface="Times" pitchFamily="18" charset="0"/>
              </a:rPr>
              <a:t>LabVIEW</a:t>
            </a:r>
            <a:r>
              <a:rPr lang="en-US" i="1" baseline="0" dirty="0" smtClean="0">
                <a:latin typeface="Times" pitchFamily="18" charset="0"/>
              </a:rPr>
              <a:t> Help</a:t>
            </a:r>
            <a:r>
              <a:rPr lang="en-US" dirty="0" smtClean="0">
                <a:latin typeface="Times" pitchFamily="18" charset="0"/>
              </a:rPr>
              <a:t>.</a:t>
            </a:r>
            <a:endParaRPr lang="en-US" dirty="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a:t>
            </a:r>
            <a:r>
              <a:rPr lang="en-US" baseline="0" dirty="0" smtClean="0"/>
              <a:t> LabVIEW mockup of how the execution system works. For each execution system (three are shown here) we create a queue. The data put on that queue represents pieces of compiled VI code to run. When part of a VI is ready to run it is put on one of the execution system system queues.</a:t>
            </a:r>
          </a:p>
          <a:p>
            <a:endParaRPr lang="en-US" baseline="0" dirty="0" smtClean="0"/>
          </a:p>
          <a:p>
            <a:r>
              <a:rPr lang="en-US" baseline="0" dirty="0" smtClean="0"/>
              <a:t>Each execution system has one or more threads. Each of those threads has a loop which pulls elements off the queue and executes the code for that element. The UI thread has only one of these threads, but the other execution systems have more than one thread all sharing the same queue. When code on a VI runs in parallel it is being handled by different threads of its execution system.</a:t>
            </a:r>
          </a:p>
        </p:txBody>
      </p:sp>
      <p:sp>
        <p:nvSpPr>
          <p:cNvPr id="4" name="Slide Number Placeholder 3"/>
          <p:cNvSpPr>
            <a:spLocks noGrp="1"/>
          </p:cNvSpPr>
          <p:nvPr>
            <p:ph type="sldNum" sz="quarter" idx="10"/>
          </p:nvPr>
        </p:nvSpPr>
        <p:spPr/>
        <p:txBody>
          <a:bodyPr/>
          <a:lstStyle/>
          <a:p>
            <a:fld id="{BC836650-9A6F-467E-9127-1E33C591E4B9}"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When</a:t>
            </a:r>
            <a:r>
              <a:rPr lang="en-US" baseline="0" dirty="0" smtClean="0"/>
              <a:t> a VI is “reentrant” it can be called multiple times simultaneously. It can do this by duplicating the dataspace so that each concurrent call has its own copy. </a:t>
            </a:r>
            <a:r>
              <a:rPr lang="en-US" dirty="0" smtClean="0"/>
              <a:t>Prior to LabVIEW 8.5 we</a:t>
            </a:r>
            <a:r>
              <a:rPr lang="en-US" baseline="0" dirty="0" smtClean="0"/>
              <a:t> only had two settings for reentrancy: on or off. In 8.5 we added a new kind of reentrancy called “share clones”. If a VI is not reentrant then only one call may execute at a time because there is only one dataspace for that VI. This keeps memory usage lower, and it allows for the VI to save state between calls using uninitialized shift registers (the basis for LV2-style globals). When you mark a VI as reentrant the default is “Preallocate clones”. This means that every single call of that VI gets its own unique dataspace. As a result, a call never has to wait for another call. However, this can cause a large increase in memory usage if the VI is called many times and/or it has a large dataspace. This effect is multiplied if you have multiple VIs in a hierarchy marked as reentrant. There have been cases where someone marked every VI in their system as reentrant and ended up with thousands of clones of some VIs, which ultimately causes LabVIEW to run out of memory. Choose carefully which Vis you want to mark as reentrant: focus on those which are called often and called concurrently.</a:t>
            </a:r>
          </a:p>
          <a:p>
            <a:endParaRPr lang="en-US" baseline="0" dirty="0" smtClean="0"/>
          </a:p>
          <a:p>
            <a:r>
              <a:rPr lang="en-US" baseline="0" dirty="0" smtClean="0"/>
              <a:t>The new option for reentrancy is called “Share clones”, which internally we often refer to as “pooled” reentrancy. With this setting there is a pool of dataspaces for the VI, and each call gets a dataspace from the pool. If all of the dataspaces in the pool are in use then a new dataspace is created and added to the pool. This has some of the benefits of non-reentrant and fully reentrant Vis: memory usage is lower because you only need as many dataspaces as you have concurrent calls, and </a:t>
            </a:r>
            <a:r>
              <a:rPr lang="en-US" baseline="0" dirty="0" err="1" smtClean="0"/>
              <a:t>subVI</a:t>
            </a:r>
            <a:r>
              <a:rPr lang="en-US" baseline="0" dirty="0" smtClean="0"/>
              <a:t> calls do not have to wait for other calls to finish. However, they may have to wait to allocate a new dataspace. The downside is that any state stored in the VI (for instance, in shift registers) is associated with the dataspace, and each call may get a different dataspace. This makes shared reentrancy a bad idea for globals.</a:t>
            </a:r>
          </a:p>
          <a:p>
            <a:endParaRPr lang="en-US" baseline="0" dirty="0" smtClean="0"/>
          </a:p>
          <a:p>
            <a:r>
              <a:rPr lang="en-US" baseline="0" dirty="0" smtClean="0"/>
              <a:t>When using recursion you must configure the recursive VI to use shared clones. This allows each recursive call to have a fresh dataspace so that it never blocks and doesn’t use infinite memory.</a:t>
            </a:r>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considering the contents of the dataspace it is</a:t>
            </a:r>
            <a:r>
              <a:rPr lang="en-US" baseline="0" dirty="0" smtClean="0"/>
              <a:t> sometimes important to distinguish between two types of data in the dataspace. Top level data is the data that is stored directly in the dataspace. For instance, every numeric in the dataspace is a simple allocation in the dataspace taking up as many bytes as needed for that number. Clusters are also stored directly in the dataspace. However, some types of data are not stored directly in the dataspace. Most notably, array and string contents are not stored in the dataspace. Instead, the dataspace itself contains a pointer to the actual data, which is stored somewhere else. This is done so that the data can be variable sized.</a:t>
            </a:r>
          </a:p>
          <a:p>
            <a:endParaRPr lang="en-US" baseline="0" dirty="0" smtClean="0"/>
          </a:p>
          <a:p>
            <a:r>
              <a:rPr lang="en-US" baseline="0" dirty="0" smtClean="0"/>
              <a:t>This is important because when you use the “show buffer allocations” too you are seeing only top-level allocations. The dots represent an allocation directly in the dataspace. They do not show when an array is resized in place, and sometimes you will see an allocation which is only used in error cases. That is, not ever buffer allocation dot is a performance problem, and not every performance problem caused by allocations will show up as a buffer allocation dot.</a:t>
            </a:r>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135"/>
              </a:spcBef>
            </a:pPr>
            <a:r>
              <a:rPr lang="en-US" baseline="0" dirty="0" err="1" smtClean="0">
                <a:latin typeface="Times" pitchFamily="18" charset="0"/>
              </a:rPr>
              <a:t>LabVIEW</a:t>
            </a:r>
            <a:r>
              <a:rPr lang="en-US" baseline="0" dirty="0" smtClean="0">
                <a:latin typeface="Times" pitchFamily="18" charset="0"/>
              </a:rPr>
              <a:t> automatically closes references w</a:t>
            </a:r>
            <a:r>
              <a:rPr lang="en-US" dirty="0" smtClean="0">
                <a:latin typeface="Times" pitchFamily="18" charset="0"/>
              </a:rPr>
              <a:t>hen</a:t>
            </a:r>
            <a:r>
              <a:rPr lang="en-US" baseline="0" dirty="0" smtClean="0">
                <a:latin typeface="Times" pitchFamily="18" charset="0"/>
              </a:rPr>
              <a:t> the top level VI of the hierarchy that opened the reference (owning VI) goes idle, or when </a:t>
            </a:r>
            <a:r>
              <a:rPr lang="en-US" baseline="0" dirty="0" err="1" smtClean="0">
                <a:latin typeface="Times" pitchFamily="18" charset="0"/>
              </a:rPr>
              <a:t>LabVIEW</a:t>
            </a:r>
            <a:r>
              <a:rPr lang="en-US" baseline="0" dirty="0" smtClean="0">
                <a:latin typeface="Times" pitchFamily="18" charset="0"/>
              </a:rPr>
              <a:t> exits. Some reference types that close when the owning VI goes idle are file references, queues, and ActiveX references. Other references, such as VISA and IVI, are not closed until </a:t>
            </a:r>
            <a:r>
              <a:rPr lang="en-US" baseline="0" dirty="0" err="1" smtClean="0">
                <a:latin typeface="Times" pitchFamily="18" charset="0"/>
              </a:rPr>
              <a:t>LabVIEW</a:t>
            </a:r>
            <a:r>
              <a:rPr lang="en-US" baseline="0" dirty="0" smtClean="0">
                <a:latin typeface="Times" pitchFamily="18" charset="0"/>
              </a:rPr>
              <a:t> exits.</a:t>
            </a:r>
          </a:p>
          <a:p>
            <a:pPr>
              <a:spcBef>
                <a:spcPts val="1135"/>
              </a:spcBef>
            </a:pPr>
            <a:r>
              <a:rPr lang="en-US" baseline="0" dirty="0" smtClean="0">
                <a:latin typeface="Times" pitchFamily="18" charset="0"/>
              </a:rPr>
              <a:t>It is still a good idea for you, as a programmer, to close references during execution for several reasons. If you have a long-running program, opening references repeatedly without closing them may cause a memory problem because each reference requires memory. Also, any references related to external code should be closed manually to ensure that the close process is performed in a specific order to avoid crashes and other possible corruptions. In most other development environments, failing to close references commonly results in a crash or memory leak when you close your application.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5000" y="469900"/>
            <a:ext cx="5588000" cy="4191000"/>
          </a:xfrm>
        </p:spPr>
      </p:sp>
      <p:sp>
        <p:nvSpPr>
          <p:cNvPr id="3" name="Notes Placeholder 2"/>
          <p:cNvSpPr>
            <a:spLocks noGrp="1"/>
          </p:cNvSpPr>
          <p:nvPr>
            <p:ph type="body" idx="1"/>
          </p:nvPr>
        </p:nvSpPr>
        <p:spPr>
          <a:xfrm>
            <a:off x="685800" y="4804771"/>
            <a:ext cx="5486400" cy="3810553"/>
          </a:xfrm>
        </p:spPr>
        <p:txBody>
          <a:bodyPr>
            <a:normAutofit/>
          </a:bodyPr>
          <a:lstStyle/>
          <a:p>
            <a:pPr>
              <a:spcBef>
                <a:spcPts val="1135"/>
              </a:spcBef>
            </a:pPr>
            <a:r>
              <a:rPr lang="en-US" dirty="0" smtClean="0">
                <a:latin typeface="Times" pitchFamily="18" charset="0"/>
              </a:rPr>
              <a:t>One of the most overlooked areas</a:t>
            </a:r>
            <a:r>
              <a:rPr lang="en-US" baseline="0" dirty="0" smtClean="0">
                <a:latin typeface="Times" pitchFamily="18" charset="0"/>
              </a:rPr>
              <a:t> of memory usage in LabVIEW is the front panel. LabVIEW must allocate sufficient memory to store all of the data structures and default data when the front panel is loaded. Each control contains a separate copy of the data on the block diagram, so memory-intensive applications should avoid displaying large amounts of data, unless needed, to avoid running out of memory.</a:t>
            </a:r>
          </a:p>
          <a:p>
            <a:pPr>
              <a:spcBef>
                <a:spcPts val="1135"/>
              </a:spcBef>
            </a:pPr>
            <a:r>
              <a:rPr lang="en-US" baseline="0" dirty="0" smtClean="0">
                <a:latin typeface="Times" pitchFamily="18" charset="0"/>
              </a:rPr>
              <a:t>If you have a very large front panel with very large controls, such as an array with </a:t>
            </a:r>
            <a:br>
              <a:rPr lang="en-US" baseline="0" dirty="0" smtClean="0">
                <a:latin typeface="Times" pitchFamily="18" charset="0"/>
              </a:rPr>
            </a:br>
            <a:r>
              <a:rPr lang="en-US" baseline="0" dirty="0" smtClean="0">
                <a:latin typeface="Times" pitchFamily="18" charset="0"/>
              </a:rPr>
              <a:t>30,000 elements, then that front panel requires more memory in order to load. Large default data may contribute to increased memory usage and slower load times. Use the Array Default Values test in the VI Analyzer toolkit to identify situations in which default data unnecessarily contributes to memory usage. </a:t>
            </a:r>
            <a:r>
              <a:rPr lang="en-US" dirty="0" smtClean="0">
                <a:latin typeface="Times" pitchFamily="18" charset="0"/>
              </a:rPr>
              <a:t>Avoid creating a</a:t>
            </a:r>
            <a:r>
              <a:rPr lang="en-US" baseline="0" dirty="0" smtClean="0">
                <a:latin typeface="Times" pitchFamily="18" charset="0"/>
              </a:rPr>
              <a:t> single, monolithic front panel for your top level VI. Combining features, like the Subpanel control and dynamically loaded VIs, reduces the memory usage of an application when used properly.</a:t>
            </a:r>
          </a:p>
          <a:p>
            <a:pPr>
              <a:spcBef>
                <a:spcPts val="1135"/>
              </a:spcBef>
            </a:pPr>
            <a:r>
              <a:rPr lang="en-US" baseline="0" dirty="0" smtClean="0">
                <a:latin typeface="Times" pitchFamily="18" charset="0"/>
              </a:rPr>
              <a:t>SubVIs do not typically load their front panel into memory, unless it is needed or manually loaded, so the memory usage of a subVI’s front panel is not usually a contributor to application memory usage.</a:t>
            </a:r>
            <a:endParaRPr lang="en-US" dirty="0">
              <a:latin typeface="Times"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135"/>
              </a:spcBef>
            </a:pPr>
            <a:r>
              <a:rPr lang="en-US" dirty="0" smtClean="0">
                <a:latin typeface="Times" pitchFamily="18" charset="0"/>
              </a:rPr>
              <a:t>If</a:t>
            </a:r>
            <a:r>
              <a:rPr lang="en-US" baseline="0" dirty="0" smtClean="0">
                <a:latin typeface="Times" pitchFamily="18" charset="0"/>
              </a:rPr>
              <a:t> a </a:t>
            </a:r>
            <a:r>
              <a:rPr lang="en-US" baseline="0" dirty="0" err="1" smtClean="0">
                <a:latin typeface="Times" pitchFamily="18" charset="0"/>
              </a:rPr>
              <a:t>subVI</a:t>
            </a:r>
            <a:r>
              <a:rPr lang="en-US" baseline="0" dirty="0" smtClean="0">
                <a:latin typeface="Times" pitchFamily="18" charset="0"/>
              </a:rPr>
              <a:t> is called, only its compiled code is loaded into memory, unless the front panel is required for execution. The front panel may be in memory for a variety of reasons. Several of these items require the front panel in memory in order to function properly. It is also possible that you configured the </a:t>
            </a:r>
            <a:r>
              <a:rPr lang="en-US" baseline="0" dirty="0" err="1" smtClean="0">
                <a:latin typeface="Times" pitchFamily="18" charset="0"/>
              </a:rPr>
              <a:t>subVI</a:t>
            </a:r>
            <a:r>
              <a:rPr lang="en-US" baseline="0" dirty="0" smtClean="0">
                <a:latin typeface="Times" pitchFamily="18" charset="0"/>
              </a:rPr>
              <a:t> to open the front panel when called.</a:t>
            </a:r>
          </a:p>
          <a:p>
            <a:pPr>
              <a:spcBef>
                <a:spcPts val="1135"/>
              </a:spcBef>
            </a:pPr>
            <a:r>
              <a:rPr lang="en-US" baseline="0" dirty="0" smtClean="0">
                <a:latin typeface="Times" pitchFamily="18" charset="0"/>
              </a:rPr>
              <a:t>In the Operate menu, you can enable </a:t>
            </a:r>
            <a:r>
              <a:rPr lang="en-US" b="1" baseline="0" dirty="0" smtClean="0">
                <a:latin typeface="Times" pitchFamily="18" charset="0"/>
              </a:rPr>
              <a:t>Print at completion </a:t>
            </a:r>
            <a:r>
              <a:rPr lang="en-US" baseline="0" dirty="0" smtClean="0">
                <a:latin typeface="Times" pitchFamily="18" charset="0"/>
              </a:rPr>
              <a:t>and </a:t>
            </a:r>
            <a:r>
              <a:rPr lang="en-US" b="1" baseline="0" dirty="0" smtClean="0">
                <a:latin typeface="Times" pitchFamily="18" charset="0"/>
              </a:rPr>
              <a:t>Log at completion</a:t>
            </a:r>
            <a:r>
              <a:rPr lang="en-US" baseline="0" dirty="0" smtClean="0">
                <a:latin typeface="Times" pitchFamily="18" charset="0"/>
              </a:rPr>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42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5000" y="469900"/>
            <a:ext cx="5588000" cy="4191000"/>
          </a:xfrm>
        </p:spPr>
      </p:sp>
      <p:sp>
        <p:nvSpPr>
          <p:cNvPr id="3" name="Notes Placeholder 2"/>
          <p:cNvSpPr>
            <a:spLocks noGrp="1"/>
          </p:cNvSpPr>
          <p:nvPr>
            <p:ph type="body" idx="1"/>
          </p:nvPr>
        </p:nvSpPr>
        <p:spPr>
          <a:xfrm>
            <a:off x="685800" y="4804771"/>
            <a:ext cx="5486400" cy="3810553"/>
          </a:xfrm>
        </p:spPr>
        <p:txBody>
          <a:bodyPr>
            <a:normAutofit/>
          </a:bodyPr>
          <a:lstStyle/>
          <a:p>
            <a:pPr>
              <a:spcBef>
                <a:spcPts val="1135"/>
              </a:spcBef>
            </a:pPr>
            <a:r>
              <a:rPr lang="en-US" dirty="0" smtClean="0">
                <a:latin typeface="Times" pitchFamily="18" charset="0"/>
              </a:rPr>
              <a:t>It</a:t>
            </a:r>
            <a:r>
              <a:rPr lang="en-US" baseline="0" dirty="0" smtClean="0">
                <a:latin typeface="Times" pitchFamily="18" charset="0"/>
              </a:rPr>
              <a:t> </a:t>
            </a:r>
            <a:r>
              <a:rPr lang="en-US" dirty="0" smtClean="0">
                <a:latin typeface="Times" pitchFamily="18" charset="0"/>
              </a:rPr>
              <a:t>takes time for the memory manager to allocate</a:t>
            </a:r>
            <a:r>
              <a:rPr lang="en-US" baseline="0" dirty="0" smtClean="0">
                <a:latin typeface="Times" pitchFamily="18" charset="0"/>
              </a:rPr>
              <a:t> and deallocate memory, which slows execution. In some cases, Out Of Memory errors occur even when you assume that you have adequate available memory.</a:t>
            </a:r>
          </a:p>
          <a:p>
            <a:pPr>
              <a:spcBef>
                <a:spcPts val="1135"/>
              </a:spcBef>
            </a:pPr>
            <a:r>
              <a:rPr lang="en-US" baseline="0" dirty="0" smtClean="0">
                <a:latin typeface="Times" pitchFamily="18" charset="0"/>
              </a:rPr>
              <a:t>This slide shows the difference between the actual memory layout and the reported aggregate values. In this case, even though it is reported that 0.4 GB of memory are available, the available memory is not actually adjacent, as shown in the Reported diagram. Instead, the available memory is fragmented as shown in the Actual diagram. The largest available contiguous memory is actually 0.16 GB in size. The more fragmented memory becomes, the more difficult it is for the memory manager to allocate and deallocate, and repeated allocations slow execution.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a few important things to keep in mind whenever you are benchmarking so that you can get meaningful results. First, disable debugging on the Vis you are benchmarking unless you specifically want to benchmark them with debugging on. Second, save all of your Vis before you start benchmarking. If a VI has unsaved changes then its front panel and block diagram may not be able to leave memory, which can cause the VI to do extra unnecessary work to update the front panel. Remember that even if a front panel is not visible it may still be in memory if the VI has unsaved changes. Once all Vis have been saved you should close all unnecessary front panel windows. Any opened front panels will cause the executing code to spend extra time updating the front panel which will have a very significant impact on performance.</a:t>
            </a:r>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44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Rot="1" noChangeAspect="1" noChangeArrowheads="1" noTextEdit="1"/>
          </p:cNvSpPr>
          <p:nvPr>
            <p:ph type="sldImg"/>
          </p:nvPr>
        </p:nvSpPr>
        <p:spPr/>
      </p:sp>
      <p:sp>
        <p:nvSpPr>
          <p:cNvPr id="490499" name="Rectangle 3"/>
          <p:cNvSpPr>
            <a:spLocks noGrp="1" noChangeArrowheads="1"/>
          </p:cNvSpPr>
          <p:nvPr>
            <p:ph type="body" idx="1"/>
          </p:nvPr>
        </p:nvSpPr>
        <p:spPr>
          <a:noFill/>
          <a:ln/>
        </p:spPr>
        <p:txBody>
          <a:bodyPr/>
          <a:lstStyle/>
          <a:p>
            <a:pPr defTabSz="864931" fontAlgn="base">
              <a:spcBef>
                <a:spcPct val="30000"/>
              </a:spcBef>
              <a:spcAft>
                <a:spcPct val="0"/>
              </a:spcAft>
              <a:tabLst>
                <a:tab pos="432465" algn="l"/>
              </a:tabLst>
              <a:defRPr/>
            </a:pPr>
            <a:r>
              <a:rPr lang="en-US" baseline="0" dirty="0" smtClean="0">
                <a:latin typeface="Times" pitchFamily="18" charset="0"/>
              </a:rPr>
              <a:t>Some property changes trigger a redraw by default. You can defer this redraw using the Defer Panel Update Property Node as repeatedly redrawing </a:t>
            </a:r>
            <a:r>
              <a:rPr lang="en-US" dirty="0" smtClean="0">
                <a:latin typeface="Times" pitchFamily="18" charset="0"/>
              </a:rPr>
              <a:t>the</a:t>
            </a:r>
            <a:r>
              <a:rPr lang="en-US" baseline="0" dirty="0" smtClean="0">
                <a:latin typeface="Times" pitchFamily="18" charset="0"/>
              </a:rPr>
              <a:t> front panel can be very time consuming. When making several updates at once, defer panel updates until all changes are made. </a:t>
            </a:r>
            <a:r>
              <a:rPr lang="en-US" dirty="0" smtClean="0">
                <a:latin typeface="Times" pitchFamily="18" charset="0"/>
              </a:rPr>
              <a:t>When </a:t>
            </a:r>
            <a:r>
              <a:rPr lang="en-US" dirty="0">
                <a:latin typeface="Times" pitchFamily="18" charset="0"/>
              </a:rPr>
              <a:t>you set this property to TRUE, LabVIEW redraws any front panel objects with pending </a:t>
            </a:r>
            <a:r>
              <a:rPr lang="en-US" dirty="0" smtClean="0">
                <a:latin typeface="Times" pitchFamily="18" charset="0"/>
              </a:rPr>
              <a:t>changes, </a:t>
            </a:r>
            <a:r>
              <a:rPr lang="en-US" dirty="0">
                <a:latin typeface="Times" pitchFamily="18" charset="0"/>
              </a:rPr>
              <a:t>then defers all new requests for front panel updates</a:t>
            </a:r>
            <a:r>
              <a:rPr lang="en-US" dirty="0" smtClean="0">
                <a:latin typeface="Times" pitchFamily="18" charset="0"/>
              </a:rPr>
              <a:t>.</a:t>
            </a:r>
          </a:p>
          <a:p>
            <a:r>
              <a:rPr lang="en-US" dirty="0" smtClean="0">
                <a:latin typeface="Times" pitchFamily="18" charset="0"/>
              </a:rPr>
              <a:t>For </a:t>
            </a:r>
            <a:r>
              <a:rPr lang="en-US" dirty="0">
                <a:latin typeface="Times" pitchFamily="18" charset="0"/>
              </a:rPr>
              <a:t>example, controls and indicators do not redraw when their properties or values </a:t>
            </a:r>
            <a:r>
              <a:rPr lang="en-US" dirty="0" smtClean="0">
                <a:latin typeface="Times" pitchFamily="18" charset="0"/>
              </a:rPr>
              <a:t>change.</a:t>
            </a:r>
            <a:r>
              <a:rPr lang="en-US" baseline="0" dirty="0" smtClean="0">
                <a:latin typeface="Times" pitchFamily="18" charset="0"/>
              </a:rPr>
              <a:t> </a:t>
            </a:r>
            <a:r>
              <a:rPr lang="en-US" dirty="0" smtClean="0">
                <a:latin typeface="Times" pitchFamily="18" charset="0"/>
              </a:rPr>
              <a:t>If </a:t>
            </a:r>
            <a:r>
              <a:rPr lang="en-US" dirty="0">
                <a:latin typeface="Times" pitchFamily="18" charset="0"/>
              </a:rPr>
              <a:t>the operating system requests a redraw, </a:t>
            </a:r>
            <a:r>
              <a:rPr lang="en-US" dirty="0" smtClean="0">
                <a:latin typeface="Times" pitchFamily="18" charset="0"/>
              </a:rPr>
              <a:t>like when the </a:t>
            </a:r>
            <a:r>
              <a:rPr lang="en-US" dirty="0">
                <a:latin typeface="Times" pitchFamily="18" charset="0"/>
              </a:rPr>
              <a:t>window is no longer behind another window, LabVIEW redraws the front panel with the current properties instead of the original properties. If FALSE, LabVIEW immediately redraws the changed elements of the front panel</a:t>
            </a:r>
            <a:r>
              <a:rPr lang="en-US" dirty="0" smtClean="0">
                <a:latin typeface="Times" pitchFamily="18" charset="0"/>
              </a:rPr>
              <a:t>.</a:t>
            </a:r>
            <a:endParaRPr lang="en-US" baseline="0" dirty="0" smtClean="0">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135"/>
              </a:spcBef>
            </a:pPr>
            <a:r>
              <a:rPr lang="en-US" dirty="0" smtClean="0">
                <a:latin typeface="Times" pitchFamily="18" charset="0"/>
              </a:rPr>
              <a:t>In addition to the preemptive multitasking of the operating system, LabVIEW employs a cooperative multitasking system. During compilation, LabVIEW analyzes VIs to locate</a:t>
            </a:r>
            <a:r>
              <a:rPr lang="en-US" baseline="0" dirty="0" smtClean="0">
                <a:latin typeface="Times" pitchFamily="18" charset="0"/>
              </a:rPr>
              <a:t> </a:t>
            </a:r>
            <a:r>
              <a:rPr lang="en-US" dirty="0" smtClean="0">
                <a:latin typeface="Times" pitchFamily="18" charset="0"/>
              </a:rPr>
              <a:t>groups of nodes that can execute together in what are called </a:t>
            </a:r>
            <a:r>
              <a:rPr lang="en-US" b="1" i="0" dirty="0" smtClean="0">
                <a:latin typeface="Times" pitchFamily="18" charset="0"/>
              </a:rPr>
              <a:t>clumps</a:t>
            </a:r>
            <a:r>
              <a:rPr lang="en-US" dirty="0" smtClean="0">
                <a:latin typeface="Times" pitchFamily="18" charset="0"/>
              </a:rPr>
              <a:t>. Each priority and execution system combination has a run queue data structure that retains which clumps can run together. When the execution system activates a thread, the execution system retrieves and executes a clump from the run queue. When the execution system finishes executing, it stores additional clumps that meet the input conditions on the run queue. This allows the block diagram to execute in any of the available execution threads. If the block diagram includes enough parallelism, it can simultaneously execute in all threads.</a:t>
            </a:r>
          </a:p>
          <a:p>
            <a:pPr>
              <a:spcBef>
                <a:spcPts val="1135"/>
              </a:spcBef>
            </a:pPr>
            <a:r>
              <a:rPr lang="en-US" dirty="0" smtClean="0">
                <a:latin typeface="Times" pitchFamily="18" charset="0"/>
              </a:rPr>
              <a:t>LabVIEW does not permanently assign clumps of code to a particular thread. LabVIEW may execute a clump using a different thread the next time you run the VI.</a:t>
            </a:r>
          </a:p>
          <a:p>
            <a:pPr>
              <a:spcBef>
                <a:spcPts val="1135"/>
              </a:spcBef>
            </a:pPr>
            <a:r>
              <a:rPr lang="en-US" dirty="0" smtClean="0">
                <a:latin typeface="Times" pitchFamily="18" charset="0"/>
              </a:rPr>
              <a:t>Each clump produces a section of code that can be scheduled by LabVIEW. Within a clump, LabVIEW offers no parallelism. Between clumps, LabVIEW can multi-task using its executions system.</a:t>
            </a:r>
          </a:p>
          <a:p>
            <a:pPr>
              <a:spcBef>
                <a:spcPts val="1135"/>
              </a:spcBef>
            </a:pPr>
            <a:endParaRPr lang="en-US" dirty="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pitchFamily="18" charset="0"/>
              </a:rPr>
              <a:t>The clump illustrated above represents both the beginning and the end</a:t>
            </a:r>
            <a:r>
              <a:rPr lang="en-US" baseline="0" dirty="0" smtClean="0">
                <a:latin typeface="Times" pitchFamily="18" charset="0"/>
              </a:rPr>
              <a:t> </a:t>
            </a:r>
            <a:r>
              <a:rPr lang="en-US" dirty="0" smtClean="0">
                <a:latin typeface="Times" pitchFamily="18" charset="0"/>
              </a:rPr>
              <a:t>of the block diagram. The clump is “asleep” while the two For Loops execute, and it is “awakened” to complete the VI (two divide functions).</a:t>
            </a:r>
          </a:p>
          <a:p>
            <a:pPr>
              <a:spcBef>
                <a:spcPts val="1135"/>
              </a:spcBef>
            </a:pPr>
            <a:r>
              <a:rPr lang="en-US" dirty="0" smtClean="0">
                <a:latin typeface="Times" pitchFamily="18" charset="0"/>
              </a:rPr>
              <a:t>The generated code for a VI presumes the existence of a LabVIEW execution system. Each clump has a record in the VI’s data space called a QElement. The QElement may be placed on a queue called the “runQ”, which is used by the LabVIEW execution system to schedule the associated sections of code.</a:t>
            </a:r>
          </a:p>
          <a:p>
            <a:endParaRPr lang="en-US" dirty="0">
              <a:latin typeface="Times"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Often a node</a:t>
            </a:r>
            <a:r>
              <a:rPr lang="en-US" baseline="0" dirty="0" smtClean="0"/>
              <a:t> in LabVIEW code will have to wait for something before it can continue. For instance, queues or SubVIs may be in use by another thread, or you might be single stepping while debugging. In these cases the queue element for that VI code will be put into a wait queue handled by whatever it is waiting on. After it is put on the wait queue, the VI code returns to the execution system thread it was running on so that another piece of code can run. This is called cooperative multitasking. When the piece of code on the wait queue is ready to run again it is taken off of the wait queue and then put back on to the execution system queue. Eventually (perhaps immediately) that queue element will be taken off the execution queue again and run.</a:t>
            </a:r>
          </a:p>
          <a:p>
            <a:endParaRPr lang="en-US" baseline="0" dirty="0" smtClean="0"/>
          </a:p>
          <a:p>
            <a:r>
              <a:rPr lang="en-US" baseline="0" dirty="0" smtClean="0"/>
              <a:t>Sometimes VIs will cease execution voluntarily in order to allow other code to run. This prevents a long loop from taking up all of the execution time. When this happens the VI code simply returns to the execution system with instructions to immediately place it back on the queue. After other code has gotten a chance to run that piece of VI code will again be taken off the queue and run.</a:t>
            </a:r>
          </a:p>
          <a:p>
            <a:endParaRPr lang="en-US" baseline="0" dirty="0" smtClean="0"/>
          </a:p>
          <a:p>
            <a:r>
              <a:rPr lang="en-US" baseline="0" dirty="0" smtClean="0"/>
              <a:t>Any time a piece of VI code has to go to sleep for some reason the queue element for that code keeps track of where it left off so that next time it is scheduled it can start in the same place.</a:t>
            </a:r>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a:t>
            </a:r>
            <a:r>
              <a:rPr lang="en-US" baseline="0" dirty="0" smtClean="0"/>
              <a:t> nodes have a preferred execution system. The most common preferred execution system is the UI thread. Some nodes must run on the UI thread. For instance, VI </a:t>
            </a:r>
            <a:r>
              <a:rPr lang="en-US" baseline="0" dirty="0" smtClean="0"/>
              <a:t>Server </a:t>
            </a:r>
            <a:r>
              <a:rPr lang="en-US" baseline="0" dirty="0" smtClean="0"/>
              <a:t>property nodes and </a:t>
            </a:r>
            <a:r>
              <a:rPr lang="en-US" baseline="0" dirty="0" smtClean="0"/>
              <a:t>VI Server invoke </a:t>
            </a:r>
            <a:r>
              <a:rPr lang="en-US" baseline="0" dirty="0" smtClean="0"/>
              <a:t>nodes and open VI reference nodes must run in the UI thread. </a:t>
            </a:r>
            <a:r>
              <a:rPr lang="en-US" i="1" baseline="0" dirty="0" smtClean="0"/>
              <a:t>(This restriction does not apply to property/invoke nodes used to access DAQ, LV classes or other types that use the property/invoke nodes.)</a:t>
            </a:r>
            <a:r>
              <a:rPr lang="en-US" baseline="0" dirty="0" smtClean="0"/>
              <a:t> In </a:t>
            </a:r>
            <a:r>
              <a:rPr lang="en-US" baseline="0" dirty="0" smtClean="0"/>
              <a:t>addition, each VI can specify a preferred execution system. The default is “Same as caller”, which means that the VI can run in any execution system.</a:t>
            </a:r>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When a node</a:t>
            </a:r>
            <a:r>
              <a:rPr lang="en-US" baseline="0" dirty="0" smtClean="0"/>
              <a:t> wants to run but is in the wrong execution system it causes the queue element to “go to sleep” and wake back up in another execution system. Recall that this means that the code will stop executing and put itself on a queue for the execution system it wants to run on. When that other execution system has time it will pull the element back off the queue and execute it. This transition takes time, and therefore it can be a cause for performance issues.</a:t>
            </a:r>
          </a:p>
          <a:p>
            <a:endParaRPr lang="en-US" baseline="0" dirty="0" smtClean="0"/>
          </a:p>
          <a:p>
            <a:r>
              <a:rPr lang="en-US" baseline="0" dirty="0" smtClean="0"/>
              <a:t>To avoid this you should try to avoid unnecessary UI code (like VI server properties) and use “Same as caller” for SubVIs. There are two cases where you might want to use a specific preferred execution system for a VI:</a:t>
            </a:r>
          </a:p>
          <a:p>
            <a:pPr marL="228600" indent="-228600">
              <a:buAutoNum type="arabicPeriod"/>
            </a:pPr>
            <a:r>
              <a:rPr lang="en-US" baseline="0" dirty="0" smtClean="0"/>
              <a:t>If the VI has UI code in it then that code must run in the UI thread. When you use “same as caller” you are likely to end up running in an execution system other than the UI thread. This means that the VI will have to switch execution systems to get to the UI thread. Then, because the VI has to return to the same execution system it started in before returning to the caller, it will have to switch back. If this happens in a loop then it can significantly impact performance. If you instead mark that VI as preferring the UI thread then the caller can switch to the UI thread before the call. This may mean that the switch happens only before and after the loop rather than every time.</a:t>
            </a:r>
          </a:p>
          <a:p>
            <a:pPr marL="228600" indent="-228600">
              <a:buAutoNum type="arabicPeriod"/>
            </a:pPr>
            <a:r>
              <a:rPr lang="en-US" baseline="0" dirty="0" smtClean="0"/>
              <a:t>If the VI has a long-running higher priority loop in it for handling a task like data acquisition then you can mark that VI to run in one of the other execution systems (Instrument I/O, Data Acquisition, Other 1, or Other 2) so that it does not have to compete with other Vis for the execution system’s time. Remember that if you are not running on a </a:t>
            </a:r>
            <a:r>
              <a:rPr lang="en-US" baseline="0" dirty="0" err="1" smtClean="0"/>
              <a:t>realtime</a:t>
            </a:r>
            <a:r>
              <a:rPr lang="en-US" baseline="0" dirty="0" smtClean="0"/>
              <a:t> OS you still have to worry about the OS scheduler. Using a timed loop to control the priority will be more reliable, and doing so on a </a:t>
            </a:r>
            <a:r>
              <a:rPr lang="en-US" baseline="0" dirty="0" err="1" smtClean="0"/>
              <a:t>realtime</a:t>
            </a:r>
            <a:r>
              <a:rPr lang="en-US" baseline="0" dirty="0" smtClean="0"/>
              <a:t> OS is the most reliable way to ensure that your code runs at the correct priority.</a:t>
            </a:r>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Subroutine priority</a:t>
            </a:r>
            <a:r>
              <a:rPr lang="en-US" baseline="0" dirty="0" smtClean="0"/>
              <a:t> setting is not a real priority. Rather than change the priority of the queue elements, the subroutine priority causes the entire VI to be a single clump which is guaranteed not to go to sleep once it starts to execute. This means that you cannot call any functions which may cause the VI to go to sleep within a subroutine VI, and you cannot switch execution systems within the VI. You can only call other </a:t>
            </a:r>
            <a:r>
              <a:rPr lang="en-US" baseline="0" dirty="0" err="1" smtClean="0"/>
              <a:t>subVIs</a:t>
            </a:r>
            <a:r>
              <a:rPr lang="en-US" baseline="0" dirty="0" smtClean="0"/>
              <a:t> which are also marked as subroutine priority. All code which runs within the subroutine VI happens in series: there is no parallelism in a subroutine VI.</a:t>
            </a:r>
          </a:p>
          <a:p>
            <a:endParaRPr lang="en-US" baseline="0" dirty="0" smtClean="0"/>
          </a:p>
          <a:p>
            <a:r>
              <a:rPr lang="en-US" baseline="0" dirty="0" smtClean="0"/>
              <a:t>One interesting use of a subroutine VI is that you can mark the call to a subroutine VI to skip the call if it is busy (that is, if its dataspace is already in 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836650-9A6F-467E-9127-1E33C591E4B9}"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828C8E-E4C0-4B4C-9B2D-63DFBF9EACE7}" type="datetimeFigureOut">
              <a:rPr lang="en-US" smtClean="0"/>
              <a:pPr/>
              <a:t>3/31/2011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28C8E-E4C0-4B4C-9B2D-63DFBF9EACE7}" type="datetimeFigureOut">
              <a:rPr lang="en-US" smtClean="0"/>
              <a:pPr/>
              <a:t>3/31/2011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28C8E-E4C0-4B4C-9B2D-63DFBF9EACE7}" type="datetimeFigureOut">
              <a:rPr lang="en-US" smtClean="0"/>
              <a:pPr/>
              <a:t>3/31/2011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28C8E-E4C0-4B4C-9B2D-63DFBF9EACE7}" type="datetimeFigureOut">
              <a:rPr lang="en-US" smtClean="0"/>
              <a:pPr/>
              <a:t>3/31/2011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28C8E-E4C0-4B4C-9B2D-63DFBF9EACE7}" type="datetimeFigureOut">
              <a:rPr lang="en-US" smtClean="0"/>
              <a:pPr/>
              <a:t>3/31/2011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828C8E-E4C0-4B4C-9B2D-63DFBF9EACE7}" type="datetimeFigureOut">
              <a:rPr lang="en-US" smtClean="0"/>
              <a:pPr/>
              <a:t>3/31/2011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828C8E-E4C0-4B4C-9B2D-63DFBF9EACE7}" type="datetimeFigureOut">
              <a:rPr lang="en-US" smtClean="0"/>
              <a:pPr/>
              <a:t>3/31/2011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828C8E-E4C0-4B4C-9B2D-63DFBF9EACE7}" type="datetimeFigureOut">
              <a:rPr lang="en-US" smtClean="0"/>
              <a:pPr/>
              <a:t>3/31/2011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28C8E-E4C0-4B4C-9B2D-63DFBF9EACE7}" type="datetimeFigureOut">
              <a:rPr lang="en-US" smtClean="0"/>
              <a:pPr/>
              <a:t>3/31/2011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28C8E-E4C0-4B4C-9B2D-63DFBF9EACE7}" type="datetimeFigureOut">
              <a:rPr lang="en-US" smtClean="0"/>
              <a:pPr/>
              <a:t>3/31/2011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28C8E-E4C0-4B4C-9B2D-63DFBF9EACE7}" type="datetimeFigureOut">
              <a:rPr lang="en-US" smtClean="0"/>
              <a:pPr/>
              <a:t>3/31/2011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BF1EB-863D-4D65-BC17-946DC5C809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28C8E-E4C0-4B4C-9B2D-63DFBF9EACE7}" type="datetimeFigureOut">
              <a:rPr lang="en-US" smtClean="0"/>
              <a:pPr/>
              <a:t>3/31/2011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BF1EB-863D-4D65-BC17-946DC5C809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60"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 Days – Performance and Memory Management</a:t>
            </a:r>
            <a:endParaRPr lang="en-US" dirty="0"/>
          </a:p>
        </p:txBody>
      </p:sp>
      <p:sp>
        <p:nvSpPr>
          <p:cNvPr id="3" name="Subtitle 2"/>
          <p:cNvSpPr>
            <a:spLocks noGrp="1"/>
          </p:cNvSpPr>
          <p:nvPr>
            <p:ph type="subTitle" idx="1"/>
          </p:nvPr>
        </p:nvSpPr>
        <p:spPr/>
        <p:txBody>
          <a:bodyPr/>
          <a:lstStyle/>
          <a:p>
            <a:r>
              <a:rPr lang="en-US" dirty="0" smtClean="0"/>
              <a:t>Adam Kemp</a:t>
            </a:r>
          </a:p>
          <a:p>
            <a:r>
              <a:rPr lang="en-US" dirty="0" smtClean="0"/>
              <a:t>Staff Software Engineer</a:t>
            </a:r>
          </a:p>
          <a:p>
            <a:r>
              <a:rPr lang="en-US" dirty="0" smtClean="0"/>
              <a:t>LabVIEW Compiler Team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Execution Systems</a:t>
            </a:r>
            <a:endParaRPr lang="en-US" dirty="0"/>
          </a:p>
        </p:txBody>
      </p:sp>
      <p:sp>
        <p:nvSpPr>
          <p:cNvPr id="3" name="Content Placeholder 2"/>
          <p:cNvSpPr>
            <a:spLocks noGrp="1"/>
          </p:cNvSpPr>
          <p:nvPr>
            <p:ph idx="1"/>
          </p:nvPr>
        </p:nvSpPr>
        <p:spPr/>
        <p:txBody>
          <a:bodyPr/>
          <a:lstStyle/>
          <a:p>
            <a:r>
              <a:rPr lang="en-US" dirty="0" smtClean="0"/>
              <a:t>Some nodes must run in UI thread</a:t>
            </a:r>
          </a:p>
          <a:p>
            <a:r>
              <a:rPr lang="en-US" dirty="0" smtClean="0"/>
              <a:t>Each VI can specify a preferred execution system</a:t>
            </a:r>
          </a:p>
          <a:p>
            <a:pPr lvl="1"/>
            <a:r>
              <a:rPr lang="en-US" dirty="0" smtClean="0"/>
              <a:t>Default is “Same as caller”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Execution 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Happens when code needs to run in a different execution system than the caller or previous code</a:t>
            </a:r>
          </a:p>
          <a:p>
            <a:r>
              <a:rPr lang="en-US" dirty="0" smtClean="0"/>
              <a:t>Most common with UI code</a:t>
            </a:r>
          </a:p>
          <a:p>
            <a:r>
              <a:rPr lang="en-US" dirty="0" smtClean="0"/>
              <a:t>Switching execution systems can cause performance problems</a:t>
            </a:r>
          </a:p>
          <a:p>
            <a:pPr lvl="1"/>
            <a:r>
              <a:rPr lang="en-US" dirty="0" smtClean="0"/>
              <a:t>Requires going to sleep and then waking up on another execution system thread</a:t>
            </a:r>
          </a:p>
          <a:p>
            <a:pPr lvl="1"/>
            <a:r>
              <a:rPr lang="en-US" dirty="0" smtClean="0"/>
              <a:t>Switching back takes just as long</a:t>
            </a:r>
          </a:p>
          <a:p>
            <a:pPr lvl="1"/>
            <a:r>
              <a:rPr lang="en-US" dirty="0" smtClean="0"/>
              <a:t>Can sometimes set Preferred Execution System to avoid extra switches</a:t>
            </a:r>
          </a:p>
          <a:p>
            <a:r>
              <a:rPr lang="en-US" dirty="0" smtClean="0"/>
              <a:t>Avoid unnecessary UI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Priorities</a:t>
            </a:r>
            <a:endParaRPr lang="en-US" dirty="0"/>
          </a:p>
        </p:txBody>
      </p:sp>
      <p:sp>
        <p:nvSpPr>
          <p:cNvPr id="3" name="Content Placeholder 2"/>
          <p:cNvSpPr>
            <a:spLocks noGrp="1"/>
          </p:cNvSpPr>
          <p:nvPr>
            <p:ph idx="1"/>
          </p:nvPr>
        </p:nvSpPr>
        <p:spPr/>
        <p:txBody>
          <a:bodyPr>
            <a:normAutofit fontScale="92500"/>
          </a:bodyPr>
          <a:lstStyle/>
          <a:p>
            <a:r>
              <a:rPr lang="en-US" dirty="0" smtClean="0"/>
              <a:t>SubVI priorities affect the priority of the queue elements for that VI within an execution system</a:t>
            </a:r>
          </a:p>
          <a:p>
            <a:r>
              <a:rPr lang="en-US" dirty="0" smtClean="0"/>
              <a:t>Higher priority queue elements are pulled off first</a:t>
            </a:r>
          </a:p>
          <a:p>
            <a:r>
              <a:rPr lang="en-US" dirty="0" smtClean="0"/>
              <a:t>The priority setting does not affect the priority of the execution system thread itself</a:t>
            </a:r>
          </a:p>
          <a:p>
            <a:pPr lvl="1"/>
            <a:r>
              <a:rPr lang="en-US" dirty="0" smtClean="0"/>
              <a:t>The OS may preempt the whole thread to run the thread for another execution system (or other process)</a:t>
            </a:r>
          </a:p>
          <a:p>
            <a:pPr lvl="1"/>
            <a:r>
              <a:rPr lang="en-US" dirty="0" smtClean="0"/>
              <a:t>Use Timed Loops to control priority more reliably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Subroutine Priority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a real priority</a:t>
            </a:r>
          </a:p>
          <a:p>
            <a:r>
              <a:rPr lang="en-US" dirty="0" smtClean="0"/>
              <a:t>Reduces execution system overhead for very commonly called code</a:t>
            </a:r>
          </a:p>
          <a:p>
            <a:r>
              <a:rPr lang="en-US" dirty="0" smtClean="0"/>
              <a:t>Forces the whole VI to be in a single clump</a:t>
            </a:r>
          </a:p>
          <a:p>
            <a:r>
              <a:rPr lang="en-US" dirty="0" smtClean="0"/>
              <a:t>Prevents the VI from ever going to sleep</a:t>
            </a:r>
          </a:p>
          <a:p>
            <a:pPr lvl="1"/>
            <a:r>
              <a:rPr lang="en-US" dirty="0" smtClean="0"/>
              <a:t>No calls which may sleep (like queue operations)</a:t>
            </a:r>
          </a:p>
          <a:p>
            <a:pPr lvl="1"/>
            <a:r>
              <a:rPr lang="en-US" dirty="0" smtClean="0"/>
              <a:t>No switching execution systems</a:t>
            </a:r>
          </a:p>
          <a:p>
            <a:pPr lvl="1"/>
            <a:r>
              <a:rPr lang="en-US" dirty="0" smtClean="0"/>
              <a:t>Can only call other subroutine VIs</a:t>
            </a:r>
          </a:p>
          <a:p>
            <a:r>
              <a:rPr lang="en-US" dirty="0" smtClean="0"/>
              <a:t>No parallelism</a:t>
            </a:r>
          </a:p>
          <a:p>
            <a:r>
              <a:rPr lang="en-US" dirty="0" smtClean="0"/>
              <a:t>Can be set to “Skip Subroutine Call If Busy”</a:t>
            </a:r>
          </a:p>
          <a:p>
            <a:r>
              <a:rPr lang="en-US" dirty="0" smtClean="0"/>
              <a:t>Usually not recommended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VIs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Preferred replacement for Subroutine Priority</a:t>
            </a:r>
          </a:p>
          <a:p>
            <a:r>
              <a:rPr lang="en-US" dirty="0" smtClean="0"/>
              <a:t>Entire block diagram is inserted into caller when the caller is compiled</a:t>
            </a:r>
          </a:p>
          <a:p>
            <a:pPr lvl="1"/>
            <a:r>
              <a:rPr lang="en-US" dirty="0" smtClean="0"/>
              <a:t>Zero call overhead</a:t>
            </a:r>
          </a:p>
          <a:p>
            <a:r>
              <a:rPr lang="en-US" dirty="0" smtClean="0"/>
              <a:t>Can still contain parallelism</a:t>
            </a:r>
          </a:p>
          <a:p>
            <a:r>
              <a:rPr lang="en-US" dirty="0" smtClean="0"/>
              <a:t>Allows for more compiler optimizations</a:t>
            </a:r>
          </a:p>
          <a:p>
            <a:r>
              <a:rPr lang="en-US" dirty="0" smtClean="0"/>
              <a:t>Limitations:</a:t>
            </a:r>
          </a:p>
          <a:p>
            <a:pPr lvl="1"/>
            <a:r>
              <a:rPr lang="en-US" dirty="0" smtClean="0"/>
              <a:t>No front panel access</a:t>
            </a:r>
          </a:p>
          <a:p>
            <a:pPr lvl="1"/>
            <a:r>
              <a:rPr lang="en-US" dirty="0" smtClean="0"/>
              <a:t>Not all nodes allowed</a:t>
            </a:r>
          </a:p>
          <a:p>
            <a:pPr lvl="1"/>
            <a:r>
              <a:rPr lang="en-US" dirty="0" smtClean="0"/>
              <a:t>Forces callers to recompile every time the SubVI is modified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a thread</a:t>
            </a:r>
            <a:endParaRPr lang="en-US" dirty="0"/>
          </a:p>
        </p:txBody>
      </p:sp>
      <p:sp>
        <p:nvSpPr>
          <p:cNvPr id="3" name="Content Placeholder 2"/>
          <p:cNvSpPr>
            <a:spLocks noGrp="1"/>
          </p:cNvSpPr>
          <p:nvPr>
            <p:ph idx="1"/>
          </p:nvPr>
        </p:nvSpPr>
        <p:spPr/>
        <p:txBody>
          <a:bodyPr/>
          <a:lstStyle/>
          <a:p>
            <a:r>
              <a:rPr lang="en-US" dirty="0" smtClean="0"/>
              <a:t>External code (Call Library Nodes, </a:t>
            </a:r>
            <a:r>
              <a:rPr lang="en-US" dirty="0" err="1" smtClean="0"/>
              <a:t>CINs</a:t>
            </a:r>
            <a:r>
              <a:rPr lang="en-US" dirty="0" smtClean="0"/>
              <a:t>, .Net, ActiveX) will block a thread for the duration of the call</a:t>
            </a:r>
          </a:p>
          <a:p>
            <a:pPr lvl="1"/>
            <a:r>
              <a:rPr lang="en-US" dirty="0" smtClean="0"/>
              <a:t>C code does not use </a:t>
            </a:r>
            <a:r>
              <a:rPr lang="en-US" dirty="0" err="1" smtClean="0"/>
              <a:t>LabVIEW’s</a:t>
            </a:r>
            <a:r>
              <a:rPr lang="en-US" dirty="0" smtClean="0"/>
              <a:t> queue elements, so if it blocks then the whole thread must wait.</a:t>
            </a:r>
          </a:p>
          <a:p>
            <a:pPr lvl="1"/>
            <a:r>
              <a:rPr lang="en-US" dirty="0" smtClean="0"/>
              <a:t>No other VI code can run while waiting.</a:t>
            </a:r>
          </a:p>
          <a:p>
            <a:pPr lvl="1"/>
            <a:r>
              <a:rPr lang="en-US" dirty="0" smtClean="0"/>
              <a:t>Usually cannot be aborted</a:t>
            </a:r>
          </a:p>
          <a:p>
            <a:pPr lvl="2"/>
            <a:r>
              <a:rPr lang="en-US" dirty="0" smtClean="0"/>
              <a:t>See “Callbacks” tab of Call Library Node</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cstate="print"/>
          <a:srcRect/>
          <a:stretch>
            <a:fillRect/>
          </a:stretch>
        </p:blipFill>
        <p:spPr bwMode="auto">
          <a:xfrm>
            <a:off x="1795463" y="3546475"/>
            <a:ext cx="5603875" cy="1296988"/>
          </a:xfrm>
          <a:prstGeom prst="rect">
            <a:avLst/>
          </a:prstGeom>
          <a:noFill/>
          <a:ln w="9525" algn="ctr">
            <a:noFill/>
            <a:miter lim="800000"/>
            <a:headEnd type="none" w="sm" len="sm"/>
            <a:tailEnd type="none" w="sm" len="sm"/>
          </a:ln>
        </p:spPr>
      </p:pic>
      <p:pic>
        <p:nvPicPr>
          <p:cNvPr id="76803" name="Picture 3"/>
          <p:cNvPicPr>
            <a:picLocks noChangeAspect="1" noChangeArrowheads="1"/>
          </p:cNvPicPr>
          <p:nvPr/>
        </p:nvPicPr>
        <p:blipFill>
          <a:blip r:embed="rId4" cstate="print"/>
          <a:srcRect/>
          <a:stretch>
            <a:fillRect/>
          </a:stretch>
        </p:blipFill>
        <p:spPr bwMode="auto">
          <a:xfrm>
            <a:off x="1795463" y="3543300"/>
            <a:ext cx="5603875" cy="1296988"/>
          </a:xfrm>
          <a:prstGeom prst="rect">
            <a:avLst/>
          </a:prstGeom>
          <a:noFill/>
          <a:ln w="9525" algn="ctr">
            <a:noFill/>
            <a:miter lim="800000"/>
            <a:headEnd type="none" w="sm" len="sm"/>
            <a:tailEnd type="none" w="sm" len="sm"/>
          </a:ln>
        </p:spPr>
      </p:pic>
      <p:pic>
        <p:nvPicPr>
          <p:cNvPr id="76804" name="Picture 4"/>
          <p:cNvPicPr>
            <a:picLocks noChangeAspect="1" noChangeArrowheads="1"/>
          </p:cNvPicPr>
          <p:nvPr/>
        </p:nvPicPr>
        <p:blipFill>
          <a:blip r:embed="rId5" cstate="print"/>
          <a:srcRect/>
          <a:stretch>
            <a:fillRect/>
          </a:stretch>
        </p:blipFill>
        <p:spPr bwMode="auto">
          <a:xfrm>
            <a:off x="1795463" y="3200400"/>
            <a:ext cx="5603875" cy="1782763"/>
          </a:xfrm>
          <a:prstGeom prst="rect">
            <a:avLst/>
          </a:prstGeom>
          <a:noFill/>
          <a:ln w="9525" algn="ctr">
            <a:noFill/>
            <a:miter lim="800000"/>
            <a:headEnd type="none" w="sm" len="sm"/>
            <a:tailEnd type="none" w="sm" len="sm"/>
          </a:ln>
        </p:spPr>
      </p:pic>
      <p:pic>
        <p:nvPicPr>
          <p:cNvPr id="76805" name="Picture 5"/>
          <p:cNvPicPr>
            <a:picLocks noChangeAspect="1" noChangeArrowheads="1"/>
          </p:cNvPicPr>
          <p:nvPr/>
        </p:nvPicPr>
        <p:blipFill>
          <a:blip r:embed="rId6" cstate="print"/>
          <a:srcRect/>
          <a:stretch>
            <a:fillRect/>
          </a:stretch>
        </p:blipFill>
        <p:spPr bwMode="auto">
          <a:xfrm>
            <a:off x="1785938" y="3205163"/>
            <a:ext cx="5613400" cy="1828800"/>
          </a:xfrm>
          <a:prstGeom prst="rect">
            <a:avLst/>
          </a:prstGeom>
          <a:noFill/>
          <a:ln w="9525" algn="ctr">
            <a:noFill/>
            <a:miter lim="800000"/>
            <a:headEnd type="none" w="sm" len="sm"/>
            <a:tailEnd type="none" w="sm" len="sm"/>
          </a:ln>
        </p:spPr>
      </p:pic>
      <p:sp>
        <p:nvSpPr>
          <p:cNvPr id="30727" name="Rectangle 8"/>
          <p:cNvSpPr>
            <a:spLocks noGrp="1" noChangeArrowheads="1"/>
          </p:cNvSpPr>
          <p:nvPr>
            <p:ph type="title"/>
          </p:nvPr>
        </p:nvSpPr>
        <p:spPr/>
        <p:txBody>
          <a:bodyPr/>
          <a:lstStyle/>
          <a:p>
            <a:pPr eaLnBrk="1" hangingPunct="1"/>
            <a:r>
              <a:rPr lang="en-US" smtClean="0"/>
              <a:t>Wire Semantics</a:t>
            </a:r>
          </a:p>
        </p:txBody>
      </p:sp>
      <p:sp>
        <p:nvSpPr>
          <p:cNvPr id="30726" name="AutoShape 7"/>
          <p:cNvSpPr>
            <a:spLocks noGrp="1" noChangeAspect="1" noChangeArrowheads="1"/>
          </p:cNvSpPr>
          <p:nvPr>
            <p:ph idx="1"/>
          </p:nvPr>
        </p:nvSpPr>
        <p:spPr>
          <a:xfrm>
            <a:off x="457200" y="1295400"/>
            <a:ext cx="7926388" cy="4038600"/>
          </a:xfrm>
        </p:spPr>
        <p:txBody>
          <a:bodyPr/>
          <a:lstStyle/>
          <a:p>
            <a:pPr eaLnBrk="1" hangingPunct="1"/>
            <a:r>
              <a:rPr lang="en-US" dirty="0" smtClean="0"/>
              <a:t>Every wire is a buffer</a:t>
            </a:r>
          </a:p>
          <a:p>
            <a:pPr eaLnBrk="1" hangingPunct="1"/>
            <a:r>
              <a:rPr lang="en-US" dirty="0" smtClean="0"/>
              <a:t>Branches create copies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a:blip r:embed="rId3" cstate="print"/>
          <a:srcRect/>
          <a:stretch>
            <a:fillRect/>
          </a:stretch>
        </p:blipFill>
        <p:spPr bwMode="auto">
          <a:xfrm>
            <a:off x="1741487" y="3475037"/>
            <a:ext cx="5603875" cy="1296988"/>
          </a:xfrm>
          <a:prstGeom prst="rect">
            <a:avLst/>
          </a:prstGeom>
          <a:noFill/>
          <a:ln w="9525" algn="ctr">
            <a:noFill/>
            <a:miter lim="800000"/>
            <a:headEnd type="none" w="sm" len="sm"/>
            <a:tailEnd type="none" w="sm" len="sm"/>
          </a:ln>
        </p:spPr>
      </p:pic>
      <p:sp>
        <p:nvSpPr>
          <p:cNvPr id="31758" name="Rectangle 15"/>
          <p:cNvSpPr>
            <a:spLocks noGrp="1" noChangeArrowheads="1"/>
          </p:cNvSpPr>
          <p:nvPr>
            <p:ph type="title"/>
          </p:nvPr>
        </p:nvSpPr>
        <p:spPr/>
        <p:txBody>
          <a:bodyPr/>
          <a:lstStyle/>
          <a:p>
            <a:pPr eaLnBrk="1" hangingPunct="1"/>
            <a:r>
              <a:rPr lang="en-US" smtClean="0"/>
              <a:t>Optimizations by LabVIEW</a:t>
            </a:r>
          </a:p>
        </p:txBody>
      </p:sp>
      <p:sp>
        <p:nvSpPr>
          <p:cNvPr id="31746" name="AutoShape 3"/>
          <p:cNvSpPr>
            <a:spLocks noGrp="1" noChangeAspect="1" noChangeArrowheads="1"/>
          </p:cNvSpPr>
          <p:nvPr>
            <p:ph idx="1"/>
          </p:nvPr>
        </p:nvSpPr>
        <p:spPr>
          <a:xfrm>
            <a:off x="303212" y="1600200"/>
            <a:ext cx="7926388" cy="4038600"/>
          </a:xfrm>
        </p:spPr>
        <p:txBody>
          <a:bodyPr/>
          <a:lstStyle/>
          <a:p>
            <a:pPr lvl="1" eaLnBrk="1" hangingPunct="1">
              <a:buNone/>
            </a:pPr>
            <a:r>
              <a:rPr lang="en-US" dirty="0" smtClean="0"/>
              <a:t>The theoretical 5 copies become 1 copy operation.</a:t>
            </a:r>
          </a:p>
        </p:txBody>
      </p:sp>
      <p:sp>
        <p:nvSpPr>
          <p:cNvPr id="80901" name="Rectangle 5"/>
          <p:cNvSpPr>
            <a:spLocks noChangeArrowheads="1"/>
          </p:cNvSpPr>
          <p:nvPr/>
        </p:nvSpPr>
        <p:spPr bwMode="auto">
          <a:xfrm>
            <a:off x="2867025" y="3429000"/>
            <a:ext cx="2533650" cy="466725"/>
          </a:xfrm>
          <a:prstGeom prst="rect">
            <a:avLst/>
          </a:prstGeom>
          <a:solidFill>
            <a:schemeClr val="hlink">
              <a:alpha val="25098"/>
            </a:schemeClr>
          </a:solidFill>
          <a:ln w="28575" algn="ctr">
            <a:solidFill>
              <a:schemeClr val="hlink"/>
            </a:solidFill>
            <a:miter lim="800000"/>
            <a:headEnd type="none" w="sm" len="sm"/>
            <a:tailEnd type="none" w="sm" len="sm"/>
          </a:ln>
        </p:spPr>
        <p:txBody>
          <a:bodyPr wrap="none" anchor="ctr"/>
          <a:lstStyle/>
          <a:p>
            <a:pPr algn="r" eaLnBrk="0" hangingPunct="0"/>
            <a:endParaRPr lang="en-US" sz="2400" b="1">
              <a:solidFill>
                <a:schemeClr val="bg1"/>
              </a:solidFill>
              <a:latin typeface="Arial Narrow" pitchFamily="34" charset="0"/>
            </a:endParaRPr>
          </a:p>
        </p:txBody>
      </p:sp>
      <p:sp>
        <p:nvSpPr>
          <p:cNvPr id="80902" name="Rectangle 6"/>
          <p:cNvSpPr>
            <a:spLocks noChangeArrowheads="1"/>
          </p:cNvSpPr>
          <p:nvPr/>
        </p:nvSpPr>
        <p:spPr bwMode="auto">
          <a:xfrm>
            <a:off x="2856452" y="3933825"/>
            <a:ext cx="3297108" cy="838200"/>
          </a:xfrm>
          <a:prstGeom prst="rect">
            <a:avLst/>
          </a:prstGeom>
          <a:solidFill>
            <a:schemeClr val="accent2">
              <a:alpha val="25098"/>
            </a:schemeClr>
          </a:solidFill>
          <a:ln w="28575" algn="ctr">
            <a:solidFill>
              <a:schemeClr val="accent2"/>
            </a:solidFill>
            <a:miter lim="800000"/>
            <a:headEnd type="none" w="sm" len="sm"/>
            <a:tailEnd type="none" w="sm" len="sm"/>
          </a:ln>
        </p:spPr>
        <p:txBody>
          <a:bodyPr wrap="none" anchor="ctr"/>
          <a:lstStyle/>
          <a:p>
            <a:pPr algn="r" eaLnBrk="0" hangingPunct="0"/>
            <a:endParaRPr lang="en-US" sz="2400" b="1">
              <a:solidFill>
                <a:schemeClr val="hlink"/>
              </a:solidFill>
              <a:latin typeface="Arial Narrow" pitchFamily="34" charset="0"/>
            </a:endParaRPr>
          </a:p>
        </p:txBody>
      </p:sp>
      <p:sp>
        <p:nvSpPr>
          <p:cNvPr id="80903" name="Oval 7"/>
          <p:cNvSpPr>
            <a:spLocks noChangeArrowheads="1"/>
          </p:cNvSpPr>
          <p:nvPr/>
        </p:nvSpPr>
        <p:spPr bwMode="auto">
          <a:xfrm>
            <a:off x="4222041" y="3569409"/>
            <a:ext cx="323850" cy="304800"/>
          </a:xfrm>
          <a:prstGeom prst="ellipse">
            <a:avLst/>
          </a:prstGeom>
          <a:noFill/>
          <a:ln w="38100" algn="ctr">
            <a:solidFill>
              <a:schemeClr val="hlink"/>
            </a:solidFill>
            <a:round/>
            <a:headEnd type="none" w="sm" len="sm"/>
            <a:tailEnd type="none" w="sm" len="sm"/>
          </a:ln>
        </p:spPr>
        <p:txBody>
          <a:bodyPr wrap="none" anchor="ctr"/>
          <a:lstStyle/>
          <a:p>
            <a:endParaRPr lang="en-US"/>
          </a:p>
        </p:txBody>
      </p:sp>
      <p:sp>
        <p:nvSpPr>
          <p:cNvPr id="80904" name="Text Box 8"/>
          <p:cNvSpPr txBox="1">
            <a:spLocks noChangeArrowheads="1"/>
          </p:cNvSpPr>
          <p:nvPr/>
        </p:nvSpPr>
        <p:spPr bwMode="auto">
          <a:xfrm>
            <a:off x="2921000" y="2513013"/>
            <a:ext cx="809625" cy="457200"/>
          </a:xfrm>
          <a:prstGeom prst="rect">
            <a:avLst/>
          </a:prstGeom>
          <a:noFill/>
          <a:ln w="9525" algn="ctr">
            <a:noFill/>
            <a:miter lim="800000"/>
            <a:headEnd type="none" w="sm" len="sm"/>
            <a:tailEnd type="none" w="sm" len="sm"/>
          </a:ln>
        </p:spPr>
        <p:txBody>
          <a:bodyPr wrap="none">
            <a:spAutoFit/>
          </a:bodyPr>
          <a:lstStyle/>
          <a:p>
            <a:pPr eaLnBrk="0" hangingPunct="0"/>
            <a:r>
              <a:rPr lang="en-US" sz="2400" b="1">
                <a:solidFill>
                  <a:schemeClr val="tx2"/>
                </a:solidFill>
                <a:latin typeface="Arial Narrow" pitchFamily="34" charset="0"/>
              </a:rPr>
              <a:t>Copy</a:t>
            </a:r>
          </a:p>
        </p:txBody>
      </p:sp>
      <p:cxnSp>
        <p:nvCxnSpPr>
          <p:cNvPr id="80905" name="AutoShape 9"/>
          <p:cNvCxnSpPr>
            <a:cxnSpLocks noChangeShapeType="1"/>
            <a:stCxn id="80904" idx="3"/>
            <a:endCxn id="80903" idx="0"/>
          </p:cNvCxnSpPr>
          <p:nvPr/>
        </p:nvCxnSpPr>
        <p:spPr bwMode="auto">
          <a:xfrm>
            <a:off x="3730625" y="2741613"/>
            <a:ext cx="653341" cy="827796"/>
          </a:xfrm>
          <a:prstGeom prst="curvedConnector2">
            <a:avLst/>
          </a:prstGeom>
          <a:noFill/>
          <a:ln w="38100">
            <a:solidFill>
              <a:schemeClr val="hlink"/>
            </a:solidFill>
            <a:round/>
            <a:headEnd type="none" w="sm" len="sm"/>
            <a:tailEnd type="triangle" w="lg" len="lg"/>
          </a:ln>
        </p:spPr>
      </p:cxnSp>
      <p:sp>
        <p:nvSpPr>
          <p:cNvPr id="80906" name="Oval 10"/>
          <p:cNvSpPr>
            <a:spLocks noChangeArrowheads="1"/>
          </p:cNvSpPr>
          <p:nvPr/>
        </p:nvSpPr>
        <p:spPr bwMode="auto">
          <a:xfrm>
            <a:off x="4219575" y="4391919"/>
            <a:ext cx="323850" cy="304800"/>
          </a:xfrm>
          <a:prstGeom prst="ellipse">
            <a:avLst/>
          </a:prstGeom>
          <a:noFill/>
          <a:ln w="38100" algn="ctr">
            <a:solidFill>
              <a:schemeClr val="accent2"/>
            </a:solidFill>
            <a:round/>
            <a:headEnd type="none" w="sm" len="sm"/>
            <a:tailEnd type="none" w="sm" len="sm"/>
          </a:ln>
        </p:spPr>
        <p:txBody>
          <a:bodyPr wrap="none" anchor="ctr"/>
          <a:lstStyle/>
          <a:p>
            <a:endParaRPr lang="en-US"/>
          </a:p>
        </p:txBody>
      </p:sp>
      <p:sp>
        <p:nvSpPr>
          <p:cNvPr id="80907" name="Oval 11"/>
          <p:cNvSpPr>
            <a:spLocks noChangeArrowheads="1"/>
          </p:cNvSpPr>
          <p:nvPr/>
        </p:nvSpPr>
        <p:spPr bwMode="auto">
          <a:xfrm>
            <a:off x="5325369" y="3996462"/>
            <a:ext cx="323850" cy="304800"/>
          </a:xfrm>
          <a:prstGeom prst="ellipse">
            <a:avLst/>
          </a:prstGeom>
          <a:noFill/>
          <a:ln w="38100" algn="ctr">
            <a:solidFill>
              <a:schemeClr val="accent2"/>
            </a:solidFill>
            <a:round/>
            <a:headEnd type="none" w="sm" len="sm"/>
            <a:tailEnd type="none" w="sm" len="sm"/>
          </a:ln>
        </p:spPr>
        <p:txBody>
          <a:bodyPr wrap="none" anchor="ctr"/>
          <a:lstStyle/>
          <a:p>
            <a:endParaRPr lang="en-US"/>
          </a:p>
        </p:txBody>
      </p:sp>
      <p:sp>
        <p:nvSpPr>
          <p:cNvPr id="80908" name="Text Box 12"/>
          <p:cNvSpPr txBox="1">
            <a:spLocks noChangeArrowheads="1"/>
          </p:cNvSpPr>
          <p:nvPr/>
        </p:nvSpPr>
        <p:spPr bwMode="auto">
          <a:xfrm>
            <a:off x="4816475" y="5265738"/>
            <a:ext cx="3714750" cy="457200"/>
          </a:xfrm>
          <a:prstGeom prst="rect">
            <a:avLst/>
          </a:prstGeom>
          <a:noFill/>
          <a:ln w="9525" algn="ctr">
            <a:noFill/>
            <a:miter lim="800000"/>
            <a:headEnd type="none" w="sm" len="sm"/>
            <a:tailEnd type="none" w="sm" len="sm"/>
          </a:ln>
        </p:spPr>
        <p:txBody>
          <a:bodyPr wrap="none">
            <a:spAutoFit/>
          </a:bodyPr>
          <a:lstStyle/>
          <a:p>
            <a:pPr eaLnBrk="0" hangingPunct="0"/>
            <a:r>
              <a:rPr lang="en-US" sz="2400" b="1">
                <a:solidFill>
                  <a:schemeClr val="tx2"/>
                </a:solidFill>
                <a:latin typeface="Arial Narrow" pitchFamily="34" charset="0"/>
              </a:rPr>
              <a:t>Output is “inplace” with input</a:t>
            </a:r>
          </a:p>
        </p:txBody>
      </p:sp>
      <p:cxnSp>
        <p:nvCxnSpPr>
          <p:cNvPr id="80909" name="AutoShape 13"/>
          <p:cNvCxnSpPr>
            <a:cxnSpLocks noChangeShapeType="1"/>
            <a:stCxn id="80908" idx="1"/>
            <a:endCxn id="80906" idx="4"/>
          </p:cNvCxnSpPr>
          <p:nvPr/>
        </p:nvCxnSpPr>
        <p:spPr bwMode="auto">
          <a:xfrm rot="10800000">
            <a:off x="4381501" y="4696720"/>
            <a:ext cx="434975" cy="797619"/>
          </a:xfrm>
          <a:prstGeom prst="curvedConnector2">
            <a:avLst/>
          </a:prstGeom>
          <a:noFill/>
          <a:ln w="38100">
            <a:solidFill>
              <a:schemeClr val="accent2"/>
            </a:solidFill>
            <a:round/>
            <a:headEnd type="none" w="sm" len="sm"/>
            <a:tailEnd type="triangle" w="lg" len="lg"/>
          </a:ln>
        </p:spPr>
      </p:cxnSp>
      <p:cxnSp>
        <p:nvCxnSpPr>
          <p:cNvPr id="80910" name="AutoShape 14"/>
          <p:cNvCxnSpPr>
            <a:cxnSpLocks noChangeShapeType="1"/>
            <a:stCxn id="80908" idx="0"/>
            <a:endCxn id="80907" idx="6"/>
          </p:cNvCxnSpPr>
          <p:nvPr/>
        </p:nvCxnSpPr>
        <p:spPr bwMode="auto">
          <a:xfrm rot="16200000" flipV="1">
            <a:off x="5603097" y="4194984"/>
            <a:ext cx="1116876" cy="1024631"/>
          </a:xfrm>
          <a:prstGeom prst="curvedConnector2">
            <a:avLst/>
          </a:prstGeom>
          <a:noFill/>
          <a:ln w="38100">
            <a:solidFill>
              <a:schemeClr val="accent2"/>
            </a:solidFill>
            <a:round/>
            <a:headEnd type="none" w="sm" len="sm"/>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9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9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9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9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90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9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animBg="1"/>
      <p:bldP spid="80902" grpId="0" animBg="1"/>
      <p:bldP spid="80903" grpId="0" animBg="1"/>
      <p:bldP spid="80904" grpId="0"/>
      <p:bldP spid="80906" grpId="0" animBg="1"/>
      <p:bldP spid="80907" grpId="0" animBg="1"/>
      <p:bldP spid="8090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p:nvPr>
        </p:nvSpPr>
        <p:spPr/>
        <p:txBody>
          <a:bodyPr/>
          <a:lstStyle/>
          <a:p>
            <a:pPr eaLnBrk="1" hangingPunct="1"/>
            <a:r>
              <a:rPr lang="en-US" dirty="0" smtClean="0"/>
              <a:t>The “In Place” Algorithm</a:t>
            </a:r>
          </a:p>
        </p:txBody>
      </p:sp>
      <p:sp>
        <p:nvSpPr>
          <p:cNvPr id="32770" name="Rectangle 3"/>
          <p:cNvSpPr>
            <a:spLocks noGrp="1" noChangeArrowheads="1"/>
          </p:cNvSpPr>
          <p:nvPr>
            <p:ph idx="1"/>
          </p:nvPr>
        </p:nvSpPr>
        <p:spPr>
          <a:xfrm>
            <a:off x="457200" y="1600200"/>
            <a:ext cx="7926388" cy="4038600"/>
          </a:xfrm>
        </p:spPr>
        <p:txBody>
          <a:bodyPr>
            <a:normAutofit lnSpcReduction="10000"/>
          </a:bodyPr>
          <a:lstStyle/>
          <a:p>
            <a:pPr eaLnBrk="1" hangingPunct="1"/>
            <a:r>
              <a:rPr lang="en-US" dirty="0" smtClean="0"/>
              <a:t>Determines when a copy needs to be made</a:t>
            </a:r>
          </a:p>
          <a:p>
            <a:pPr lvl="1" eaLnBrk="1" hangingPunct="1"/>
            <a:r>
              <a:rPr lang="en-US" dirty="0" smtClean="0"/>
              <a:t>Weights arrays and clusters higher than other types</a:t>
            </a:r>
          </a:p>
          <a:p>
            <a:pPr eaLnBrk="1" hangingPunct="1"/>
            <a:r>
              <a:rPr lang="en-US" dirty="0" smtClean="0"/>
              <a:t>Algorithm runs before execution</a:t>
            </a:r>
          </a:p>
          <a:p>
            <a:pPr lvl="1"/>
            <a:r>
              <a:rPr lang="en-US" dirty="0" smtClean="0"/>
              <a:t>Does not know the size of an array or string</a:t>
            </a:r>
          </a:p>
          <a:p>
            <a:pPr eaLnBrk="1" hangingPunct="1"/>
            <a:r>
              <a:rPr lang="en-US" dirty="0" smtClean="0"/>
              <a:t>Relies on the sequential aspects of the program</a:t>
            </a:r>
          </a:p>
          <a:p>
            <a:pPr lvl="1" eaLnBrk="1" hangingPunct="1"/>
            <a:r>
              <a:rPr lang="en-US" dirty="0" smtClean="0"/>
              <a:t>Branches might require copies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9" name="Rectangle 28"/>
          <p:cNvSpPr>
            <a:spLocks noGrp="1" noChangeArrowheads="1"/>
          </p:cNvSpPr>
          <p:nvPr>
            <p:ph type="title"/>
          </p:nvPr>
        </p:nvSpPr>
        <p:spPr/>
        <p:txBody>
          <a:bodyPr/>
          <a:lstStyle/>
          <a:p>
            <a:pPr eaLnBrk="1" hangingPunct="1"/>
            <a:r>
              <a:rPr lang="en-US" smtClean="0"/>
              <a:t>Bottom Up</a:t>
            </a:r>
          </a:p>
        </p:txBody>
      </p:sp>
      <p:sp>
        <p:nvSpPr>
          <p:cNvPr id="33794" name="Rectangle 3"/>
          <p:cNvSpPr>
            <a:spLocks noGrp="1" noChangeArrowheads="1"/>
          </p:cNvSpPr>
          <p:nvPr>
            <p:ph idx="1"/>
          </p:nvPr>
        </p:nvSpPr>
        <p:spPr>
          <a:xfrm>
            <a:off x="457200" y="1600200"/>
            <a:ext cx="7926388" cy="4038600"/>
          </a:xfrm>
        </p:spPr>
        <p:txBody>
          <a:bodyPr/>
          <a:lstStyle/>
          <a:p>
            <a:pPr eaLnBrk="1" hangingPunct="1">
              <a:buNone/>
            </a:pPr>
            <a:r>
              <a:rPr lang="en-US" dirty="0" smtClean="0"/>
              <a:t>In place information is propagated bottom up through the call hierarchy</a:t>
            </a:r>
          </a:p>
        </p:txBody>
      </p:sp>
      <p:sp>
        <p:nvSpPr>
          <p:cNvPr id="113681" name="Text Box 17"/>
          <p:cNvSpPr txBox="1">
            <a:spLocks noChangeArrowheads="1"/>
          </p:cNvSpPr>
          <p:nvPr/>
        </p:nvSpPr>
        <p:spPr bwMode="auto">
          <a:xfrm>
            <a:off x="6029953" y="6320135"/>
            <a:ext cx="3235181" cy="461665"/>
          </a:xfrm>
          <a:prstGeom prst="rect">
            <a:avLst/>
          </a:prstGeom>
          <a:noFill/>
          <a:ln w="9525" algn="ctr">
            <a:noFill/>
            <a:miter lim="800000"/>
            <a:headEnd type="none" w="sm" len="sm"/>
            <a:tailEnd type="none" w="sm" len="sm"/>
          </a:ln>
        </p:spPr>
        <p:txBody>
          <a:bodyPr wrap="none">
            <a:spAutoFit/>
          </a:bodyPr>
          <a:lstStyle/>
          <a:p>
            <a:pPr eaLnBrk="0" hangingPunct="0"/>
            <a:r>
              <a:rPr lang="en-US" sz="2400" b="1" dirty="0">
                <a:latin typeface="Arial Narrow" pitchFamily="34" charset="0"/>
              </a:rPr>
              <a:t>Increments array </a:t>
            </a:r>
            <a:r>
              <a:rPr lang="en-US" sz="2400" b="1" dirty="0" smtClean="0">
                <a:latin typeface="Arial Narrow" pitchFamily="34" charset="0"/>
              </a:rPr>
              <a:t>in place</a:t>
            </a:r>
            <a:endParaRPr lang="en-US" sz="2400" b="1" dirty="0">
              <a:latin typeface="Arial Narrow" pitchFamily="34" charset="0"/>
            </a:endParaRPr>
          </a:p>
        </p:txBody>
      </p:sp>
      <p:pic>
        <p:nvPicPr>
          <p:cNvPr id="310275" name="Picture 3"/>
          <p:cNvPicPr>
            <a:picLocks noChangeAspect="1" noChangeArrowheads="1"/>
          </p:cNvPicPr>
          <p:nvPr/>
        </p:nvPicPr>
        <p:blipFill>
          <a:blip r:embed="rId3" cstate="print"/>
          <a:srcRect/>
          <a:stretch>
            <a:fillRect/>
          </a:stretch>
        </p:blipFill>
        <p:spPr bwMode="auto">
          <a:xfrm>
            <a:off x="2854362" y="3400003"/>
            <a:ext cx="3505200" cy="2305050"/>
          </a:xfrm>
          <a:prstGeom prst="rect">
            <a:avLst/>
          </a:prstGeom>
          <a:noFill/>
          <a:ln w="9525">
            <a:noFill/>
            <a:miter lim="800000"/>
            <a:headEnd/>
            <a:tailEnd/>
          </a:ln>
          <a:effectLst/>
        </p:spPr>
      </p:pic>
      <p:pic>
        <p:nvPicPr>
          <p:cNvPr id="310274" name="Picture 2"/>
          <p:cNvPicPr>
            <a:picLocks noChangeAspect="1" noChangeArrowheads="1"/>
          </p:cNvPicPr>
          <p:nvPr/>
        </p:nvPicPr>
        <p:blipFill>
          <a:blip r:embed="rId4" cstate="print"/>
          <a:srcRect/>
          <a:stretch>
            <a:fillRect/>
          </a:stretch>
        </p:blipFill>
        <p:spPr bwMode="auto">
          <a:xfrm>
            <a:off x="6648450" y="4427985"/>
            <a:ext cx="2095500" cy="1924050"/>
          </a:xfrm>
          <a:prstGeom prst="rect">
            <a:avLst/>
          </a:prstGeom>
          <a:noFill/>
          <a:ln w="9525">
            <a:noFill/>
            <a:miter lim="800000"/>
            <a:headEnd/>
            <a:tailEnd/>
          </a:ln>
          <a:effectLst/>
        </p:spPr>
      </p:pic>
      <p:sp>
        <p:nvSpPr>
          <p:cNvPr id="113691" name="Line 27"/>
          <p:cNvSpPr>
            <a:spLocks noChangeShapeType="1"/>
          </p:cNvSpPr>
          <p:nvPr/>
        </p:nvSpPr>
        <p:spPr bwMode="auto">
          <a:xfrm>
            <a:off x="5174427" y="4830220"/>
            <a:ext cx="1474023" cy="1489914"/>
          </a:xfrm>
          <a:prstGeom prst="line">
            <a:avLst/>
          </a:prstGeom>
          <a:noFill/>
          <a:ln w="38100">
            <a:solidFill>
              <a:srgbClr val="5E84B8">
                <a:alpha val="50195"/>
              </a:srgbClr>
            </a:solidFill>
            <a:prstDash val="sysDot"/>
            <a:round/>
            <a:headEnd type="none" w="sm" len="sm"/>
            <a:tailEnd type="none" w="sm" len="sm"/>
          </a:ln>
        </p:spPr>
        <p:txBody>
          <a:bodyPr wrap="none" anchor="ctr"/>
          <a:lstStyle/>
          <a:p>
            <a:endParaRPr lang="en-US"/>
          </a:p>
        </p:txBody>
      </p:sp>
      <p:sp>
        <p:nvSpPr>
          <p:cNvPr id="113690" name="Line 26"/>
          <p:cNvSpPr>
            <a:spLocks noChangeShapeType="1"/>
          </p:cNvSpPr>
          <p:nvPr/>
        </p:nvSpPr>
        <p:spPr bwMode="auto">
          <a:xfrm flipH="1">
            <a:off x="5174428" y="4427983"/>
            <a:ext cx="1474022" cy="45719"/>
          </a:xfrm>
          <a:prstGeom prst="line">
            <a:avLst/>
          </a:prstGeom>
          <a:noFill/>
          <a:ln w="38100">
            <a:solidFill>
              <a:srgbClr val="5E84B8">
                <a:alpha val="50195"/>
              </a:srgbClr>
            </a:solidFill>
            <a:prstDash val="sysDot"/>
            <a:round/>
            <a:headEnd type="none" w="sm" len="sm"/>
            <a:tailEnd type="none" w="sm" len="sm"/>
          </a:ln>
        </p:spPr>
        <p:txBody>
          <a:bodyPr wrap="none" anchor="ctr"/>
          <a:lstStyle/>
          <a:p>
            <a:endParaRPr lang="en-US"/>
          </a:p>
        </p:txBody>
      </p:sp>
      <p:pic>
        <p:nvPicPr>
          <p:cNvPr id="310276" name="Picture 4"/>
          <p:cNvPicPr>
            <a:picLocks noChangeAspect="1" noChangeArrowheads="1"/>
          </p:cNvPicPr>
          <p:nvPr/>
        </p:nvPicPr>
        <p:blipFill>
          <a:blip r:embed="rId5" cstate="print"/>
          <a:srcRect/>
          <a:stretch>
            <a:fillRect/>
          </a:stretch>
        </p:blipFill>
        <p:spPr bwMode="auto">
          <a:xfrm>
            <a:off x="198008" y="2925220"/>
            <a:ext cx="2476500" cy="1905000"/>
          </a:xfrm>
          <a:prstGeom prst="rect">
            <a:avLst/>
          </a:prstGeom>
          <a:noFill/>
          <a:ln w="9525">
            <a:noFill/>
            <a:miter lim="800000"/>
            <a:headEnd/>
            <a:tailEnd/>
          </a:ln>
          <a:effectLst/>
        </p:spPr>
      </p:pic>
      <p:sp>
        <p:nvSpPr>
          <p:cNvPr id="113688" name="Line 24"/>
          <p:cNvSpPr>
            <a:spLocks noChangeShapeType="1"/>
          </p:cNvSpPr>
          <p:nvPr/>
        </p:nvSpPr>
        <p:spPr bwMode="auto">
          <a:xfrm flipH="1">
            <a:off x="1569608" y="3400003"/>
            <a:ext cx="1284754" cy="644012"/>
          </a:xfrm>
          <a:prstGeom prst="line">
            <a:avLst/>
          </a:prstGeom>
          <a:noFill/>
          <a:ln w="38100">
            <a:solidFill>
              <a:srgbClr val="5E84B8">
                <a:alpha val="50195"/>
              </a:srgbClr>
            </a:solidFill>
            <a:prstDash val="sysDot"/>
            <a:round/>
            <a:headEnd type="none" w="sm" len="sm"/>
            <a:tailEnd type="none" w="sm" len="sm"/>
          </a:ln>
        </p:spPr>
        <p:txBody>
          <a:bodyPr wrap="none" anchor="ctr"/>
          <a:lstStyle/>
          <a:p>
            <a:endParaRPr lang="en-US"/>
          </a:p>
        </p:txBody>
      </p:sp>
      <p:sp>
        <p:nvSpPr>
          <p:cNvPr id="113689" name="Line 25"/>
          <p:cNvSpPr>
            <a:spLocks noChangeShapeType="1"/>
          </p:cNvSpPr>
          <p:nvPr/>
        </p:nvSpPr>
        <p:spPr bwMode="auto">
          <a:xfrm flipH="1" flipV="1">
            <a:off x="1569608" y="4427983"/>
            <a:ext cx="1284754" cy="1185864"/>
          </a:xfrm>
          <a:prstGeom prst="line">
            <a:avLst/>
          </a:prstGeom>
          <a:noFill/>
          <a:ln w="38100">
            <a:solidFill>
              <a:srgbClr val="5E84B8">
                <a:alpha val="50195"/>
              </a:srgbClr>
            </a:solidFill>
            <a:prstDash val="sysDot"/>
            <a:round/>
            <a:headEnd type="none" w="sm" len="sm"/>
            <a:tailEnd type="none" w="sm" len="sm"/>
          </a:ln>
        </p:spPr>
        <p:txBody>
          <a:bodyPr wrap="none" anchor="ctr"/>
          <a:lstStyle/>
          <a:p>
            <a:endParaRPr lang="en-US"/>
          </a:p>
        </p:txBody>
      </p:sp>
      <p:cxnSp>
        <p:nvCxnSpPr>
          <p:cNvPr id="113687" name="AutoShape 23"/>
          <p:cNvCxnSpPr>
            <a:cxnSpLocks noChangeShapeType="1"/>
            <a:stCxn id="113684" idx="2"/>
            <a:endCxn id="113686" idx="3"/>
          </p:cNvCxnSpPr>
          <p:nvPr/>
        </p:nvCxnSpPr>
        <p:spPr bwMode="auto">
          <a:xfrm rot="5400000" flipH="1" flipV="1">
            <a:off x="4012884" y="3039512"/>
            <a:ext cx="558096" cy="6235223"/>
          </a:xfrm>
          <a:prstGeom prst="curvedConnector3">
            <a:avLst>
              <a:gd name="adj1" fmla="val -40961"/>
            </a:avLst>
          </a:prstGeom>
          <a:noFill/>
          <a:ln w="38100">
            <a:solidFill>
              <a:schemeClr val="hlink"/>
            </a:solidFill>
            <a:round/>
            <a:headEnd type="none" w="sm" len="sm"/>
            <a:tailEnd type="triangle" w="lg" len="lg"/>
          </a:ln>
        </p:spPr>
      </p:cxnSp>
      <p:sp>
        <p:nvSpPr>
          <p:cNvPr id="113684" name="Text Box 20"/>
          <p:cNvSpPr txBox="1">
            <a:spLocks noChangeArrowheads="1"/>
          </p:cNvSpPr>
          <p:nvPr/>
        </p:nvSpPr>
        <p:spPr bwMode="auto">
          <a:xfrm>
            <a:off x="198008" y="5613847"/>
            <a:ext cx="1952625" cy="822325"/>
          </a:xfrm>
          <a:prstGeom prst="rect">
            <a:avLst/>
          </a:prstGeom>
          <a:noFill/>
          <a:ln w="9525" algn="ctr">
            <a:noFill/>
            <a:miter lim="800000"/>
            <a:headEnd type="none" w="sm" len="sm"/>
            <a:tailEnd type="none" w="sm" len="sm"/>
          </a:ln>
        </p:spPr>
        <p:txBody>
          <a:bodyPr wrap="none">
            <a:spAutoFit/>
          </a:bodyPr>
          <a:lstStyle/>
          <a:p>
            <a:pPr eaLnBrk="0" hangingPunct="0"/>
            <a:r>
              <a:rPr lang="en-US" sz="2400" b="1" dirty="0">
                <a:latin typeface="Arial Narrow" pitchFamily="34" charset="0"/>
              </a:rPr>
              <a:t>Copy because </a:t>
            </a:r>
            <a:br>
              <a:rPr lang="en-US" sz="2400" b="1" dirty="0">
                <a:latin typeface="Arial Narrow" pitchFamily="34" charset="0"/>
              </a:rPr>
            </a:br>
            <a:r>
              <a:rPr lang="en-US" sz="2400" b="1" dirty="0">
                <a:latin typeface="Arial Narrow" pitchFamily="34" charset="0"/>
              </a:rPr>
              <a:t>of increment</a:t>
            </a:r>
          </a:p>
        </p:txBody>
      </p:sp>
      <p:sp>
        <p:nvSpPr>
          <p:cNvPr id="113683" name="Oval 19"/>
          <p:cNvSpPr>
            <a:spLocks noChangeArrowheads="1"/>
          </p:cNvSpPr>
          <p:nvPr/>
        </p:nvSpPr>
        <p:spPr bwMode="auto">
          <a:xfrm>
            <a:off x="821615" y="3750352"/>
            <a:ext cx="228600" cy="200025"/>
          </a:xfrm>
          <a:prstGeom prst="ellipse">
            <a:avLst/>
          </a:prstGeom>
          <a:noFill/>
          <a:ln w="38100" algn="ctr">
            <a:solidFill>
              <a:schemeClr val="hlink"/>
            </a:solidFill>
            <a:round/>
            <a:headEnd type="none" w="sm" len="sm"/>
            <a:tailEnd type="none" w="sm" len="sm"/>
          </a:ln>
        </p:spPr>
        <p:txBody>
          <a:bodyPr wrap="none" anchor="ctr"/>
          <a:lstStyle/>
          <a:p>
            <a:endParaRPr lang="en-US"/>
          </a:p>
        </p:txBody>
      </p:sp>
      <p:cxnSp>
        <p:nvCxnSpPr>
          <p:cNvPr id="113685" name="AutoShape 21"/>
          <p:cNvCxnSpPr>
            <a:cxnSpLocks noChangeShapeType="1"/>
            <a:endCxn id="113683" idx="1"/>
          </p:cNvCxnSpPr>
          <p:nvPr/>
        </p:nvCxnSpPr>
        <p:spPr bwMode="auto">
          <a:xfrm rot="5400000" flipH="1" flipV="1">
            <a:off x="-260955" y="4497800"/>
            <a:ext cx="1834202" cy="397893"/>
          </a:xfrm>
          <a:prstGeom prst="curvedConnector3">
            <a:avLst>
              <a:gd name="adj1" fmla="val 114060"/>
            </a:avLst>
          </a:prstGeom>
          <a:noFill/>
          <a:ln w="38100">
            <a:solidFill>
              <a:schemeClr val="hlink"/>
            </a:solidFill>
            <a:round/>
            <a:headEnd type="none" w="sm" len="sm"/>
            <a:tailEnd type="triangle" w="lg" len="lg"/>
          </a:ln>
        </p:spPr>
      </p:cxnSp>
      <p:sp>
        <p:nvSpPr>
          <p:cNvPr id="113686" name="Oval 22"/>
          <p:cNvSpPr>
            <a:spLocks noChangeArrowheads="1"/>
          </p:cNvSpPr>
          <p:nvPr/>
        </p:nvSpPr>
        <p:spPr bwMode="auto">
          <a:xfrm>
            <a:off x="7353748" y="5613847"/>
            <a:ext cx="381000" cy="309563"/>
          </a:xfrm>
          <a:prstGeom prst="ellipse">
            <a:avLst/>
          </a:prstGeom>
          <a:noFill/>
          <a:ln w="38100" algn="ctr">
            <a:solidFill>
              <a:schemeClr val="hlink"/>
            </a:solidFill>
            <a:round/>
            <a:headEnd type="none" w="sm" len="sm"/>
            <a:tailEnd type="none" w="sm" len="sm"/>
          </a:ln>
        </p:spPr>
        <p:txBody>
          <a:bodyPr wrap="none" anchor="ctr"/>
          <a:lstStyle/>
          <a:p>
            <a:endParaRPr lang="en-US"/>
          </a:p>
        </p:txBody>
      </p:sp>
      <p:sp>
        <p:nvSpPr>
          <p:cNvPr id="34" name="Text Box 17"/>
          <p:cNvSpPr txBox="1">
            <a:spLocks noChangeArrowheads="1"/>
          </p:cNvSpPr>
          <p:nvPr/>
        </p:nvSpPr>
        <p:spPr bwMode="auto">
          <a:xfrm>
            <a:off x="2337391" y="5858469"/>
            <a:ext cx="2473755" cy="461665"/>
          </a:xfrm>
          <a:prstGeom prst="rect">
            <a:avLst/>
          </a:prstGeom>
          <a:noFill/>
          <a:ln w="9525" algn="ctr">
            <a:noFill/>
            <a:miter lim="800000"/>
            <a:headEnd type="none" w="sm" len="sm"/>
            <a:tailEnd type="none" w="sm" len="sm"/>
          </a:ln>
        </p:spPr>
        <p:txBody>
          <a:bodyPr wrap="none">
            <a:spAutoFit/>
          </a:bodyPr>
          <a:lstStyle/>
          <a:p>
            <a:pPr eaLnBrk="0" hangingPunct="0"/>
            <a:r>
              <a:rPr lang="en-US" sz="2400" b="1" dirty="0" smtClean="0">
                <a:latin typeface="Arial Narrow" pitchFamily="34" charset="0"/>
              </a:rPr>
              <a:t>No copies required</a:t>
            </a:r>
            <a:endParaRPr lang="en-US" sz="2400" b="1" dirty="0">
              <a:latin typeface="Arial Narrow" pitchFamily="34" charset="0"/>
            </a:endParaRPr>
          </a:p>
        </p:txBody>
      </p:sp>
      <p:grpSp>
        <p:nvGrpSpPr>
          <p:cNvPr id="2" name="Group 42"/>
          <p:cNvGrpSpPr/>
          <p:nvPr/>
        </p:nvGrpSpPr>
        <p:grpSpPr>
          <a:xfrm>
            <a:off x="626493" y="2898734"/>
            <a:ext cx="8059073" cy="1245293"/>
            <a:chOff x="626493" y="2361712"/>
            <a:chExt cx="8059073" cy="1245293"/>
          </a:xfrm>
        </p:grpSpPr>
        <p:sp>
          <p:nvSpPr>
            <p:cNvPr id="37" name="Text Box 20"/>
            <p:cNvSpPr txBox="1">
              <a:spLocks noChangeArrowheads="1"/>
            </p:cNvSpPr>
            <p:nvPr/>
          </p:nvSpPr>
          <p:spPr bwMode="auto">
            <a:xfrm>
              <a:off x="6758435" y="2361712"/>
              <a:ext cx="1927131" cy="461665"/>
            </a:xfrm>
            <a:prstGeom prst="rect">
              <a:avLst/>
            </a:prstGeom>
            <a:noFill/>
            <a:ln w="9525" algn="ctr">
              <a:noFill/>
              <a:miter lim="800000"/>
              <a:headEnd type="none" w="sm" len="sm"/>
              <a:tailEnd type="none" w="sm" len="sm"/>
            </a:ln>
          </p:spPr>
          <p:txBody>
            <a:bodyPr wrap="none">
              <a:spAutoFit/>
            </a:bodyPr>
            <a:lstStyle/>
            <a:p>
              <a:pPr eaLnBrk="0" hangingPunct="0"/>
              <a:r>
                <a:rPr lang="en-US" sz="2400" b="1" dirty="0" smtClean="0">
                  <a:latin typeface="Arial Narrow" pitchFamily="34" charset="0"/>
                </a:rPr>
                <a:t>Branched wire</a:t>
              </a:r>
              <a:endParaRPr lang="en-US" sz="2400" b="1" dirty="0">
                <a:latin typeface="Arial Narrow" pitchFamily="34" charset="0"/>
              </a:endParaRPr>
            </a:p>
          </p:txBody>
        </p:sp>
        <p:sp>
          <p:nvSpPr>
            <p:cNvPr id="38" name="Oval 19"/>
            <p:cNvSpPr>
              <a:spLocks noChangeArrowheads="1"/>
            </p:cNvSpPr>
            <p:nvPr/>
          </p:nvSpPr>
          <p:spPr bwMode="auto">
            <a:xfrm>
              <a:off x="626493" y="3406980"/>
              <a:ext cx="228600" cy="200025"/>
            </a:xfrm>
            <a:prstGeom prst="ellipse">
              <a:avLst/>
            </a:prstGeom>
            <a:noFill/>
            <a:ln w="38100" algn="ctr">
              <a:solidFill>
                <a:schemeClr val="hlink"/>
              </a:solidFill>
              <a:round/>
              <a:headEnd type="none" w="sm" len="sm"/>
              <a:tailEnd type="none" w="sm" len="sm"/>
            </a:ln>
          </p:spPr>
          <p:txBody>
            <a:bodyPr wrap="none" anchor="ctr"/>
            <a:lstStyle/>
            <a:p>
              <a:endParaRPr lang="en-US"/>
            </a:p>
          </p:txBody>
        </p:sp>
        <p:cxnSp>
          <p:nvCxnSpPr>
            <p:cNvPr id="39" name="AutoShape 21"/>
            <p:cNvCxnSpPr>
              <a:cxnSpLocks noChangeShapeType="1"/>
              <a:stCxn id="37" idx="1"/>
              <a:endCxn id="38" idx="1"/>
            </p:cNvCxnSpPr>
            <p:nvPr/>
          </p:nvCxnSpPr>
          <p:spPr bwMode="auto">
            <a:xfrm rot="10800000" flipV="1">
              <a:off x="659971" y="2592545"/>
              <a:ext cx="6098464" cy="843728"/>
            </a:xfrm>
            <a:prstGeom prst="curvedConnector2">
              <a:avLst/>
            </a:prstGeom>
            <a:noFill/>
            <a:ln w="38100">
              <a:solidFill>
                <a:schemeClr val="hlink"/>
              </a:solidFill>
              <a:round/>
              <a:headEnd type="none" w="sm" len="sm"/>
              <a:tailEnd type="triangle" w="lg" len="lg"/>
            </a:ln>
          </p:spPr>
        </p:cxnSp>
      </p:grpSp>
      <p:pic>
        <p:nvPicPr>
          <p:cNvPr id="506882"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01024" y="3713342"/>
            <a:ext cx="1228725" cy="504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2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02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6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6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368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688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36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68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368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1" grpId="0"/>
      <p:bldP spid="113681" grpId="1"/>
      <p:bldP spid="113691" grpId="0" animBg="1"/>
      <p:bldP spid="113690" grpId="0" animBg="1"/>
      <p:bldP spid="113688" grpId="0" animBg="1"/>
      <p:bldP spid="113689" grpId="0" animBg="1"/>
      <p:bldP spid="113684" grpId="0"/>
      <p:bldP spid="113683" grpId="0" animBg="1"/>
      <p:bldP spid="113686" grpId="0" animBg="1"/>
      <p:bldP spid="34" grpId="0"/>
      <p:bldP spid="3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LabVIEW Execution System</a:t>
            </a:r>
          </a:p>
          <a:p>
            <a:r>
              <a:rPr lang="en-US" dirty="0" smtClean="0"/>
              <a:t>Learn to improve performance by:</a:t>
            </a:r>
          </a:p>
          <a:p>
            <a:pPr lvl="1"/>
            <a:r>
              <a:rPr lang="en-US" dirty="0" smtClean="0"/>
              <a:t>Reducing data copies</a:t>
            </a:r>
          </a:p>
          <a:p>
            <a:pPr lvl="1"/>
            <a:r>
              <a:rPr lang="en-US" dirty="0" smtClean="0"/>
              <a:t>Reducing overall memory usage</a:t>
            </a:r>
          </a:p>
          <a:p>
            <a:r>
              <a:rPr lang="en-US" dirty="0" smtClean="0"/>
              <a:t>Understand VI Execution Properties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Showing Buffer Allocations</a:t>
            </a:r>
            <a:endParaRPr lang="en-US" dirty="0"/>
          </a:p>
        </p:txBody>
      </p:sp>
      <p:pic>
        <p:nvPicPr>
          <p:cNvPr id="22538" name="Picture 10" descr="ShowBufferAllocMenu"/>
          <p:cNvPicPr>
            <a:picLocks noGrp="1" noChangeAspect="1" noChangeArrowheads="1"/>
          </p:cNvPicPr>
          <p:nvPr>
            <p:ph idx="1"/>
          </p:nvPr>
        </p:nvPicPr>
        <p:blipFill>
          <a:blip r:embed="rId3" cstate="print"/>
          <a:stretch>
            <a:fillRect/>
          </a:stretch>
        </p:blipFill>
        <p:spPr>
          <a:xfrm>
            <a:off x="1066800" y="1258329"/>
            <a:ext cx="6829425" cy="4847225"/>
          </a:xfr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of In Place Optimization</a:t>
            </a:r>
            <a:endParaRPr lang="en-US" dirty="0"/>
          </a:p>
        </p:txBody>
      </p:sp>
      <p:pic>
        <p:nvPicPr>
          <p:cNvPr id="78852" name="Picture 4" descr="originalProcessWF"/>
          <p:cNvPicPr>
            <a:picLocks noGrp="1" noChangeAspect="1" noChangeArrowheads="1"/>
          </p:cNvPicPr>
          <p:nvPr>
            <p:ph idx="1"/>
          </p:nvPr>
        </p:nvPicPr>
        <p:blipFill>
          <a:blip r:embed="rId3" cstate="print"/>
          <a:stretch>
            <a:fillRect/>
          </a:stretch>
        </p:blipFill>
        <p:spPr>
          <a:xfrm>
            <a:off x="602340" y="1838632"/>
            <a:ext cx="7939320" cy="3932904"/>
          </a:xfrm>
        </p:spPr>
      </p:pic>
      <p:sp>
        <p:nvSpPr>
          <p:cNvPr id="4" name="Rectangle 5"/>
          <p:cNvSpPr txBox="1">
            <a:spLocks noChangeArrowheads="1"/>
          </p:cNvSpPr>
          <p:nvPr/>
        </p:nvSpPr>
        <p:spPr bwMode="auto">
          <a:xfrm>
            <a:off x="685800" y="1257299"/>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effectLst/>
                <a:uLnTx/>
                <a:uFillTx/>
                <a:latin typeface="+mj-lt"/>
                <a:ea typeface="+mj-ea"/>
                <a:cs typeface="+mj-cs"/>
              </a:rPr>
              <a:t>Operate on each element of an array of waveforms</a:t>
            </a:r>
          </a:p>
        </p:txBody>
      </p:sp>
      <p:sp>
        <p:nvSpPr>
          <p:cNvPr id="6" name="Rectangle 8"/>
          <p:cNvSpPr>
            <a:spLocks noChangeArrowheads="1"/>
          </p:cNvSpPr>
          <p:nvPr/>
        </p:nvSpPr>
        <p:spPr bwMode="auto">
          <a:xfrm>
            <a:off x="485775" y="1447800"/>
            <a:ext cx="8172450" cy="4114800"/>
          </a:xfrm>
          <a:prstGeom prst="rect">
            <a:avLst/>
          </a:prstGeom>
          <a:noFill/>
          <a:ln w="38100">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Make the first </a:t>
            </a:r>
            <a:r>
              <a:rPr lang="en-US" dirty="0" err="1" smtClean="0"/>
              <a:t>SubVI</a:t>
            </a:r>
            <a:r>
              <a:rPr lang="en-US" dirty="0" smtClean="0"/>
              <a:t> “in place”</a:t>
            </a:r>
            <a:endParaRPr lang="en-US" dirty="0"/>
          </a:p>
        </p:txBody>
      </p:sp>
      <p:pic>
        <p:nvPicPr>
          <p:cNvPr id="88068" name="Picture 4" descr="SubVI1Changes"/>
          <p:cNvPicPr>
            <a:picLocks noGrp="1" noChangeAspect="1" noChangeArrowheads="1"/>
          </p:cNvPicPr>
          <p:nvPr>
            <p:ph idx="1"/>
          </p:nvPr>
        </p:nvPicPr>
        <p:blipFill>
          <a:blip r:embed="rId3" cstate="print"/>
          <a:srcRect/>
          <a:stretch>
            <a:fillRect/>
          </a:stretch>
        </p:blipFill>
        <p:spPr>
          <a:xfrm>
            <a:off x="1669009" y="1533833"/>
            <a:ext cx="6029631" cy="3880705"/>
          </a:xfrm>
        </p:spPr>
      </p:pic>
      <p:sp>
        <p:nvSpPr>
          <p:cNvPr id="5" name="Rectangle 8"/>
          <p:cNvSpPr>
            <a:spLocks noChangeArrowheads="1"/>
          </p:cNvSpPr>
          <p:nvPr/>
        </p:nvSpPr>
        <p:spPr bwMode="auto">
          <a:xfrm>
            <a:off x="485775" y="1447800"/>
            <a:ext cx="8172450" cy="4114800"/>
          </a:xfrm>
          <a:prstGeom prst="rect">
            <a:avLst/>
          </a:prstGeom>
          <a:noFill/>
          <a:ln w="38100">
            <a:solidFill>
              <a:schemeClr val="bg2"/>
            </a:solidFill>
            <a:miter lim="800000"/>
            <a:headEnd/>
            <a:tailEnd/>
          </a:ln>
        </p:spPr>
        <p:txBody>
          <a:bodyPr wrap="none" anchor="ctr"/>
          <a:lstStyle/>
          <a:p>
            <a:endParaRPr lang="en-US"/>
          </a:p>
        </p:txBody>
      </p:sp>
      <p:sp>
        <p:nvSpPr>
          <p:cNvPr id="6" name="Rectangle 5"/>
          <p:cNvSpPr/>
          <p:nvPr/>
        </p:nvSpPr>
        <p:spPr bwMode="auto">
          <a:xfrm>
            <a:off x="2989020" y="2625212"/>
            <a:ext cx="2497375" cy="50144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changes into…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SubVI</a:t>
            </a:r>
            <a:r>
              <a:rPr lang="en-US" dirty="0" smtClean="0"/>
              <a:t> 2 is made “in place”</a:t>
            </a:r>
            <a:endParaRPr lang="en-US" dirty="0"/>
          </a:p>
        </p:txBody>
      </p:sp>
      <p:pic>
        <p:nvPicPr>
          <p:cNvPr id="91140" name="Picture 4" descr="SubVI2Changes"/>
          <p:cNvPicPr>
            <a:picLocks noGrp="1" noChangeAspect="1" noChangeArrowheads="1"/>
          </p:cNvPicPr>
          <p:nvPr>
            <p:ph idx="1"/>
          </p:nvPr>
        </p:nvPicPr>
        <p:blipFill>
          <a:blip r:embed="rId3" cstate="print"/>
          <a:srcRect/>
          <a:stretch>
            <a:fillRect/>
          </a:stretch>
        </p:blipFill>
        <p:spPr>
          <a:xfrm>
            <a:off x="2310580" y="1388205"/>
            <a:ext cx="5028829" cy="4371653"/>
          </a:xfrm>
        </p:spPr>
      </p:pic>
      <p:sp>
        <p:nvSpPr>
          <p:cNvPr id="5" name="Rectangle 8"/>
          <p:cNvSpPr>
            <a:spLocks noChangeArrowheads="1"/>
          </p:cNvSpPr>
          <p:nvPr/>
        </p:nvSpPr>
        <p:spPr bwMode="auto">
          <a:xfrm>
            <a:off x="485775" y="1447800"/>
            <a:ext cx="8172450" cy="4114800"/>
          </a:xfrm>
          <a:prstGeom prst="rect">
            <a:avLst/>
          </a:prstGeom>
          <a:noFill/>
          <a:ln w="38100">
            <a:solidFill>
              <a:schemeClr val="bg2"/>
            </a:solidFill>
            <a:miter lim="800000"/>
            <a:headEnd/>
            <a:tailEnd/>
          </a:ln>
        </p:spPr>
        <p:txBody>
          <a:bodyPr wrap="none" anchor="ctr"/>
          <a:lstStyle/>
          <a:p>
            <a:endParaRPr lang="en-US"/>
          </a:p>
        </p:txBody>
      </p:sp>
      <p:sp>
        <p:nvSpPr>
          <p:cNvPr id="6" name="Rectangle 5"/>
          <p:cNvSpPr/>
          <p:nvPr/>
        </p:nvSpPr>
        <p:spPr bwMode="auto">
          <a:xfrm>
            <a:off x="3348806" y="3077496"/>
            <a:ext cx="2123768" cy="37362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changes into…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SubVI</a:t>
            </a:r>
            <a:r>
              <a:rPr lang="en-US" dirty="0" smtClean="0"/>
              <a:t> 3 is made “in place”</a:t>
            </a:r>
            <a:endParaRPr lang="en-US" dirty="0"/>
          </a:p>
        </p:txBody>
      </p:sp>
      <p:pic>
        <p:nvPicPr>
          <p:cNvPr id="94212" name="Picture 4" descr="SubVI3Changes"/>
          <p:cNvPicPr>
            <a:picLocks noGrp="1" noChangeAspect="1" noChangeArrowheads="1"/>
          </p:cNvPicPr>
          <p:nvPr>
            <p:ph idx="1"/>
          </p:nvPr>
        </p:nvPicPr>
        <p:blipFill>
          <a:blip r:embed="rId3" cstate="print"/>
          <a:srcRect/>
          <a:stretch>
            <a:fillRect/>
          </a:stretch>
        </p:blipFill>
        <p:spPr>
          <a:xfrm>
            <a:off x="2021563" y="1487128"/>
            <a:ext cx="4852511" cy="3943350"/>
          </a:xfrm>
        </p:spPr>
      </p:pic>
      <p:sp>
        <p:nvSpPr>
          <p:cNvPr id="5" name="Rectangle 8"/>
          <p:cNvSpPr>
            <a:spLocks noChangeArrowheads="1"/>
          </p:cNvSpPr>
          <p:nvPr/>
        </p:nvSpPr>
        <p:spPr bwMode="auto">
          <a:xfrm>
            <a:off x="485775" y="1447800"/>
            <a:ext cx="8172450" cy="4114800"/>
          </a:xfrm>
          <a:prstGeom prst="rect">
            <a:avLst/>
          </a:prstGeom>
          <a:noFill/>
          <a:ln w="38100">
            <a:solidFill>
              <a:schemeClr val="bg2"/>
            </a:solidFill>
            <a:miter lim="800000"/>
            <a:headEnd/>
            <a:tailEnd/>
          </a:ln>
        </p:spPr>
        <p:txBody>
          <a:bodyPr wrap="none" anchor="ctr"/>
          <a:lstStyle/>
          <a:p>
            <a:endParaRPr lang="en-US"/>
          </a:p>
        </p:txBody>
      </p:sp>
      <p:sp>
        <p:nvSpPr>
          <p:cNvPr id="6" name="Rectangle 5"/>
          <p:cNvSpPr/>
          <p:nvPr/>
        </p:nvSpPr>
        <p:spPr bwMode="auto">
          <a:xfrm>
            <a:off x="3431458" y="2969342"/>
            <a:ext cx="2123768" cy="37362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changes into…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5"/>
          <p:cNvSpPr>
            <a:spLocks noGrp="1" noChangeArrowheads="1"/>
          </p:cNvSpPr>
          <p:nvPr>
            <p:ph type="title"/>
          </p:nvPr>
        </p:nvSpPr>
        <p:spPr/>
        <p:txBody>
          <a:bodyPr/>
          <a:lstStyle/>
          <a:p>
            <a:r>
              <a:rPr lang="en-US" smtClean="0"/>
              <a:t>Final Result: Dots are Hidden</a:t>
            </a:r>
          </a:p>
        </p:txBody>
      </p:sp>
      <p:sp>
        <p:nvSpPr>
          <p:cNvPr id="4" name="Rectangle 8"/>
          <p:cNvSpPr>
            <a:spLocks noChangeArrowheads="1"/>
          </p:cNvSpPr>
          <p:nvPr/>
        </p:nvSpPr>
        <p:spPr bwMode="auto">
          <a:xfrm>
            <a:off x="485775" y="1447800"/>
            <a:ext cx="8172450" cy="4114800"/>
          </a:xfrm>
          <a:prstGeom prst="rect">
            <a:avLst/>
          </a:prstGeom>
          <a:noFill/>
          <a:ln w="38100">
            <a:solidFill>
              <a:schemeClr val="bg2"/>
            </a:solidFill>
            <a:miter lim="800000"/>
            <a:headEnd/>
            <a:tailEnd/>
          </a:ln>
        </p:spPr>
        <p:txBody>
          <a:bodyPr wrap="none" anchor="ctr"/>
          <a:lstStyle/>
          <a:p>
            <a:endParaRPr lang="en-US"/>
          </a:p>
        </p:txBody>
      </p:sp>
      <p:pic>
        <p:nvPicPr>
          <p:cNvPr id="1679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92072" y="1899150"/>
            <a:ext cx="7866153" cy="3548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 Place Element Structure Nodes</a:t>
            </a:r>
            <a:endParaRPr lang="en-US" dirty="0"/>
          </a:p>
        </p:txBody>
      </p:sp>
      <p:sp>
        <p:nvSpPr>
          <p:cNvPr id="10" name="Content Placeholder 9"/>
          <p:cNvSpPr>
            <a:spLocks noGrp="1"/>
          </p:cNvSpPr>
          <p:nvPr>
            <p:ph idx="1"/>
          </p:nvPr>
        </p:nvSpPr>
        <p:spPr/>
        <p:txBody>
          <a:bodyPr>
            <a:normAutofit/>
          </a:bodyPr>
          <a:lstStyle/>
          <a:p>
            <a:r>
              <a:rPr lang="en-US" sz="2100" dirty="0" smtClean="0"/>
              <a:t>Seven border node types:</a:t>
            </a:r>
          </a:p>
          <a:p>
            <a:pPr lvl="1"/>
            <a:r>
              <a:rPr lang="en-US" sz="2100" dirty="0" smtClean="0"/>
              <a:t>Array index/replace </a:t>
            </a:r>
          </a:p>
          <a:p>
            <a:pPr lvl="1"/>
            <a:r>
              <a:rPr lang="en-US" sz="2100" dirty="0" smtClean="0"/>
              <a:t>Array split/replace subarrays</a:t>
            </a:r>
          </a:p>
          <a:p>
            <a:pPr lvl="1"/>
            <a:r>
              <a:rPr lang="en-US" sz="2100" dirty="0" smtClean="0"/>
              <a:t>Unbundle/Bundle cluster</a:t>
            </a:r>
          </a:p>
          <a:p>
            <a:pPr lvl="1"/>
            <a:r>
              <a:rPr lang="en-US" sz="2100" dirty="0" smtClean="0"/>
              <a:t>Unbundle/Bundle waveform</a:t>
            </a:r>
          </a:p>
          <a:p>
            <a:pPr lvl="1"/>
            <a:r>
              <a:rPr lang="en-US" sz="2100" dirty="0" smtClean="0"/>
              <a:t>Variant to/from element</a:t>
            </a:r>
          </a:p>
          <a:p>
            <a:pPr lvl="1"/>
            <a:r>
              <a:rPr lang="en-US" sz="2100" dirty="0" smtClean="0"/>
              <a:t>In Place In/out border node</a:t>
            </a:r>
          </a:p>
          <a:p>
            <a:pPr lvl="1"/>
            <a:r>
              <a:rPr lang="en-US" sz="2100" dirty="0" smtClean="0"/>
              <a:t>Data Value Reference Read/Write</a:t>
            </a:r>
          </a:p>
          <a:p>
            <a:r>
              <a:rPr lang="en-US" sz="2100" dirty="0" smtClean="0"/>
              <a:t>Right-click left or right border to add nodes</a:t>
            </a:r>
          </a:p>
          <a:p>
            <a:pPr lvl="1"/>
            <a:endParaRPr lang="en-US" sz="1700" dirty="0" smtClean="0"/>
          </a:p>
        </p:txBody>
      </p:sp>
      <p:sp>
        <p:nvSpPr>
          <p:cNvPr id="64519" name="Text Box 7"/>
          <p:cNvSpPr txBox="1">
            <a:spLocks noChangeArrowheads="1"/>
          </p:cNvSpPr>
          <p:nvPr/>
        </p:nvSpPr>
        <p:spPr bwMode="auto">
          <a:xfrm>
            <a:off x="974725" y="1865313"/>
            <a:ext cx="184150" cy="457200"/>
          </a:xfrm>
          <a:prstGeom prst="rect">
            <a:avLst/>
          </a:prstGeom>
          <a:noFill/>
          <a:ln w="9525">
            <a:noFill/>
            <a:miter lim="800000"/>
            <a:headEnd/>
            <a:tailEnd/>
          </a:ln>
          <a:effectLst/>
        </p:spPr>
        <p:txBody>
          <a:bodyPr wrap="none">
            <a:spAutoFit/>
          </a:bodyPr>
          <a:lstStyle/>
          <a:p>
            <a:endParaRPr lang="en-US" dirty="0"/>
          </a:p>
        </p:txBody>
      </p:sp>
      <p:sp>
        <p:nvSpPr>
          <p:cNvPr id="64520" name="Rectangle 8"/>
          <p:cNvSpPr>
            <a:spLocks noChangeArrowheads="1"/>
          </p:cNvSpPr>
          <p:nvPr/>
        </p:nvSpPr>
        <p:spPr bwMode="auto">
          <a:xfrm>
            <a:off x="354884" y="1551957"/>
            <a:ext cx="8421330" cy="4210668"/>
          </a:xfrm>
          <a:prstGeom prst="rect">
            <a:avLst/>
          </a:prstGeom>
          <a:noFill/>
          <a:ln w="9525">
            <a:noFill/>
            <a:miter lim="800000"/>
            <a:headEnd/>
            <a:tailEnd/>
          </a:ln>
        </p:spPr>
        <p:txBody>
          <a:bodyPr/>
          <a:lstStyle/>
          <a:p>
            <a:pPr marL="342900" indent="-342900" algn="l">
              <a:lnSpc>
                <a:spcPct val="150000"/>
              </a:lnSpc>
              <a:spcBef>
                <a:spcPct val="20000"/>
              </a:spcBef>
              <a:buFont typeface="Arial" pitchFamily="34" charset="0"/>
              <a:buChar char="•"/>
            </a:pPr>
            <a:endParaRPr lang="en-US" sz="2400" dirty="0" smtClean="0"/>
          </a:p>
        </p:txBody>
      </p:sp>
      <p:pic>
        <p:nvPicPr>
          <p:cNvPr id="3074" name="Picture 2" descr="loc_bd_Inplace vi.bmp"/>
          <p:cNvPicPr>
            <a:picLocks noChangeAspect="1" noChangeArrowheads="1"/>
          </p:cNvPicPr>
          <p:nvPr/>
        </p:nvPicPr>
        <p:blipFill>
          <a:blip r:embed="rId3" cstate="print"/>
          <a:srcRect/>
          <a:stretch>
            <a:fillRect/>
          </a:stretch>
        </p:blipFill>
        <p:spPr bwMode="auto">
          <a:xfrm>
            <a:off x="5661348" y="1676400"/>
            <a:ext cx="3254052" cy="342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 Data or Operate Buffers</a:t>
            </a:r>
            <a:endParaRPr lang="en-US" dirty="0"/>
          </a:p>
        </p:txBody>
      </p:sp>
      <p:sp>
        <p:nvSpPr>
          <p:cNvPr id="3" name="Content Placeholder 2"/>
          <p:cNvSpPr>
            <a:spLocks noGrp="1"/>
          </p:cNvSpPr>
          <p:nvPr>
            <p:ph idx="1"/>
          </p:nvPr>
        </p:nvSpPr>
        <p:spPr>
          <a:xfrm>
            <a:off x="457200" y="1600201"/>
            <a:ext cx="4038600" cy="4343400"/>
          </a:xfrm>
        </p:spPr>
        <p:txBody>
          <a:bodyPr/>
          <a:lstStyle/>
          <a:p>
            <a:pPr marL="284163" lvl="1" indent="-284163"/>
            <a:r>
              <a:rPr lang="en-US" dirty="0" smtClean="0"/>
              <a:t>Controls and indicators have their own copy of the data</a:t>
            </a:r>
          </a:p>
          <a:p>
            <a:pPr marL="284163" lvl="1" indent="-284163"/>
            <a:r>
              <a:rPr lang="en-US" dirty="0" smtClean="0"/>
              <a:t>Memory is not needed if the front panel is not in memory</a:t>
            </a:r>
          </a:p>
          <a:p>
            <a:pPr marL="284163" lvl="1" indent="-284163"/>
            <a:r>
              <a:rPr lang="en-US" dirty="0" smtClean="0"/>
              <a:t>Default data increases memory usage</a:t>
            </a:r>
          </a:p>
          <a:p>
            <a:endParaRPr lang="en-US" dirty="0"/>
          </a:p>
        </p:txBody>
      </p:sp>
      <p:pic>
        <p:nvPicPr>
          <p:cNvPr id="1026" name="Picture 2" descr="loc_fp_numeric control and indicator.bmp"/>
          <p:cNvPicPr>
            <a:picLocks noChangeAspect="1" noChangeArrowheads="1"/>
          </p:cNvPicPr>
          <p:nvPr/>
        </p:nvPicPr>
        <p:blipFill>
          <a:blip r:embed="rId3" cstate="print"/>
          <a:srcRect/>
          <a:stretch>
            <a:fillRect/>
          </a:stretch>
        </p:blipFill>
        <p:spPr bwMode="auto">
          <a:xfrm>
            <a:off x="4495800" y="2209800"/>
            <a:ext cx="4424363" cy="974860"/>
          </a:xfrm>
          <a:prstGeom prst="rect">
            <a:avLst/>
          </a:prstGeom>
          <a:noFill/>
          <a:ln w="9525">
            <a:solidFill>
              <a:schemeClr val="tx2"/>
            </a:solidFill>
            <a:miter lim="800000"/>
            <a:headEnd/>
            <a:tailEnd/>
          </a:ln>
        </p:spPr>
      </p:pic>
      <p:pic>
        <p:nvPicPr>
          <p:cNvPr id="1027" name="Picture 3" descr="loc_bd_numeric control and indicator increment.bmp"/>
          <p:cNvPicPr>
            <a:picLocks noChangeAspect="1" noChangeArrowheads="1"/>
          </p:cNvPicPr>
          <p:nvPr/>
        </p:nvPicPr>
        <p:blipFill>
          <a:blip r:embed="rId4" cstate="print"/>
          <a:srcRect/>
          <a:stretch>
            <a:fillRect/>
          </a:stretch>
        </p:blipFill>
        <p:spPr bwMode="auto">
          <a:xfrm>
            <a:off x="4800600" y="3429000"/>
            <a:ext cx="4105274" cy="2052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Transfer Buffers </a:t>
            </a:r>
            <a:endParaRPr lang="en-US" dirty="0"/>
          </a:p>
        </p:txBody>
      </p:sp>
      <p:graphicFrame>
        <p:nvGraphicFramePr>
          <p:cNvPr id="8" name="Content Placeholder 7"/>
          <p:cNvGraphicFramePr>
            <a:graphicFrameLocks noGrp="1"/>
          </p:cNvGraphicFramePr>
          <p:nvPr>
            <p:ph sz="half" idx="1"/>
          </p:nvPr>
        </p:nvGraphicFramePr>
        <p:xfrm>
          <a:off x="457200" y="1600200"/>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8"/>
          <p:cNvSpPr>
            <a:spLocks noGrp="1"/>
          </p:cNvSpPr>
          <p:nvPr>
            <p:ph sz="half" idx="2"/>
          </p:nvPr>
        </p:nvSpPr>
        <p:spPr>
          <a:xfrm>
            <a:off x="4648200" y="1524000"/>
            <a:ext cx="4038600" cy="2849563"/>
          </a:xfrm>
        </p:spPr>
        <p:txBody>
          <a:bodyPr>
            <a:normAutofit/>
          </a:bodyPr>
          <a:lstStyle/>
          <a:p>
            <a:r>
              <a:rPr lang="en-US" dirty="0" smtClean="0"/>
              <a:t>Transfer Buffers protect data transfer between Operate and Execution Buffers</a:t>
            </a:r>
          </a:p>
          <a:p>
            <a:r>
              <a:rPr lang="en-US" dirty="0" smtClean="0"/>
              <a:t>Only updated if front panel is in memory</a:t>
            </a:r>
          </a:p>
        </p:txBody>
      </p:sp>
      <p:sp>
        <p:nvSpPr>
          <p:cNvPr id="5" name="TextBox 4"/>
          <p:cNvSpPr txBox="1"/>
          <p:nvPr/>
        </p:nvSpPr>
        <p:spPr>
          <a:xfrm>
            <a:off x="2667000" y="2819400"/>
            <a:ext cx="671979" cy="369332"/>
          </a:xfrm>
          <a:prstGeom prst="rect">
            <a:avLst/>
          </a:prstGeom>
          <a:noFill/>
        </p:spPr>
        <p:txBody>
          <a:bodyPr wrap="none" rtlCol="0">
            <a:spAutoFit/>
          </a:bodyPr>
          <a:lstStyle/>
          <a:p>
            <a:r>
              <a:rPr lang="en-US" b="1" dirty="0" smtClean="0"/>
              <a:t>Copy</a:t>
            </a:r>
            <a:endParaRPr lang="en-US" b="1" dirty="0"/>
          </a:p>
        </p:txBody>
      </p:sp>
      <p:sp>
        <p:nvSpPr>
          <p:cNvPr id="6" name="TextBox 5"/>
          <p:cNvSpPr txBox="1"/>
          <p:nvPr/>
        </p:nvSpPr>
        <p:spPr>
          <a:xfrm>
            <a:off x="2667000" y="4495800"/>
            <a:ext cx="671979" cy="369332"/>
          </a:xfrm>
          <a:prstGeom prst="rect">
            <a:avLst/>
          </a:prstGeom>
          <a:noFill/>
        </p:spPr>
        <p:txBody>
          <a:bodyPr wrap="none" rtlCol="0">
            <a:spAutoFit/>
          </a:bodyPr>
          <a:lstStyle/>
          <a:p>
            <a:r>
              <a:rPr lang="en-US" b="1" dirty="0" smtClean="0"/>
              <a:t>Copy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and Global Variables</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pPr marL="284163" indent="-284163">
              <a:buFont typeface="Arial" pitchFamily="34" charset="0"/>
              <a:buChar char="•"/>
            </a:pPr>
            <a:r>
              <a:rPr lang="en-US" dirty="0" smtClean="0"/>
              <a:t>Local variables update the data transfer buffer.</a:t>
            </a:r>
          </a:p>
          <a:p>
            <a:pPr marL="284163" indent="-284163">
              <a:buFont typeface="Arial" pitchFamily="34" charset="0"/>
              <a:buChar char="•"/>
            </a:pPr>
            <a:r>
              <a:rPr lang="en-US" dirty="0" smtClean="0"/>
              <a:t>Reading a local or global variable always causes a data copy</a:t>
            </a:r>
          </a:p>
          <a:p>
            <a:pPr marL="284163" indent="-284163">
              <a:buFont typeface="Arial" pitchFamily="34" charset="0"/>
              <a:buChar char="•"/>
            </a:pPr>
            <a:r>
              <a:rPr lang="en-US" dirty="0" smtClean="0"/>
              <a:t>Use wires to transfer data when possible</a:t>
            </a:r>
            <a:endParaRPr lang="en-US" dirty="0"/>
          </a:p>
        </p:txBody>
      </p:sp>
      <p:pic>
        <p:nvPicPr>
          <p:cNvPr id="4099" name="Picture 3" descr="loc_bd_control and indicators with locals.bmp"/>
          <p:cNvPicPr>
            <a:picLocks noChangeAspect="1" noChangeArrowheads="1"/>
          </p:cNvPicPr>
          <p:nvPr/>
        </p:nvPicPr>
        <p:blipFill>
          <a:blip r:embed="rId3" cstate="print"/>
          <a:srcRect/>
          <a:stretch>
            <a:fillRect/>
          </a:stretch>
        </p:blipFill>
        <p:spPr bwMode="auto">
          <a:xfrm>
            <a:off x="5715000" y="3986335"/>
            <a:ext cx="2005012" cy="2262065"/>
          </a:xfrm>
          <a:prstGeom prst="rect">
            <a:avLst/>
          </a:prstGeom>
          <a:noFill/>
          <a:ln w="9525">
            <a:noFill/>
            <a:miter lim="800000"/>
            <a:headEnd/>
            <a:tailEnd/>
          </a:ln>
        </p:spPr>
      </p:pic>
      <p:pic>
        <p:nvPicPr>
          <p:cNvPr id="4100" name="Picture 4" descr="loc_bd_wired control and indicators.bmp"/>
          <p:cNvPicPr>
            <a:picLocks noChangeAspect="1" noChangeArrowheads="1"/>
          </p:cNvPicPr>
          <p:nvPr/>
        </p:nvPicPr>
        <p:blipFill>
          <a:blip r:embed="rId4" cstate="print"/>
          <a:srcRect/>
          <a:stretch>
            <a:fillRect/>
          </a:stretch>
        </p:blipFill>
        <p:spPr bwMode="auto">
          <a:xfrm>
            <a:off x="1676400" y="3886200"/>
            <a:ext cx="2286000" cy="2286000"/>
          </a:xfrm>
          <a:prstGeom prst="rect">
            <a:avLst/>
          </a:prstGeom>
          <a:noFill/>
          <a:ln w="9525">
            <a:noFill/>
            <a:miter lim="800000"/>
            <a:headEnd/>
            <a:tailEnd/>
          </a:ln>
        </p:spPr>
      </p:pic>
      <p:cxnSp>
        <p:nvCxnSpPr>
          <p:cNvPr id="8" name="Straight Connector 7"/>
          <p:cNvCxnSpPr/>
          <p:nvPr/>
        </p:nvCxnSpPr>
        <p:spPr>
          <a:xfrm rot="5400000">
            <a:off x="3810000" y="5105400"/>
            <a:ext cx="2133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cstate="print"/>
          <a:stretch>
            <a:fillRect/>
          </a:stretch>
        </p:blipFill>
        <p:spPr>
          <a:xfrm>
            <a:off x="4648200" y="2590800"/>
            <a:ext cx="2184400" cy="50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LabVIEW Execution System</a:t>
            </a:r>
            <a:endParaRPr lang="en-US" dirty="0"/>
          </a:p>
        </p:txBody>
      </p:sp>
      <p:sp>
        <p:nvSpPr>
          <p:cNvPr id="3" name="Content Placeholder 2"/>
          <p:cNvSpPr>
            <a:spLocks noGrp="1"/>
          </p:cNvSpPr>
          <p:nvPr>
            <p:ph idx="1"/>
          </p:nvPr>
        </p:nvSpPr>
        <p:spPr/>
        <p:txBody>
          <a:bodyPr/>
          <a:lstStyle/>
          <a:p>
            <a:r>
              <a:rPr lang="en-US" dirty="0" smtClean="0"/>
              <a:t>The execution system is the part of LabVIEW which is responsible for actually running your code</a:t>
            </a:r>
          </a:p>
          <a:p>
            <a:r>
              <a:rPr lang="en-US" dirty="0" smtClean="0"/>
              <a:t>Enables automatic parallelism</a:t>
            </a:r>
          </a:p>
          <a:p>
            <a:r>
              <a:rPr lang="en-US" dirty="0" smtClean="0"/>
              <a:t>Unique to LabVIEW</a:t>
            </a:r>
          </a:p>
          <a:p>
            <a:pPr lvl="1"/>
            <a:r>
              <a:rPr lang="en-US" dirty="0" smtClean="0"/>
              <a:t>Other languages require manual thread management</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Local Variables </a:t>
            </a:r>
            <a:r>
              <a:rPr lang="en-US" dirty="0" smtClean="0"/>
              <a:t>vs. VI Server Property Node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Local Variables</a:t>
            </a:r>
          </a:p>
          <a:p>
            <a:pPr lvl="1"/>
            <a:r>
              <a:rPr lang="en-US" dirty="0" smtClean="0"/>
              <a:t>Can run in any thread</a:t>
            </a:r>
          </a:p>
          <a:p>
            <a:pPr lvl="1"/>
            <a:r>
              <a:rPr lang="en-US" dirty="0" smtClean="0"/>
              <a:t>Copies to/from transfer buffer</a:t>
            </a:r>
          </a:p>
          <a:p>
            <a:pPr lvl="1"/>
            <a:r>
              <a:rPr lang="en-US" dirty="0" smtClean="0"/>
              <a:t>Writes cause second copy into operate buffer if front panel is in memory (avoid this if possible)</a:t>
            </a:r>
          </a:p>
          <a:p>
            <a:pPr lvl="1"/>
            <a:r>
              <a:rPr lang="en-US" dirty="0" smtClean="0"/>
              <a:t>Use when speed is important</a:t>
            </a:r>
          </a:p>
          <a:p>
            <a:r>
              <a:rPr lang="en-US" dirty="0" smtClean="0"/>
              <a:t>Property Nodes</a:t>
            </a:r>
          </a:p>
          <a:p>
            <a:pPr lvl="1"/>
            <a:r>
              <a:rPr lang="en-US" dirty="0" smtClean="0"/>
              <a:t>Must run in UI thread</a:t>
            </a:r>
          </a:p>
          <a:p>
            <a:pPr lvl="1"/>
            <a:r>
              <a:rPr lang="en-US" dirty="0" smtClean="0"/>
              <a:t>Copies to/from operate buffer</a:t>
            </a:r>
          </a:p>
          <a:p>
            <a:pPr lvl="1"/>
            <a:r>
              <a:rPr lang="en-US" dirty="0" smtClean="0"/>
              <a:t>Writes cause second copy into transfer buffer</a:t>
            </a:r>
          </a:p>
          <a:p>
            <a:pPr lvl="1"/>
            <a:r>
              <a:rPr lang="en-US" dirty="0" smtClean="0"/>
              <a:t>Force front panel in memory</a:t>
            </a:r>
          </a:p>
          <a:p>
            <a:pPr lvl="1"/>
            <a:r>
              <a:rPr lang="en-US" dirty="0" smtClean="0"/>
              <a:t>Use when synchronous display is necessary</a:t>
            </a:r>
          </a:p>
          <a:p>
            <a:r>
              <a:rPr lang="en-US" b="1" u="sng" dirty="0" smtClean="0"/>
              <a:t>Avoid both if possible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by Reference</a:t>
            </a:r>
            <a:endParaRPr lang="en-US" dirty="0"/>
          </a:p>
        </p:txBody>
      </p:sp>
      <p:sp>
        <p:nvSpPr>
          <p:cNvPr id="18" name="Content Placeholder 17"/>
          <p:cNvSpPr>
            <a:spLocks noGrp="1"/>
          </p:cNvSpPr>
          <p:nvPr>
            <p:ph idx="1"/>
          </p:nvPr>
        </p:nvSpPr>
        <p:spPr/>
        <p:txBody>
          <a:bodyPr/>
          <a:lstStyle/>
          <a:p>
            <a:pPr lvl="1">
              <a:buNone/>
            </a:pPr>
            <a:r>
              <a:rPr lang="en-US" dirty="0" smtClean="0"/>
              <a:t>Manipulate references to the data instead of the data itself</a:t>
            </a:r>
            <a:endParaRPr lang="en-US" dirty="0"/>
          </a:p>
        </p:txBody>
      </p:sp>
      <p:pic>
        <p:nvPicPr>
          <p:cNvPr id="2051" name="Picture 3" descr="loc_bd_cluster with wires.bmp"/>
          <p:cNvPicPr>
            <a:picLocks noChangeAspect="1" noChangeArrowheads="1"/>
          </p:cNvPicPr>
          <p:nvPr/>
        </p:nvPicPr>
        <p:blipFill>
          <a:blip r:embed="rId3" cstate="print"/>
          <a:srcRect r="27733"/>
          <a:stretch>
            <a:fillRect/>
          </a:stretch>
        </p:blipFill>
        <p:spPr bwMode="auto">
          <a:xfrm>
            <a:off x="528145" y="2590800"/>
            <a:ext cx="3815255" cy="2514600"/>
          </a:xfrm>
          <a:prstGeom prst="rect">
            <a:avLst/>
          </a:prstGeom>
          <a:noFill/>
          <a:ln w="9525">
            <a:noFill/>
            <a:miter lim="800000"/>
            <a:headEnd/>
            <a:tailEnd/>
          </a:ln>
          <a:effectLst/>
        </p:spPr>
      </p:pic>
      <p:pic>
        <p:nvPicPr>
          <p:cNvPr id="2050" name="Picture 2" descr="loc_bd_cluster with reference.bmp"/>
          <p:cNvPicPr>
            <a:picLocks noChangeAspect="1" noChangeArrowheads="1"/>
          </p:cNvPicPr>
          <p:nvPr/>
        </p:nvPicPr>
        <p:blipFill>
          <a:blip r:embed="rId4" cstate="print"/>
          <a:srcRect r="37768"/>
          <a:stretch>
            <a:fillRect/>
          </a:stretch>
        </p:blipFill>
        <p:spPr bwMode="auto">
          <a:xfrm>
            <a:off x="4572000" y="2667000"/>
            <a:ext cx="3962400" cy="2362200"/>
          </a:xfrm>
          <a:prstGeom prst="rect">
            <a:avLst/>
          </a:prstGeom>
          <a:noFill/>
          <a:ln w="9525">
            <a:noFill/>
            <a:miter lim="800000"/>
            <a:headEnd/>
            <a:tailEnd/>
          </a:ln>
          <a:effectLst/>
        </p:spPr>
      </p:pic>
      <p:sp>
        <p:nvSpPr>
          <p:cNvPr id="7" name="Right Arrow 6"/>
          <p:cNvSpPr/>
          <p:nvPr/>
        </p:nvSpPr>
        <p:spPr bwMode="auto">
          <a:xfrm>
            <a:off x="2433146" y="3581400"/>
            <a:ext cx="1524000" cy="685800"/>
          </a:xfrm>
          <a:prstGeom prst="rightArrow">
            <a:avLst/>
          </a:prstGeom>
          <a:gradFill>
            <a:gsLst>
              <a:gs pos="0">
                <a:schemeClr val="accent2"/>
              </a:gs>
              <a:gs pos="35000">
                <a:schemeClr val="accent2">
                  <a:lumMod val="60000"/>
                  <a:lumOff val="40000"/>
                </a:schemeClr>
              </a:gs>
              <a:gs pos="100000">
                <a:schemeClr val="accent2">
                  <a:lumMod val="20000"/>
                  <a:lumOff val="8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Arial Narrow" pitchFamily="34" charset="0"/>
              </a:rPr>
              <a:t>Data Copy</a:t>
            </a:r>
          </a:p>
        </p:txBody>
      </p:sp>
      <p:sp>
        <p:nvSpPr>
          <p:cNvPr id="9" name="Right Arrow 8"/>
          <p:cNvSpPr/>
          <p:nvPr/>
        </p:nvSpPr>
        <p:spPr bwMode="auto">
          <a:xfrm>
            <a:off x="2433146" y="4419600"/>
            <a:ext cx="1524000" cy="685800"/>
          </a:xfrm>
          <a:prstGeom prst="rightArrow">
            <a:avLst/>
          </a:prstGeom>
          <a:gradFill>
            <a:gsLst>
              <a:gs pos="0">
                <a:schemeClr val="accent2"/>
              </a:gs>
              <a:gs pos="35000">
                <a:schemeClr val="accent2">
                  <a:lumMod val="60000"/>
                  <a:lumOff val="40000"/>
                </a:schemeClr>
              </a:gs>
              <a:gs pos="100000">
                <a:schemeClr val="accent2">
                  <a:lumMod val="20000"/>
                  <a:lumOff val="8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en-US" sz="2000" b="1" dirty="0" smtClean="0">
                <a:solidFill>
                  <a:schemeClr val="tx1"/>
                </a:solidFill>
                <a:latin typeface="Arial Narrow" pitchFamily="34" charset="0"/>
              </a:rPr>
              <a:t>Data Copy</a:t>
            </a:r>
          </a:p>
        </p:txBody>
      </p:sp>
      <p:sp>
        <p:nvSpPr>
          <p:cNvPr id="10" name="Right Arrow 9"/>
          <p:cNvSpPr/>
          <p:nvPr/>
        </p:nvSpPr>
        <p:spPr bwMode="auto">
          <a:xfrm>
            <a:off x="2433146" y="2743200"/>
            <a:ext cx="1524000" cy="685800"/>
          </a:xfrm>
          <a:prstGeom prst="rightArrow">
            <a:avLst/>
          </a:prstGeom>
          <a:gradFill>
            <a:gsLst>
              <a:gs pos="0">
                <a:schemeClr val="accent2"/>
              </a:gs>
              <a:gs pos="35000">
                <a:schemeClr val="accent2">
                  <a:lumMod val="60000"/>
                  <a:lumOff val="40000"/>
                </a:schemeClr>
              </a:gs>
              <a:gs pos="100000">
                <a:schemeClr val="accent2">
                  <a:lumMod val="20000"/>
                  <a:lumOff val="8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Narrow" pitchFamily="34" charset="0"/>
              </a:rPr>
              <a:t>Data</a:t>
            </a:r>
          </a:p>
        </p:txBody>
      </p:sp>
      <p:sp>
        <p:nvSpPr>
          <p:cNvPr id="11" name="Right Arrow 10"/>
          <p:cNvSpPr/>
          <p:nvPr/>
        </p:nvSpPr>
        <p:spPr bwMode="auto">
          <a:xfrm>
            <a:off x="6858000" y="3581400"/>
            <a:ext cx="1524000" cy="685800"/>
          </a:xfrm>
          <a:prstGeom prst="rightArrow">
            <a:avLst/>
          </a:prstGeom>
          <a:gradFill>
            <a:gsLst>
              <a:gs pos="0">
                <a:schemeClr val="accent2"/>
              </a:gs>
              <a:gs pos="35000">
                <a:schemeClr val="accent2">
                  <a:lumMod val="60000"/>
                  <a:lumOff val="40000"/>
                </a:schemeClr>
              </a:gs>
              <a:gs pos="100000">
                <a:schemeClr val="accent2">
                  <a:lumMod val="20000"/>
                  <a:lumOff val="8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en-US" sz="2000" b="1" dirty="0" smtClean="0">
                <a:solidFill>
                  <a:schemeClr val="tx1"/>
                </a:solidFill>
                <a:latin typeface="Arial Narrow" pitchFamily="34" charset="0"/>
              </a:rPr>
              <a:t>Reference</a:t>
            </a:r>
          </a:p>
        </p:txBody>
      </p:sp>
      <p:sp>
        <p:nvSpPr>
          <p:cNvPr id="12" name="Right Arrow 11"/>
          <p:cNvSpPr/>
          <p:nvPr/>
        </p:nvSpPr>
        <p:spPr bwMode="auto">
          <a:xfrm>
            <a:off x="6858000" y="4419600"/>
            <a:ext cx="1524000" cy="685800"/>
          </a:xfrm>
          <a:prstGeom prst="rightArrow">
            <a:avLst/>
          </a:prstGeom>
          <a:gradFill>
            <a:gsLst>
              <a:gs pos="0">
                <a:schemeClr val="accent2"/>
              </a:gs>
              <a:gs pos="35000">
                <a:schemeClr val="accent2">
                  <a:lumMod val="60000"/>
                  <a:lumOff val="40000"/>
                </a:schemeClr>
              </a:gs>
              <a:gs pos="100000">
                <a:schemeClr val="accent2">
                  <a:lumMod val="20000"/>
                  <a:lumOff val="8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Arial Narrow" pitchFamily="34" charset="0"/>
              </a:rPr>
              <a:t>Reference</a:t>
            </a:r>
          </a:p>
        </p:txBody>
      </p:sp>
      <p:sp>
        <p:nvSpPr>
          <p:cNvPr id="13" name="Right Arrow 12"/>
          <p:cNvSpPr/>
          <p:nvPr/>
        </p:nvSpPr>
        <p:spPr bwMode="auto">
          <a:xfrm>
            <a:off x="6858000" y="2743200"/>
            <a:ext cx="1524000" cy="685800"/>
          </a:xfrm>
          <a:prstGeom prst="rightArrow">
            <a:avLst/>
          </a:prstGeom>
          <a:gradFill>
            <a:gsLst>
              <a:gs pos="0">
                <a:schemeClr val="accent2"/>
              </a:gs>
              <a:gs pos="35000">
                <a:schemeClr val="accent2">
                  <a:lumMod val="60000"/>
                  <a:lumOff val="40000"/>
                </a:schemeClr>
              </a:gs>
              <a:gs pos="100000">
                <a:schemeClr val="accent2">
                  <a:lumMod val="20000"/>
                  <a:lumOff val="8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Arial Narrow" pitchFamily="34" charset="0"/>
              </a:rPr>
              <a:t>Reference</a:t>
            </a:r>
          </a:p>
        </p:txBody>
      </p:sp>
      <p:sp>
        <p:nvSpPr>
          <p:cNvPr id="16" name="TextBox 15"/>
          <p:cNvSpPr txBox="1"/>
          <p:nvPr/>
        </p:nvSpPr>
        <p:spPr>
          <a:xfrm>
            <a:off x="381000" y="5181600"/>
            <a:ext cx="4419600" cy="381000"/>
          </a:xfrm>
          <a:prstGeom prst="rect">
            <a:avLst/>
          </a:prstGeom>
          <a:noFill/>
        </p:spPr>
        <p:txBody>
          <a:bodyPr wrap="square" rtlCol="0">
            <a:spAutoFit/>
          </a:bodyPr>
          <a:lstStyle/>
          <a:p>
            <a:r>
              <a:rPr lang="en-US" b="1" dirty="0" smtClean="0"/>
              <a:t>Traditional dataflow</a:t>
            </a:r>
            <a:r>
              <a:rPr lang="en-US" dirty="0" smtClean="0"/>
              <a:t>: branches may create copies</a:t>
            </a:r>
            <a:endParaRPr lang="en-US" dirty="0"/>
          </a:p>
        </p:txBody>
      </p:sp>
      <p:sp>
        <p:nvSpPr>
          <p:cNvPr id="17" name="TextBox 16"/>
          <p:cNvSpPr txBox="1"/>
          <p:nvPr/>
        </p:nvSpPr>
        <p:spPr>
          <a:xfrm>
            <a:off x="4800600" y="5181600"/>
            <a:ext cx="3733800" cy="381000"/>
          </a:xfrm>
          <a:prstGeom prst="rect">
            <a:avLst/>
          </a:prstGeom>
          <a:noFill/>
        </p:spPr>
        <p:txBody>
          <a:bodyPr wrap="square" rtlCol="0">
            <a:spAutoFit/>
          </a:bodyPr>
          <a:lstStyle/>
          <a:p>
            <a:r>
              <a:rPr lang="en-US" b="1" dirty="0" smtClean="0"/>
              <a:t>By reference</a:t>
            </a:r>
            <a:r>
              <a:rPr lang="en-US" dirty="0" smtClean="0"/>
              <a:t>: points to memory location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Autofit/>
          </a:bodyPr>
          <a:lstStyle/>
          <a:p>
            <a:r>
              <a:rPr lang="en-US" dirty="0" smtClean="0"/>
              <a:t>Data Value References</a:t>
            </a:r>
            <a:endParaRPr lang="en-US" dirty="0"/>
          </a:p>
        </p:txBody>
      </p:sp>
      <p:sp>
        <p:nvSpPr>
          <p:cNvPr id="3" name="Content Placeholder 2"/>
          <p:cNvSpPr>
            <a:spLocks noGrp="1"/>
          </p:cNvSpPr>
          <p:nvPr>
            <p:ph idx="1"/>
          </p:nvPr>
        </p:nvSpPr>
        <p:spPr/>
        <p:txBody>
          <a:bodyPr>
            <a:normAutofit/>
          </a:bodyPr>
          <a:lstStyle/>
          <a:p>
            <a:pPr marL="284163" indent="-284163">
              <a:buFont typeface="Arial" pitchFamily="34" charset="0"/>
              <a:buChar char="•"/>
            </a:pPr>
            <a:r>
              <a:rPr lang="en-US" dirty="0" smtClean="0"/>
              <a:t>Act as references to data rather than full data itself</a:t>
            </a:r>
          </a:p>
          <a:p>
            <a:pPr marL="284163" indent="-284163">
              <a:buFont typeface="Arial" pitchFamily="34" charset="0"/>
              <a:buChar char="•"/>
            </a:pPr>
            <a:r>
              <a:rPr lang="en-US" dirty="0" smtClean="0"/>
              <a:t>Can protect access to data</a:t>
            </a:r>
            <a:endParaRPr lang="en-US" dirty="0"/>
          </a:p>
        </p:txBody>
      </p:sp>
      <p:pic>
        <p:nvPicPr>
          <p:cNvPr id="6" name="Picture 2" descr="loc_bd_operateDVR vi.bmp"/>
          <p:cNvPicPr>
            <a:picLocks noChangeAspect="1" noChangeArrowheads="1"/>
          </p:cNvPicPr>
          <p:nvPr/>
        </p:nvPicPr>
        <p:blipFill>
          <a:blip r:embed="rId3" cstate="print"/>
          <a:srcRect/>
          <a:stretch>
            <a:fillRect/>
          </a:stretch>
        </p:blipFill>
        <p:spPr bwMode="auto">
          <a:xfrm>
            <a:off x="304800" y="3581400"/>
            <a:ext cx="85344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smtClean="0"/>
              <a:t>Memory Reallocation</a:t>
            </a:r>
          </a:p>
        </p:txBody>
      </p:sp>
      <p:sp>
        <p:nvSpPr>
          <p:cNvPr id="479235" name="Rectangle 3"/>
          <p:cNvSpPr>
            <a:spLocks noGrp="1" noChangeArrowheads="1"/>
          </p:cNvSpPr>
          <p:nvPr>
            <p:ph idx="1"/>
          </p:nvPr>
        </p:nvSpPr>
        <p:spPr>
          <a:xfrm>
            <a:off x="457200" y="1600201"/>
            <a:ext cx="3276600" cy="4343400"/>
          </a:xfrm>
        </p:spPr>
        <p:txBody>
          <a:bodyPr>
            <a:normAutofit/>
          </a:bodyPr>
          <a:lstStyle/>
          <a:p>
            <a:r>
              <a:rPr lang="en-US" sz="2300" dirty="0" smtClean="0"/>
              <a:t>Preallocate an array if you:</a:t>
            </a:r>
          </a:p>
          <a:p>
            <a:pPr lvl="1"/>
            <a:r>
              <a:rPr lang="en-US" sz="2300" dirty="0" smtClean="0"/>
              <a:t>Conditionally add values to an array</a:t>
            </a:r>
          </a:p>
          <a:p>
            <a:pPr lvl="1"/>
            <a:r>
              <a:rPr lang="en-US" sz="2300" dirty="0" smtClean="0"/>
              <a:t>Can determine an upper limit on the array size</a:t>
            </a:r>
            <a:endParaRPr lang="en-US" sz="2300" dirty="0"/>
          </a:p>
        </p:txBody>
      </p:sp>
      <p:pic>
        <p:nvPicPr>
          <p:cNvPr id="6" name="Picture 11" descr="loc_bd_Preallocate double precision array vi.bmp"/>
          <p:cNvPicPr>
            <a:picLocks noGrp="1" noChangeAspect="1" noChangeArrowheads="1"/>
          </p:cNvPicPr>
          <p:nvPr>
            <p:ph sz="half" idx="4294967295"/>
          </p:nvPr>
        </p:nvPicPr>
        <p:blipFill>
          <a:blip r:embed="rId3" cstate="print"/>
          <a:srcRect/>
          <a:stretch>
            <a:fillRect/>
          </a:stretch>
        </p:blipFill>
        <p:spPr>
          <a:xfrm>
            <a:off x="3667125" y="2133600"/>
            <a:ext cx="5476875" cy="36576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Indicators</a:t>
            </a:r>
            <a:endParaRPr lang="en-US" dirty="0"/>
          </a:p>
        </p:txBody>
      </p:sp>
      <p:sp>
        <p:nvSpPr>
          <p:cNvPr id="3" name="Content Placeholder 2"/>
          <p:cNvSpPr>
            <a:spLocks noGrp="1"/>
          </p:cNvSpPr>
          <p:nvPr>
            <p:ph idx="1"/>
          </p:nvPr>
        </p:nvSpPr>
        <p:spPr/>
        <p:txBody>
          <a:bodyPr>
            <a:normAutofit/>
          </a:bodyPr>
          <a:lstStyle/>
          <a:p>
            <a:pPr marL="284163" indent="-284163">
              <a:buFont typeface="Arial" pitchFamily="34" charset="0"/>
              <a:buChar char="•"/>
            </a:pPr>
            <a:r>
              <a:rPr lang="en-US" dirty="0" smtClean="0"/>
              <a:t> An indicator inside a Case structure or For Loop</a:t>
            </a:r>
          </a:p>
          <a:p>
            <a:pPr marL="284163" indent="-284163">
              <a:buFont typeface="Arial" pitchFamily="34" charset="0"/>
              <a:buChar char="•"/>
            </a:pPr>
            <a:r>
              <a:rPr lang="en-US" dirty="0" smtClean="0"/>
              <a:t>Prevents LabVIEW from reusing data buffers</a:t>
            </a:r>
            <a:endParaRPr lang="en-US" dirty="0"/>
          </a:p>
        </p:txBody>
      </p:sp>
      <p:pic>
        <p:nvPicPr>
          <p:cNvPr id="5124" name="Picture 4" descr="loc_bd_simple For Loop.bmp"/>
          <p:cNvPicPr>
            <a:picLocks noChangeAspect="1" noChangeArrowheads="1"/>
          </p:cNvPicPr>
          <p:nvPr/>
        </p:nvPicPr>
        <p:blipFill>
          <a:blip r:embed="rId3" cstate="print"/>
          <a:srcRect/>
          <a:stretch>
            <a:fillRect/>
          </a:stretch>
        </p:blipFill>
        <p:spPr bwMode="auto">
          <a:xfrm>
            <a:off x="1676400" y="3352800"/>
            <a:ext cx="4724400" cy="314959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Dataspaces</a:t>
            </a:r>
            <a:endParaRPr lang="en-US" dirty="0"/>
          </a:p>
        </p:txBody>
      </p:sp>
      <p:sp>
        <p:nvSpPr>
          <p:cNvPr id="3" name="Content Placeholder 2"/>
          <p:cNvSpPr>
            <a:spLocks noGrp="1"/>
          </p:cNvSpPr>
          <p:nvPr>
            <p:ph idx="1"/>
          </p:nvPr>
        </p:nvSpPr>
        <p:spPr/>
        <p:txBody>
          <a:bodyPr/>
          <a:lstStyle/>
          <a:p>
            <a:r>
              <a:rPr lang="en-US" dirty="0" smtClean="0"/>
              <a:t>A VI’s data is stored in its dataspace</a:t>
            </a:r>
          </a:p>
          <a:p>
            <a:r>
              <a:rPr lang="en-US" dirty="0" smtClean="0"/>
              <a:t>Each VI has its own dataspace</a:t>
            </a:r>
          </a:p>
          <a:p>
            <a:r>
              <a:rPr lang="en-US" dirty="0" smtClean="0"/>
              <a:t>Reentrant VIs have multiple dataspaces</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Reentrancy and Dataspaces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Non-reentrant</a:t>
            </a:r>
          </a:p>
          <a:p>
            <a:pPr lvl="1"/>
            <a:r>
              <a:rPr lang="en-US" dirty="0" smtClean="0"/>
              <a:t>One dataspace shared by every call</a:t>
            </a:r>
          </a:p>
          <a:p>
            <a:pPr lvl="1"/>
            <a:r>
              <a:rPr lang="en-US" dirty="0" smtClean="0"/>
              <a:t>Only one call can execute at a time</a:t>
            </a:r>
          </a:p>
          <a:p>
            <a:pPr lvl="1"/>
            <a:r>
              <a:rPr lang="en-US" dirty="0" smtClean="0"/>
              <a:t>Lower memory usage</a:t>
            </a:r>
          </a:p>
          <a:p>
            <a:pPr lvl="1"/>
            <a:r>
              <a:rPr lang="en-US" dirty="0" smtClean="0"/>
              <a:t>Can save state (e.g., for LV2-style globals)</a:t>
            </a:r>
          </a:p>
          <a:p>
            <a:r>
              <a:rPr lang="en-US" dirty="0" smtClean="0"/>
              <a:t>Standard reentrancy, aka “Preallocate clones”:</a:t>
            </a:r>
          </a:p>
          <a:p>
            <a:pPr lvl="1"/>
            <a:r>
              <a:rPr lang="en-US" dirty="0" smtClean="0"/>
              <a:t>Every call has its own dataspace</a:t>
            </a:r>
          </a:p>
          <a:p>
            <a:pPr lvl="1"/>
            <a:r>
              <a:rPr lang="en-US" dirty="0" smtClean="0"/>
              <a:t>Calls never have to wait</a:t>
            </a:r>
          </a:p>
          <a:p>
            <a:r>
              <a:rPr lang="en-US" dirty="0" smtClean="0"/>
              <a:t>Pooled reentrancy, aka “Share clones”</a:t>
            </a:r>
          </a:p>
          <a:p>
            <a:pPr lvl="1"/>
            <a:r>
              <a:rPr lang="en-US" dirty="0" smtClean="0"/>
              <a:t>Added in LabVIEW 8.5</a:t>
            </a:r>
          </a:p>
          <a:p>
            <a:pPr lvl="1"/>
            <a:r>
              <a:rPr lang="en-US" dirty="0" smtClean="0"/>
              <a:t>Each call pulls a dataspace from a shared pool</a:t>
            </a:r>
          </a:p>
          <a:p>
            <a:pPr lvl="1"/>
            <a:r>
              <a:rPr lang="en-US" dirty="0" smtClean="0"/>
              <a:t>New dataspaces are allocated dynamically if needed</a:t>
            </a:r>
          </a:p>
          <a:p>
            <a:pPr lvl="1"/>
            <a:r>
              <a:rPr lang="en-US" dirty="0" smtClean="0"/>
              <a:t>Calls never have to wait (except possibly to allocate a new dataspace)</a:t>
            </a:r>
          </a:p>
          <a:p>
            <a:pPr lvl="1"/>
            <a:r>
              <a:rPr lang="en-US" dirty="0" smtClean="0"/>
              <a:t>Required for recursion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Dataspace Contents</a:t>
            </a:r>
            <a:endParaRPr lang="en-US" dirty="0"/>
          </a:p>
        </p:txBody>
      </p:sp>
      <p:sp>
        <p:nvSpPr>
          <p:cNvPr id="3" name="Content Placeholder 2"/>
          <p:cNvSpPr>
            <a:spLocks noGrp="1"/>
          </p:cNvSpPr>
          <p:nvPr>
            <p:ph idx="1"/>
          </p:nvPr>
        </p:nvSpPr>
        <p:spPr/>
        <p:txBody>
          <a:bodyPr/>
          <a:lstStyle/>
          <a:p>
            <a:r>
              <a:rPr lang="en-US" dirty="0" smtClean="0"/>
              <a:t>A single large block of data</a:t>
            </a:r>
          </a:p>
          <a:p>
            <a:r>
              <a:rPr lang="en-US" dirty="0" smtClean="0"/>
              <a:t>Execution system queue element structures</a:t>
            </a:r>
          </a:p>
          <a:p>
            <a:r>
              <a:rPr lang="en-US" dirty="0" smtClean="0"/>
              <a:t>Execution data</a:t>
            </a:r>
          </a:p>
          <a:p>
            <a:pPr lvl="1"/>
            <a:r>
              <a:rPr lang="en-US" dirty="0" smtClean="0"/>
              <a:t>Wires</a:t>
            </a:r>
          </a:p>
          <a:p>
            <a:pPr lvl="1"/>
            <a:r>
              <a:rPr lang="en-US" dirty="0" smtClean="0"/>
              <a:t>Temporary data</a:t>
            </a:r>
          </a:p>
          <a:p>
            <a:pPr lvl="1"/>
            <a:r>
              <a:rPr lang="en-US" dirty="0" smtClean="0"/>
              <a:t>Shift registers</a:t>
            </a:r>
          </a:p>
          <a:p>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Dataspace Contents</a:t>
            </a:r>
            <a:endParaRPr lang="en-US" dirty="0"/>
          </a:p>
        </p:txBody>
      </p:sp>
      <p:sp>
        <p:nvSpPr>
          <p:cNvPr id="3" name="Content Placeholder 2"/>
          <p:cNvSpPr>
            <a:spLocks noGrp="1"/>
          </p:cNvSpPr>
          <p:nvPr>
            <p:ph idx="1"/>
          </p:nvPr>
        </p:nvSpPr>
        <p:spPr/>
        <p:txBody>
          <a:bodyPr/>
          <a:lstStyle/>
          <a:p>
            <a:r>
              <a:rPr lang="en-US" dirty="0" smtClean="0"/>
              <a:t>Two types:</a:t>
            </a:r>
          </a:p>
          <a:p>
            <a:pPr lvl="1"/>
            <a:r>
              <a:rPr lang="en-US" dirty="0" smtClean="0"/>
              <a:t>“Top-level”</a:t>
            </a:r>
          </a:p>
          <a:p>
            <a:pPr lvl="2"/>
            <a:r>
              <a:rPr lang="en-US" dirty="0" smtClean="0"/>
              <a:t>Directly stored in the dataspace</a:t>
            </a:r>
          </a:p>
          <a:p>
            <a:pPr lvl="2"/>
            <a:r>
              <a:rPr lang="en-US" dirty="0" err="1" smtClean="0"/>
              <a:t>Numerics</a:t>
            </a:r>
            <a:r>
              <a:rPr lang="en-US" dirty="0" smtClean="0"/>
              <a:t>, clusters, array and string handles, etc.</a:t>
            </a:r>
          </a:p>
          <a:p>
            <a:pPr lvl="1"/>
            <a:r>
              <a:rPr lang="en-US" dirty="0" smtClean="0"/>
              <a:t>“Hair”</a:t>
            </a:r>
          </a:p>
          <a:p>
            <a:pPr lvl="2"/>
            <a:r>
              <a:rPr lang="en-US" dirty="0" smtClean="0"/>
              <a:t>Not stored directly in the dataspace</a:t>
            </a:r>
          </a:p>
          <a:p>
            <a:pPr lvl="2"/>
            <a:r>
              <a:rPr lang="en-US" dirty="0" smtClean="0"/>
              <a:t>Referred to by a top-level allocation</a:t>
            </a:r>
          </a:p>
          <a:p>
            <a:pPr lvl="2"/>
            <a:r>
              <a:rPr lang="en-US" dirty="0" smtClean="0"/>
              <a:t>Can be variable length</a:t>
            </a:r>
          </a:p>
          <a:p>
            <a:pPr lvl="2"/>
            <a:r>
              <a:rPr lang="en-US" dirty="0" smtClean="0"/>
              <a:t>Array and string contents</a:t>
            </a:r>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LabVIEW Cleanup</a:t>
            </a:r>
            <a:endParaRPr lang="en-US" dirty="0"/>
          </a:p>
        </p:txBody>
      </p:sp>
      <p:sp>
        <p:nvSpPr>
          <p:cNvPr id="9" name="Content Placeholder 8"/>
          <p:cNvSpPr>
            <a:spLocks noGrp="1"/>
          </p:cNvSpPr>
          <p:nvPr>
            <p:ph idx="1"/>
          </p:nvPr>
        </p:nvSpPr>
        <p:spPr/>
        <p:txBody>
          <a:bodyPr/>
          <a:lstStyle/>
          <a:p>
            <a:pPr lvl="1"/>
            <a:r>
              <a:rPr lang="en-US" dirty="0" err="1" smtClean="0"/>
              <a:t>LabVIEW</a:t>
            </a:r>
            <a:r>
              <a:rPr lang="en-US" dirty="0" smtClean="0"/>
              <a:t> cleans up many references when the owning VI goes idle and others when the process closes</a:t>
            </a:r>
          </a:p>
          <a:p>
            <a:pPr lvl="1"/>
            <a:r>
              <a:rPr lang="en-US" dirty="0" smtClean="0"/>
              <a:t>Manually close references to avoid undesirable memory growth, particularly for long-running applications.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LabVIEW</a:t>
            </a:r>
            <a:r>
              <a:rPr lang="en-US" dirty="0" smtClean="0"/>
              <a:t> Execution System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Works like a thread pool</a:t>
            </a:r>
          </a:p>
          <a:p>
            <a:pPr lvl="1"/>
            <a:r>
              <a:rPr lang="en-US" dirty="0" smtClean="0"/>
              <a:t>A queue of jobs</a:t>
            </a:r>
          </a:p>
          <a:p>
            <a:pPr lvl="1"/>
            <a:r>
              <a:rPr lang="en-US" dirty="0" smtClean="0"/>
              <a:t>A set of threads pulling jobs off the queue</a:t>
            </a:r>
          </a:p>
          <a:p>
            <a:r>
              <a:rPr lang="en-US" dirty="0" smtClean="0"/>
              <a:t>Jobs (“queue elements”) are pieces of VI code to execute</a:t>
            </a:r>
          </a:p>
          <a:p>
            <a:r>
              <a:rPr lang="en-US" dirty="0" smtClean="0"/>
              <a:t>One queue per execution system</a:t>
            </a:r>
          </a:p>
          <a:p>
            <a:pPr lvl="1"/>
            <a:r>
              <a:rPr lang="en-US" dirty="0" smtClean="0"/>
              <a:t>UI</a:t>
            </a:r>
          </a:p>
          <a:p>
            <a:pPr lvl="1"/>
            <a:r>
              <a:rPr lang="en-US" dirty="0" smtClean="0"/>
              <a:t>Standard</a:t>
            </a:r>
          </a:p>
          <a:p>
            <a:pPr lvl="1"/>
            <a:r>
              <a:rPr lang="en-US" dirty="0" smtClean="0"/>
              <a:t>Instrument I/O</a:t>
            </a:r>
          </a:p>
          <a:p>
            <a:pPr lvl="1"/>
            <a:r>
              <a:rPr lang="en-US" dirty="0" smtClean="0"/>
              <a:t>Data Acquisition</a:t>
            </a:r>
          </a:p>
          <a:p>
            <a:pPr lvl="1"/>
            <a:r>
              <a:rPr lang="en-US" dirty="0" smtClean="0"/>
              <a:t>Other 1</a:t>
            </a:r>
          </a:p>
          <a:p>
            <a:pPr lvl="1"/>
            <a:r>
              <a:rPr lang="en-US" dirty="0" smtClean="0"/>
              <a:t>Other 2</a:t>
            </a:r>
          </a:p>
          <a:p>
            <a:pPr lvl="1"/>
            <a:r>
              <a:rPr lang="en-US" dirty="0" smtClean="0"/>
              <a:t>Timed loops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Usage of the User Interface</a:t>
            </a:r>
            <a:endParaRPr lang="en-US" dirty="0"/>
          </a:p>
        </p:txBody>
      </p:sp>
      <p:sp>
        <p:nvSpPr>
          <p:cNvPr id="5" name="Content Placeholder 4"/>
          <p:cNvSpPr>
            <a:spLocks noGrp="1"/>
          </p:cNvSpPr>
          <p:nvPr>
            <p:ph idx="1"/>
          </p:nvPr>
        </p:nvSpPr>
        <p:spPr/>
        <p:txBody>
          <a:bodyPr>
            <a:normAutofit/>
          </a:bodyPr>
          <a:lstStyle/>
          <a:p>
            <a:pPr lvl="1"/>
            <a:r>
              <a:rPr lang="en-US" dirty="0" smtClean="0"/>
              <a:t>Every control on the UI requires memory in order to store the data structure </a:t>
            </a:r>
          </a:p>
          <a:p>
            <a:pPr lvl="1"/>
            <a:r>
              <a:rPr lang="en-US" dirty="0" smtClean="0"/>
              <a:t>At run time, Control and Indicator data is additional copy of block diagram data</a:t>
            </a:r>
          </a:p>
          <a:p>
            <a:pPr lvl="1"/>
            <a:r>
              <a:rPr lang="en-US" dirty="0" smtClean="0"/>
              <a:t>Default data for controls may contribute to unnecessary memory usage</a:t>
            </a:r>
          </a:p>
          <a:p>
            <a:pPr lvl="1"/>
            <a:r>
              <a:rPr lang="en-US" dirty="0" smtClean="0"/>
              <a:t>SubVI UIs generally do not contribute to memory usage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SubVIs and Memory Usage</a:t>
            </a:r>
            <a:endParaRPr lang="en-US" dirty="0"/>
          </a:p>
        </p:txBody>
      </p:sp>
      <p:sp>
        <p:nvSpPr>
          <p:cNvPr id="4" name="Text Placeholder 3"/>
          <p:cNvSpPr>
            <a:spLocks noGrp="1"/>
          </p:cNvSpPr>
          <p:nvPr>
            <p:ph type="body" idx="1"/>
          </p:nvPr>
        </p:nvSpPr>
        <p:spPr>
          <a:xfrm>
            <a:off x="457200" y="1874838"/>
            <a:ext cx="8229600" cy="639762"/>
          </a:xfrm>
        </p:spPr>
        <p:txBody>
          <a:bodyPr>
            <a:noAutofit/>
          </a:bodyPr>
          <a:lstStyle/>
          <a:p>
            <a:r>
              <a:rPr lang="en-US" sz="2800" dirty="0" smtClean="0"/>
              <a:t>The execution system makes a copy of the control and indicator data of the </a:t>
            </a:r>
            <a:r>
              <a:rPr lang="en-US" sz="2800" dirty="0" err="1" smtClean="0"/>
              <a:t>subVI</a:t>
            </a:r>
            <a:r>
              <a:rPr lang="en-US" sz="2800" dirty="0" smtClean="0"/>
              <a:t> under the following conditions:</a:t>
            </a:r>
            <a:endParaRPr lang="en-US" sz="2800" dirty="0"/>
          </a:p>
        </p:txBody>
      </p:sp>
      <p:sp>
        <p:nvSpPr>
          <p:cNvPr id="5" name="Content Placeholder 4"/>
          <p:cNvSpPr>
            <a:spLocks noGrp="1"/>
          </p:cNvSpPr>
          <p:nvPr>
            <p:ph sz="half" idx="2"/>
          </p:nvPr>
        </p:nvSpPr>
        <p:spPr>
          <a:xfrm>
            <a:off x="457200" y="2678112"/>
            <a:ext cx="8229600" cy="3951288"/>
          </a:xfrm>
        </p:spPr>
        <p:txBody>
          <a:bodyPr>
            <a:normAutofit/>
          </a:bodyPr>
          <a:lstStyle/>
          <a:p>
            <a:pPr marL="284163" indent="-284163">
              <a:buFont typeface="Arial" pitchFamily="34" charset="0"/>
              <a:buChar char="•"/>
            </a:pPr>
            <a:r>
              <a:rPr lang="en-US" sz="2800" dirty="0" smtClean="0"/>
              <a:t>The front panel is in memory</a:t>
            </a:r>
          </a:p>
          <a:p>
            <a:pPr marL="284163" indent="-284163">
              <a:buFont typeface="Arial" pitchFamily="34" charset="0"/>
              <a:buChar char="•"/>
            </a:pPr>
            <a:r>
              <a:rPr lang="en-US" sz="2800" dirty="0" smtClean="0"/>
              <a:t>The front panel uses data printing</a:t>
            </a:r>
          </a:p>
          <a:p>
            <a:pPr marL="284163" indent="-284163">
              <a:buFont typeface="Arial" pitchFamily="34" charset="0"/>
              <a:buChar char="•"/>
            </a:pPr>
            <a:r>
              <a:rPr lang="en-US" sz="2800" dirty="0" smtClean="0"/>
              <a:t>The block diagram uses Property Nodes that reference front panel controls/indicators</a:t>
            </a:r>
          </a:p>
          <a:p>
            <a:pPr marL="284163" indent="-284163">
              <a:buFont typeface="Arial" pitchFamily="34" charset="0"/>
              <a:buChar char="•"/>
            </a:pPr>
            <a:r>
              <a:rPr lang="en-US" sz="2800" dirty="0" smtClean="0"/>
              <a:t>The VI uses local variables</a:t>
            </a:r>
          </a:p>
          <a:p>
            <a:pPr marL="284163" indent="-284163">
              <a:buFont typeface="Arial" pitchFamily="34" charset="0"/>
              <a:buChar char="•"/>
            </a:pPr>
            <a:r>
              <a:rPr lang="en-US" sz="2800" dirty="0" smtClean="0"/>
              <a:t>The front panel uses data logging</a:t>
            </a:r>
          </a:p>
          <a:p>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reducing memory usage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Operate on data in place</a:t>
            </a:r>
          </a:p>
          <a:p>
            <a:r>
              <a:rPr lang="en-US" dirty="0" smtClean="0"/>
              <a:t>Do not overuse reentrant settings</a:t>
            </a:r>
          </a:p>
          <a:p>
            <a:r>
              <a:rPr lang="en-US" dirty="0" smtClean="0"/>
              <a:t>Close references to avoid leaks</a:t>
            </a:r>
          </a:p>
          <a:p>
            <a:r>
              <a:rPr lang="en-US" dirty="0" smtClean="0"/>
              <a:t>Avoid operations which require the front panel to be in memory</a:t>
            </a:r>
          </a:p>
          <a:p>
            <a:pPr lvl="1"/>
            <a:r>
              <a:rPr lang="en-US" dirty="0" smtClean="0"/>
              <a:t>Ex: Control references</a:t>
            </a:r>
          </a:p>
          <a:p>
            <a:pPr lvl="1"/>
            <a:r>
              <a:rPr lang="en-US" dirty="0" smtClean="0"/>
              <a:t>Save the VI and close the front panel before running</a:t>
            </a:r>
          </a:p>
          <a:p>
            <a:r>
              <a:rPr lang="en-US" dirty="0" smtClean="0"/>
              <a:t>Avoid large default data in arrays, graphs, etc.</a:t>
            </a:r>
          </a:p>
          <a:p>
            <a:r>
              <a:rPr lang="en-US" dirty="0" smtClean="0"/>
              <a:t>Only display information on the front panel when necessary</a:t>
            </a:r>
          </a:p>
          <a:p>
            <a:r>
              <a:rPr lang="en-US" dirty="0" smtClean="0"/>
              <a:t>Request </a:t>
            </a:r>
            <a:r>
              <a:rPr lang="en-US" dirty="0" err="1" smtClean="0"/>
              <a:t>Deallocation</a:t>
            </a:r>
            <a:r>
              <a:rPr lang="en-US" dirty="0" smtClean="0"/>
              <a:t> Primitive</a:t>
            </a:r>
          </a:p>
          <a:p>
            <a:endParaRPr lang="en-US" dirty="0" smtClean="0"/>
          </a:p>
          <a:p>
            <a:endParaRPr lang="en-US" dirty="0"/>
          </a:p>
        </p:txBody>
      </p:sp>
      <p:pic>
        <p:nvPicPr>
          <p:cNvPr id="4" name="Picture 5" descr="loc_icon_request deallocation.bmp"/>
          <p:cNvPicPr>
            <a:picLocks noChangeAspect="1" noChangeArrowheads="1"/>
          </p:cNvPicPr>
          <p:nvPr/>
        </p:nvPicPr>
        <p:blipFill>
          <a:blip r:embed="rId3" cstate="print"/>
          <a:srcRect/>
          <a:stretch>
            <a:fillRect/>
          </a:stretch>
        </p:blipFill>
        <p:spPr bwMode="auto">
          <a:xfrm>
            <a:off x="5943600" y="5562600"/>
            <a:ext cx="2181429" cy="985838"/>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Fragmentation</a:t>
            </a:r>
            <a:endParaRPr lang="en-US" dirty="0"/>
          </a:p>
        </p:txBody>
      </p:sp>
      <p:grpSp>
        <p:nvGrpSpPr>
          <p:cNvPr id="3" name="Group 31"/>
          <p:cNvGrpSpPr/>
          <p:nvPr/>
        </p:nvGrpSpPr>
        <p:grpSpPr>
          <a:xfrm>
            <a:off x="457200" y="1447800"/>
            <a:ext cx="7162800" cy="1600200"/>
            <a:chOff x="609600" y="1905000"/>
            <a:chExt cx="7162800" cy="1600200"/>
          </a:xfrm>
        </p:grpSpPr>
        <p:grpSp>
          <p:nvGrpSpPr>
            <p:cNvPr id="4" name="Group 24"/>
            <p:cNvGrpSpPr/>
            <p:nvPr/>
          </p:nvGrpSpPr>
          <p:grpSpPr>
            <a:xfrm>
              <a:off x="609600" y="2971800"/>
              <a:ext cx="6934200" cy="533400"/>
              <a:chOff x="609600" y="2971800"/>
              <a:chExt cx="6934200" cy="533400"/>
            </a:xfrm>
          </p:grpSpPr>
          <p:sp>
            <p:nvSpPr>
              <p:cNvPr id="6" name="Rectangle 5"/>
              <p:cNvSpPr/>
              <p:nvPr/>
            </p:nvSpPr>
            <p:spPr>
              <a:xfrm>
                <a:off x="6629400" y="2971800"/>
                <a:ext cx="3810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676400" y="297180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943600" y="2971800"/>
                <a:ext cx="6858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362200" y="2971800"/>
                <a:ext cx="1447800" cy="533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010400" y="2971800"/>
                <a:ext cx="5334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810000" y="29718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105400" y="2971800"/>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09600" y="2971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p:cNvSpPr/>
            <p:nvPr/>
          </p:nvSpPr>
          <p:spPr>
            <a:xfrm rot="5400000">
              <a:off x="6477000" y="1828800"/>
              <a:ext cx="533400" cy="1600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Left Brace 27"/>
            <p:cNvSpPr/>
            <p:nvPr/>
          </p:nvSpPr>
          <p:spPr>
            <a:xfrm rot="5400000">
              <a:off x="3009900" y="-38100"/>
              <a:ext cx="533400" cy="5334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p:cNvSpPr txBox="1"/>
            <p:nvPr/>
          </p:nvSpPr>
          <p:spPr>
            <a:xfrm>
              <a:off x="2743200" y="1905000"/>
              <a:ext cx="1066800" cy="400110"/>
            </a:xfrm>
            <a:prstGeom prst="rect">
              <a:avLst/>
            </a:prstGeom>
            <a:noFill/>
          </p:spPr>
          <p:txBody>
            <a:bodyPr wrap="square" rtlCol="0">
              <a:spAutoFit/>
            </a:bodyPr>
            <a:lstStyle/>
            <a:p>
              <a:pPr algn="ctr"/>
              <a:r>
                <a:rPr lang="en-US" sz="2000" dirty="0" smtClean="0"/>
                <a:t>1.6 GB</a:t>
              </a:r>
              <a:endParaRPr lang="en-US" sz="2000" dirty="0"/>
            </a:p>
          </p:txBody>
        </p:sp>
        <p:sp>
          <p:nvSpPr>
            <p:cNvPr id="31" name="TextBox 30"/>
            <p:cNvSpPr txBox="1"/>
            <p:nvPr/>
          </p:nvSpPr>
          <p:spPr>
            <a:xfrm>
              <a:off x="5791200" y="1905000"/>
              <a:ext cx="1981200" cy="400110"/>
            </a:xfrm>
            <a:prstGeom prst="rect">
              <a:avLst/>
            </a:prstGeom>
            <a:noFill/>
          </p:spPr>
          <p:txBody>
            <a:bodyPr wrap="square" rtlCol="0">
              <a:spAutoFit/>
            </a:bodyPr>
            <a:lstStyle/>
            <a:p>
              <a:pPr algn="ctr"/>
              <a:r>
                <a:rPr lang="en-US" sz="2000" dirty="0" smtClean="0"/>
                <a:t>0.4 GB</a:t>
              </a:r>
              <a:endParaRPr lang="en-US" sz="2000" dirty="0"/>
            </a:p>
          </p:txBody>
        </p:sp>
      </p:grpSp>
      <p:cxnSp>
        <p:nvCxnSpPr>
          <p:cNvPr id="42" name="Straight Connector 41"/>
          <p:cNvCxnSpPr/>
          <p:nvPr/>
        </p:nvCxnSpPr>
        <p:spPr>
          <a:xfrm>
            <a:off x="381000" y="3276600"/>
            <a:ext cx="8153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45"/>
          <p:cNvGrpSpPr/>
          <p:nvPr/>
        </p:nvGrpSpPr>
        <p:grpSpPr>
          <a:xfrm>
            <a:off x="7315200" y="5257800"/>
            <a:ext cx="1600200" cy="646331"/>
            <a:chOff x="7620000" y="5410200"/>
            <a:chExt cx="1600200" cy="646331"/>
          </a:xfrm>
        </p:grpSpPr>
        <p:sp>
          <p:nvSpPr>
            <p:cNvPr id="43" name="Rectangle 42"/>
            <p:cNvSpPr/>
            <p:nvPr/>
          </p:nvSpPr>
          <p:spPr>
            <a:xfrm>
              <a:off x="7620000" y="55626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7620000" y="5791200"/>
              <a:ext cx="152400" cy="152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7848600" y="5410200"/>
              <a:ext cx="1371600" cy="646331"/>
            </a:xfrm>
            <a:prstGeom prst="rect">
              <a:avLst/>
            </a:prstGeom>
            <a:noFill/>
          </p:spPr>
          <p:txBody>
            <a:bodyPr wrap="square" rtlCol="0">
              <a:spAutoFit/>
            </a:bodyPr>
            <a:lstStyle/>
            <a:p>
              <a:r>
                <a:rPr lang="en-US" dirty="0" smtClean="0"/>
                <a:t>Used</a:t>
              </a:r>
            </a:p>
            <a:p>
              <a:r>
                <a:rPr lang="en-US" dirty="0" smtClean="0"/>
                <a:t>Available</a:t>
              </a:r>
              <a:endParaRPr lang="en-US" dirty="0"/>
            </a:p>
          </p:txBody>
        </p:sp>
      </p:grpSp>
      <p:grpSp>
        <p:nvGrpSpPr>
          <p:cNvPr id="14" name="Group 57"/>
          <p:cNvGrpSpPr/>
          <p:nvPr/>
        </p:nvGrpSpPr>
        <p:grpSpPr>
          <a:xfrm>
            <a:off x="457200" y="3429000"/>
            <a:ext cx="7162800" cy="2533710"/>
            <a:chOff x="457200" y="3581400"/>
            <a:chExt cx="7162800" cy="2533710"/>
          </a:xfrm>
        </p:grpSpPr>
        <p:sp>
          <p:nvSpPr>
            <p:cNvPr id="48" name="TextBox 47"/>
            <p:cNvSpPr txBox="1"/>
            <p:nvPr/>
          </p:nvSpPr>
          <p:spPr>
            <a:xfrm>
              <a:off x="1143000" y="5715000"/>
              <a:ext cx="1066800" cy="400110"/>
            </a:xfrm>
            <a:prstGeom prst="rect">
              <a:avLst/>
            </a:prstGeom>
            <a:noFill/>
          </p:spPr>
          <p:txBody>
            <a:bodyPr wrap="square" rtlCol="0">
              <a:spAutoFit/>
            </a:bodyPr>
            <a:lstStyle/>
            <a:p>
              <a:pPr algn="ctr"/>
              <a:r>
                <a:rPr lang="en-US" sz="2000" dirty="0" smtClean="0"/>
                <a:t>0.1 GB</a:t>
              </a:r>
              <a:endParaRPr lang="en-US" sz="2000" dirty="0"/>
            </a:p>
          </p:txBody>
        </p:sp>
        <p:sp>
          <p:nvSpPr>
            <p:cNvPr id="50" name="TextBox 49"/>
            <p:cNvSpPr txBox="1"/>
            <p:nvPr/>
          </p:nvSpPr>
          <p:spPr>
            <a:xfrm>
              <a:off x="2362200" y="5715000"/>
              <a:ext cx="1219200" cy="400110"/>
            </a:xfrm>
            <a:prstGeom prst="rect">
              <a:avLst/>
            </a:prstGeom>
            <a:noFill/>
          </p:spPr>
          <p:txBody>
            <a:bodyPr wrap="square" rtlCol="0">
              <a:spAutoFit/>
            </a:bodyPr>
            <a:lstStyle/>
            <a:p>
              <a:pPr algn="ctr"/>
              <a:r>
                <a:rPr lang="en-US" sz="2000" dirty="0" smtClean="0"/>
                <a:t>0.16 GB</a:t>
              </a:r>
              <a:endParaRPr lang="en-US" sz="2000" dirty="0"/>
            </a:p>
          </p:txBody>
        </p:sp>
        <p:grpSp>
          <p:nvGrpSpPr>
            <p:cNvPr id="15" name="Group 25"/>
            <p:cNvGrpSpPr/>
            <p:nvPr/>
          </p:nvGrpSpPr>
          <p:grpSpPr>
            <a:xfrm>
              <a:off x="457200" y="4572001"/>
              <a:ext cx="6934200" cy="533400"/>
              <a:chOff x="609600" y="3962400"/>
              <a:chExt cx="6934200" cy="533400"/>
            </a:xfrm>
          </p:grpSpPr>
          <p:sp>
            <p:nvSpPr>
              <p:cNvPr id="16" name="Rectangle 15"/>
              <p:cNvSpPr/>
              <p:nvPr/>
            </p:nvSpPr>
            <p:spPr>
              <a:xfrm>
                <a:off x="1676400" y="3962400"/>
                <a:ext cx="3810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2057400" y="396240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2743200" y="3962400"/>
                <a:ext cx="6858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3429000" y="3962400"/>
                <a:ext cx="1447800" cy="533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4876800" y="3962400"/>
                <a:ext cx="5334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410200" y="39624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705600" y="3962400"/>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609600" y="39624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Left Brace 32"/>
            <p:cNvSpPr/>
            <p:nvPr/>
          </p:nvSpPr>
          <p:spPr>
            <a:xfrm rot="5400000">
              <a:off x="723900" y="3695701"/>
              <a:ext cx="533400" cy="1066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Left Brace 33"/>
            <p:cNvSpPr/>
            <p:nvPr/>
          </p:nvSpPr>
          <p:spPr>
            <a:xfrm rot="16200000">
              <a:off x="1447800" y="5257801"/>
              <a:ext cx="533400" cy="381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Left Brace 34"/>
            <p:cNvSpPr/>
            <p:nvPr/>
          </p:nvSpPr>
          <p:spPr>
            <a:xfrm rot="5400000">
              <a:off x="1981200" y="3886201"/>
              <a:ext cx="5334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Left Brace 35"/>
            <p:cNvSpPr/>
            <p:nvPr/>
          </p:nvSpPr>
          <p:spPr>
            <a:xfrm rot="16200000">
              <a:off x="2667000" y="5105401"/>
              <a:ext cx="5334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Left Brace 36"/>
            <p:cNvSpPr/>
            <p:nvPr/>
          </p:nvSpPr>
          <p:spPr>
            <a:xfrm rot="5400000">
              <a:off x="3733800" y="3505201"/>
              <a:ext cx="533400" cy="1447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Brace 37"/>
            <p:cNvSpPr/>
            <p:nvPr/>
          </p:nvSpPr>
          <p:spPr>
            <a:xfrm rot="16200000">
              <a:off x="4724400" y="5181601"/>
              <a:ext cx="533400" cy="533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 name="Left Brace 38"/>
            <p:cNvSpPr/>
            <p:nvPr/>
          </p:nvSpPr>
          <p:spPr>
            <a:xfrm rot="5400000">
              <a:off x="5638800" y="3581401"/>
              <a:ext cx="533400" cy="1295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Left Brace 39"/>
            <p:cNvSpPr/>
            <p:nvPr/>
          </p:nvSpPr>
          <p:spPr>
            <a:xfrm rot="5400000">
              <a:off x="6705600" y="3810001"/>
              <a:ext cx="533400" cy="838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TextBox 46"/>
            <p:cNvSpPr txBox="1"/>
            <p:nvPr/>
          </p:nvSpPr>
          <p:spPr>
            <a:xfrm>
              <a:off x="457200" y="3581400"/>
              <a:ext cx="1143000" cy="400110"/>
            </a:xfrm>
            <a:prstGeom prst="rect">
              <a:avLst/>
            </a:prstGeom>
            <a:noFill/>
          </p:spPr>
          <p:txBody>
            <a:bodyPr wrap="square" rtlCol="0">
              <a:spAutoFit/>
            </a:bodyPr>
            <a:lstStyle/>
            <a:p>
              <a:pPr algn="ctr"/>
              <a:r>
                <a:rPr lang="en-US" sz="2000" dirty="0" smtClean="0"/>
                <a:t>0.34 GB</a:t>
              </a:r>
              <a:endParaRPr lang="en-US" sz="2000" dirty="0"/>
            </a:p>
          </p:txBody>
        </p:sp>
        <p:sp>
          <p:nvSpPr>
            <p:cNvPr id="49" name="TextBox 48"/>
            <p:cNvSpPr txBox="1"/>
            <p:nvPr/>
          </p:nvSpPr>
          <p:spPr>
            <a:xfrm>
              <a:off x="1600200" y="3581400"/>
              <a:ext cx="1371600" cy="400110"/>
            </a:xfrm>
            <a:prstGeom prst="rect">
              <a:avLst/>
            </a:prstGeom>
            <a:noFill/>
          </p:spPr>
          <p:txBody>
            <a:bodyPr wrap="square" rtlCol="0">
              <a:spAutoFit/>
            </a:bodyPr>
            <a:lstStyle/>
            <a:p>
              <a:pPr algn="ctr"/>
              <a:r>
                <a:rPr lang="en-US" sz="2000" dirty="0" smtClean="0"/>
                <a:t>0.16 GB</a:t>
              </a:r>
              <a:endParaRPr lang="en-US" sz="2000" dirty="0"/>
            </a:p>
          </p:txBody>
        </p:sp>
        <p:sp>
          <p:nvSpPr>
            <p:cNvPr id="51" name="TextBox 50"/>
            <p:cNvSpPr txBox="1"/>
            <p:nvPr/>
          </p:nvSpPr>
          <p:spPr>
            <a:xfrm>
              <a:off x="3429000" y="3581400"/>
              <a:ext cx="1219200" cy="400110"/>
            </a:xfrm>
            <a:prstGeom prst="rect">
              <a:avLst/>
            </a:prstGeom>
            <a:noFill/>
          </p:spPr>
          <p:txBody>
            <a:bodyPr wrap="square" rtlCol="0">
              <a:spAutoFit/>
            </a:bodyPr>
            <a:lstStyle/>
            <a:p>
              <a:pPr algn="ctr"/>
              <a:r>
                <a:rPr lang="en-US" sz="2000" dirty="0" smtClean="0"/>
                <a:t>0.42 GB</a:t>
              </a:r>
              <a:endParaRPr lang="en-US" sz="2000" dirty="0"/>
            </a:p>
          </p:txBody>
        </p:sp>
        <p:sp>
          <p:nvSpPr>
            <p:cNvPr id="52" name="TextBox 51"/>
            <p:cNvSpPr txBox="1"/>
            <p:nvPr/>
          </p:nvSpPr>
          <p:spPr>
            <a:xfrm>
              <a:off x="5334000" y="3581400"/>
              <a:ext cx="1143000" cy="400110"/>
            </a:xfrm>
            <a:prstGeom prst="rect">
              <a:avLst/>
            </a:prstGeom>
            <a:noFill/>
          </p:spPr>
          <p:txBody>
            <a:bodyPr wrap="square" rtlCol="0">
              <a:spAutoFit/>
            </a:bodyPr>
            <a:lstStyle/>
            <a:p>
              <a:pPr algn="ctr"/>
              <a:r>
                <a:rPr lang="en-US" sz="2000" dirty="0" smtClean="0"/>
                <a:t>0.38 GB</a:t>
              </a:r>
              <a:endParaRPr lang="en-US" sz="2000" dirty="0"/>
            </a:p>
          </p:txBody>
        </p:sp>
        <p:sp>
          <p:nvSpPr>
            <p:cNvPr id="53" name="TextBox 52"/>
            <p:cNvSpPr txBox="1"/>
            <p:nvPr/>
          </p:nvSpPr>
          <p:spPr>
            <a:xfrm>
              <a:off x="6477000" y="3581400"/>
              <a:ext cx="1143000" cy="400110"/>
            </a:xfrm>
            <a:prstGeom prst="rect">
              <a:avLst/>
            </a:prstGeom>
            <a:noFill/>
          </p:spPr>
          <p:txBody>
            <a:bodyPr wrap="square" rtlCol="0">
              <a:spAutoFit/>
            </a:bodyPr>
            <a:lstStyle/>
            <a:p>
              <a:pPr algn="ctr"/>
              <a:r>
                <a:rPr lang="en-US" sz="2000" dirty="0" smtClean="0"/>
                <a:t>0.3 GB</a:t>
              </a:r>
              <a:endParaRPr lang="en-US" sz="2000" dirty="0"/>
            </a:p>
          </p:txBody>
        </p:sp>
        <p:sp>
          <p:nvSpPr>
            <p:cNvPr id="54" name="TextBox 53"/>
            <p:cNvSpPr txBox="1"/>
            <p:nvPr/>
          </p:nvSpPr>
          <p:spPr>
            <a:xfrm>
              <a:off x="4267200" y="5715000"/>
              <a:ext cx="1447800" cy="400110"/>
            </a:xfrm>
            <a:prstGeom prst="rect">
              <a:avLst/>
            </a:prstGeom>
            <a:noFill/>
          </p:spPr>
          <p:txBody>
            <a:bodyPr wrap="square" rtlCol="0">
              <a:spAutoFit/>
            </a:bodyPr>
            <a:lstStyle/>
            <a:p>
              <a:pPr algn="ctr"/>
              <a:r>
                <a:rPr lang="en-US" sz="2000" dirty="0" smtClean="0"/>
                <a:t>0.14 GB</a:t>
              </a:r>
              <a:endParaRPr lang="en-US" sz="2000" dirty="0"/>
            </a:p>
          </p:txBody>
        </p:sp>
      </p:grpSp>
      <p:sp>
        <p:nvSpPr>
          <p:cNvPr id="56" name="TextBox 55"/>
          <p:cNvSpPr txBox="1"/>
          <p:nvPr/>
        </p:nvSpPr>
        <p:spPr>
          <a:xfrm>
            <a:off x="7543800" y="2590800"/>
            <a:ext cx="990600" cy="369332"/>
          </a:xfrm>
          <a:prstGeom prst="rect">
            <a:avLst/>
          </a:prstGeom>
          <a:noFill/>
        </p:spPr>
        <p:txBody>
          <a:bodyPr wrap="square" rtlCol="0">
            <a:spAutoFit/>
          </a:bodyPr>
          <a:lstStyle/>
          <a:p>
            <a:r>
              <a:rPr lang="en-US" dirty="0" smtClean="0"/>
              <a:t>Reported</a:t>
            </a:r>
            <a:endParaRPr lang="en-US" dirty="0"/>
          </a:p>
        </p:txBody>
      </p:sp>
      <p:sp>
        <p:nvSpPr>
          <p:cNvPr id="57" name="TextBox 56"/>
          <p:cNvSpPr txBox="1"/>
          <p:nvPr/>
        </p:nvSpPr>
        <p:spPr>
          <a:xfrm>
            <a:off x="7543800" y="4495800"/>
            <a:ext cx="990600" cy="369332"/>
          </a:xfrm>
          <a:prstGeom prst="rect">
            <a:avLst/>
          </a:prstGeom>
          <a:noFill/>
        </p:spPr>
        <p:txBody>
          <a:bodyPr wrap="square" rtlCol="0">
            <a:spAutoFit/>
          </a:bodyPr>
          <a:lstStyle/>
          <a:p>
            <a:r>
              <a:rPr lang="en-US" dirty="0" smtClean="0"/>
              <a:t>Actual</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Benchmarking tips</a:t>
            </a:r>
            <a:endParaRPr lang="en-US" dirty="0"/>
          </a:p>
        </p:txBody>
      </p:sp>
      <p:sp>
        <p:nvSpPr>
          <p:cNvPr id="3" name="Content Placeholder 2"/>
          <p:cNvSpPr>
            <a:spLocks noGrp="1"/>
          </p:cNvSpPr>
          <p:nvPr>
            <p:ph idx="1"/>
          </p:nvPr>
        </p:nvSpPr>
        <p:spPr/>
        <p:txBody>
          <a:bodyPr/>
          <a:lstStyle/>
          <a:p>
            <a:r>
              <a:rPr lang="en-US" dirty="0" smtClean="0"/>
              <a:t>Disable debugging</a:t>
            </a:r>
          </a:p>
          <a:p>
            <a:r>
              <a:rPr lang="en-US" dirty="0" smtClean="0"/>
              <a:t>Save all</a:t>
            </a:r>
          </a:p>
          <a:p>
            <a:r>
              <a:rPr lang="en-US" dirty="0" smtClean="0"/>
              <a:t>Close all unnecessary front panels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dirty="0" smtClean="0"/>
              <a:t>Defer Panel Updates</a:t>
            </a:r>
            <a:endParaRPr lang="en-US" dirty="0"/>
          </a:p>
        </p:txBody>
      </p:sp>
      <p:sp>
        <p:nvSpPr>
          <p:cNvPr id="489475" name="Rectangle 3"/>
          <p:cNvSpPr>
            <a:spLocks noGrp="1" noChangeArrowheads="1"/>
          </p:cNvSpPr>
          <p:nvPr>
            <p:ph idx="1"/>
          </p:nvPr>
        </p:nvSpPr>
        <p:spPr/>
        <p:txBody>
          <a:bodyPr/>
          <a:lstStyle/>
          <a:p>
            <a:pPr lvl="1"/>
            <a:r>
              <a:rPr lang="en-US" dirty="0" smtClean="0"/>
              <a:t>Defer panel updates when performing multiple control property changes</a:t>
            </a:r>
          </a:p>
          <a:p>
            <a:pPr lvl="1"/>
            <a:r>
              <a:rPr lang="en-US" dirty="0" smtClean="0"/>
              <a:t>Avoid wiring </a:t>
            </a:r>
            <a:r>
              <a:rPr lang="en-US" b="1" dirty="0" smtClean="0"/>
              <a:t>error in </a:t>
            </a:r>
            <a:r>
              <a:rPr lang="en-US" dirty="0" smtClean="0"/>
              <a:t>on a node that enables panel updates in order to avoid a UI  hang if error occurs before the node</a:t>
            </a:r>
            <a:endParaRPr lang="en-US" dirty="0"/>
          </a:p>
        </p:txBody>
      </p:sp>
      <p:pic>
        <p:nvPicPr>
          <p:cNvPr id="2051" name="Picture 3" descr="loc_bd_DeferPanelUpdates vi.bmp"/>
          <p:cNvPicPr>
            <a:picLocks noChangeAspect="1" noChangeArrowheads="1"/>
          </p:cNvPicPr>
          <p:nvPr/>
        </p:nvPicPr>
        <p:blipFill>
          <a:blip r:embed="rId3" cstate="print"/>
          <a:srcRect/>
          <a:stretch>
            <a:fillRect/>
          </a:stretch>
        </p:blipFill>
        <p:spPr bwMode="auto">
          <a:xfrm>
            <a:off x="685800" y="3962400"/>
            <a:ext cx="7924067" cy="1962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Execution System</a:t>
            </a:r>
            <a:endParaRPr lang="en-US" dirty="0"/>
          </a:p>
        </p:txBody>
      </p:sp>
      <p:sp>
        <p:nvSpPr>
          <p:cNvPr id="3" name="Content Placeholder 2"/>
          <p:cNvSpPr>
            <a:spLocks noGrp="1"/>
          </p:cNvSpPr>
          <p:nvPr>
            <p:ph idx="1"/>
          </p:nvPr>
        </p:nvSpPr>
        <p:spPr/>
        <p:txBody>
          <a:bodyPr/>
          <a:lstStyle/>
          <a:p>
            <a:r>
              <a:rPr lang="en-US" dirty="0" smtClean="0"/>
              <a:t>Each execution system has multiple threads</a:t>
            </a:r>
          </a:p>
          <a:p>
            <a:r>
              <a:rPr lang="en-US" dirty="0" smtClean="0"/>
              <a:t>Exception: UI has only one thread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Execution System</a:t>
            </a:r>
            <a:endParaRPr lang="en-US" dirty="0"/>
          </a:p>
        </p:txBody>
      </p:sp>
      <p:pic>
        <p:nvPicPr>
          <p:cNvPr id="4" name="Picture 3"/>
          <p:cNvPicPr>
            <a:picLocks noChangeAspect="1"/>
          </p:cNvPicPr>
          <p:nvPr/>
        </p:nvPicPr>
        <p:blipFill>
          <a:blip r:embed="rId3" cstate="print"/>
          <a:stretch>
            <a:fillRect/>
          </a:stretch>
        </p:blipFill>
        <p:spPr>
          <a:xfrm>
            <a:off x="381000" y="1371600"/>
            <a:ext cx="4191000" cy="5211417"/>
          </a:xfrm>
          <a:prstGeom prst="rect">
            <a:avLst/>
          </a:prstGeom>
        </p:spPr>
      </p:pic>
      <p:pic>
        <p:nvPicPr>
          <p:cNvPr id="5" name="Picture 4"/>
          <p:cNvPicPr>
            <a:picLocks noChangeAspect="1"/>
          </p:cNvPicPr>
          <p:nvPr/>
        </p:nvPicPr>
        <p:blipFill>
          <a:blip r:embed="rId4" cstate="print"/>
          <a:stretch>
            <a:fillRect/>
          </a:stretch>
        </p:blipFill>
        <p:spPr>
          <a:xfrm>
            <a:off x="4254500" y="3048000"/>
            <a:ext cx="4889500" cy="2095500"/>
          </a:xfrm>
          <a:prstGeom prst="rect">
            <a:avLst/>
          </a:prstGeom>
          <a:ln>
            <a:solidFill>
              <a:schemeClr val="tx1"/>
            </a:solidFill>
          </a:ln>
        </p:spPr>
      </p:pic>
      <p:cxnSp>
        <p:nvCxnSpPr>
          <p:cNvPr id="7" name="Straight Connector 6"/>
          <p:cNvCxnSpPr/>
          <p:nvPr/>
        </p:nvCxnSpPr>
        <p:spPr>
          <a:xfrm rot="16200000" flipH="1">
            <a:off x="2400300" y="3314700"/>
            <a:ext cx="2895600"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810000" y="1905000"/>
            <a:ext cx="5334000" cy="11430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loc_bd_clumping vi.bmp"/>
          <p:cNvPicPr>
            <a:picLocks noChangeAspect="1" noChangeArrowheads="1"/>
          </p:cNvPicPr>
          <p:nvPr/>
        </p:nvPicPr>
        <p:blipFill>
          <a:blip r:embed="rId3" cstate="print"/>
          <a:srcRect/>
          <a:stretch>
            <a:fillRect/>
          </a:stretch>
        </p:blipFill>
        <p:spPr bwMode="auto">
          <a:xfrm>
            <a:off x="921742" y="1504809"/>
            <a:ext cx="7372312" cy="428221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LabVIEW Clumping Algorithm</a:t>
            </a:r>
            <a:endParaRPr lang="en-US" dirty="0"/>
          </a:p>
        </p:txBody>
      </p:sp>
      <p:sp>
        <p:nvSpPr>
          <p:cNvPr id="4" name="Rounded Rectangle 3"/>
          <p:cNvSpPr/>
          <p:nvPr/>
        </p:nvSpPr>
        <p:spPr bwMode="auto">
          <a:xfrm>
            <a:off x="5949864" y="1504809"/>
            <a:ext cx="2344190" cy="4282214"/>
          </a:xfrm>
          <a:prstGeom prst="roundRect">
            <a:avLst/>
          </a:prstGeom>
          <a:solidFill>
            <a:schemeClr val="accent1">
              <a:alpha val="1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sz="2000" dirty="0" smtClean="0">
              <a:solidFill>
                <a:schemeClr val="bg1"/>
              </a:solidFill>
              <a:latin typeface="+mj-lt"/>
            </a:endParaRPr>
          </a:p>
        </p:txBody>
      </p:sp>
      <p:sp>
        <p:nvSpPr>
          <p:cNvPr id="5" name="Rounded Rectangle 4"/>
          <p:cNvSpPr/>
          <p:nvPr/>
        </p:nvSpPr>
        <p:spPr bwMode="auto">
          <a:xfrm>
            <a:off x="526093" y="1504808"/>
            <a:ext cx="1791222" cy="4282215"/>
          </a:xfrm>
          <a:prstGeom prst="roundRect">
            <a:avLst/>
          </a:prstGeom>
          <a:solidFill>
            <a:schemeClr val="accent1">
              <a:alpha val="1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l"/>
            <a:endParaRPr lang="en-US" sz="2000" dirty="0" smtClean="0">
              <a:solidFill>
                <a:schemeClr val="bg1"/>
              </a:solidFill>
              <a:latin typeface="+mj-lt"/>
            </a:endParaRPr>
          </a:p>
        </p:txBody>
      </p:sp>
      <p:sp>
        <p:nvSpPr>
          <p:cNvPr id="6" name="Rounded Rectangle 5"/>
          <p:cNvSpPr/>
          <p:nvPr/>
        </p:nvSpPr>
        <p:spPr bwMode="auto">
          <a:xfrm>
            <a:off x="2480154" y="3795387"/>
            <a:ext cx="3156558" cy="1991637"/>
          </a:xfrm>
          <a:prstGeom prst="roundRect">
            <a:avLst/>
          </a:prstGeom>
          <a:solidFill>
            <a:schemeClr val="accent2">
              <a:alpha val="4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18" charset="0"/>
            </a:endParaRPr>
          </a:p>
        </p:txBody>
      </p:sp>
      <p:sp>
        <p:nvSpPr>
          <p:cNvPr id="7" name="Rounded Rectangle 6"/>
          <p:cNvSpPr/>
          <p:nvPr/>
        </p:nvSpPr>
        <p:spPr bwMode="auto">
          <a:xfrm>
            <a:off x="2480154" y="1504809"/>
            <a:ext cx="3156558" cy="1939849"/>
          </a:xfrm>
          <a:prstGeom prst="roundRect">
            <a:avLst/>
          </a:prstGeom>
          <a:solidFill>
            <a:schemeClr val="accent2">
              <a:alpha val="4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kumimoji="0" lang="en-US" sz="2000" b="0" i="0" u="none" strike="noStrike" cap="none" normalizeH="0" baseline="0" dirty="0" smtClean="0">
              <a:ln>
                <a:noFill/>
              </a:ln>
              <a:latin typeface="+mj-lt"/>
            </a:endParaRPr>
          </a:p>
        </p:txBody>
      </p:sp>
      <p:sp>
        <p:nvSpPr>
          <p:cNvPr id="22" name="TextBox 21"/>
          <p:cNvSpPr txBox="1"/>
          <p:nvPr/>
        </p:nvSpPr>
        <p:spPr>
          <a:xfrm>
            <a:off x="2480154" y="1135477"/>
            <a:ext cx="1095173" cy="369332"/>
          </a:xfrm>
          <a:prstGeom prst="rect">
            <a:avLst/>
          </a:prstGeom>
          <a:noFill/>
        </p:spPr>
        <p:txBody>
          <a:bodyPr wrap="none" rtlCol="0">
            <a:spAutoFit/>
          </a:bodyPr>
          <a:lstStyle/>
          <a:p>
            <a:r>
              <a:rPr lang="en-US" b="1" dirty="0" smtClean="0"/>
              <a:t>Clump 1</a:t>
            </a:r>
            <a:endParaRPr lang="en-US" b="1" dirty="0"/>
          </a:p>
        </p:txBody>
      </p:sp>
      <p:sp>
        <p:nvSpPr>
          <p:cNvPr id="35" name="TextBox 34"/>
          <p:cNvSpPr txBox="1"/>
          <p:nvPr/>
        </p:nvSpPr>
        <p:spPr>
          <a:xfrm>
            <a:off x="2480154" y="3461250"/>
            <a:ext cx="1095173" cy="369332"/>
          </a:xfrm>
          <a:prstGeom prst="rect">
            <a:avLst/>
          </a:prstGeom>
          <a:noFill/>
        </p:spPr>
        <p:txBody>
          <a:bodyPr wrap="none" rtlCol="0">
            <a:spAutoFit/>
          </a:bodyPr>
          <a:lstStyle/>
          <a:p>
            <a:r>
              <a:rPr lang="en-US" b="1" dirty="0" smtClean="0"/>
              <a:t>Clump 2</a:t>
            </a:r>
            <a:endParaRPr lang="en-US" b="1" dirty="0"/>
          </a:p>
        </p:txBody>
      </p:sp>
      <p:sp>
        <p:nvSpPr>
          <p:cNvPr id="38" name="TextBox 37"/>
          <p:cNvSpPr txBox="1"/>
          <p:nvPr/>
        </p:nvSpPr>
        <p:spPr>
          <a:xfrm>
            <a:off x="457200" y="1135476"/>
            <a:ext cx="1095173" cy="369332"/>
          </a:xfrm>
          <a:prstGeom prst="rect">
            <a:avLst/>
          </a:prstGeom>
          <a:noFill/>
        </p:spPr>
        <p:txBody>
          <a:bodyPr wrap="none" rtlCol="0">
            <a:spAutoFit/>
          </a:bodyPr>
          <a:lstStyle/>
          <a:p>
            <a:r>
              <a:rPr lang="en-US" b="1" dirty="0" smtClean="0"/>
              <a:t>Clump 0</a:t>
            </a:r>
            <a:endParaRPr lang="en-US" b="1" dirty="0"/>
          </a:p>
        </p:txBody>
      </p:sp>
      <p:sp>
        <p:nvSpPr>
          <p:cNvPr id="68" name="TextBox 67"/>
          <p:cNvSpPr txBox="1"/>
          <p:nvPr/>
        </p:nvSpPr>
        <p:spPr>
          <a:xfrm>
            <a:off x="5949864" y="1135477"/>
            <a:ext cx="1095173" cy="369332"/>
          </a:xfrm>
          <a:prstGeom prst="rect">
            <a:avLst/>
          </a:prstGeom>
          <a:noFill/>
        </p:spPr>
        <p:txBody>
          <a:bodyPr wrap="none" rtlCol="0">
            <a:spAutoFit/>
          </a:bodyPr>
          <a:lstStyle/>
          <a:p>
            <a:r>
              <a:rPr lang="en-US" b="1" dirty="0" smtClean="0"/>
              <a:t>Clump 0</a:t>
            </a:r>
            <a:endParaRPr lang="en-US"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bwMode="auto">
          <a:xfrm>
            <a:off x="5562600" y="4811360"/>
            <a:ext cx="3352799" cy="581417"/>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Clump 2 Sleeping</a:t>
            </a:r>
            <a:endParaRPr kumimoji="0" lang="en-US" sz="1600" b="0" i="0" u="none" strike="noStrike" cap="none" normalizeH="0" baseline="0" dirty="0" smtClean="0">
              <a:ln>
                <a:noFill/>
              </a:ln>
              <a:effectLst/>
              <a:latin typeface="+mj-lt"/>
            </a:endParaRPr>
          </a:p>
        </p:txBody>
      </p:sp>
      <p:sp>
        <p:nvSpPr>
          <p:cNvPr id="36" name="Rounded Rectangle 35"/>
          <p:cNvSpPr/>
          <p:nvPr/>
        </p:nvSpPr>
        <p:spPr bwMode="auto">
          <a:xfrm>
            <a:off x="5410200" y="2146646"/>
            <a:ext cx="3505198" cy="581417"/>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Clump 1 Sleeping</a:t>
            </a:r>
            <a:endParaRPr kumimoji="0" lang="en-US" sz="1600" b="0" i="0" u="none" strike="noStrike" cap="none" normalizeH="0" baseline="0" dirty="0" smtClean="0">
              <a:ln>
                <a:noFill/>
              </a:ln>
              <a:effectLst/>
              <a:latin typeface="+mj-lt"/>
            </a:endParaRPr>
          </a:p>
        </p:txBody>
      </p:sp>
      <p:sp>
        <p:nvSpPr>
          <p:cNvPr id="8" name="Rounded Rectangle 7"/>
          <p:cNvSpPr/>
          <p:nvPr/>
        </p:nvSpPr>
        <p:spPr bwMode="auto">
          <a:xfrm>
            <a:off x="2590800" y="3429000"/>
            <a:ext cx="3886200" cy="609600"/>
          </a:xfrm>
          <a:prstGeom prst="round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Clump</a:t>
            </a:r>
            <a:r>
              <a:rPr kumimoji="0" lang="en-US" sz="1600" b="0" i="0" u="none" strike="noStrike" cap="none" normalizeH="0" baseline="0" dirty="0" smtClean="0">
                <a:ln>
                  <a:noFill/>
                </a:ln>
                <a:effectLst/>
                <a:latin typeface="+mj-lt"/>
              </a:rPr>
              <a:t> 0 Sleeping</a:t>
            </a:r>
          </a:p>
        </p:txBody>
      </p:sp>
      <p:sp>
        <p:nvSpPr>
          <p:cNvPr id="2" name="Title 1"/>
          <p:cNvSpPr>
            <a:spLocks noGrp="1"/>
          </p:cNvSpPr>
          <p:nvPr>
            <p:ph type="title"/>
          </p:nvPr>
        </p:nvSpPr>
        <p:spPr/>
        <p:txBody>
          <a:bodyPr/>
          <a:lstStyle/>
          <a:p>
            <a:r>
              <a:rPr lang="en-US" dirty="0" smtClean="0"/>
              <a:t>LabVIEW Clumping Algorithm</a:t>
            </a:r>
            <a:endParaRPr lang="en-US" dirty="0"/>
          </a:p>
        </p:txBody>
      </p:sp>
      <p:sp>
        <p:nvSpPr>
          <p:cNvPr id="4" name="Rounded Rectangle 3"/>
          <p:cNvSpPr/>
          <p:nvPr/>
        </p:nvSpPr>
        <p:spPr bwMode="auto">
          <a:xfrm>
            <a:off x="6291196" y="2804972"/>
            <a:ext cx="2624203" cy="178078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600" dirty="0" smtClean="0">
                <a:solidFill>
                  <a:schemeClr val="bg1"/>
                </a:solidFill>
                <a:latin typeface="+mj-lt"/>
              </a:rPr>
              <a:t>Completion of diagram:</a:t>
            </a:r>
          </a:p>
          <a:p>
            <a:r>
              <a:rPr lang="en-US" sz="1600" dirty="0" smtClean="0">
                <a:solidFill>
                  <a:schemeClr val="bg1"/>
                </a:solidFill>
                <a:latin typeface="+mj-lt"/>
              </a:rPr>
              <a:t>Divide nodes, display of </a:t>
            </a:r>
          </a:p>
          <a:p>
            <a:r>
              <a:rPr lang="en-US" sz="1600" dirty="0" smtClean="0">
                <a:solidFill>
                  <a:schemeClr val="bg1"/>
                </a:solidFill>
                <a:latin typeface="+mj-lt"/>
              </a:rPr>
              <a:t>indicators, then VI exit.</a:t>
            </a:r>
          </a:p>
        </p:txBody>
      </p:sp>
      <p:sp>
        <p:nvSpPr>
          <p:cNvPr id="5" name="Rounded Rectangle 4"/>
          <p:cNvSpPr/>
          <p:nvPr/>
        </p:nvSpPr>
        <p:spPr bwMode="auto">
          <a:xfrm>
            <a:off x="331939" y="2724596"/>
            <a:ext cx="2467628" cy="19415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l"/>
            <a:r>
              <a:rPr lang="en-US" sz="1600" dirty="0" smtClean="0">
                <a:solidFill>
                  <a:schemeClr val="bg1"/>
                </a:solidFill>
                <a:latin typeface="+mj-lt"/>
              </a:rPr>
              <a:t>Start of diagram:</a:t>
            </a:r>
          </a:p>
          <a:p>
            <a:pPr algn="l"/>
            <a:r>
              <a:rPr lang="en-US" sz="1600" dirty="0" smtClean="0">
                <a:solidFill>
                  <a:schemeClr val="bg1"/>
                </a:solidFill>
                <a:latin typeface="+mj-lt"/>
              </a:rPr>
              <a:t>Reads controls, then schedules Clumps 1 and 2</a:t>
            </a:r>
          </a:p>
          <a:p>
            <a:pPr algn="l"/>
            <a:r>
              <a:rPr lang="en-US" sz="1600" dirty="0" smtClean="0">
                <a:solidFill>
                  <a:schemeClr val="bg1"/>
                </a:solidFill>
                <a:latin typeface="+mj-lt"/>
              </a:rPr>
              <a:t> Then sleeps...</a:t>
            </a:r>
          </a:p>
        </p:txBody>
      </p:sp>
      <p:sp>
        <p:nvSpPr>
          <p:cNvPr id="6" name="Rounded Rectangle 5"/>
          <p:cNvSpPr/>
          <p:nvPr/>
        </p:nvSpPr>
        <p:spPr bwMode="auto">
          <a:xfrm>
            <a:off x="3501024" y="4325239"/>
            <a:ext cx="2173266" cy="1553226"/>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1600" dirty="0" smtClean="0">
                <a:latin typeface="+mj-lt"/>
              </a:rPr>
              <a:t>Bottom For Loop</a:t>
            </a:r>
          </a:p>
          <a:p>
            <a:pPr algn="l"/>
            <a:r>
              <a:rPr lang="en-US" sz="1600" dirty="0" smtClean="0">
                <a:latin typeface="+mj-lt"/>
              </a:rPr>
              <a:t>Indicator is updated</a:t>
            </a:r>
          </a:p>
          <a:p>
            <a:pPr algn="l"/>
            <a:r>
              <a:rPr lang="en-US" sz="1600" dirty="0" smtClean="0">
                <a:latin typeface="+mj-lt"/>
              </a:rPr>
              <a:t>Clump 0 Scheduled</a:t>
            </a:r>
          </a:p>
          <a:p>
            <a:pPr algn="l"/>
            <a:r>
              <a:rPr lang="en-US" sz="1600" dirty="0" smtClean="0">
                <a:latin typeface="+mj-lt"/>
              </a:rPr>
              <a:t> Sleep...</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pitchFamily="18" charset="0"/>
            </a:endParaRPr>
          </a:p>
        </p:txBody>
      </p:sp>
      <p:sp>
        <p:nvSpPr>
          <p:cNvPr id="7" name="Rounded Rectangle 6"/>
          <p:cNvSpPr/>
          <p:nvPr/>
        </p:nvSpPr>
        <p:spPr bwMode="auto">
          <a:xfrm>
            <a:off x="3488498" y="1660742"/>
            <a:ext cx="2173266" cy="1553226"/>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1600" dirty="0" smtClean="0">
                <a:latin typeface="+mj-lt"/>
              </a:rPr>
              <a:t>Top For Loop</a:t>
            </a:r>
          </a:p>
          <a:p>
            <a:pPr algn="l"/>
            <a:r>
              <a:rPr lang="en-US" sz="1600" dirty="0" smtClean="0">
                <a:latin typeface="+mj-lt"/>
              </a:rPr>
              <a:t>Indicator is updated</a:t>
            </a:r>
          </a:p>
          <a:p>
            <a:pPr algn="l"/>
            <a:r>
              <a:rPr lang="en-US" sz="1600" dirty="0" smtClean="0">
                <a:latin typeface="+mj-lt"/>
              </a:rPr>
              <a:t>Clump 0 Scheduled</a:t>
            </a:r>
          </a:p>
          <a:p>
            <a:pPr algn="l"/>
            <a:r>
              <a:rPr lang="en-US" sz="1600" dirty="0" smtClean="0">
                <a:latin typeface="+mj-lt"/>
              </a:rPr>
              <a:t> Sleep...</a:t>
            </a:r>
            <a:endParaRPr kumimoji="0" lang="en-US" sz="1600" b="0" i="0" u="none" strike="noStrike" cap="none" normalizeH="0" baseline="0" dirty="0" smtClean="0">
              <a:ln>
                <a:noFill/>
              </a:ln>
              <a:latin typeface="+mj-lt"/>
            </a:endParaRPr>
          </a:p>
        </p:txBody>
      </p:sp>
      <p:cxnSp>
        <p:nvCxnSpPr>
          <p:cNvPr id="11" name="Straight Arrow Connector 10"/>
          <p:cNvCxnSpPr>
            <a:stCxn id="5" idx="3"/>
            <a:endCxn id="7" idx="1"/>
          </p:cNvCxnSpPr>
          <p:nvPr/>
        </p:nvCxnSpPr>
        <p:spPr bwMode="auto">
          <a:xfrm flipV="1">
            <a:off x="2799567" y="2437355"/>
            <a:ext cx="688931" cy="1258008"/>
          </a:xfrm>
          <a:prstGeom prst="straightConnector1">
            <a:avLst/>
          </a:prstGeom>
          <a:solidFill>
            <a:schemeClr val="accent1"/>
          </a:solidFill>
          <a:ln w="63500" cap="flat" cmpd="sng" algn="ctr">
            <a:solidFill>
              <a:schemeClr val="tx1"/>
            </a:solidFill>
            <a:prstDash val="solid"/>
            <a:round/>
            <a:headEnd type="none" w="med" len="med"/>
            <a:tailEnd type="arrow"/>
          </a:ln>
          <a:effectLst/>
        </p:spPr>
      </p:cxnSp>
      <p:cxnSp>
        <p:nvCxnSpPr>
          <p:cNvPr id="12" name="Straight Arrow Connector 11"/>
          <p:cNvCxnSpPr>
            <a:stCxn id="5" idx="3"/>
            <a:endCxn id="6" idx="1"/>
          </p:cNvCxnSpPr>
          <p:nvPr/>
        </p:nvCxnSpPr>
        <p:spPr bwMode="auto">
          <a:xfrm>
            <a:off x="2799567" y="3695363"/>
            <a:ext cx="701457" cy="1406489"/>
          </a:xfrm>
          <a:prstGeom prst="straightConnector1">
            <a:avLst/>
          </a:prstGeom>
          <a:solidFill>
            <a:schemeClr val="accent1"/>
          </a:solidFill>
          <a:ln w="63500" cap="flat" cmpd="sng" algn="ctr">
            <a:solidFill>
              <a:schemeClr val="tx1"/>
            </a:solidFill>
            <a:prstDash val="solid"/>
            <a:round/>
            <a:headEnd type="none" w="med" len="med"/>
            <a:tailEnd type="arrow"/>
          </a:ln>
          <a:effectLst/>
        </p:spPr>
      </p:cxnSp>
      <p:cxnSp>
        <p:nvCxnSpPr>
          <p:cNvPr id="15" name="Straight Arrow Connector 14"/>
          <p:cNvCxnSpPr>
            <a:stCxn id="7" idx="3"/>
            <a:endCxn id="4" idx="1"/>
          </p:cNvCxnSpPr>
          <p:nvPr/>
        </p:nvCxnSpPr>
        <p:spPr bwMode="auto">
          <a:xfrm>
            <a:off x="5661764" y="2437355"/>
            <a:ext cx="629432" cy="1258008"/>
          </a:xfrm>
          <a:prstGeom prst="straightConnector1">
            <a:avLst/>
          </a:prstGeom>
          <a:solidFill>
            <a:schemeClr val="accent1"/>
          </a:solidFill>
          <a:ln w="63500" cap="flat" cmpd="sng" algn="ctr">
            <a:solidFill>
              <a:schemeClr val="tx1"/>
            </a:solidFill>
            <a:prstDash val="solid"/>
            <a:round/>
            <a:headEnd type="none" w="med" len="med"/>
            <a:tailEnd type="arrow"/>
          </a:ln>
          <a:effectLst/>
        </p:spPr>
      </p:cxnSp>
      <p:cxnSp>
        <p:nvCxnSpPr>
          <p:cNvPr id="18" name="Straight Arrow Connector 17"/>
          <p:cNvCxnSpPr>
            <a:stCxn id="6" idx="3"/>
            <a:endCxn id="4" idx="1"/>
          </p:cNvCxnSpPr>
          <p:nvPr/>
        </p:nvCxnSpPr>
        <p:spPr bwMode="auto">
          <a:xfrm flipV="1">
            <a:off x="5674290" y="3695363"/>
            <a:ext cx="616906" cy="1406489"/>
          </a:xfrm>
          <a:prstGeom prst="straightConnector1">
            <a:avLst/>
          </a:prstGeom>
          <a:solidFill>
            <a:schemeClr val="accent1"/>
          </a:solidFill>
          <a:ln w="63500" cap="flat" cmpd="sng" algn="ctr">
            <a:solidFill>
              <a:schemeClr val="tx1"/>
            </a:solidFill>
            <a:prstDash val="solid"/>
            <a:round/>
            <a:headEnd type="none" w="med" len="med"/>
            <a:tailEnd type="arrow"/>
          </a:ln>
          <a:effectLst/>
        </p:spPr>
      </p:cxnSp>
      <p:sp>
        <p:nvSpPr>
          <p:cNvPr id="22" name="TextBox 21"/>
          <p:cNvSpPr txBox="1"/>
          <p:nvPr/>
        </p:nvSpPr>
        <p:spPr>
          <a:xfrm>
            <a:off x="3160117" y="1304550"/>
            <a:ext cx="1095173" cy="369332"/>
          </a:xfrm>
          <a:prstGeom prst="rect">
            <a:avLst/>
          </a:prstGeom>
          <a:noFill/>
        </p:spPr>
        <p:txBody>
          <a:bodyPr wrap="none" rtlCol="0">
            <a:spAutoFit/>
          </a:bodyPr>
          <a:lstStyle/>
          <a:p>
            <a:r>
              <a:rPr lang="en-US" b="1" dirty="0" smtClean="0"/>
              <a:t>Clump 1</a:t>
            </a:r>
            <a:endParaRPr lang="en-US" b="1" dirty="0"/>
          </a:p>
        </p:txBody>
      </p:sp>
      <p:sp>
        <p:nvSpPr>
          <p:cNvPr id="35" name="TextBox 34"/>
          <p:cNvSpPr txBox="1"/>
          <p:nvPr/>
        </p:nvSpPr>
        <p:spPr>
          <a:xfrm>
            <a:off x="3160117" y="3996880"/>
            <a:ext cx="1095173" cy="369332"/>
          </a:xfrm>
          <a:prstGeom prst="rect">
            <a:avLst/>
          </a:prstGeom>
          <a:noFill/>
        </p:spPr>
        <p:txBody>
          <a:bodyPr wrap="none" rtlCol="0">
            <a:spAutoFit/>
          </a:bodyPr>
          <a:lstStyle/>
          <a:p>
            <a:r>
              <a:rPr lang="en-US" b="1" dirty="0" smtClean="0"/>
              <a:t>Clump 2</a:t>
            </a:r>
            <a:endParaRPr lang="en-US" b="1" dirty="0"/>
          </a:p>
        </p:txBody>
      </p:sp>
      <p:sp>
        <p:nvSpPr>
          <p:cNvPr id="38" name="TextBox 37"/>
          <p:cNvSpPr txBox="1"/>
          <p:nvPr/>
        </p:nvSpPr>
        <p:spPr>
          <a:xfrm>
            <a:off x="165543" y="2358731"/>
            <a:ext cx="1095173" cy="369332"/>
          </a:xfrm>
          <a:prstGeom prst="rect">
            <a:avLst/>
          </a:prstGeom>
          <a:noFill/>
        </p:spPr>
        <p:txBody>
          <a:bodyPr wrap="none" rtlCol="0">
            <a:spAutoFit/>
          </a:bodyPr>
          <a:lstStyle/>
          <a:p>
            <a:r>
              <a:rPr lang="en-US" b="1" dirty="0" smtClean="0"/>
              <a:t>Clump 0</a:t>
            </a:r>
            <a:endParaRPr lang="en-US"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to sleep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a node “goes to sleep” it puts itself on a wait queue and then returns to the execution system</a:t>
            </a:r>
          </a:p>
          <a:p>
            <a:pPr lvl="1"/>
            <a:r>
              <a:rPr lang="en-US" dirty="0" smtClean="0"/>
              <a:t>E.g., Queues, SubVI calls, debugging, etc.</a:t>
            </a:r>
          </a:p>
          <a:p>
            <a:r>
              <a:rPr lang="en-US" dirty="0" smtClean="0"/>
              <a:t>When it is done waiting it is taken off the wait queue and put back on the execution queue</a:t>
            </a:r>
          </a:p>
          <a:p>
            <a:r>
              <a:rPr lang="en-US" dirty="0" smtClean="0"/>
              <a:t>Sometimes VIs will “yield” execution by stopping their execution and going back on the queue</a:t>
            </a:r>
          </a:p>
          <a:p>
            <a:pPr lvl="1"/>
            <a:r>
              <a:rPr lang="en-US" dirty="0" smtClean="0"/>
              <a:t>E.g., While loops</a:t>
            </a:r>
          </a:p>
          <a:p>
            <a:r>
              <a:rPr lang="en-US" dirty="0" smtClean="0"/>
              <a:t>Queue elements track progress so they can pick up where they left off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NI Cle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Clean.thmx</Template>
  <TotalTime>1030</TotalTime>
  <Words>6593</Words>
  <Application>Microsoft Office PowerPoint</Application>
  <PresentationFormat>On-screen Show (4:3)</PresentationFormat>
  <Paragraphs>384</Paragraphs>
  <Slides>46</Slides>
  <Notes>38</Notes>
  <HiddenSlides>6</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NI Clean</vt:lpstr>
      <vt:lpstr>Dev Days – Performance and Memory Management</vt:lpstr>
      <vt:lpstr>Goals</vt:lpstr>
      <vt:lpstr>The LabVIEW Execution System</vt:lpstr>
      <vt:lpstr>The LabVIEW Execution System</vt:lpstr>
      <vt:lpstr>LabVIEW Execution System</vt:lpstr>
      <vt:lpstr>LabVIEW Execution System</vt:lpstr>
      <vt:lpstr>LabVIEW Clumping Algorithm</vt:lpstr>
      <vt:lpstr>LabVIEW Clumping Algorithm</vt:lpstr>
      <vt:lpstr>Going to sleep</vt:lpstr>
      <vt:lpstr>Preferred Execution Systems</vt:lpstr>
      <vt:lpstr>Switching Execution Systems</vt:lpstr>
      <vt:lpstr>Priorities</vt:lpstr>
      <vt:lpstr>Subroutine Priority</vt:lpstr>
      <vt:lpstr>Inline VIs</vt:lpstr>
      <vt:lpstr>Blocking a thread</vt:lpstr>
      <vt:lpstr>Wire Semantics</vt:lpstr>
      <vt:lpstr>Optimizations by LabVIEW</vt:lpstr>
      <vt:lpstr>The “In Place” Algorithm</vt:lpstr>
      <vt:lpstr>Bottom Up</vt:lpstr>
      <vt:lpstr>Showing Buffer Allocations</vt:lpstr>
      <vt:lpstr>Example of In Place Optimization</vt:lpstr>
      <vt:lpstr>Make the first SubVI “in place”</vt:lpstr>
      <vt:lpstr>SubVI 2 is made “in place”</vt:lpstr>
      <vt:lpstr>SubVI 3 is made “in place”</vt:lpstr>
      <vt:lpstr>Final Result: Dots are Hidden</vt:lpstr>
      <vt:lpstr>In Place Element Structure Nodes</vt:lpstr>
      <vt:lpstr>Panel Data or Operate Buffers</vt:lpstr>
      <vt:lpstr>Transfer Buffers </vt:lpstr>
      <vt:lpstr>Local and Global Variables</vt:lpstr>
      <vt:lpstr>Local Variables vs. VI Server Property Node</vt:lpstr>
      <vt:lpstr>Data by Reference</vt:lpstr>
      <vt:lpstr>Data Value References</vt:lpstr>
      <vt:lpstr>Memory Reallocation</vt:lpstr>
      <vt:lpstr>Conditional Indicators</vt:lpstr>
      <vt:lpstr>Dataspaces</vt:lpstr>
      <vt:lpstr>Reentrancy and Dataspaces</vt:lpstr>
      <vt:lpstr>Dataspace Contents</vt:lpstr>
      <vt:lpstr>Dataspace Contents</vt:lpstr>
      <vt:lpstr>LabVIEW Cleanup</vt:lpstr>
      <vt:lpstr>Memory Usage of the User Interface</vt:lpstr>
      <vt:lpstr>SubVIs and Memory Usage</vt:lpstr>
      <vt:lpstr>Tips for reducing memory usage</vt:lpstr>
      <vt:lpstr>Memory Fragmentation</vt:lpstr>
      <vt:lpstr>General Benchmarking tips</vt:lpstr>
      <vt:lpstr>Questions</vt:lpstr>
      <vt:lpstr>Defer Panel Updates</vt:lpstr>
    </vt:vector>
  </TitlesOfParts>
  <Company>The G Team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Nancy Hollenback</dc:creator>
  <cp:lastModifiedBy>Stephen R. Mercer</cp:lastModifiedBy>
  <cp:revision>48</cp:revision>
  <dcterms:created xsi:type="dcterms:W3CDTF">2011-03-03T03:35:18Z</dcterms:created>
  <dcterms:modified xsi:type="dcterms:W3CDTF">2011-03-31T14:30:18Z</dcterms:modified>
</cp:coreProperties>
</file>