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86" r:id="rId3"/>
    <p:sldId id="289" r:id="rId4"/>
    <p:sldId id="265" r:id="rId5"/>
    <p:sldId id="266" r:id="rId6"/>
    <p:sldId id="267" r:id="rId7"/>
    <p:sldId id="288" r:id="rId8"/>
    <p:sldId id="287" r:id="rId9"/>
    <p:sldId id="290" r:id="rId10"/>
    <p:sldId id="291" r:id="rId11"/>
    <p:sldId id="276" r:id="rId12"/>
    <p:sldId id="269" r:id="rId13"/>
    <p:sldId id="270" r:id="rId14"/>
    <p:sldId id="302" r:id="rId15"/>
    <p:sldId id="293" r:id="rId16"/>
    <p:sldId id="292" r:id="rId17"/>
    <p:sldId id="281" r:id="rId18"/>
    <p:sldId id="300" r:id="rId19"/>
    <p:sldId id="309" r:id="rId20"/>
    <p:sldId id="303" r:id="rId21"/>
    <p:sldId id="304" r:id="rId22"/>
    <p:sldId id="294" r:id="rId23"/>
    <p:sldId id="295" r:id="rId24"/>
    <p:sldId id="301" r:id="rId25"/>
    <p:sldId id="305" r:id="rId26"/>
    <p:sldId id="306" r:id="rId27"/>
    <p:sldId id="307" r:id="rId28"/>
    <p:sldId id="308"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278" r:id="rId42"/>
    <p:sldId id="275" r:id="rId43"/>
    <p:sldId id="285" r:id="rId44"/>
    <p:sldId id="284" r:id="rId45"/>
    <p:sldId id="297" r:id="rId46"/>
    <p:sldId id="296" r:id="rId47"/>
    <p:sldId id="298" r:id="rId48"/>
    <p:sldId id="29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3" autoAdjust="0"/>
    <p:restoredTop sz="94660"/>
  </p:normalViewPr>
  <p:slideViewPr>
    <p:cSldViewPr>
      <p:cViewPr varScale="1">
        <p:scale>
          <a:sx n="85" d="100"/>
          <a:sy n="85" d="100"/>
        </p:scale>
        <p:origin x="139"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8/25/2021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8/25/2021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8/25/2021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8/25/2021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LẬP TRÌNH MẠNG MÁY TÍNH</a:t>
            </a:r>
            <a:endParaRPr dirty="0"/>
          </a:p>
        </p:txBody>
      </p:sp>
      <p:sp>
        <p:nvSpPr>
          <p:cNvPr id="3" name="Subtitle 2"/>
          <p:cNvSpPr>
            <a:spLocks noGrp="1"/>
          </p:cNvSpPr>
          <p:nvPr>
            <p:ph type="subTitle" idx="1"/>
          </p:nvPr>
        </p:nvSpPr>
        <p:spPr/>
        <p:txBody>
          <a:bodyPr>
            <a:normAutofit/>
          </a:bodyPr>
          <a:lstStyle/>
          <a:p>
            <a:r>
              <a:rPr lang="en-US" sz="2800" dirty="0" err="1"/>
              <a:t>Giảng</a:t>
            </a:r>
            <a:r>
              <a:rPr lang="en-US" sz="2800" dirty="0"/>
              <a:t> </a:t>
            </a:r>
            <a:r>
              <a:rPr lang="en-US" sz="2800" dirty="0" err="1"/>
              <a:t>viên</a:t>
            </a:r>
            <a:r>
              <a:rPr lang="en-US" sz="2800" dirty="0"/>
              <a:t>: </a:t>
            </a:r>
            <a:r>
              <a:rPr lang="en-US" sz="2800" dirty="0" err="1"/>
              <a:t>Th.S</a:t>
            </a:r>
            <a:r>
              <a:rPr lang="en-US" sz="2800" dirty="0"/>
              <a:t> Phan Thanh Hy</a:t>
            </a:r>
            <a:endParaRPr sz="28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5E3A-9D1D-4FE9-AFB1-3B4222AC2B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B76D9C6-1491-4422-8F15-8E5F82737B2A}"/>
              </a:ext>
            </a:extLst>
          </p:cNvPr>
          <p:cNvSpPr>
            <a:spLocks noGrp="1"/>
          </p:cNvSpPr>
          <p:nvPr>
            <p:ph sz="half" idx="1"/>
          </p:nvPr>
        </p:nvSpPr>
        <p:spPr>
          <a:xfrm>
            <a:off x="0" y="1825625"/>
            <a:ext cx="6172200" cy="4575175"/>
          </a:xfrm>
        </p:spPr>
        <p:txBody>
          <a:bodyPr>
            <a:normAutofit fontScale="25000" lnSpcReduction="20000"/>
          </a:bodyPr>
          <a:lstStyle/>
          <a:p>
            <a:pPr algn="l"/>
            <a:r>
              <a:rPr lang="vi-VN" sz="8000" b="0" i="0" dirty="0">
                <a:effectLst/>
                <a:latin typeface="Arial" panose="020B0604020202020204" pitchFamily="34" charset="0"/>
              </a:rPr>
              <a:t>UDP được sử dụng khi tốc độ nhanh và không cần thiết sửa lỗi. Ví dụ, UDP thường được sử dụng cho các chương trình phát sóng trực tiếp và game online.</a:t>
            </a:r>
          </a:p>
          <a:p>
            <a:pPr algn="l"/>
            <a:r>
              <a:rPr lang="vi-VN" sz="8000" b="0" i="0" dirty="0">
                <a:effectLst/>
                <a:latin typeface="Arial" panose="020B0604020202020204" pitchFamily="34" charset="0"/>
              </a:rPr>
              <a:t>Giả dụ, bạn đang xem phát video trực tiếp, thường được phát bằng UDP thay vì TCP. Máy chủ sẽ gửi một luồng liên tục các gói tin UDP tới máy tính đang xem. Nếu bạn mất kết nối trong vài giây, video sẽ bị dừng hoặc bị giật trong giây lát và sau đó chuyển sang bit hiện tại của chương trình phát sóng. Nếu bạn chỉ bị mất gói tin nhỏ, video hoặc âm thanh có thể bị méo trong giây lát vì video sẽ tiếp tục phát mà không có dữ liệu bị thiếu.</a:t>
            </a:r>
          </a:p>
          <a:p>
            <a:pPr algn="l"/>
            <a:r>
              <a:rPr lang="vi-VN" sz="8000" b="0" i="0" dirty="0">
                <a:effectLst/>
                <a:latin typeface="Arial" panose="020B0604020202020204" pitchFamily="34" charset="0"/>
              </a:rPr>
              <a:t>Điều này hoạt động tương tự trong các trò chơi trực tuyến. Nếu bạn bỏ lỡ một số gói tin UDP, nhân vật người chơi có thể dịch chuyển trên bản đồ khi bạn nhận gói tin UDP mới. Việc bỏ qua sửa lỗi của TCP sẽ giúp tăng tốc kết nối trò chơi và giảm độ trễ.</a:t>
            </a:r>
          </a:p>
          <a:p>
            <a:endParaRPr lang="en-US" dirty="0"/>
          </a:p>
        </p:txBody>
      </p:sp>
      <p:pic>
        <p:nvPicPr>
          <p:cNvPr id="2050" name="Picture 2" descr="Hướng dẫn cách để dùng Google Meet quan sát được nhiều học sinh">
            <a:extLst>
              <a:ext uri="{FF2B5EF4-FFF2-40B4-BE49-F238E27FC236}">
                <a16:creationId xmlns:a16="http://schemas.microsoft.com/office/drawing/2014/main" id="{56989B83-AF02-453F-9796-B3E5DA50A766}"/>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825625"/>
            <a:ext cx="4343400" cy="24431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ague of Legends Logo | Symbol, History, PNG (3840*2160)">
            <a:extLst>
              <a:ext uri="{FF2B5EF4-FFF2-40B4-BE49-F238E27FC236}">
                <a16:creationId xmlns:a16="http://schemas.microsoft.com/office/drawing/2014/main" id="{B79C86FB-A896-47D3-BFEE-BFC2593334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4255340"/>
            <a:ext cx="4343400"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3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ppt_x"/>
                                          </p:val>
                                        </p:tav>
                                        <p:tav tm="100000">
                                          <p:val>
                                            <p:strVal val="#ppt_x"/>
                                          </p:val>
                                        </p:tav>
                                      </p:tavLst>
                                    </p:anim>
                                    <p:anim calcmode="lin" valueType="num">
                                      <p:cBhvr additive="base">
                                        <p:cTn id="23" dur="500" fill="hold"/>
                                        <p:tgtEl>
                                          <p:spTgt spid="205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1000"/>
                                        <p:tgtEl>
                                          <p:spTgt spid="2052"/>
                                        </p:tgtEl>
                                      </p:cBhvr>
                                    </p:animEffect>
                                    <p:anim calcmode="lin" valueType="num">
                                      <p:cBhvr>
                                        <p:cTn id="28" dur="1000" fill="hold"/>
                                        <p:tgtEl>
                                          <p:spTgt spid="2052"/>
                                        </p:tgtEl>
                                        <p:attrNameLst>
                                          <p:attrName>ppt_x</p:attrName>
                                        </p:attrNameLst>
                                      </p:cBhvr>
                                      <p:tavLst>
                                        <p:tav tm="0">
                                          <p:val>
                                            <p:strVal val="#ppt_x"/>
                                          </p:val>
                                        </p:tav>
                                        <p:tav tm="100000">
                                          <p:val>
                                            <p:strVal val="#ppt_x"/>
                                          </p:val>
                                        </p:tav>
                                      </p:tavLst>
                                    </p:anim>
                                    <p:anim calcmode="lin" valueType="num">
                                      <p:cBhvr>
                                        <p:cTn id="2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fontScale="90000"/>
          </a:bodyPr>
          <a:lstStyle/>
          <a:p>
            <a:pPr algn="ctr"/>
            <a:r>
              <a:rPr lang="en-US" sz="5400" dirty="0"/>
              <a:t>KHÁC BIỆT GIỮA UDP VÀ TCP </a:t>
            </a:r>
            <a:endParaRPr sz="5400" dirty="0"/>
          </a:p>
        </p:txBody>
      </p:sp>
    </p:spTree>
    <p:extLst>
      <p:ext uri="{BB962C8B-B14F-4D97-AF65-F5344CB8AC3E}">
        <p14:creationId xmlns:p14="http://schemas.microsoft.com/office/powerpoint/2010/main" val="215566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09800"/>
            <a:ext cx="3352800" cy="1143000"/>
          </a:xfrm>
        </p:spPr>
        <p:txBody>
          <a:bodyPr>
            <a:normAutofit fontScale="90000"/>
          </a:bodyPr>
          <a:lstStyle/>
          <a:p>
            <a:r>
              <a:rPr lang="en-US" dirty="0"/>
              <a:t>TCP CÓ GIAO THỨC BẮT TAY BA BƯỚC NHƯNG UDP THÌ KHÔNG </a:t>
            </a:r>
            <a:endParaRPr dirty="0"/>
          </a:p>
        </p:txBody>
      </p:sp>
      <p:pic>
        <p:nvPicPr>
          <p:cNvPr id="2054" name="Picture 6" descr="Giao thức TCP và UDP. TCP là gì? | by Minh Nguyen | Medium">
            <a:extLst>
              <a:ext uri="{FF2B5EF4-FFF2-40B4-BE49-F238E27FC236}">
                <a16:creationId xmlns:a16="http://schemas.microsoft.com/office/drawing/2014/main" id="{37C3088A-F9F5-41E1-B4EA-1D30610458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0" y="1046629"/>
            <a:ext cx="6308203" cy="311467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A4935C8D-3A06-471A-B103-CCF02C04F174}"/>
              </a:ext>
            </a:extLst>
          </p:cNvPr>
          <p:cNvSpPr txBox="1">
            <a:spLocks/>
          </p:cNvSpPr>
          <p:nvPr/>
        </p:nvSpPr>
        <p:spPr>
          <a:xfrm>
            <a:off x="5630601" y="4343400"/>
            <a:ext cx="5715000" cy="6858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GIAO THỨC BẮT TAY 3 BƯỚC</a:t>
            </a:r>
            <a:endParaRPr lang="vi-VN" dirty="0"/>
          </a:p>
        </p:txBody>
      </p:sp>
    </p:spTree>
    <p:extLst>
      <p:ext uri="{BB962C8B-B14F-4D97-AF65-F5344CB8AC3E}">
        <p14:creationId xmlns:p14="http://schemas.microsoft.com/office/powerpoint/2010/main" val="11530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54"/>
                                        </p:tgtEl>
                                        <p:attrNameLst>
                                          <p:attrName>style.visibility</p:attrName>
                                        </p:attrNameLst>
                                      </p:cBhvr>
                                      <p:to>
                                        <p:strVal val="visible"/>
                                      </p:to>
                                    </p:set>
                                    <p:animEffect transition="in" filter="wipe(down)">
                                      <p:cBhvr>
                                        <p:cTn id="11" dur="500"/>
                                        <p:tgtEl>
                                          <p:spTgt spid="205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 y="4419600"/>
            <a:ext cx="5334000" cy="1849437"/>
          </a:xfrm>
        </p:spPr>
        <p:txBody>
          <a:bodyPr>
            <a:normAutofit fontScale="85000" lnSpcReduction="10000"/>
          </a:bodyPr>
          <a:lstStyle/>
          <a:p>
            <a:pPr marL="342900" indent="-342900">
              <a:buFont typeface="Arial" panose="020B0604020202020204" pitchFamily="34" charset="0"/>
              <a:buChar char="•"/>
            </a:pPr>
            <a:r>
              <a:rPr lang="vi-VN" dirty="0"/>
              <a:t>Đảm bảo rằng dữ liệu đến đúng như khi được gửi.</a:t>
            </a:r>
          </a:p>
          <a:p>
            <a:pPr marL="342900" indent="-342900">
              <a:buFont typeface="Arial" panose="020B0604020202020204" pitchFamily="34" charset="0"/>
              <a:buChar char="•"/>
            </a:pPr>
            <a:r>
              <a:rPr lang="vi-VN" dirty="0"/>
              <a:t>Kiểm tra lỗi các luồng dữ liệu, theo dõi các gói dữ liệu.</a:t>
            </a:r>
          </a:p>
          <a:p>
            <a:pPr marL="342900" indent="-342900">
              <a:buFont typeface="Arial" panose="020B0604020202020204" pitchFamily="34" charset="0"/>
              <a:buChar char="•"/>
            </a:pPr>
            <a:r>
              <a:rPr lang="vi-VN" dirty="0"/>
              <a:t>Header 20 byte cho phép 40 byte dữ liệu tùy chọn.</a:t>
            </a:r>
          </a:p>
          <a:p>
            <a:pPr marL="342900" indent="-342900">
              <a:buFont typeface="Arial" panose="020B0604020202020204" pitchFamily="34" charset="0"/>
              <a:buChar char="•"/>
            </a:pPr>
            <a:r>
              <a:rPr lang="vi-VN" dirty="0"/>
              <a:t>Chậm hơn UDP.</a:t>
            </a:r>
          </a:p>
          <a:p>
            <a:pPr marL="342900" indent="-342900">
              <a:buFont typeface="Arial" panose="020B0604020202020204" pitchFamily="34" charset="0"/>
              <a:buChar char="•"/>
            </a:pPr>
            <a:r>
              <a:rPr lang="vi-VN" dirty="0"/>
              <a:t>Tốt nhất cho các ứng dụng yêu cầu độ tin cậy.</a:t>
            </a:r>
            <a:endParaRPr lang="en-US" dirty="0"/>
          </a:p>
        </p:txBody>
      </p:sp>
      <p:sp>
        <p:nvSpPr>
          <p:cNvPr id="5" name="Title 4">
            <a:extLst>
              <a:ext uri="{FF2B5EF4-FFF2-40B4-BE49-F238E27FC236}">
                <a16:creationId xmlns:a16="http://schemas.microsoft.com/office/drawing/2014/main" id="{ED3CE77B-1E47-4DC6-8B09-74E46A11F5D3}"/>
              </a:ext>
            </a:extLst>
          </p:cNvPr>
          <p:cNvSpPr>
            <a:spLocks noGrp="1"/>
          </p:cNvSpPr>
          <p:nvPr>
            <p:ph type="title"/>
          </p:nvPr>
        </p:nvSpPr>
        <p:spPr>
          <a:xfrm>
            <a:off x="1981200" y="9525"/>
            <a:ext cx="2667000" cy="838200"/>
          </a:xfrm>
        </p:spPr>
        <p:txBody>
          <a:bodyPr/>
          <a:lstStyle/>
          <a:p>
            <a:r>
              <a:rPr lang="en-US" dirty="0"/>
              <a:t>TCP</a:t>
            </a:r>
          </a:p>
        </p:txBody>
      </p:sp>
      <p:sp>
        <p:nvSpPr>
          <p:cNvPr id="7" name="Title 4">
            <a:extLst>
              <a:ext uri="{FF2B5EF4-FFF2-40B4-BE49-F238E27FC236}">
                <a16:creationId xmlns:a16="http://schemas.microsoft.com/office/drawing/2014/main" id="{80BEC454-C561-43D7-9F88-A67A4C332EDD}"/>
              </a:ext>
            </a:extLst>
          </p:cNvPr>
          <p:cNvSpPr txBox="1">
            <a:spLocks/>
          </p:cNvSpPr>
          <p:nvPr/>
        </p:nvSpPr>
        <p:spPr>
          <a:xfrm>
            <a:off x="8534400" y="9525"/>
            <a:ext cx="2667000" cy="838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dirty="0"/>
              <a:t>UDP</a:t>
            </a:r>
          </a:p>
        </p:txBody>
      </p:sp>
      <p:pic>
        <p:nvPicPr>
          <p:cNvPr id="8" name="Picture 7">
            <a:extLst>
              <a:ext uri="{FF2B5EF4-FFF2-40B4-BE49-F238E27FC236}">
                <a16:creationId xmlns:a16="http://schemas.microsoft.com/office/drawing/2014/main" id="{31BE3603-D96A-42E2-BC23-D3016E26E113}"/>
              </a:ext>
            </a:extLst>
          </p:cNvPr>
          <p:cNvPicPr>
            <a:picLocks noChangeAspect="1"/>
          </p:cNvPicPr>
          <p:nvPr/>
        </p:nvPicPr>
        <p:blipFill>
          <a:blip r:embed="rId2"/>
          <a:stretch>
            <a:fillRect/>
          </a:stretch>
        </p:blipFill>
        <p:spPr>
          <a:xfrm>
            <a:off x="609600" y="889635"/>
            <a:ext cx="5562600" cy="2990850"/>
          </a:xfrm>
          <a:prstGeom prst="rect">
            <a:avLst/>
          </a:prstGeom>
        </p:spPr>
      </p:pic>
      <p:pic>
        <p:nvPicPr>
          <p:cNvPr id="10" name="Picture 9">
            <a:extLst>
              <a:ext uri="{FF2B5EF4-FFF2-40B4-BE49-F238E27FC236}">
                <a16:creationId xmlns:a16="http://schemas.microsoft.com/office/drawing/2014/main" id="{802B5E2D-514D-4D88-B0C3-9D438915CE9C}"/>
              </a:ext>
            </a:extLst>
          </p:cNvPr>
          <p:cNvPicPr>
            <a:picLocks noChangeAspect="1"/>
          </p:cNvPicPr>
          <p:nvPr/>
        </p:nvPicPr>
        <p:blipFill>
          <a:blip r:embed="rId3"/>
          <a:stretch>
            <a:fillRect/>
          </a:stretch>
        </p:blipFill>
        <p:spPr>
          <a:xfrm>
            <a:off x="6648450" y="847725"/>
            <a:ext cx="4724400" cy="2990850"/>
          </a:xfrm>
          <a:prstGeom prst="rect">
            <a:avLst/>
          </a:prstGeom>
        </p:spPr>
      </p:pic>
      <p:sp>
        <p:nvSpPr>
          <p:cNvPr id="17" name="TextBox 16">
            <a:extLst>
              <a:ext uri="{FF2B5EF4-FFF2-40B4-BE49-F238E27FC236}">
                <a16:creationId xmlns:a16="http://schemas.microsoft.com/office/drawing/2014/main" id="{EBC9AD82-2DC3-4320-9B2C-3C016FADD8F5}"/>
              </a:ext>
            </a:extLst>
          </p:cNvPr>
          <p:cNvSpPr txBox="1"/>
          <p:nvPr/>
        </p:nvSpPr>
        <p:spPr>
          <a:xfrm>
            <a:off x="5962650" y="4419600"/>
            <a:ext cx="6096000" cy="2308324"/>
          </a:xfrm>
          <a:prstGeom prst="rect">
            <a:avLst/>
          </a:prstGeom>
          <a:noFill/>
        </p:spPr>
        <p:txBody>
          <a:bodyPr wrap="square">
            <a:spAutoFit/>
          </a:bodyPr>
          <a:lstStyle/>
          <a:p>
            <a:pPr marL="285750" indent="-285750">
              <a:buFont typeface="Arial" panose="020B0604020202020204" pitchFamily="34" charset="0"/>
              <a:buChar char="•"/>
            </a:pPr>
            <a:r>
              <a:rPr lang="vi-VN" dirty="0">
                <a:solidFill>
                  <a:schemeClr val="accent1">
                    <a:lumMod val="75000"/>
                  </a:schemeClr>
                </a:solidFill>
              </a:rPr>
              <a:t>Không đảm bảo việc chuyển dữ liệu, các gói tin có thể bị mất.</a:t>
            </a:r>
          </a:p>
          <a:p>
            <a:pPr marL="285750" indent="-285750">
              <a:buFont typeface="Arial" panose="020B0604020202020204" pitchFamily="34" charset="0"/>
              <a:buChar char="•"/>
            </a:pPr>
            <a:r>
              <a:rPr lang="vi-VN" dirty="0">
                <a:solidFill>
                  <a:schemeClr val="accent1">
                    <a:lumMod val="75000"/>
                  </a:schemeClr>
                </a:solidFill>
              </a:rPr>
              <a:t>Không cung cấp tính năng kiểm tra lỗi và không kiểm soát luồng dữ liệu.</a:t>
            </a:r>
          </a:p>
          <a:p>
            <a:pPr marL="285750" indent="-285750">
              <a:buFont typeface="Arial" panose="020B0604020202020204" pitchFamily="34" charset="0"/>
              <a:buChar char="•"/>
            </a:pPr>
            <a:r>
              <a:rPr lang="vi-VN" dirty="0">
                <a:solidFill>
                  <a:schemeClr val="accent1">
                    <a:lumMod val="75000"/>
                  </a:schemeClr>
                </a:solidFill>
              </a:rPr>
              <a:t>Header giới hạn 8 byte chỉ cho phép dữ liệu bắt buộc.</a:t>
            </a:r>
          </a:p>
          <a:p>
            <a:pPr marL="285750" indent="-285750">
              <a:buFont typeface="Arial" panose="020B0604020202020204" pitchFamily="34" charset="0"/>
              <a:buChar char="•"/>
            </a:pPr>
            <a:r>
              <a:rPr lang="vi-VN" dirty="0">
                <a:solidFill>
                  <a:schemeClr val="accent1">
                    <a:lumMod val="75000"/>
                  </a:schemeClr>
                </a:solidFill>
              </a:rPr>
              <a:t>Nhanh hơn TCP.</a:t>
            </a:r>
          </a:p>
          <a:p>
            <a:pPr marL="285750" indent="-285750">
              <a:buFont typeface="Arial" panose="020B0604020202020204" pitchFamily="34" charset="0"/>
              <a:buChar char="•"/>
            </a:pPr>
            <a:r>
              <a:rPr lang="vi-VN" dirty="0">
                <a:solidFill>
                  <a:schemeClr val="accent1">
                    <a:lumMod val="75000"/>
                  </a:schemeClr>
                </a:solidFill>
              </a:rPr>
              <a:t>Tốt nhất cho các ứng dụng yêu cầu tốc độ.</a:t>
            </a:r>
            <a:endParaRPr lang="en-US" dirty="0">
              <a:solidFill>
                <a:schemeClr val="accent1">
                  <a:lumMod val="75000"/>
                </a:schemeClr>
              </a:solidFill>
            </a:endParaRPr>
          </a:p>
        </p:txBody>
      </p:sp>
    </p:spTree>
    <p:extLst>
      <p:ext uri="{BB962C8B-B14F-4D97-AF65-F5344CB8AC3E}">
        <p14:creationId xmlns:p14="http://schemas.microsoft.com/office/powerpoint/2010/main" val="34444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500"/>
                            </p:stCondLst>
                            <p:childTnLst>
                              <p:par>
                                <p:cTn id="46" presetID="2" presetClass="entr" presetSubtype="4" fill="hold" nodeType="after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 calcmode="lin" valueType="num">
                                      <p:cBhvr additive="base">
                                        <p:cTn id="4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2" presetClass="entr" presetSubtype="4" fill="hold" nodeType="afterEffect">
                                  <p:stCondLst>
                                    <p:cond delay="0"/>
                                  </p:stCondLst>
                                  <p:childTnLst>
                                    <p:set>
                                      <p:cBhvr>
                                        <p:cTn id="52" dur="1" fill="hold">
                                          <p:stCondLst>
                                            <p:cond delay="0"/>
                                          </p:stCondLst>
                                        </p:cTn>
                                        <p:tgtEl>
                                          <p:spTgt spid="17">
                                            <p:txEl>
                                              <p:pRg st="1" end="1"/>
                                            </p:txEl>
                                          </p:spTgt>
                                        </p:tgtEl>
                                        <p:attrNameLst>
                                          <p:attrName>style.visibility</p:attrName>
                                        </p:attrNameLst>
                                      </p:cBhvr>
                                      <p:to>
                                        <p:strVal val="visible"/>
                                      </p:to>
                                    </p:set>
                                    <p:anim calcmode="lin" valueType="num">
                                      <p:cBhvr additive="base">
                                        <p:cTn id="5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2" presetClass="entr" presetSubtype="4" fill="hold" nodeType="afterEffect">
                                  <p:stCondLst>
                                    <p:cond delay="0"/>
                                  </p:stCondLst>
                                  <p:childTnLst>
                                    <p:set>
                                      <p:cBhvr>
                                        <p:cTn id="57" dur="1" fill="hold">
                                          <p:stCondLst>
                                            <p:cond delay="0"/>
                                          </p:stCondLst>
                                        </p:cTn>
                                        <p:tgtEl>
                                          <p:spTgt spid="17">
                                            <p:txEl>
                                              <p:pRg st="2" end="2"/>
                                            </p:txEl>
                                          </p:spTgt>
                                        </p:tgtEl>
                                        <p:attrNameLst>
                                          <p:attrName>style.visibility</p:attrName>
                                        </p:attrNameLst>
                                      </p:cBhvr>
                                      <p:to>
                                        <p:strVal val="visible"/>
                                      </p:to>
                                    </p:set>
                                    <p:anim calcmode="lin" valueType="num">
                                      <p:cBhvr additive="base">
                                        <p:cTn id="5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2" presetClass="entr" presetSubtype="4" fill="hold" nodeType="afterEffect">
                                  <p:stCondLst>
                                    <p:cond delay="0"/>
                                  </p:stCondLst>
                                  <p:childTnLst>
                                    <p:set>
                                      <p:cBhvr>
                                        <p:cTn id="62" dur="1" fill="hold">
                                          <p:stCondLst>
                                            <p:cond delay="0"/>
                                          </p:stCondLst>
                                        </p:cTn>
                                        <p:tgtEl>
                                          <p:spTgt spid="17">
                                            <p:txEl>
                                              <p:pRg st="3" end="3"/>
                                            </p:txEl>
                                          </p:spTgt>
                                        </p:tgtEl>
                                        <p:attrNameLst>
                                          <p:attrName>style.visibility</p:attrName>
                                        </p:attrNameLst>
                                      </p:cBhvr>
                                      <p:to>
                                        <p:strVal val="visible"/>
                                      </p:to>
                                    </p:set>
                                    <p:anim calcmode="lin" valueType="num">
                                      <p:cBhvr additive="base">
                                        <p:cTn id="6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par>
                          <p:cTn id="65" fill="hold">
                            <p:stCondLst>
                              <p:cond delay="6500"/>
                            </p:stCondLst>
                            <p:childTnLst>
                              <p:par>
                                <p:cTn id="66" presetID="2" presetClass="entr" presetSubtype="4" fill="hold" nodeType="afterEffect">
                                  <p:stCondLst>
                                    <p:cond delay="0"/>
                                  </p:stCondLst>
                                  <p:childTnLst>
                                    <p:set>
                                      <p:cBhvr>
                                        <p:cTn id="67" dur="1" fill="hold">
                                          <p:stCondLst>
                                            <p:cond delay="0"/>
                                          </p:stCondLst>
                                        </p:cTn>
                                        <p:tgtEl>
                                          <p:spTgt spid="17">
                                            <p:txEl>
                                              <p:pRg st="4" end="4"/>
                                            </p:txEl>
                                          </p:spTgt>
                                        </p:tgtEl>
                                        <p:attrNameLst>
                                          <p:attrName>style.visibility</p:attrName>
                                        </p:attrNameLst>
                                      </p:cBhvr>
                                      <p:to>
                                        <p:strVal val="visible"/>
                                      </p:to>
                                    </p:set>
                                    <p:anim calcmode="lin" valueType="num">
                                      <p:cBhvr additive="base">
                                        <p:cTn id="68"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4D3B2A0-DDDC-400C-9AFB-DF343F3F1732}"/>
              </a:ext>
            </a:extLst>
          </p:cNvPr>
          <p:cNvGraphicFramePr>
            <a:graphicFrameLocks noGrp="1"/>
          </p:cNvGraphicFramePr>
          <p:nvPr>
            <p:extLst>
              <p:ext uri="{D42A27DB-BD31-4B8C-83A1-F6EECF244321}">
                <p14:modId xmlns:p14="http://schemas.microsoft.com/office/powerpoint/2010/main" val="583849128"/>
              </p:ext>
            </p:extLst>
          </p:nvPr>
        </p:nvGraphicFramePr>
        <p:xfrm>
          <a:off x="1066800" y="609600"/>
          <a:ext cx="9906001" cy="5867399"/>
        </p:xfrm>
        <a:graphic>
          <a:graphicData uri="http://schemas.openxmlformats.org/drawingml/2006/table">
            <a:tbl>
              <a:tblPr firstRow="1" firstCol="1" bandRow="1">
                <a:tableStyleId>{5C22544A-7EE6-4342-B048-85BDC9FD1C3A}</a:tableStyleId>
              </a:tblPr>
              <a:tblGrid>
                <a:gridCol w="4447020">
                  <a:extLst>
                    <a:ext uri="{9D8B030D-6E8A-4147-A177-3AD203B41FA5}">
                      <a16:colId xmlns:a16="http://schemas.microsoft.com/office/drawing/2014/main" val="730946021"/>
                    </a:ext>
                  </a:extLst>
                </a:gridCol>
                <a:gridCol w="2215295">
                  <a:extLst>
                    <a:ext uri="{9D8B030D-6E8A-4147-A177-3AD203B41FA5}">
                      <a16:colId xmlns:a16="http://schemas.microsoft.com/office/drawing/2014/main" val="2265521644"/>
                    </a:ext>
                  </a:extLst>
                </a:gridCol>
                <a:gridCol w="3243686">
                  <a:extLst>
                    <a:ext uri="{9D8B030D-6E8A-4147-A177-3AD203B41FA5}">
                      <a16:colId xmlns:a16="http://schemas.microsoft.com/office/drawing/2014/main" val="888837297"/>
                    </a:ext>
                  </a:extLst>
                </a:gridCol>
              </a:tblGrid>
              <a:tr h="733562">
                <a:tc>
                  <a:txBody>
                    <a:bodyPr/>
                    <a:lstStyle/>
                    <a:p>
                      <a:pPr marL="0" marR="0">
                        <a:lnSpc>
                          <a:spcPts val="600"/>
                        </a:lnSpc>
                        <a:spcBef>
                          <a:spcPts val="0"/>
                        </a:spcBef>
                        <a:spcAft>
                          <a:spcPts val="55"/>
                        </a:spcAft>
                      </a:pPr>
                      <a:r>
                        <a:rPr lang="en-US" sz="2000">
                          <a:effectLst/>
                        </a:rPr>
                        <a:t> </a:t>
                      </a:r>
                    </a:p>
                    <a:p>
                      <a:pPr marL="297180" marR="0">
                        <a:lnSpc>
                          <a:spcPct val="107000"/>
                        </a:lnSpc>
                        <a:spcBef>
                          <a:spcPts val="0"/>
                        </a:spcBef>
                        <a:spcAft>
                          <a:spcPts val="0"/>
                        </a:spcAft>
                      </a:pPr>
                      <a:r>
                        <a:rPr lang="en-US" sz="2000">
                          <a:effectLst/>
                        </a:rPr>
                        <a:t>Các đặc trư</a:t>
                      </a:r>
                      <a:r>
                        <a:rPr lang="en-US" sz="2000" spc="-10">
                          <a:effectLst/>
                        </a:rPr>
                        <a:t>n</a:t>
                      </a:r>
                      <a:r>
                        <a:rPr lang="en-US" sz="2000">
                          <a:effectLst/>
                        </a:rPr>
                        <a:t>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6545" marR="0">
                        <a:lnSpc>
                          <a:spcPct val="107000"/>
                        </a:lnSpc>
                        <a:spcBef>
                          <a:spcPts val="0"/>
                        </a:spcBef>
                        <a:spcAft>
                          <a:spcPts val="0"/>
                        </a:spcAft>
                      </a:pPr>
                      <a:r>
                        <a:rPr lang="en-US" sz="2000">
                          <a:effectLst/>
                        </a:rPr>
                        <a:t>UDP</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5275" marR="0">
                        <a:lnSpc>
                          <a:spcPct val="107000"/>
                        </a:lnSpc>
                        <a:spcBef>
                          <a:spcPts val="0"/>
                        </a:spcBef>
                        <a:spcAft>
                          <a:spcPts val="0"/>
                        </a:spcAft>
                      </a:pPr>
                      <a:r>
                        <a:rPr lang="en-US" sz="2000">
                          <a:effectLst/>
                        </a:rPr>
                        <a:t>TCP</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25341381"/>
                  </a:ext>
                </a:extLst>
              </a:tr>
              <a:tr h="731369">
                <a:tc>
                  <a:txBody>
                    <a:bodyPr/>
                    <a:lstStyle/>
                    <a:p>
                      <a:pPr marL="0" marR="0">
                        <a:lnSpc>
                          <a:spcPts val="600"/>
                        </a:lnSpc>
                        <a:spcBef>
                          <a:spcPts val="0"/>
                        </a:spcBef>
                        <a:spcAft>
                          <a:spcPts val="55"/>
                        </a:spcAft>
                      </a:pPr>
                      <a:r>
                        <a:rPr lang="en-US" sz="2000">
                          <a:effectLst/>
                        </a:rPr>
                        <a:t> </a:t>
                      </a:r>
                    </a:p>
                    <a:p>
                      <a:pPr marL="297180" marR="0">
                        <a:lnSpc>
                          <a:spcPct val="107000"/>
                        </a:lnSpc>
                        <a:spcBef>
                          <a:spcPts val="0"/>
                        </a:spcBef>
                        <a:spcAft>
                          <a:spcPts val="0"/>
                        </a:spcAft>
                      </a:pPr>
                      <a:r>
                        <a:rPr lang="en-US" sz="2000">
                          <a:effectLst/>
                        </a:rPr>
                        <a:t>H</a:t>
                      </a:r>
                      <a:r>
                        <a:rPr lang="en-US" sz="2000" spc="-5">
                          <a:effectLst/>
                        </a:rPr>
                        <a:t>ư</a:t>
                      </a:r>
                      <a:r>
                        <a:rPr lang="en-US" sz="2000">
                          <a:effectLst/>
                        </a:rPr>
                        <a:t>ớng liên kết</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6545" marR="0">
                        <a:lnSpc>
                          <a:spcPct val="107000"/>
                        </a:lnSpc>
                        <a:spcBef>
                          <a:spcPts val="0"/>
                        </a:spcBef>
                        <a:spcAft>
                          <a:spcPts val="0"/>
                        </a:spcAft>
                      </a:pPr>
                      <a:r>
                        <a:rPr lang="en-US" sz="2000">
                          <a:effectLst/>
                        </a:rPr>
                        <a:t>Không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5275" marR="0">
                        <a:lnSpc>
                          <a:spcPct val="107000"/>
                        </a:lnSpc>
                        <a:spcBef>
                          <a:spcPts val="0"/>
                        </a:spcBef>
                        <a:spcAft>
                          <a:spcPts val="0"/>
                        </a:spcAft>
                      </a:pPr>
                      <a:r>
                        <a:rPr lang="en-US" sz="2000">
                          <a:effectLst/>
                        </a:rPr>
                        <a:t>Có</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63362103"/>
                  </a:ext>
                </a:extLst>
              </a:tr>
              <a:tr h="733562">
                <a:tc>
                  <a:txBody>
                    <a:bodyPr/>
                    <a:lstStyle/>
                    <a:p>
                      <a:pPr marL="0" marR="0">
                        <a:lnSpc>
                          <a:spcPts val="600"/>
                        </a:lnSpc>
                        <a:spcBef>
                          <a:spcPts val="0"/>
                        </a:spcBef>
                        <a:spcAft>
                          <a:spcPts val="65"/>
                        </a:spcAft>
                      </a:pPr>
                      <a:r>
                        <a:rPr lang="en-US" sz="2000">
                          <a:effectLst/>
                        </a:rPr>
                        <a:t> </a:t>
                      </a:r>
                    </a:p>
                    <a:p>
                      <a:pPr marL="297180" marR="0">
                        <a:lnSpc>
                          <a:spcPct val="107000"/>
                        </a:lnSpc>
                        <a:spcBef>
                          <a:spcPts val="0"/>
                        </a:spcBef>
                        <a:spcAft>
                          <a:spcPts val="0"/>
                        </a:spcAft>
                      </a:pPr>
                      <a:r>
                        <a:rPr lang="en-US" sz="2000">
                          <a:effectLst/>
                        </a:rPr>
                        <a:t>Sử d</a:t>
                      </a:r>
                      <a:r>
                        <a:rPr lang="en-US" sz="2000" spc="-5">
                          <a:effectLst/>
                        </a:rPr>
                        <a:t>ụ</a:t>
                      </a:r>
                      <a:r>
                        <a:rPr lang="en-US" sz="2000">
                          <a:effectLst/>
                        </a:rPr>
                        <a:t>ng phiên</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65"/>
                        </a:spcAft>
                      </a:pPr>
                      <a:r>
                        <a:rPr lang="en-US" sz="2000">
                          <a:effectLst/>
                        </a:rPr>
                        <a:t> </a:t>
                      </a:r>
                    </a:p>
                    <a:p>
                      <a:pPr marL="296545" marR="0">
                        <a:lnSpc>
                          <a:spcPct val="107000"/>
                        </a:lnSpc>
                        <a:spcBef>
                          <a:spcPts val="0"/>
                        </a:spcBef>
                        <a:spcAft>
                          <a:spcPts val="0"/>
                        </a:spcAft>
                      </a:pPr>
                      <a:r>
                        <a:rPr lang="en-US" sz="2000">
                          <a:effectLst/>
                        </a:rPr>
                        <a:t>Không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65"/>
                        </a:spcAft>
                      </a:pPr>
                      <a:r>
                        <a:rPr lang="en-US" sz="2000">
                          <a:effectLst/>
                        </a:rPr>
                        <a:t> </a:t>
                      </a:r>
                    </a:p>
                    <a:p>
                      <a:pPr marL="295275" marR="0">
                        <a:lnSpc>
                          <a:spcPct val="107000"/>
                        </a:lnSpc>
                        <a:spcBef>
                          <a:spcPts val="0"/>
                        </a:spcBef>
                        <a:spcAft>
                          <a:spcPts val="0"/>
                        </a:spcAft>
                      </a:pPr>
                      <a:r>
                        <a:rPr lang="en-US" sz="2000">
                          <a:effectLst/>
                        </a:rPr>
                        <a:t>Có</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77975043"/>
                  </a:ext>
                </a:extLst>
              </a:tr>
              <a:tr h="733562">
                <a:tc>
                  <a:txBody>
                    <a:bodyPr/>
                    <a:lstStyle/>
                    <a:p>
                      <a:pPr marL="0" marR="0">
                        <a:lnSpc>
                          <a:spcPts val="600"/>
                        </a:lnSpc>
                        <a:spcBef>
                          <a:spcPts val="0"/>
                        </a:spcBef>
                        <a:spcAft>
                          <a:spcPts val="55"/>
                        </a:spcAft>
                      </a:pPr>
                      <a:r>
                        <a:rPr lang="en-US" sz="2000">
                          <a:effectLst/>
                        </a:rPr>
                        <a:t> </a:t>
                      </a:r>
                    </a:p>
                    <a:p>
                      <a:pPr marL="297180" marR="0">
                        <a:lnSpc>
                          <a:spcPct val="107000"/>
                        </a:lnSpc>
                        <a:spcBef>
                          <a:spcPts val="0"/>
                        </a:spcBef>
                        <a:spcAft>
                          <a:spcPts val="0"/>
                        </a:spcAft>
                      </a:pPr>
                      <a:r>
                        <a:rPr lang="en-US" sz="2000">
                          <a:effectLst/>
                        </a:rPr>
                        <a:t>Độ tin cậy</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6545" marR="0">
                        <a:lnSpc>
                          <a:spcPct val="107000"/>
                        </a:lnSpc>
                        <a:spcBef>
                          <a:spcPts val="0"/>
                        </a:spcBef>
                        <a:spcAft>
                          <a:spcPts val="0"/>
                        </a:spcAft>
                      </a:pPr>
                      <a:r>
                        <a:rPr lang="en-US" sz="2000">
                          <a:effectLst/>
                        </a:rPr>
                        <a:t>Không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5275" marR="0">
                        <a:lnSpc>
                          <a:spcPct val="107000"/>
                        </a:lnSpc>
                        <a:spcBef>
                          <a:spcPts val="0"/>
                        </a:spcBef>
                        <a:spcAft>
                          <a:spcPts val="0"/>
                        </a:spcAft>
                      </a:pPr>
                      <a:r>
                        <a:rPr lang="en-US" sz="2000">
                          <a:effectLst/>
                        </a:rPr>
                        <a:t>Có</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83519072"/>
                  </a:ext>
                </a:extLst>
              </a:tr>
              <a:tr h="734658">
                <a:tc>
                  <a:txBody>
                    <a:bodyPr/>
                    <a:lstStyle/>
                    <a:p>
                      <a:pPr marL="0" marR="0">
                        <a:lnSpc>
                          <a:spcPts val="600"/>
                        </a:lnSpc>
                        <a:spcBef>
                          <a:spcPts val="0"/>
                        </a:spcBef>
                        <a:spcAft>
                          <a:spcPts val="55"/>
                        </a:spcAft>
                      </a:pPr>
                      <a:r>
                        <a:rPr lang="en-US" sz="2000">
                          <a:effectLst/>
                        </a:rPr>
                        <a:t> </a:t>
                      </a:r>
                    </a:p>
                    <a:p>
                      <a:pPr marL="297180" marR="0">
                        <a:lnSpc>
                          <a:spcPct val="107000"/>
                        </a:lnSpc>
                        <a:spcBef>
                          <a:spcPts val="0"/>
                        </a:spcBef>
                        <a:spcAft>
                          <a:spcPts val="0"/>
                        </a:spcAft>
                      </a:pPr>
                      <a:r>
                        <a:rPr lang="en-US" sz="2000">
                          <a:effectLst/>
                        </a:rPr>
                        <a:t>X</a:t>
                      </a:r>
                      <a:r>
                        <a:rPr lang="en-US" sz="2000" spc="5">
                          <a:effectLst/>
                        </a:rPr>
                        <a:t>á</a:t>
                      </a:r>
                      <a:r>
                        <a:rPr lang="en-US" sz="2000">
                          <a:effectLst/>
                        </a:rPr>
                        <a:t>c </a:t>
                      </a:r>
                      <a:r>
                        <a:rPr lang="en-US" sz="2000" spc="-5">
                          <a:effectLst/>
                        </a:rPr>
                        <a:t>t</a:t>
                      </a:r>
                      <a:r>
                        <a:rPr lang="en-US" sz="2000">
                          <a:effectLst/>
                        </a:rPr>
                        <a:t>hực</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6545" marR="0">
                        <a:lnSpc>
                          <a:spcPct val="107000"/>
                        </a:lnSpc>
                        <a:spcBef>
                          <a:spcPts val="0"/>
                        </a:spcBef>
                        <a:spcAft>
                          <a:spcPts val="0"/>
                        </a:spcAft>
                      </a:pPr>
                      <a:r>
                        <a:rPr lang="en-US" sz="2000">
                          <a:effectLst/>
                        </a:rPr>
                        <a:t>Không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5275" marR="0">
                        <a:lnSpc>
                          <a:spcPct val="107000"/>
                        </a:lnSpc>
                        <a:spcBef>
                          <a:spcPts val="0"/>
                        </a:spcBef>
                        <a:spcAft>
                          <a:spcPts val="0"/>
                        </a:spcAft>
                      </a:pPr>
                      <a:r>
                        <a:rPr lang="en-US" sz="2000">
                          <a:effectLst/>
                        </a:rPr>
                        <a:t>Có</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3622055"/>
                  </a:ext>
                </a:extLst>
              </a:tr>
              <a:tr h="733562">
                <a:tc>
                  <a:txBody>
                    <a:bodyPr/>
                    <a:lstStyle/>
                    <a:p>
                      <a:pPr marL="0" marR="0">
                        <a:lnSpc>
                          <a:spcPts val="600"/>
                        </a:lnSpc>
                        <a:spcBef>
                          <a:spcPts val="0"/>
                        </a:spcBef>
                        <a:spcAft>
                          <a:spcPts val="55"/>
                        </a:spcAft>
                      </a:pPr>
                      <a:r>
                        <a:rPr lang="en-US" sz="2000">
                          <a:effectLst/>
                        </a:rPr>
                        <a:t> </a:t>
                      </a:r>
                    </a:p>
                    <a:p>
                      <a:pPr marL="297180" marR="0">
                        <a:lnSpc>
                          <a:spcPct val="107000"/>
                        </a:lnSpc>
                        <a:spcBef>
                          <a:spcPts val="0"/>
                        </a:spcBef>
                        <a:spcAft>
                          <a:spcPts val="0"/>
                        </a:spcAft>
                      </a:pPr>
                      <a:r>
                        <a:rPr lang="en-US" sz="2000">
                          <a:effectLst/>
                        </a:rPr>
                        <a:t>Đánh thứ tự</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6545" marR="0">
                        <a:lnSpc>
                          <a:spcPct val="107000"/>
                        </a:lnSpc>
                        <a:spcBef>
                          <a:spcPts val="0"/>
                        </a:spcBef>
                        <a:spcAft>
                          <a:spcPts val="0"/>
                        </a:spcAft>
                      </a:pPr>
                      <a:r>
                        <a:rPr lang="en-US" sz="2000">
                          <a:effectLst/>
                        </a:rPr>
                        <a:t>Không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5275" marR="0">
                        <a:lnSpc>
                          <a:spcPct val="107000"/>
                        </a:lnSpc>
                        <a:spcBef>
                          <a:spcPts val="0"/>
                        </a:spcBef>
                        <a:spcAft>
                          <a:spcPts val="0"/>
                        </a:spcAft>
                      </a:pPr>
                      <a:r>
                        <a:rPr lang="en-US" sz="2000">
                          <a:effectLst/>
                        </a:rPr>
                        <a:t>Có</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88576548"/>
                  </a:ext>
                </a:extLst>
              </a:tr>
              <a:tr h="733562">
                <a:tc>
                  <a:txBody>
                    <a:bodyPr/>
                    <a:lstStyle/>
                    <a:p>
                      <a:pPr marL="0" marR="0">
                        <a:lnSpc>
                          <a:spcPts val="600"/>
                        </a:lnSpc>
                        <a:spcBef>
                          <a:spcPts val="0"/>
                        </a:spcBef>
                        <a:spcAft>
                          <a:spcPts val="55"/>
                        </a:spcAft>
                      </a:pPr>
                      <a:r>
                        <a:rPr lang="en-US" sz="2000">
                          <a:effectLst/>
                        </a:rPr>
                        <a:t> </a:t>
                      </a:r>
                    </a:p>
                    <a:p>
                      <a:pPr marL="297180" marR="0">
                        <a:lnSpc>
                          <a:spcPct val="107000"/>
                        </a:lnSpc>
                        <a:spcBef>
                          <a:spcPts val="0"/>
                        </a:spcBef>
                        <a:spcAft>
                          <a:spcPts val="0"/>
                        </a:spcAft>
                      </a:pPr>
                      <a:r>
                        <a:rPr lang="en-US" sz="2000">
                          <a:effectLst/>
                        </a:rPr>
                        <a:t>Đi</a:t>
                      </a:r>
                      <a:r>
                        <a:rPr lang="en-US" sz="2000" spc="-5">
                          <a:effectLst/>
                        </a:rPr>
                        <a:t>ề</a:t>
                      </a:r>
                      <a:r>
                        <a:rPr lang="en-US" sz="2000">
                          <a:effectLst/>
                        </a:rPr>
                        <a:t>u k</a:t>
                      </a:r>
                      <a:r>
                        <a:rPr lang="en-US" sz="2000" spc="5">
                          <a:effectLst/>
                        </a:rPr>
                        <a:t>h</a:t>
                      </a:r>
                      <a:r>
                        <a:rPr lang="en-US" sz="2000">
                          <a:effectLst/>
                        </a:rPr>
                        <a:t>iển luồng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6545" marR="0">
                        <a:lnSpc>
                          <a:spcPct val="107000"/>
                        </a:lnSpc>
                        <a:spcBef>
                          <a:spcPts val="0"/>
                        </a:spcBef>
                        <a:spcAft>
                          <a:spcPts val="0"/>
                        </a:spcAft>
                      </a:pPr>
                      <a:r>
                        <a:rPr lang="en-US" sz="2000">
                          <a:effectLst/>
                        </a:rPr>
                        <a:t>Không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5275" marR="0">
                        <a:lnSpc>
                          <a:spcPct val="107000"/>
                        </a:lnSpc>
                        <a:spcBef>
                          <a:spcPts val="0"/>
                        </a:spcBef>
                        <a:spcAft>
                          <a:spcPts val="0"/>
                        </a:spcAft>
                      </a:pPr>
                      <a:r>
                        <a:rPr lang="en-US" sz="2000">
                          <a:effectLst/>
                        </a:rPr>
                        <a:t>Có</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45373395"/>
                  </a:ext>
                </a:extLst>
              </a:tr>
              <a:tr h="733562">
                <a:tc>
                  <a:txBody>
                    <a:bodyPr/>
                    <a:lstStyle/>
                    <a:p>
                      <a:pPr marL="0" marR="0">
                        <a:lnSpc>
                          <a:spcPts val="600"/>
                        </a:lnSpc>
                        <a:spcBef>
                          <a:spcPts val="0"/>
                        </a:spcBef>
                        <a:spcAft>
                          <a:spcPts val="55"/>
                        </a:spcAft>
                      </a:pPr>
                      <a:r>
                        <a:rPr lang="en-US" sz="2000">
                          <a:effectLst/>
                        </a:rPr>
                        <a:t> </a:t>
                      </a:r>
                    </a:p>
                    <a:p>
                      <a:pPr marL="297180" marR="0">
                        <a:lnSpc>
                          <a:spcPct val="107000"/>
                        </a:lnSpc>
                        <a:spcBef>
                          <a:spcPts val="0"/>
                        </a:spcBef>
                        <a:spcAft>
                          <a:spcPts val="0"/>
                        </a:spcAft>
                      </a:pPr>
                      <a:r>
                        <a:rPr lang="en-US" sz="2000">
                          <a:effectLst/>
                        </a:rPr>
                        <a:t>Bảo</a:t>
                      </a:r>
                      <a:r>
                        <a:rPr lang="en-US" sz="2000" spc="5">
                          <a:effectLst/>
                        </a:rPr>
                        <a:t> </a:t>
                      </a:r>
                      <a:r>
                        <a:rPr lang="en-US" sz="2000">
                          <a:effectLst/>
                        </a:rPr>
                        <a:t>mật</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a:effectLst/>
                        </a:rPr>
                        <a:t> </a:t>
                      </a:r>
                    </a:p>
                    <a:p>
                      <a:pPr marL="296545" marR="0">
                        <a:lnSpc>
                          <a:spcPct val="107000"/>
                        </a:lnSpc>
                        <a:spcBef>
                          <a:spcPts val="0"/>
                        </a:spcBef>
                        <a:spcAft>
                          <a:spcPts val="0"/>
                        </a:spcAft>
                      </a:pPr>
                      <a:r>
                        <a:rPr lang="en-US" sz="2000">
                          <a:effectLst/>
                        </a:rPr>
                        <a:t>Ít</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2000" dirty="0">
                          <a:effectLst/>
                        </a:rPr>
                        <a:t> </a:t>
                      </a:r>
                    </a:p>
                    <a:p>
                      <a:pPr marL="295275" marR="0">
                        <a:lnSpc>
                          <a:spcPct val="107000"/>
                        </a:lnSpc>
                        <a:spcBef>
                          <a:spcPts val="0"/>
                        </a:spcBef>
                        <a:spcAft>
                          <a:spcPts val="0"/>
                        </a:spcAft>
                      </a:pPr>
                      <a:r>
                        <a:rPr lang="en-US" sz="2000" dirty="0" err="1">
                          <a:effectLst/>
                        </a:rPr>
                        <a:t>Nhiều</a:t>
                      </a:r>
                      <a:r>
                        <a:rPr lang="en-US" sz="2000" spc="5" dirty="0">
                          <a:effectLst/>
                        </a:rPr>
                        <a:t> </a:t>
                      </a:r>
                      <a:r>
                        <a:rPr lang="en-US" sz="2000" dirty="0" err="1">
                          <a:effectLst/>
                        </a:rPr>
                        <a:t>hơn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91005605"/>
                  </a:ext>
                </a:extLst>
              </a:tr>
            </a:tbl>
          </a:graphicData>
        </a:graphic>
      </p:graphicFrame>
    </p:spTree>
    <p:extLst>
      <p:ext uri="{BB962C8B-B14F-4D97-AF65-F5344CB8AC3E}">
        <p14:creationId xmlns:p14="http://schemas.microsoft.com/office/powerpoint/2010/main" val="188238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2133600" y="2514600"/>
            <a:ext cx="9144000" cy="1066800"/>
          </a:xfrm>
        </p:spPr>
        <p:txBody>
          <a:bodyPr/>
          <a:lstStyle/>
          <a:p>
            <a:r>
              <a:rPr lang="en-US" dirty="0">
                <a:solidFill>
                  <a:schemeClr val="accent1">
                    <a:lumMod val="75000"/>
                  </a:schemeClr>
                </a:solidFill>
              </a:rPr>
              <a:t>CỔNG GIAO THỨC CỦA UDP</a:t>
            </a:r>
          </a:p>
        </p:txBody>
      </p:sp>
    </p:spTree>
    <p:extLst>
      <p:ext uri="{BB962C8B-B14F-4D97-AF65-F5344CB8AC3E}">
        <p14:creationId xmlns:p14="http://schemas.microsoft.com/office/powerpoint/2010/main" val="86852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5732B779-6DA0-4CE7-AA03-7F1A7D12C2F4}"/>
              </a:ext>
            </a:extLst>
          </p:cNvPr>
          <p:cNvGraphicFramePr>
            <a:graphicFrameLocks noGrp="1"/>
          </p:cNvGraphicFramePr>
          <p:nvPr>
            <p:extLst>
              <p:ext uri="{D42A27DB-BD31-4B8C-83A1-F6EECF244321}">
                <p14:modId xmlns:p14="http://schemas.microsoft.com/office/powerpoint/2010/main" val="3991151428"/>
              </p:ext>
            </p:extLst>
          </p:nvPr>
        </p:nvGraphicFramePr>
        <p:xfrm>
          <a:off x="914400" y="533400"/>
          <a:ext cx="10134600" cy="54864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203107566"/>
                    </a:ext>
                  </a:extLst>
                </a:gridCol>
                <a:gridCol w="9067800">
                  <a:extLst>
                    <a:ext uri="{9D8B030D-6E8A-4147-A177-3AD203B41FA5}">
                      <a16:colId xmlns:a16="http://schemas.microsoft.com/office/drawing/2014/main" val="2679892455"/>
                    </a:ext>
                  </a:extLst>
                </a:gridCol>
              </a:tblGrid>
              <a:tr h="481959">
                <a:tc>
                  <a:txBody>
                    <a:bodyPr/>
                    <a:lstStyle/>
                    <a:p>
                      <a:pPr algn="ctr"/>
                      <a:r>
                        <a:rPr lang="en-US" dirty="0" err="1"/>
                        <a:t>Cổng</a:t>
                      </a:r>
                      <a:r>
                        <a:rPr lang="en-US" dirty="0"/>
                        <a:t> </a:t>
                      </a:r>
                    </a:p>
                  </a:txBody>
                  <a:tcPr/>
                </a:tc>
                <a:tc>
                  <a:txBody>
                    <a:bodyPr/>
                    <a:lstStyle/>
                    <a:p>
                      <a:pPr algn="ctr"/>
                      <a:r>
                        <a:rPr lang="en-US" dirty="0" err="1"/>
                        <a:t>Mô</a:t>
                      </a:r>
                      <a:r>
                        <a:rPr lang="en-US" dirty="0"/>
                        <a:t> </a:t>
                      </a:r>
                      <a:r>
                        <a:rPr lang="en-US" dirty="0" err="1"/>
                        <a:t>tả</a:t>
                      </a:r>
                      <a:endParaRPr lang="en-US" dirty="0"/>
                    </a:p>
                  </a:txBody>
                  <a:tcPr/>
                </a:tc>
                <a:extLst>
                  <a:ext uri="{0D108BD9-81ED-4DB2-BD59-A6C34878D82A}">
                    <a16:rowId xmlns:a16="http://schemas.microsoft.com/office/drawing/2014/main" val="3442722141"/>
                  </a:ext>
                </a:extLst>
              </a:tr>
              <a:tr h="481959">
                <a:tc>
                  <a:txBody>
                    <a:bodyPr/>
                    <a:lstStyle/>
                    <a:p>
                      <a:pPr algn="ctr"/>
                      <a:r>
                        <a:rPr lang="en-US" dirty="0"/>
                        <a:t>15</a:t>
                      </a:r>
                    </a:p>
                  </a:txBody>
                  <a:tcPr/>
                </a:tc>
                <a:tc>
                  <a:txBody>
                    <a:bodyPr/>
                    <a:lstStyle/>
                    <a:p>
                      <a:pPr algn="ctr"/>
                      <a:r>
                        <a:rPr lang="vi-VN" dirty="0"/>
                        <a:t>Network Status-Tình trạng mạng</a:t>
                      </a:r>
                      <a:endParaRPr lang="en-US" dirty="0"/>
                    </a:p>
                  </a:txBody>
                  <a:tcPr/>
                </a:tc>
                <a:extLst>
                  <a:ext uri="{0D108BD9-81ED-4DB2-BD59-A6C34878D82A}">
                    <a16:rowId xmlns:a16="http://schemas.microsoft.com/office/drawing/2014/main" val="3873324439"/>
                  </a:ext>
                </a:extLst>
              </a:tr>
              <a:tr h="481959">
                <a:tc>
                  <a:txBody>
                    <a:bodyPr/>
                    <a:lstStyle/>
                    <a:p>
                      <a:pPr algn="ctr"/>
                      <a:r>
                        <a:rPr lang="vi-VN" dirty="0"/>
                        <a:t>53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DNS-Domain Name Server</a:t>
                      </a:r>
                    </a:p>
                  </a:txBody>
                  <a:tcPr/>
                </a:tc>
                <a:extLst>
                  <a:ext uri="{0D108BD9-81ED-4DB2-BD59-A6C34878D82A}">
                    <a16:rowId xmlns:a16="http://schemas.microsoft.com/office/drawing/2014/main" val="425082046"/>
                  </a:ext>
                </a:extLst>
              </a:tr>
              <a:tr h="1544907">
                <a:tc>
                  <a:txBody>
                    <a:bodyPr/>
                    <a:lstStyle/>
                    <a:p>
                      <a:pPr algn="ctr"/>
                      <a:r>
                        <a:rPr lang="vi-VN" dirty="0"/>
                        <a:t>69</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TFTP-Trivial File Transfer Protocol</a:t>
                      </a:r>
                      <a:r>
                        <a:rPr lang="en-US" dirty="0"/>
                        <a:t> </a:t>
                      </a:r>
                      <a:r>
                        <a:rPr lang="vi-VN" dirty="0"/>
                        <a:t>Giao thức truyền tệp thông thường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vi-VN" dirty="0"/>
                    </a:p>
                  </a:txBody>
                  <a:tcPr/>
                </a:tc>
                <a:extLst>
                  <a:ext uri="{0D108BD9-81ED-4DB2-BD59-A6C34878D82A}">
                    <a16:rowId xmlns:a16="http://schemas.microsoft.com/office/drawing/2014/main" val="693051208"/>
                  </a:ext>
                </a:extLst>
              </a:tr>
              <a:tr h="831872">
                <a:tc>
                  <a:txBody>
                    <a:bodyPr/>
                    <a:lstStyle/>
                    <a:p>
                      <a:pPr algn="ctr"/>
                      <a:r>
                        <a:rPr lang="vi-VN" dirty="0"/>
                        <a:t>137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NetBIOS Name Service</a:t>
                      </a:r>
                    </a:p>
                    <a:p>
                      <a:endParaRPr lang="en-US" dirty="0"/>
                    </a:p>
                  </a:txBody>
                  <a:tcPr/>
                </a:tc>
                <a:extLst>
                  <a:ext uri="{0D108BD9-81ED-4DB2-BD59-A6C34878D82A}">
                    <a16:rowId xmlns:a16="http://schemas.microsoft.com/office/drawing/2014/main" val="3314086715"/>
                  </a:ext>
                </a:extLst>
              </a:tr>
              <a:tr h="831872">
                <a:tc>
                  <a:txBody>
                    <a:bodyPr/>
                    <a:lstStyle/>
                    <a:p>
                      <a:pPr algn="ctr"/>
                      <a:r>
                        <a:rPr lang="vi-VN" dirty="0"/>
                        <a:t>138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Dịch vụ Datagram NetBIOS</a:t>
                      </a:r>
                    </a:p>
                    <a:p>
                      <a:endParaRPr lang="en-US" dirty="0"/>
                    </a:p>
                  </a:txBody>
                  <a:tcPr/>
                </a:tc>
                <a:extLst>
                  <a:ext uri="{0D108BD9-81ED-4DB2-BD59-A6C34878D82A}">
                    <a16:rowId xmlns:a16="http://schemas.microsoft.com/office/drawing/2014/main" val="1567514293"/>
                  </a:ext>
                </a:extLst>
              </a:tr>
              <a:tr h="831872">
                <a:tc>
                  <a:txBody>
                    <a:bodyPr/>
                    <a:lstStyle/>
                    <a:p>
                      <a:pPr algn="ctr"/>
                      <a:r>
                        <a:rPr lang="vi-VN" dirty="0"/>
                        <a:t>161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dirty="0"/>
                        <a:t>SNMP</a:t>
                      </a:r>
                      <a:endParaRPr lang="en-US" dirty="0"/>
                    </a:p>
                    <a:p>
                      <a:endParaRPr lang="en-US" dirty="0"/>
                    </a:p>
                  </a:txBody>
                  <a:tcPr/>
                </a:tc>
                <a:extLst>
                  <a:ext uri="{0D108BD9-81ED-4DB2-BD59-A6C34878D82A}">
                    <a16:rowId xmlns:a16="http://schemas.microsoft.com/office/drawing/2014/main" val="2349440144"/>
                  </a:ext>
                </a:extLst>
              </a:tr>
            </a:tbl>
          </a:graphicData>
        </a:graphic>
      </p:graphicFrame>
    </p:spTree>
    <p:extLst>
      <p:ext uri="{BB962C8B-B14F-4D97-AF65-F5344CB8AC3E}">
        <p14:creationId xmlns:p14="http://schemas.microsoft.com/office/powerpoint/2010/main" val="88364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D2EE-6F66-409A-881C-476FC81324C0}"/>
              </a:ext>
            </a:extLst>
          </p:cNvPr>
          <p:cNvSpPr>
            <a:spLocks noGrp="1"/>
          </p:cNvSpPr>
          <p:nvPr>
            <p:ph type="title"/>
          </p:nvPr>
        </p:nvSpPr>
        <p:spPr/>
        <p:txBody>
          <a:bodyPr/>
          <a:lstStyle/>
          <a:p>
            <a:r>
              <a:rPr lang="en-US" dirty="0"/>
              <a:t>MÔ HÌNH ĐƠN LUỒNG UDP</a:t>
            </a:r>
          </a:p>
        </p:txBody>
      </p:sp>
      <p:pic>
        <p:nvPicPr>
          <p:cNvPr id="8" name="Content Placeholder 7">
            <a:extLst>
              <a:ext uri="{FF2B5EF4-FFF2-40B4-BE49-F238E27FC236}">
                <a16:creationId xmlns:a16="http://schemas.microsoft.com/office/drawing/2014/main" id="{64E0D128-0C15-4F3E-92C1-C79D9BCD9A4F}"/>
              </a:ext>
            </a:extLst>
          </p:cNvPr>
          <p:cNvPicPr>
            <a:picLocks noGrp="1" noChangeAspect="1"/>
          </p:cNvPicPr>
          <p:nvPr>
            <p:ph sz="quarter" idx="4"/>
          </p:nvPr>
        </p:nvPicPr>
        <p:blipFill>
          <a:blip r:embed="rId2"/>
          <a:stretch>
            <a:fillRect/>
          </a:stretch>
        </p:blipFill>
        <p:spPr>
          <a:xfrm>
            <a:off x="609600" y="1600200"/>
            <a:ext cx="11125200" cy="4495800"/>
          </a:xfrm>
        </p:spPr>
      </p:pic>
    </p:spTree>
    <p:extLst>
      <p:ext uri="{BB962C8B-B14F-4D97-AF65-F5344CB8AC3E}">
        <p14:creationId xmlns:p14="http://schemas.microsoft.com/office/powerpoint/2010/main" val="139375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76200" y="2514600"/>
            <a:ext cx="12039600" cy="1066800"/>
          </a:xfrm>
        </p:spPr>
        <p:txBody>
          <a:bodyPr>
            <a:normAutofit fontScale="90000"/>
          </a:bodyPr>
          <a:lstStyle/>
          <a:p>
            <a:pPr algn="ctr"/>
            <a:r>
              <a:rPr lang="en-US" dirty="0">
                <a:solidFill>
                  <a:schemeClr val="accent1">
                    <a:lumMod val="75000"/>
                  </a:schemeClr>
                </a:solidFill>
              </a:rPr>
              <a:t> DATAGRAMPACKET VÀ DATAGRAMSOCKET</a:t>
            </a:r>
          </a:p>
        </p:txBody>
      </p:sp>
    </p:spTree>
    <p:extLst>
      <p:ext uri="{BB962C8B-B14F-4D97-AF65-F5344CB8AC3E}">
        <p14:creationId xmlns:p14="http://schemas.microsoft.com/office/powerpoint/2010/main" val="3186379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76200" y="2514600"/>
            <a:ext cx="12039600" cy="1066800"/>
          </a:xfrm>
        </p:spPr>
        <p:txBody>
          <a:bodyPr>
            <a:normAutofit/>
          </a:bodyPr>
          <a:lstStyle/>
          <a:p>
            <a:pPr algn="ctr"/>
            <a:r>
              <a:rPr lang="en-US" dirty="0">
                <a:solidFill>
                  <a:schemeClr val="accent1">
                    <a:lumMod val="75000"/>
                  </a:schemeClr>
                </a:solidFill>
              </a:rPr>
              <a:t> DATAGRAMPACKET</a:t>
            </a:r>
          </a:p>
        </p:txBody>
      </p:sp>
    </p:spTree>
    <p:extLst>
      <p:ext uri="{BB962C8B-B14F-4D97-AF65-F5344CB8AC3E}">
        <p14:creationId xmlns:p14="http://schemas.microsoft.com/office/powerpoint/2010/main" val="3242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8479-0E35-4134-A1B1-A8472444A3BA}"/>
              </a:ext>
            </a:extLst>
          </p:cNvPr>
          <p:cNvSpPr>
            <a:spLocks noGrp="1"/>
          </p:cNvSpPr>
          <p:nvPr>
            <p:ph type="title"/>
          </p:nvPr>
        </p:nvSpPr>
        <p:spPr/>
        <p:txBody>
          <a:bodyPr/>
          <a:lstStyle/>
          <a:p>
            <a:pPr algn="ctr"/>
            <a:r>
              <a:rPr lang="en-US" dirty="0"/>
              <a:t>THỰC HIỆN BỞI:</a:t>
            </a:r>
          </a:p>
        </p:txBody>
      </p:sp>
      <p:sp>
        <p:nvSpPr>
          <p:cNvPr id="3" name="Content Placeholder 2">
            <a:extLst>
              <a:ext uri="{FF2B5EF4-FFF2-40B4-BE49-F238E27FC236}">
                <a16:creationId xmlns:a16="http://schemas.microsoft.com/office/drawing/2014/main" id="{0EB91316-13E8-4A89-9186-DE7AA7ECA3AE}"/>
              </a:ext>
            </a:extLst>
          </p:cNvPr>
          <p:cNvSpPr>
            <a:spLocks noGrp="1"/>
          </p:cNvSpPr>
          <p:nvPr>
            <p:ph idx="1"/>
          </p:nvPr>
        </p:nvSpPr>
        <p:spPr/>
        <p:txBody>
          <a:bodyPr>
            <a:normAutofit/>
          </a:bodyPr>
          <a:lstStyle/>
          <a:p>
            <a:pPr algn="ctr"/>
            <a:r>
              <a:rPr lang="en-US" sz="4000" dirty="0" err="1"/>
              <a:t>Trần</a:t>
            </a:r>
            <a:r>
              <a:rPr lang="en-US" sz="4000" dirty="0"/>
              <a:t> </a:t>
            </a:r>
            <a:r>
              <a:rPr lang="en-US" sz="4000" dirty="0" err="1"/>
              <a:t>Thị</a:t>
            </a:r>
            <a:r>
              <a:rPr lang="en-US" sz="4000" dirty="0"/>
              <a:t> Thanh </a:t>
            </a:r>
            <a:r>
              <a:rPr lang="en-US" sz="4000" dirty="0" err="1"/>
              <a:t>Thủy</a:t>
            </a:r>
            <a:endParaRPr lang="en-US" sz="4000" dirty="0"/>
          </a:p>
          <a:p>
            <a:pPr algn="ctr"/>
            <a:r>
              <a:rPr lang="en-US" sz="4000" dirty="0" err="1"/>
              <a:t>Phạm</a:t>
            </a:r>
            <a:r>
              <a:rPr lang="en-US" sz="4000" dirty="0"/>
              <a:t> </a:t>
            </a:r>
            <a:r>
              <a:rPr lang="en-US" sz="4000" dirty="0" err="1"/>
              <a:t>Duy</a:t>
            </a:r>
            <a:r>
              <a:rPr lang="en-US" sz="4000" dirty="0"/>
              <a:t> </a:t>
            </a:r>
            <a:r>
              <a:rPr lang="en-US" sz="4000" dirty="0" err="1"/>
              <a:t>Hoàng</a:t>
            </a:r>
            <a:r>
              <a:rPr lang="en-US" sz="4000" dirty="0"/>
              <a:t> </a:t>
            </a:r>
          </a:p>
          <a:p>
            <a:pPr algn="ctr"/>
            <a:r>
              <a:rPr lang="en-US" sz="4000" dirty="0" err="1"/>
              <a:t>Nguyễn</a:t>
            </a:r>
            <a:r>
              <a:rPr lang="en-US" sz="4000" dirty="0"/>
              <a:t> Lê </a:t>
            </a:r>
            <a:r>
              <a:rPr lang="en-US" sz="4000" dirty="0" err="1"/>
              <a:t>Thúy</a:t>
            </a:r>
            <a:r>
              <a:rPr lang="en-US" sz="4000" dirty="0"/>
              <a:t> </a:t>
            </a:r>
            <a:r>
              <a:rPr lang="en-US" sz="4000" dirty="0" err="1"/>
              <a:t>Vy</a:t>
            </a:r>
            <a:endParaRPr lang="en-US" sz="4000" dirty="0"/>
          </a:p>
          <a:p>
            <a:pPr algn="ctr"/>
            <a:r>
              <a:rPr lang="en-US" sz="4000" dirty="0" err="1"/>
              <a:t>Nguyễn</a:t>
            </a:r>
            <a:r>
              <a:rPr lang="en-US" sz="4000" dirty="0"/>
              <a:t> </a:t>
            </a:r>
            <a:r>
              <a:rPr lang="en-US" sz="4000" dirty="0" err="1"/>
              <a:t>Hoàng</a:t>
            </a:r>
            <a:r>
              <a:rPr lang="en-US" sz="4000" dirty="0"/>
              <a:t> Long</a:t>
            </a:r>
          </a:p>
          <a:p>
            <a:pPr marL="0" indent="0">
              <a:buNone/>
            </a:pPr>
            <a:r>
              <a:rPr lang="en-US" sz="4000" dirty="0"/>
              <a:t> </a:t>
            </a:r>
          </a:p>
        </p:txBody>
      </p:sp>
    </p:spTree>
    <p:extLst>
      <p:ext uri="{BB962C8B-B14F-4D97-AF65-F5344CB8AC3E}">
        <p14:creationId xmlns:p14="http://schemas.microsoft.com/office/powerpoint/2010/main" val="209768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E8E-E905-46C4-B561-D174DED6A965}"/>
              </a:ext>
            </a:extLst>
          </p:cNvPr>
          <p:cNvSpPr>
            <a:spLocks noGrp="1"/>
          </p:cNvSpPr>
          <p:nvPr>
            <p:ph type="title"/>
          </p:nvPr>
        </p:nvSpPr>
        <p:spPr>
          <a:xfrm>
            <a:off x="1524000" y="2857500"/>
            <a:ext cx="9144000" cy="1143000"/>
          </a:xfrm>
        </p:spPr>
        <p:txBody>
          <a:bodyPr>
            <a:normAutofit fontScale="90000"/>
          </a:bodyPr>
          <a:lstStyle/>
          <a:p>
            <a:pPr algn="ctr"/>
            <a:r>
              <a:rPr lang="en-US" sz="5000" dirty="0">
                <a:solidFill>
                  <a:schemeClr val="accent1">
                    <a:lumMod val="75000"/>
                  </a:schemeClr>
                </a:solidFill>
              </a:rPr>
              <a:t>KHÁI NIỆM</a:t>
            </a:r>
            <a:br>
              <a:rPr lang="en-US" sz="5000" dirty="0">
                <a:solidFill>
                  <a:schemeClr val="accent1">
                    <a:lumMod val="75000"/>
                  </a:schemeClr>
                </a:solidFill>
              </a:rPr>
            </a:br>
            <a:endParaRPr sz="5000" dirty="0">
              <a:solidFill>
                <a:schemeClr val="accent1">
                  <a:lumMod val="75000"/>
                </a:schemeClr>
              </a:solidFill>
            </a:endParaRPr>
          </a:p>
        </p:txBody>
      </p:sp>
    </p:spTree>
    <p:extLst>
      <p:ext uri="{BB962C8B-B14F-4D97-AF65-F5344CB8AC3E}">
        <p14:creationId xmlns:p14="http://schemas.microsoft.com/office/powerpoint/2010/main" val="100674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C60B7C-114C-438C-AF06-F7B178747894}"/>
              </a:ext>
            </a:extLst>
          </p:cNvPr>
          <p:cNvSpPr txBox="1"/>
          <p:nvPr/>
        </p:nvSpPr>
        <p:spPr>
          <a:xfrm>
            <a:off x="914400" y="533400"/>
            <a:ext cx="10134600" cy="1015663"/>
          </a:xfrm>
          <a:prstGeom prst="rect">
            <a:avLst/>
          </a:prstGeom>
          <a:noFill/>
        </p:spPr>
        <p:txBody>
          <a:bodyPr wrap="square">
            <a:spAutoFit/>
          </a:bodyPr>
          <a:lstStyle/>
          <a:p>
            <a:r>
              <a:rPr lang="en-US" sz="3000" dirty="0"/>
              <a:t>datagram </a:t>
            </a:r>
            <a:r>
              <a:rPr lang="en-US" sz="3000" dirty="0" err="1"/>
              <a:t>là</a:t>
            </a:r>
            <a:r>
              <a:rPr lang="en-US" sz="3000" dirty="0"/>
              <a:t> </a:t>
            </a:r>
            <a:r>
              <a:rPr lang="en-US" sz="3000" dirty="0" err="1"/>
              <a:t>một</a:t>
            </a:r>
            <a:r>
              <a:rPr lang="en-US" sz="3000" dirty="0"/>
              <a:t> </a:t>
            </a:r>
            <a:r>
              <a:rPr lang="en-US" sz="3000" dirty="0" err="1"/>
              <a:t>gói</a:t>
            </a:r>
            <a:r>
              <a:rPr lang="en-US" sz="3000" dirty="0"/>
              <a:t> tin </a:t>
            </a:r>
            <a:r>
              <a:rPr lang="en-US" sz="3000" dirty="0" err="1"/>
              <a:t>độc</a:t>
            </a:r>
            <a:r>
              <a:rPr lang="en-US" sz="3000" dirty="0"/>
              <a:t> </a:t>
            </a:r>
            <a:r>
              <a:rPr lang="en-US" sz="3000" dirty="0" err="1"/>
              <a:t>lập</a:t>
            </a:r>
            <a:r>
              <a:rPr lang="en-US" sz="3000" dirty="0"/>
              <a:t>, </a:t>
            </a:r>
            <a:r>
              <a:rPr lang="en-US" sz="3000" dirty="0" err="1"/>
              <a:t>tự</a:t>
            </a:r>
            <a:r>
              <a:rPr lang="en-US" sz="3000" dirty="0"/>
              <a:t> </a:t>
            </a:r>
            <a:r>
              <a:rPr lang="en-US" sz="3000" dirty="0" err="1"/>
              <a:t>chứa</a:t>
            </a:r>
            <a:r>
              <a:rPr lang="en-US" sz="3000" dirty="0"/>
              <a:t>, </a:t>
            </a:r>
            <a:r>
              <a:rPr lang="en-US" sz="3000" dirty="0" err="1"/>
              <a:t>mang</a:t>
            </a:r>
            <a:r>
              <a:rPr lang="en-US" sz="3000" dirty="0"/>
              <a:t> </a:t>
            </a:r>
            <a:r>
              <a:rPr lang="en-US" sz="3000" dirty="0" err="1"/>
              <a:t>đầy</a:t>
            </a:r>
            <a:r>
              <a:rPr lang="en-US" sz="3000" dirty="0"/>
              <a:t> </a:t>
            </a:r>
            <a:r>
              <a:rPr lang="en-US" sz="3000" dirty="0" err="1"/>
              <a:t>đủ</a:t>
            </a:r>
            <a:r>
              <a:rPr lang="en-US" sz="3000" dirty="0"/>
              <a:t> </a:t>
            </a:r>
            <a:r>
              <a:rPr lang="en-US" sz="3000" dirty="0" err="1"/>
              <a:t>dữ</a:t>
            </a:r>
            <a:r>
              <a:rPr lang="en-US" sz="3000" dirty="0"/>
              <a:t> </a:t>
            </a:r>
            <a:r>
              <a:rPr lang="en-US" sz="3000" dirty="0" err="1"/>
              <a:t>liệu</a:t>
            </a:r>
            <a:r>
              <a:rPr lang="en-US" sz="3000" dirty="0"/>
              <a:t> </a:t>
            </a:r>
            <a:r>
              <a:rPr lang="en-US" sz="3000" dirty="0" err="1"/>
              <a:t>để</a:t>
            </a:r>
            <a:r>
              <a:rPr lang="en-US" sz="3000" dirty="0"/>
              <a:t> </a:t>
            </a:r>
            <a:r>
              <a:rPr lang="en-US" sz="3000" dirty="0" err="1"/>
              <a:t>định</a:t>
            </a:r>
            <a:r>
              <a:rPr lang="en-US" sz="3000" dirty="0"/>
              <a:t> </a:t>
            </a:r>
            <a:r>
              <a:rPr lang="en-US" sz="3000" dirty="0" err="1"/>
              <a:t>tuyến</a:t>
            </a:r>
            <a:r>
              <a:rPr lang="en-US" sz="3000" dirty="0"/>
              <a:t> </a:t>
            </a:r>
            <a:r>
              <a:rPr lang="en-US" sz="3000" dirty="0" err="1"/>
              <a:t>từ</a:t>
            </a:r>
            <a:r>
              <a:rPr lang="en-US" sz="3000" dirty="0"/>
              <a:t> </a:t>
            </a:r>
            <a:r>
              <a:rPr lang="en-US" sz="3000" dirty="0" err="1"/>
              <a:t>nguồn</a:t>
            </a:r>
            <a:r>
              <a:rPr lang="en-US" sz="3000" dirty="0"/>
              <a:t> </a:t>
            </a:r>
            <a:r>
              <a:rPr lang="en-US" sz="3000" dirty="0" err="1"/>
              <a:t>tới</a:t>
            </a:r>
            <a:r>
              <a:rPr lang="en-US" sz="3000" dirty="0"/>
              <a:t> </a:t>
            </a:r>
            <a:r>
              <a:rPr lang="en-US" sz="3000" dirty="0" err="1"/>
              <a:t>đích</a:t>
            </a:r>
            <a:r>
              <a:rPr lang="en-US" sz="3000" dirty="0"/>
              <a:t> </a:t>
            </a:r>
            <a:r>
              <a:rPr lang="en-US" sz="3000" dirty="0" err="1"/>
              <a:t>mà</a:t>
            </a:r>
            <a:r>
              <a:rPr lang="en-US" sz="3000" dirty="0"/>
              <a:t> </a:t>
            </a:r>
            <a:r>
              <a:rPr lang="en-US" sz="3000" dirty="0" err="1"/>
              <a:t>không</a:t>
            </a:r>
            <a:r>
              <a:rPr lang="en-US" sz="3000" dirty="0"/>
              <a:t> </a:t>
            </a:r>
            <a:r>
              <a:rPr lang="en-US" sz="3000" dirty="0" err="1"/>
              <a:t>cần</a:t>
            </a:r>
            <a:r>
              <a:rPr lang="en-US" sz="3000" dirty="0"/>
              <a:t> </a:t>
            </a:r>
            <a:r>
              <a:rPr lang="en-US" sz="3000" dirty="0" err="1"/>
              <a:t>thông</a:t>
            </a:r>
            <a:r>
              <a:rPr lang="en-US" sz="3000" dirty="0"/>
              <a:t> tin </a:t>
            </a:r>
            <a:r>
              <a:rPr lang="en-US" sz="3000" dirty="0" err="1"/>
              <a:t>thêm</a:t>
            </a:r>
            <a:endParaRPr lang="en-US" sz="3000" dirty="0"/>
          </a:p>
        </p:txBody>
      </p:sp>
      <p:pic>
        <p:nvPicPr>
          <p:cNvPr id="6" name="Picture 5">
            <a:extLst>
              <a:ext uri="{FF2B5EF4-FFF2-40B4-BE49-F238E27FC236}">
                <a16:creationId xmlns:a16="http://schemas.microsoft.com/office/drawing/2014/main" id="{6C7D9174-3105-4D09-82DE-9885AE7CA0BF}"/>
              </a:ext>
            </a:extLst>
          </p:cNvPr>
          <p:cNvPicPr>
            <a:picLocks noChangeAspect="1"/>
          </p:cNvPicPr>
          <p:nvPr/>
        </p:nvPicPr>
        <p:blipFill>
          <a:blip r:embed="rId2"/>
          <a:stretch>
            <a:fillRect/>
          </a:stretch>
        </p:blipFill>
        <p:spPr>
          <a:xfrm>
            <a:off x="495300" y="1905000"/>
            <a:ext cx="11201399" cy="4419600"/>
          </a:xfrm>
          <a:prstGeom prst="rect">
            <a:avLst/>
          </a:prstGeom>
        </p:spPr>
      </p:pic>
    </p:spTree>
    <p:extLst>
      <p:ext uri="{BB962C8B-B14F-4D97-AF65-F5344CB8AC3E}">
        <p14:creationId xmlns:p14="http://schemas.microsoft.com/office/powerpoint/2010/main" val="8186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304800" y="1981200"/>
            <a:ext cx="11506200" cy="1600200"/>
          </a:xfrm>
        </p:spPr>
        <p:txBody>
          <a:bodyPr>
            <a:normAutofit/>
          </a:bodyPr>
          <a:lstStyle/>
          <a:p>
            <a:pPr algn="ctr"/>
            <a:r>
              <a:rPr lang="en-US" dirty="0">
                <a:solidFill>
                  <a:schemeClr val="accent1">
                    <a:lumMod val="75000"/>
                  </a:schemeClr>
                </a:solidFill>
              </a:rPr>
              <a:t>CÁC PHƯƠNG THỨC NHẬN DỮ LIỆU  TRONG DATAGRAMPACKET</a:t>
            </a:r>
          </a:p>
        </p:txBody>
      </p:sp>
    </p:spTree>
    <p:extLst>
      <p:ext uri="{BB962C8B-B14F-4D97-AF65-F5344CB8AC3E}">
        <p14:creationId xmlns:p14="http://schemas.microsoft.com/office/powerpoint/2010/main" val="267299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9CD719F3-FDEB-41D0-A477-404C8B49BF3D}"/>
              </a:ext>
            </a:extLst>
          </p:cNvPr>
          <p:cNvGraphicFramePr>
            <a:graphicFrameLocks noGrp="1"/>
          </p:cNvGraphicFramePr>
          <p:nvPr>
            <p:extLst>
              <p:ext uri="{D42A27DB-BD31-4B8C-83A1-F6EECF244321}">
                <p14:modId xmlns:p14="http://schemas.microsoft.com/office/powerpoint/2010/main" val="2384126628"/>
              </p:ext>
            </p:extLst>
          </p:nvPr>
        </p:nvGraphicFramePr>
        <p:xfrm>
          <a:off x="1752600" y="76200"/>
          <a:ext cx="9220200" cy="6629398"/>
        </p:xfrm>
        <a:graphic>
          <a:graphicData uri="http://schemas.openxmlformats.org/drawingml/2006/table">
            <a:tbl>
              <a:tblPr firstRow="1" bandRow="1">
                <a:tableStyleId>{5C22544A-7EE6-4342-B048-85BDC9FD1C3A}</a:tableStyleId>
              </a:tblPr>
              <a:tblGrid>
                <a:gridCol w="3001138">
                  <a:extLst>
                    <a:ext uri="{9D8B030D-6E8A-4147-A177-3AD203B41FA5}">
                      <a16:colId xmlns:a16="http://schemas.microsoft.com/office/drawing/2014/main" val="2636151087"/>
                    </a:ext>
                  </a:extLst>
                </a:gridCol>
                <a:gridCol w="6219062">
                  <a:extLst>
                    <a:ext uri="{9D8B030D-6E8A-4147-A177-3AD203B41FA5}">
                      <a16:colId xmlns:a16="http://schemas.microsoft.com/office/drawing/2014/main" val="2100769153"/>
                    </a:ext>
                  </a:extLst>
                </a:gridCol>
              </a:tblGrid>
              <a:tr h="422515">
                <a:tc>
                  <a:txBody>
                    <a:bodyPr/>
                    <a:lstStyle/>
                    <a:p>
                      <a:pPr algn="ctr"/>
                      <a:r>
                        <a:rPr lang="en-US" dirty="0" err="1"/>
                        <a:t>Phương</a:t>
                      </a:r>
                      <a:r>
                        <a:rPr lang="en-US" dirty="0"/>
                        <a:t> </a:t>
                      </a:r>
                      <a:r>
                        <a:rPr lang="en-US" dirty="0" err="1"/>
                        <a:t>thức</a:t>
                      </a:r>
                      <a:endParaRPr lang="en-US" dirty="0"/>
                    </a:p>
                  </a:txBody>
                  <a:tcPr/>
                </a:tc>
                <a:tc>
                  <a:txBody>
                    <a:bodyPr/>
                    <a:lstStyle/>
                    <a:p>
                      <a:pPr algn="ctr"/>
                      <a:r>
                        <a:rPr lang="en-US" dirty="0"/>
                        <a:t>Ý </a:t>
                      </a:r>
                      <a:r>
                        <a:rPr lang="en-US" dirty="0" err="1"/>
                        <a:t>nghĩa</a:t>
                      </a:r>
                      <a:endParaRPr lang="en-US" dirty="0"/>
                    </a:p>
                  </a:txBody>
                  <a:tcPr/>
                </a:tc>
                <a:extLst>
                  <a:ext uri="{0D108BD9-81ED-4DB2-BD59-A6C34878D82A}">
                    <a16:rowId xmlns:a16="http://schemas.microsoft.com/office/drawing/2014/main" val="3317458971"/>
                  </a:ext>
                </a:extLst>
              </a:tr>
              <a:tr h="1337964">
                <a:tc>
                  <a:txBody>
                    <a:bodyPr/>
                    <a:lstStyle/>
                    <a:p>
                      <a:r>
                        <a:rPr lang="en-US" sz="1600" b="0" dirty="0">
                          <a:latin typeface="Times New Roman" panose="02020603050405020304" pitchFamily="18" charset="0"/>
                          <a:cs typeface="Times New Roman" panose="02020603050405020304" pitchFamily="18" charset="0"/>
                        </a:rPr>
                        <a:t>Public </a:t>
                      </a:r>
                      <a:r>
                        <a:rPr lang="en-US" sz="1600" b="0" dirty="0" err="1">
                          <a:latin typeface="Times New Roman" panose="02020603050405020304" pitchFamily="18" charset="0"/>
                          <a:cs typeface="Times New Roman" panose="02020603050405020304" pitchFamily="18" charset="0"/>
                        </a:rPr>
                        <a:t>InetAddress</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getAddress</a:t>
                      </a:r>
                      <a:r>
                        <a:rPr lang="en-US" sz="1600" b="0" dirty="0">
                          <a:latin typeface="Times New Roman" panose="02020603050405020304" pitchFamily="18" charset="0"/>
                          <a:cs typeface="Times New Roman" panose="02020603050405020304" pitchFamily="18" charset="0"/>
                        </a:rPr>
                        <a:t>()</a:t>
                      </a:r>
                    </a:p>
                  </a:txBody>
                  <a:tcPr/>
                </a:tc>
                <a:tc>
                  <a:txBody>
                    <a:bodyPr/>
                    <a:lstStyle/>
                    <a:p>
                      <a:r>
                        <a:rPr lang="vi-VN" sz="1600" b="0" dirty="0">
                          <a:latin typeface="Times New Roman" panose="02020603050405020304" pitchFamily="18" charset="0"/>
                          <a:cs typeface="Times New Roman" panose="02020603050405020304" pitchFamily="18" charset="0"/>
                        </a:rPr>
                        <a:t>trả về một đối tượng</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InetAddress chứa địa chỉ IP của host ở xa. Nếu</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datagram được nhận từ Internet, địa chỉ trả về</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chính là địa chỉ của máy đã gửi datagram (địa</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chỉ nguồn). Mặt khác nếu datagram được tạo</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cục bộ để được gửi tới máy ở xa, phương thức</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này trả về địa chỉ của host mà datagram được</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đánh địa chỉ.</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4960904"/>
                  </a:ext>
                </a:extLst>
              </a:tr>
              <a:tr h="845030">
                <a:tc>
                  <a:txBody>
                    <a:bodyPr/>
                    <a:lstStyle/>
                    <a:p>
                      <a:r>
                        <a:rPr lang="en-US" sz="1600" b="0" dirty="0">
                          <a:latin typeface="Times New Roman" panose="02020603050405020304" pitchFamily="18" charset="0"/>
                          <a:cs typeface="Times New Roman" panose="02020603050405020304" pitchFamily="18" charset="0"/>
                        </a:rPr>
                        <a:t>public int </a:t>
                      </a:r>
                      <a:r>
                        <a:rPr lang="en-US" sz="1600" b="0" dirty="0" err="1">
                          <a:latin typeface="Times New Roman" panose="02020603050405020304" pitchFamily="18" charset="0"/>
                          <a:cs typeface="Times New Roman" panose="02020603050405020304" pitchFamily="18" charset="0"/>
                        </a:rPr>
                        <a:t>getPort</a:t>
                      </a:r>
                      <a:r>
                        <a:rPr lang="en-US" sz="1600" b="0" dirty="0">
                          <a:latin typeface="Times New Roman" panose="02020603050405020304" pitchFamily="18" charset="0"/>
                          <a:cs typeface="Times New Roman" panose="02020603050405020304" pitchFamily="18" charset="0"/>
                        </a:rPr>
                        <a:t>()</a:t>
                      </a:r>
                    </a:p>
                  </a:txBody>
                  <a:tcPr/>
                </a:tc>
                <a:tc>
                  <a:txBody>
                    <a:bodyPr/>
                    <a:lstStyle/>
                    <a:p>
                      <a:r>
                        <a:rPr lang="vi-VN" sz="1600" b="0" dirty="0">
                          <a:latin typeface="Times New Roman" panose="02020603050405020304" pitchFamily="18" charset="0"/>
                          <a:cs typeface="Times New Roman" panose="02020603050405020304" pitchFamily="18" charset="0"/>
                        </a:rPr>
                        <a:t>trả về một số nguyên</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xác định cổng trên host ở xa. Nếu datagram</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được nhận từ Internet thì cổng này là cổng</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trên host đã gửi gói tin đi.</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7301602"/>
                  </a:ext>
                </a:extLst>
              </a:tr>
              <a:tr h="598563">
                <a:tc>
                  <a:txBody>
                    <a:bodyPr/>
                    <a:lstStyle/>
                    <a:p>
                      <a:r>
                        <a:rPr lang="en-US" sz="1600" b="0" dirty="0">
                          <a:latin typeface="Times New Roman" panose="02020603050405020304" pitchFamily="18" charset="0"/>
                          <a:cs typeface="Times New Roman" panose="02020603050405020304" pitchFamily="18" charset="0"/>
                        </a:rPr>
                        <a:t>public </a:t>
                      </a:r>
                      <a:r>
                        <a:rPr lang="en-US" sz="1600" b="0" dirty="0" err="1">
                          <a:latin typeface="Times New Roman" panose="02020603050405020304" pitchFamily="18" charset="0"/>
                          <a:cs typeface="Times New Roman" panose="02020603050405020304" pitchFamily="18" charset="0"/>
                        </a:rPr>
                        <a:t>SocketAddress</a:t>
                      </a:r>
                      <a:r>
                        <a:rPr lang="en-US" sz="1600" b="0" dirty="0">
                          <a:latin typeface="Times New Roman" panose="02020603050405020304" pitchFamily="18" charset="0"/>
                          <a:cs typeface="Times New Roman" panose="02020603050405020304" pitchFamily="18" charset="0"/>
                        </a:rPr>
                        <a:t>()</a:t>
                      </a:r>
                    </a:p>
                  </a:txBody>
                  <a:tcPr/>
                </a:tc>
                <a:tc>
                  <a:txBody>
                    <a:bodyPr/>
                    <a:lstStyle/>
                    <a:p>
                      <a:r>
                        <a:rPr lang="vi-VN" sz="1600" b="0" dirty="0">
                          <a:latin typeface="Times New Roman" panose="02020603050405020304" pitchFamily="18" charset="0"/>
                          <a:cs typeface="Times New Roman" panose="02020603050405020304" pitchFamily="18" charset="0"/>
                        </a:rPr>
                        <a:t>Phương thức này trả về một đối tượng</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SocketAddress chứa địa chỉ IP và số hiệu cổng</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của host ở xa.</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4887419"/>
                  </a:ext>
                </a:extLst>
              </a:tr>
              <a:tr h="1091497">
                <a:tc>
                  <a:txBody>
                    <a:bodyPr/>
                    <a:lstStyle/>
                    <a:p>
                      <a:r>
                        <a:rPr lang="en-US" sz="1600" b="0" dirty="0">
                          <a:latin typeface="Times New Roman" panose="02020603050405020304" pitchFamily="18" charset="0"/>
                          <a:cs typeface="Times New Roman" panose="02020603050405020304" pitchFamily="18" charset="0"/>
                        </a:rPr>
                        <a:t>Public byte[] </a:t>
                      </a:r>
                      <a:r>
                        <a:rPr lang="en-US" sz="1600" b="0" dirty="0" err="1">
                          <a:latin typeface="Times New Roman" panose="02020603050405020304" pitchFamily="18" charset="0"/>
                          <a:cs typeface="Times New Roman" panose="02020603050405020304" pitchFamily="18" charset="0"/>
                        </a:rPr>
                        <a:t>getData</a:t>
                      </a:r>
                      <a:r>
                        <a:rPr lang="en-US" sz="1600" b="0" dirty="0">
                          <a:latin typeface="Times New Roman" panose="02020603050405020304" pitchFamily="18" charset="0"/>
                          <a:cs typeface="Times New Roman" panose="02020603050405020304" pitchFamily="18" charset="0"/>
                        </a:rPr>
                        <a:t>()</a:t>
                      </a:r>
                    </a:p>
                  </a:txBody>
                  <a:tcPr/>
                </a:tc>
                <a:tc>
                  <a:txBody>
                    <a:bodyPr/>
                    <a:lstStyle/>
                    <a:p>
                      <a:r>
                        <a:rPr lang="vi-VN" sz="1600" b="0" dirty="0">
                          <a:latin typeface="Times New Roman" panose="02020603050405020304" pitchFamily="18" charset="0"/>
                          <a:cs typeface="Times New Roman" panose="02020603050405020304" pitchFamily="18" charset="0"/>
                        </a:rPr>
                        <a:t>Phương thức getData() trả về một mảng byte</a:t>
                      </a:r>
                    </a:p>
                    <a:p>
                      <a:r>
                        <a:rPr lang="vi-VN" sz="1600" b="0" dirty="0">
                          <a:latin typeface="Times New Roman" panose="02020603050405020304" pitchFamily="18" charset="0"/>
                          <a:cs typeface="Times New Roman" panose="02020603050405020304" pitchFamily="18" charset="0"/>
                        </a:rPr>
                        <a:t>chứa dữ liệu từ datagram. Thông thường cần</a:t>
                      </a:r>
                    </a:p>
                    <a:p>
                      <a:r>
                        <a:rPr lang="vi-VN" sz="1600" b="0" dirty="0">
                          <a:latin typeface="Times New Roman" panose="02020603050405020304" pitchFamily="18" charset="0"/>
                          <a:cs typeface="Times New Roman" panose="02020603050405020304" pitchFamily="18" charset="0"/>
                        </a:rPr>
                        <a:t>phải chuyển các byte này thành một dạng dữ</a:t>
                      </a:r>
                    </a:p>
                    <a:p>
                      <a:r>
                        <a:rPr lang="vi-VN" sz="1600" b="0" dirty="0">
                          <a:latin typeface="Times New Roman" panose="02020603050405020304" pitchFamily="18" charset="0"/>
                          <a:cs typeface="Times New Roman" panose="02020603050405020304" pitchFamily="18" charset="0"/>
                        </a:rPr>
                        <a:t>liệu khác trước khi chương trình xử lý dữ liệu</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6653399"/>
                  </a:ext>
                </a:extLst>
              </a:tr>
              <a:tr h="1091497">
                <a:tc>
                  <a:txBody>
                    <a:bodyPr/>
                    <a:lstStyle/>
                    <a:p>
                      <a:r>
                        <a:rPr lang="en-US" sz="1600" b="0" dirty="0">
                          <a:latin typeface="Times New Roman" panose="02020603050405020304" pitchFamily="18" charset="0"/>
                          <a:cs typeface="Times New Roman" panose="02020603050405020304" pitchFamily="18" charset="0"/>
                        </a:rPr>
                        <a:t>public void </a:t>
                      </a:r>
                      <a:r>
                        <a:rPr lang="en-US" sz="1600" b="0" dirty="0" err="1">
                          <a:latin typeface="Times New Roman" panose="02020603050405020304" pitchFamily="18" charset="0"/>
                          <a:cs typeface="Times New Roman" panose="02020603050405020304" pitchFamily="18" charset="0"/>
                        </a:rPr>
                        <a:t>setAddress</a:t>
                      </a:r>
                      <a:r>
                        <a:rPr lang="en-US" sz="1600" b="0" dirty="0">
                          <a:latin typeface="Times New Roman" panose="02020603050405020304" pitchFamily="18" charset="0"/>
                          <a:cs typeface="Times New Roman" panose="02020603050405020304" pitchFamily="18" charset="0"/>
                        </a:rPr>
                        <a:t>(</a:t>
                      </a:r>
                      <a:r>
                        <a:rPr lang="en-US" sz="1600" b="0" dirty="0" err="1">
                          <a:latin typeface="Times New Roman" panose="02020603050405020304" pitchFamily="18" charset="0"/>
                          <a:cs typeface="Times New Roman" panose="02020603050405020304" pitchFamily="18" charset="0"/>
                        </a:rPr>
                        <a:t>InetAddress</a:t>
                      </a:r>
                      <a:r>
                        <a:rPr lang="en-US" sz="1600" b="0" dirty="0">
                          <a:latin typeface="Times New Roman" panose="02020603050405020304" pitchFamily="18" charset="0"/>
                          <a:cs typeface="Times New Roman" panose="02020603050405020304" pitchFamily="18" charset="0"/>
                        </a:rPr>
                        <a:t> dc)</a:t>
                      </a:r>
                    </a:p>
                  </a:txBody>
                  <a:tcPr/>
                </a:tc>
                <a:tc>
                  <a:txBody>
                    <a:bodyPr/>
                    <a:lstStyle/>
                    <a:p>
                      <a:r>
                        <a:rPr lang="vi-VN" sz="1600" b="0" dirty="0">
                          <a:latin typeface="Times New Roman" panose="02020603050405020304" pitchFamily="18" charset="0"/>
                          <a:cs typeface="Times New Roman" panose="02020603050405020304" pitchFamily="18" charset="0"/>
                        </a:rPr>
                        <a:t>Phương thức setAddress() thay đổi địa chỉ của</a:t>
                      </a:r>
                    </a:p>
                    <a:p>
                      <a:r>
                        <a:rPr lang="vi-VN" sz="1600" b="0" dirty="0">
                          <a:latin typeface="Times New Roman" panose="02020603050405020304" pitchFamily="18" charset="0"/>
                          <a:cs typeface="Times New Roman" panose="02020603050405020304" pitchFamily="18" charset="0"/>
                        </a:rPr>
                        <a:t>máy mà ta sẽ gửi gói tin tới. Điều này sẽ cho</a:t>
                      </a:r>
                    </a:p>
                    <a:p>
                      <a:r>
                        <a:rPr lang="vi-VN" sz="1600" b="0" dirty="0">
                          <a:latin typeface="Times New Roman" panose="02020603050405020304" pitchFamily="18" charset="0"/>
                          <a:cs typeface="Times New Roman" panose="02020603050405020304" pitchFamily="18" charset="0"/>
                        </a:rPr>
                        <a:t>phép ta gửi cùng một datagram đến nhiều nơi</a:t>
                      </a:r>
                    </a:p>
                    <a:p>
                      <a:r>
                        <a:rPr lang="vi-VN" sz="1600" b="0" dirty="0">
                          <a:latin typeface="Times New Roman" panose="02020603050405020304" pitchFamily="18" charset="0"/>
                          <a:cs typeface="Times New Roman" panose="02020603050405020304" pitchFamily="18" charset="0"/>
                        </a:rPr>
                        <a:t>nhận.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923330"/>
                  </a:ext>
                </a:extLst>
              </a:tr>
              <a:tr h="621166">
                <a:tc>
                  <a:txBody>
                    <a:bodyPr/>
                    <a:lstStyle/>
                    <a:p>
                      <a:r>
                        <a:rPr lang="fr-FR" sz="1600" b="0" dirty="0">
                          <a:latin typeface="Times New Roman" panose="02020603050405020304" pitchFamily="18" charset="0"/>
                          <a:cs typeface="Times New Roman" panose="02020603050405020304" pitchFamily="18" charset="0"/>
                        </a:rPr>
                        <a:t>public </a:t>
                      </a:r>
                      <a:r>
                        <a:rPr lang="fr-FR" sz="1600" b="0" dirty="0" err="1">
                          <a:latin typeface="Times New Roman" panose="02020603050405020304" pitchFamily="18" charset="0"/>
                          <a:cs typeface="Times New Roman" panose="02020603050405020304" pitchFamily="18" charset="0"/>
                        </a:rPr>
                        <a:t>void</a:t>
                      </a:r>
                      <a:r>
                        <a:rPr lang="fr-FR" sz="1600" b="0" dirty="0">
                          <a:latin typeface="Times New Roman" panose="02020603050405020304" pitchFamily="18" charset="0"/>
                          <a:cs typeface="Times New Roman" panose="02020603050405020304" pitchFamily="18" charset="0"/>
                        </a:rPr>
                        <a:t> </a:t>
                      </a:r>
                      <a:r>
                        <a:rPr lang="fr-FR" sz="1600" b="0" dirty="0" err="1">
                          <a:latin typeface="Times New Roman" panose="02020603050405020304" pitchFamily="18" charset="0"/>
                          <a:cs typeface="Times New Roman" panose="02020603050405020304" pitchFamily="18" charset="0"/>
                        </a:rPr>
                        <a:t>setPort</a:t>
                      </a:r>
                      <a:r>
                        <a:rPr lang="fr-FR" sz="1600" b="0" dirty="0">
                          <a:latin typeface="Times New Roman" panose="02020603050405020304" pitchFamily="18" charset="0"/>
                          <a:cs typeface="Times New Roman" panose="02020603050405020304" pitchFamily="18" charset="0"/>
                        </a:rPr>
                        <a:t>(</a:t>
                      </a:r>
                      <a:r>
                        <a:rPr lang="fr-FR" sz="1600" b="0" dirty="0" err="1">
                          <a:latin typeface="Times New Roman" panose="02020603050405020304" pitchFamily="18" charset="0"/>
                          <a:cs typeface="Times New Roman" panose="02020603050405020304" pitchFamily="18" charset="0"/>
                        </a:rPr>
                        <a:t>int</a:t>
                      </a:r>
                      <a:r>
                        <a:rPr lang="fr-FR" sz="1600" b="0" dirty="0">
                          <a:latin typeface="Times New Roman" panose="02020603050405020304" pitchFamily="18" charset="0"/>
                          <a:cs typeface="Times New Roman" panose="02020603050405020304" pitchFamily="18" charset="0"/>
                        </a:rPr>
                        <a:t> port)</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vi-VN" sz="1600" b="0" dirty="0">
                          <a:latin typeface="Times New Roman" panose="02020603050405020304" pitchFamily="18" charset="0"/>
                          <a:cs typeface="Times New Roman" panose="02020603050405020304" pitchFamily="18" charset="0"/>
                        </a:rPr>
                        <a:t>Phương thức này thay đổi số hiệu cổng gửi tới</a:t>
                      </a:r>
                    </a:p>
                    <a:p>
                      <a:r>
                        <a:rPr lang="vi-VN" sz="1600" b="0" dirty="0">
                          <a:latin typeface="Times New Roman" panose="02020603050405020304" pitchFamily="18" charset="0"/>
                          <a:cs typeface="Times New Roman" panose="02020603050405020304" pitchFamily="18" charset="0"/>
                        </a:rPr>
                        <a:t>của gói tin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0734795"/>
                  </a:ext>
                </a:extLst>
              </a:tr>
              <a:tr h="621166">
                <a:tc>
                  <a:txBody>
                    <a:bodyPr/>
                    <a:lstStyle/>
                    <a:p>
                      <a:r>
                        <a:rPr lang="en-US" sz="1600" b="0" dirty="0">
                          <a:latin typeface="Times New Roman" panose="02020603050405020304" pitchFamily="18" charset="0"/>
                          <a:cs typeface="Times New Roman" panose="02020603050405020304" pitchFamily="18" charset="0"/>
                        </a:rPr>
                        <a:t>Public void </a:t>
                      </a:r>
                      <a:r>
                        <a:rPr lang="en-US" sz="1600" b="0" dirty="0" err="1">
                          <a:latin typeface="Times New Roman" panose="02020603050405020304" pitchFamily="18" charset="0"/>
                          <a:cs typeface="Times New Roman" panose="02020603050405020304" pitchFamily="18" charset="0"/>
                        </a:rPr>
                        <a:t>setLength</a:t>
                      </a:r>
                      <a:r>
                        <a:rPr lang="en-US" sz="1600" b="0" dirty="0">
                          <a:latin typeface="Times New Roman" panose="02020603050405020304" pitchFamily="18" charset="0"/>
                          <a:cs typeface="Times New Roman" panose="02020603050405020304" pitchFamily="18" charset="0"/>
                        </a:rPr>
                        <a:t>(int length)</a:t>
                      </a:r>
                    </a:p>
                  </a:txBody>
                  <a:tcPr/>
                </a:tc>
                <a:tc>
                  <a:txBody>
                    <a:bodyPr/>
                    <a:lstStyle/>
                    <a:p>
                      <a:r>
                        <a:rPr lang="en-US" sz="1600" b="0" dirty="0" err="1">
                          <a:latin typeface="Times New Roman" panose="02020603050405020304" pitchFamily="18" charset="0"/>
                          <a:cs typeface="Times New Roman" panose="02020603050405020304" pitchFamily="18" charset="0"/>
                        </a:rPr>
                        <a:t>Phương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thức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này</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thay</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đổi</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số</a:t>
                      </a:r>
                      <a:r>
                        <a:rPr lang="en-US" sz="1600" b="0" dirty="0">
                          <a:latin typeface="Times New Roman" panose="02020603050405020304" pitchFamily="18" charset="0"/>
                          <a:cs typeface="Times New Roman" panose="02020603050405020304" pitchFamily="18" charset="0"/>
                        </a:rPr>
                        <a:t> byte </a:t>
                      </a:r>
                      <a:r>
                        <a:rPr lang="en-US" sz="1600" b="0" dirty="0" err="1">
                          <a:latin typeface="Times New Roman" panose="02020603050405020304" pitchFamily="18" charset="0"/>
                          <a:cs typeface="Times New Roman" panose="02020603050405020304" pitchFamily="18" charset="0"/>
                        </a:rPr>
                        <a:t>dữ</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liệu</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có</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thể</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đặt</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trong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vùng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đệm</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8383632"/>
                  </a:ext>
                </a:extLst>
              </a:tr>
            </a:tbl>
          </a:graphicData>
        </a:graphic>
      </p:graphicFrame>
    </p:spTree>
    <p:extLst>
      <p:ext uri="{BB962C8B-B14F-4D97-AF65-F5344CB8AC3E}">
        <p14:creationId xmlns:p14="http://schemas.microsoft.com/office/powerpoint/2010/main" val="2813698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590E-AD49-4F32-BCF6-08789BAAA085}"/>
              </a:ext>
            </a:extLst>
          </p:cNvPr>
          <p:cNvSpPr>
            <a:spLocks noGrp="1"/>
          </p:cNvSpPr>
          <p:nvPr>
            <p:ph type="title"/>
          </p:nvPr>
        </p:nvSpPr>
        <p:spPr>
          <a:xfrm>
            <a:off x="152400" y="457200"/>
            <a:ext cx="12039600" cy="990600"/>
          </a:xfrm>
        </p:spPr>
        <p:txBody>
          <a:bodyPr>
            <a:normAutofit fontScale="90000"/>
          </a:bodyPr>
          <a:lstStyle/>
          <a:p>
            <a:r>
              <a:rPr lang="en-US" dirty="0" err="1"/>
              <a:t>Đoạn</a:t>
            </a:r>
            <a:r>
              <a:rPr lang="en-US" dirty="0"/>
              <a:t> </a:t>
            </a:r>
            <a:r>
              <a:rPr lang="en-US" dirty="0" err="1"/>
              <a:t>mã</a:t>
            </a:r>
            <a:r>
              <a:rPr lang="en-US" dirty="0"/>
              <a:t> </a:t>
            </a:r>
            <a:r>
              <a:rPr lang="en-US" dirty="0" err="1"/>
              <a:t>để</a:t>
            </a:r>
            <a:r>
              <a:rPr lang="en-US" dirty="0"/>
              <a:t> </a:t>
            </a:r>
            <a:r>
              <a:rPr lang="en-US" dirty="0" err="1"/>
              <a:t>gửi</a:t>
            </a:r>
            <a:r>
              <a:rPr lang="en-US" dirty="0"/>
              <a:t> </a:t>
            </a:r>
            <a:r>
              <a:rPr lang="en-US" dirty="0" err="1"/>
              <a:t>từng</a:t>
            </a:r>
            <a:r>
              <a:rPr lang="en-US" dirty="0"/>
              <a:t> </a:t>
            </a:r>
            <a:r>
              <a:rPr lang="en-US" dirty="0" err="1"/>
              <a:t>đoạn</a:t>
            </a:r>
            <a:r>
              <a:rPr lang="en-US" dirty="0"/>
              <a:t> 512 bytes</a:t>
            </a:r>
          </a:p>
        </p:txBody>
      </p:sp>
      <p:sp>
        <p:nvSpPr>
          <p:cNvPr id="3" name="Text Placeholder 2">
            <a:extLst>
              <a:ext uri="{FF2B5EF4-FFF2-40B4-BE49-F238E27FC236}">
                <a16:creationId xmlns:a16="http://schemas.microsoft.com/office/drawing/2014/main" id="{F77F71F9-CD70-4C57-A2FE-3D8E523D9BD1}"/>
              </a:ext>
            </a:extLst>
          </p:cNvPr>
          <p:cNvSpPr>
            <a:spLocks noGrp="1"/>
          </p:cNvSpPr>
          <p:nvPr>
            <p:ph type="body" idx="1"/>
          </p:nvPr>
        </p:nvSpPr>
        <p:spPr>
          <a:xfrm>
            <a:off x="228600" y="1524000"/>
            <a:ext cx="10058400" cy="3962400"/>
          </a:xfrm>
        </p:spPr>
        <p:txBody>
          <a:bodyPr>
            <a:noAutofit/>
          </a:bodyPr>
          <a:lstStyle/>
          <a:p>
            <a:r>
              <a:rPr lang="en-US" sz="1800" dirty="0"/>
              <a:t>Public void main (String[] </a:t>
            </a:r>
            <a:r>
              <a:rPr lang="en-US" sz="1800" dirty="0" err="1"/>
              <a:t>args</a:t>
            </a:r>
            <a:r>
              <a:rPr lang="en-US" sz="1800" dirty="0"/>
              <a:t>)</a:t>
            </a:r>
          </a:p>
          <a:p>
            <a:r>
              <a:rPr lang="en-US" sz="1800" dirty="0"/>
              <a:t>{</a:t>
            </a:r>
          </a:p>
          <a:p>
            <a:r>
              <a:rPr lang="en-US" sz="1800" dirty="0"/>
              <a:t>	</a:t>
            </a:r>
            <a:r>
              <a:rPr lang="en-US" dirty="0"/>
              <a:t>int offset=0;</a:t>
            </a:r>
          </a:p>
          <a:p>
            <a:r>
              <a:rPr lang="en-US" dirty="0"/>
              <a:t>	</a:t>
            </a:r>
            <a:r>
              <a:rPr lang="en-US" dirty="0" err="1"/>
              <a:t>DatagramPacket</a:t>
            </a:r>
            <a:r>
              <a:rPr lang="en-US" dirty="0"/>
              <a:t> </a:t>
            </a:r>
            <a:r>
              <a:rPr lang="en-US" dirty="0" err="1"/>
              <a:t>dp</a:t>
            </a:r>
            <a:r>
              <a:rPr lang="en-US" dirty="0"/>
              <a:t>=new </a:t>
            </a:r>
            <a:r>
              <a:rPr lang="en-US" dirty="0" err="1"/>
              <a:t>DatagramPacket</a:t>
            </a:r>
            <a:r>
              <a:rPr lang="en-US" dirty="0"/>
              <a:t>(b,offset,512);</a:t>
            </a:r>
          </a:p>
          <a:p>
            <a:r>
              <a:rPr lang="en-US" dirty="0"/>
              <a:t>	int </a:t>
            </a:r>
            <a:r>
              <a:rPr lang="en-US" dirty="0" err="1"/>
              <a:t>bytesSent</a:t>
            </a:r>
            <a:r>
              <a:rPr lang="en-US" dirty="0"/>
              <a:t>=0;</a:t>
            </a:r>
          </a:p>
          <a:p>
            <a:r>
              <a:rPr lang="en-US" dirty="0"/>
              <a:t>	while(</a:t>
            </a:r>
            <a:r>
              <a:rPr lang="en-US" dirty="0" err="1"/>
              <a:t>bytesSent</a:t>
            </a:r>
            <a:r>
              <a:rPr lang="en-US" dirty="0"/>
              <a:t>&lt;</a:t>
            </a:r>
            <a:r>
              <a:rPr lang="en-US" dirty="0" err="1"/>
              <a:t>b.length</a:t>
            </a:r>
            <a:r>
              <a:rPr lang="en-US" dirty="0"/>
              <a:t>){</a:t>
            </a:r>
          </a:p>
          <a:p>
            <a:r>
              <a:rPr lang="en-US" dirty="0"/>
              <a:t>		</a:t>
            </a:r>
            <a:r>
              <a:rPr lang="en-US" dirty="0" err="1"/>
              <a:t>ds.send</a:t>
            </a:r>
            <a:r>
              <a:rPr lang="en-US" dirty="0"/>
              <a:t>(</a:t>
            </a:r>
            <a:r>
              <a:rPr lang="en-US" dirty="0" err="1"/>
              <a:t>dp</a:t>
            </a:r>
            <a:r>
              <a:rPr lang="en-US" dirty="0"/>
              <a:t>);</a:t>
            </a:r>
          </a:p>
          <a:p>
            <a:r>
              <a:rPr lang="en-US" dirty="0"/>
              <a:t>		</a:t>
            </a:r>
            <a:r>
              <a:rPr lang="en-US" dirty="0" err="1"/>
              <a:t>bytesSent</a:t>
            </a:r>
            <a:r>
              <a:rPr lang="en-US" dirty="0"/>
              <a:t>+=</a:t>
            </a:r>
            <a:r>
              <a:rPr lang="en-US" dirty="0" err="1"/>
              <a:t>dp.getLength</a:t>
            </a:r>
            <a:r>
              <a:rPr lang="en-US" dirty="0"/>
              <a:t>();</a:t>
            </a:r>
          </a:p>
          <a:p>
            <a:r>
              <a:rPr lang="en-US" dirty="0"/>
              <a:t>		int </a:t>
            </a:r>
            <a:r>
              <a:rPr lang="en-US" dirty="0" err="1"/>
              <a:t>bytesToSend</a:t>
            </a:r>
            <a:r>
              <a:rPr lang="en-US" dirty="0"/>
              <a:t>=</a:t>
            </a:r>
            <a:r>
              <a:rPr lang="en-US" dirty="0" err="1"/>
              <a:t>b.length-bytesSent</a:t>
            </a:r>
            <a:r>
              <a:rPr lang="en-US" dirty="0"/>
              <a:t>;</a:t>
            </a:r>
          </a:p>
          <a:p>
            <a:r>
              <a:rPr lang="en-US" dirty="0"/>
              <a:t>		int size=(</a:t>
            </a:r>
            <a:r>
              <a:rPr lang="en-US" dirty="0" err="1"/>
              <a:t>bytesToSend</a:t>
            </a:r>
            <a:r>
              <a:rPr lang="en-US" dirty="0"/>
              <a:t>&gt;512)?512:bytesToSend;</a:t>
            </a:r>
          </a:p>
          <a:p>
            <a:r>
              <a:rPr lang="en-US" dirty="0"/>
              <a:t>		</a:t>
            </a:r>
            <a:r>
              <a:rPr lang="en-US" dirty="0" err="1"/>
              <a:t>dp.setData</a:t>
            </a:r>
            <a:r>
              <a:rPr lang="en-US" dirty="0"/>
              <a:t>(b,byteSent,512);</a:t>
            </a:r>
          </a:p>
          <a:p>
            <a:r>
              <a:rPr lang="en-US" sz="1800" dirty="0"/>
              <a:t>	}</a:t>
            </a:r>
          </a:p>
          <a:p>
            <a:r>
              <a:rPr lang="en-US" sz="1800" dirty="0"/>
              <a:t>}</a:t>
            </a:r>
          </a:p>
        </p:txBody>
      </p:sp>
    </p:spTree>
    <p:extLst>
      <p:ext uri="{BB962C8B-B14F-4D97-AF65-F5344CB8AC3E}">
        <p14:creationId xmlns:p14="http://schemas.microsoft.com/office/powerpoint/2010/main" val="35675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3">
                                            <p:txEl>
                                              <p:pRg st="3" end="3"/>
                                            </p:tx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8" dur="500"/>
                                        <p:tgtEl>
                                          <p:spTgt spid="3">
                                            <p:txEl>
                                              <p:pRg st="4" end="4"/>
                                            </p:tx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0" dur="500"/>
                                        <p:tgtEl>
                                          <p:spTgt spid="3">
                                            <p:txEl>
                                              <p:pRg st="6" end="6"/>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p:cTn id="5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6" dur="500"/>
                                        <p:tgtEl>
                                          <p:spTgt spid="3">
                                            <p:txEl>
                                              <p:pRg st="7" end="7"/>
                                            </p:txEl>
                                          </p:spTgt>
                                        </p:tgtEl>
                                      </p:cBhvr>
                                    </p:animEffect>
                                  </p:childTnLst>
                                </p:cTn>
                              </p:par>
                            </p:childTnLst>
                          </p:cTn>
                        </p:par>
                        <p:par>
                          <p:cTn id="57" fill="hold">
                            <p:stCondLst>
                              <p:cond delay="4500"/>
                            </p:stCondLst>
                            <p:childTnLst>
                              <p:par>
                                <p:cTn id="58" presetID="53" presetClass="entr" presetSubtype="16" fill="hold" grpId="0" nodeType="after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p:cTn id="60"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2" dur="500"/>
                                        <p:tgtEl>
                                          <p:spTgt spid="3">
                                            <p:txEl>
                                              <p:pRg st="8" end="8"/>
                                            </p:txEl>
                                          </p:spTgt>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p:cTn id="66"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7"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8" dur="500"/>
                                        <p:tgtEl>
                                          <p:spTgt spid="3">
                                            <p:txEl>
                                              <p:pRg st="9" end="9"/>
                                            </p:txEl>
                                          </p:spTgt>
                                        </p:tgtEl>
                                      </p:cBhvr>
                                    </p:animEffect>
                                  </p:childTnLst>
                                </p:cTn>
                              </p:par>
                            </p:childTnLst>
                          </p:cTn>
                        </p:par>
                        <p:par>
                          <p:cTn id="69" fill="hold">
                            <p:stCondLst>
                              <p:cond delay="5500"/>
                            </p:stCondLst>
                            <p:childTnLst>
                              <p:par>
                                <p:cTn id="70" presetID="53" presetClass="entr" presetSubtype="16" fill="hold" grpId="0" nodeType="after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 calcmode="lin" valueType="num">
                                      <p:cBhvr>
                                        <p:cTn id="72"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4" dur="500"/>
                                        <p:tgtEl>
                                          <p:spTgt spid="3">
                                            <p:txEl>
                                              <p:pRg st="10" end="10"/>
                                            </p:txEl>
                                          </p:spTgt>
                                        </p:tgtEl>
                                      </p:cBhvr>
                                    </p:animEffect>
                                  </p:childTnLst>
                                </p:cTn>
                              </p:par>
                            </p:childTnLst>
                          </p:cTn>
                        </p:par>
                        <p:par>
                          <p:cTn id="75" fill="hold">
                            <p:stCondLst>
                              <p:cond delay="6000"/>
                            </p:stCondLst>
                            <p:childTnLst>
                              <p:par>
                                <p:cTn id="76" presetID="53" presetClass="entr" presetSubtype="16" fill="hold" grpId="0" nodeType="after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p:cTn id="78"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80" dur="500"/>
                                        <p:tgtEl>
                                          <p:spTgt spid="3">
                                            <p:txEl>
                                              <p:pRg st="11" end="11"/>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 calcmode="lin" valueType="num">
                                      <p:cBhvr>
                                        <p:cTn id="84"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8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304800" y="1905000"/>
            <a:ext cx="11430000" cy="1676400"/>
          </a:xfrm>
        </p:spPr>
        <p:txBody>
          <a:bodyPr>
            <a:normAutofit/>
          </a:bodyPr>
          <a:lstStyle/>
          <a:p>
            <a:pPr algn="ctr"/>
            <a:r>
              <a:rPr lang="en-US" dirty="0">
                <a:solidFill>
                  <a:schemeClr val="accent1">
                    <a:lumMod val="75000"/>
                  </a:schemeClr>
                </a:solidFill>
              </a:rPr>
              <a:t>CÁC HÀM KHỞI TẠO ĐỂ NHẬN DỮ LIỆU TRONG DATAGRAMPACKET</a:t>
            </a:r>
          </a:p>
        </p:txBody>
      </p:sp>
    </p:spTree>
    <p:extLst>
      <p:ext uri="{BB962C8B-B14F-4D97-AF65-F5344CB8AC3E}">
        <p14:creationId xmlns:p14="http://schemas.microsoft.com/office/powerpoint/2010/main" val="119422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B00A-F486-4281-8909-5854E8B6A8A2}"/>
              </a:ext>
            </a:extLst>
          </p:cNvPr>
          <p:cNvSpPr>
            <a:spLocks noGrp="1"/>
          </p:cNvSpPr>
          <p:nvPr>
            <p:ph type="title"/>
          </p:nvPr>
        </p:nvSpPr>
        <p:spPr>
          <a:xfrm>
            <a:off x="0" y="533400"/>
            <a:ext cx="11811000" cy="1981200"/>
          </a:xfrm>
        </p:spPr>
        <p:txBody>
          <a:bodyPr>
            <a:normAutofit fontScale="90000"/>
          </a:bodyPr>
          <a:lstStyle/>
          <a:p>
            <a:r>
              <a:rPr lang="en-US" sz="3300" dirty="0"/>
              <a:t>public </a:t>
            </a:r>
            <a:r>
              <a:rPr lang="en-US" sz="3300" dirty="0" err="1"/>
              <a:t>DatagramPacket</a:t>
            </a:r>
            <a:r>
              <a:rPr lang="en-US" sz="3300" dirty="0"/>
              <a:t>(byte[] b, int length)</a:t>
            </a:r>
            <a:br>
              <a:rPr lang="en-US" sz="3300" dirty="0"/>
            </a:br>
            <a:r>
              <a:rPr lang="en-US" sz="3300" dirty="0"/>
              <a:t>public </a:t>
            </a:r>
            <a:r>
              <a:rPr lang="en-US" sz="3300" dirty="0" err="1"/>
              <a:t>DatagramPacket</a:t>
            </a:r>
            <a:r>
              <a:rPr lang="en-US" sz="3300" dirty="0"/>
              <a:t>(byte[] b, int offset, int length)</a:t>
            </a:r>
            <a:br>
              <a:rPr lang="en-US" dirty="0"/>
            </a:br>
            <a:endParaRPr lang="en-US" dirty="0"/>
          </a:p>
        </p:txBody>
      </p:sp>
      <p:sp>
        <p:nvSpPr>
          <p:cNvPr id="3" name="Text Placeholder 2">
            <a:extLst>
              <a:ext uri="{FF2B5EF4-FFF2-40B4-BE49-F238E27FC236}">
                <a16:creationId xmlns:a16="http://schemas.microsoft.com/office/drawing/2014/main" id="{A628701F-83DA-4F90-B775-55FFCB41B08A}"/>
              </a:ext>
            </a:extLst>
          </p:cNvPr>
          <p:cNvSpPr>
            <a:spLocks noGrp="1"/>
          </p:cNvSpPr>
          <p:nvPr>
            <p:ph type="body" idx="1"/>
          </p:nvPr>
        </p:nvSpPr>
        <p:spPr>
          <a:xfrm>
            <a:off x="76200" y="2209800"/>
            <a:ext cx="11963400" cy="1981200"/>
          </a:xfrm>
        </p:spPr>
        <p:txBody>
          <a:bodyPr>
            <a:noAutofit/>
          </a:bodyPr>
          <a:lstStyle/>
          <a:p>
            <a:r>
              <a:rPr lang="vi-VN" dirty="0"/>
              <a:t>Khi một socket nhận một datagram, nó lưu trữ phần dữ liệu của datagram ở trong vùng đệm b bắt đầu tại vị trí b[0] và tiếp tục cho tới khi gói tin được lưu trữ hoàn toàn hoặc cho tới khi lưu trữ hết length byte. Nếu sử dụng constructor thứ hai, thì dữ liệu được lưu trữ bắt đầu từ vị trí b[offset]. Chiều dài của b phải nhỏ hơn hoặc bằng b.length-offset. Nếu ta xây dựng một DatagramPacket có chiều dài vượt quá chiều dài của vùng đệm thì constructor sẽ đưa ra ngoại lệ IllegalArgumentException. Đây là kiểu ngoại lệ RuntimeException nên chương trình của ta không cần thiết phải đón bắt ngoại lệ này</a:t>
            </a:r>
            <a:endParaRPr lang="en-US" dirty="0"/>
          </a:p>
        </p:txBody>
      </p:sp>
    </p:spTree>
    <p:extLst>
      <p:ext uri="{BB962C8B-B14F-4D97-AF65-F5344CB8AC3E}">
        <p14:creationId xmlns:p14="http://schemas.microsoft.com/office/powerpoint/2010/main" val="384536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304800" y="1905000"/>
            <a:ext cx="11430000" cy="1676400"/>
          </a:xfrm>
        </p:spPr>
        <p:txBody>
          <a:bodyPr>
            <a:normAutofit/>
          </a:bodyPr>
          <a:lstStyle/>
          <a:p>
            <a:pPr algn="ctr"/>
            <a:r>
              <a:rPr lang="en-US" dirty="0">
                <a:solidFill>
                  <a:schemeClr val="accent1">
                    <a:lumMod val="75000"/>
                  </a:schemeClr>
                </a:solidFill>
              </a:rPr>
              <a:t>CÁC HÀM KHỞI TẠO ĐỂ GỬI DỮ LIỆU TRONG DATAGRAMPACKET</a:t>
            </a:r>
          </a:p>
        </p:txBody>
      </p:sp>
    </p:spTree>
    <p:extLst>
      <p:ext uri="{BB962C8B-B14F-4D97-AF65-F5344CB8AC3E}">
        <p14:creationId xmlns:p14="http://schemas.microsoft.com/office/powerpoint/2010/main" val="3443827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B00A-F486-4281-8909-5854E8B6A8A2}"/>
              </a:ext>
            </a:extLst>
          </p:cNvPr>
          <p:cNvSpPr>
            <a:spLocks noGrp="1"/>
          </p:cNvSpPr>
          <p:nvPr>
            <p:ph type="title"/>
          </p:nvPr>
        </p:nvSpPr>
        <p:spPr>
          <a:xfrm>
            <a:off x="103094" y="381000"/>
            <a:ext cx="11923059" cy="3505200"/>
          </a:xfrm>
        </p:spPr>
        <p:txBody>
          <a:bodyPr>
            <a:normAutofit fontScale="90000"/>
          </a:bodyPr>
          <a:lstStyle/>
          <a:p>
            <a:br>
              <a:rPr lang="en-US" sz="3300" dirty="0"/>
            </a:br>
            <a:br>
              <a:rPr lang="en-US" sz="3300" dirty="0"/>
            </a:br>
            <a:br>
              <a:rPr lang="en-US" sz="3300" dirty="0"/>
            </a:br>
            <a:r>
              <a:rPr lang="en-US" sz="2700" dirty="0"/>
              <a:t>public </a:t>
            </a:r>
            <a:r>
              <a:rPr lang="en-US" sz="2700" dirty="0" err="1"/>
              <a:t>DatagramPacket</a:t>
            </a:r>
            <a:r>
              <a:rPr lang="en-US" sz="2700" dirty="0"/>
              <a:t>(byte[] b, int length, </a:t>
            </a:r>
            <a:r>
              <a:rPr lang="en-US" sz="2700" dirty="0" err="1"/>
              <a:t>InetAddress</a:t>
            </a:r>
            <a:r>
              <a:rPr lang="en-US" sz="2700" dirty="0"/>
              <a:t> dc, int port)</a:t>
            </a:r>
            <a:br>
              <a:rPr lang="en-US" sz="2700" dirty="0"/>
            </a:br>
            <a:r>
              <a:rPr lang="en-US" sz="2700" dirty="0"/>
              <a:t>public </a:t>
            </a:r>
            <a:r>
              <a:rPr lang="en-US" sz="2700" dirty="0" err="1"/>
              <a:t>DatagramPacket</a:t>
            </a:r>
            <a:r>
              <a:rPr lang="en-US" sz="2700" dirty="0"/>
              <a:t>(byte[] b, int offset, int length, </a:t>
            </a:r>
            <a:r>
              <a:rPr lang="en-US" sz="2700" dirty="0" err="1"/>
              <a:t>InetAddress</a:t>
            </a:r>
            <a:r>
              <a:rPr lang="en-US" sz="2700" dirty="0"/>
              <a:t> dc, int port) public </a:t>
            </a:r>
            <a:r>
              <a:rPr lang="en-US" sz="2700" dirty="0" err="1"/>
              <a:t>DatagramPacket</a:t>
            </a:r>
            <a:r>
              <a:rPr lang="en-US" sz="2700" dirty="0"/>
              <a:t>(byte[] b, int length, </a:t>
            </a:r>
            <a:r>
              <a:rPr lang="en-US" sz="2700" dirty="0" err="1"/>
              <a:t>SocketAddress</a:t>
            </a:r>
            <a:r>
              <a:rPr lang="en-US" sz="2700" dirty="0"/>
              <a:t> dc, int port)</a:t>
            </a:r>
            <a:br>
              <a:rPr lang="en-US" sz="2700" dirty="0"/>
            </a:br>
            <a:r>
              <a:rPr lang="en-US" sz="2700" dirty="0"/>
              <a:t>public </a:t>
            </a:r>
            <a:r>
              <a:rPr lang="en-US" sz="2700" dirty="0" err="1"/>
              <a:t>DatagramPacket</a:t>
            </a:r>
            <a:r>
              <a:rPr lang="en-US" sz="2700" dirty="0"/>
              <a:t>(byte[] b, int offset, int length, </a:t>
            </a:r>
            <a:r>
              <a:rPr lang="en-US" sz="2700" dirty="0" err="1"/>
              <a:t>SocketAddress</a:t>
            </a:r>
            <a:r>
              <a:rPr lang="en-US" sz="2700" dirty="0"/>
              <a:t> dc, int port)</a:t>
            </a:r>
            <a:br>
              <a:rPr lang="en-US" sz="3300" dirty="0"/>
            </a:br>
            <a:br>
              <a:rPr lang="en-US" dirty="0"/>
            </a:br>
            <a:endParaRPr lang="en-US" dirty="0"/>
          </a:p>
        </p:txBody>
      </p:sp>
      <p:sp>
        <p:nvSpPr>
          <p:cNvPr id="3" name="Text Placeholder 2">
            <a:extLst>
              <a:ext uri="{FF2B5EF4-FFF2-40B4-BE49-F238E27FC236}">
                <a16:creationId xmlns:a16="http://schemas.microsoft.com/office/drawing/2014/main" id="{A628701F-83DA-4F90-B775-55FFCB41B08A}"/>
              </a:ext>
            </a:extLst>
          </p:cNvPr>
          <p:cNvSpPr>
            <a:spLocks noGrp="1"/>
          </p:cNvSpPr>
          <p:nvPr>
            <p:ph type="body" idx="1"/>
          </p:nvPr>
        </p:nvSpPr>
        <p:spPr>
          <a:xfrm>
            <a:off x="129988" y="3276600"/>
            <a:ext cx="11963400" cy="1981200"/>
          </a:xfrm>
        </p:spPr>
        <p:txBody>
          <a:bodyPr>
            <a:noAutofit/>
          </a:bodyPr>
          <a:lstStyle/>
          <a:p>
            <a:r>
              <a:rPr lang="vi-VN" dirty="0"/>
              <a:t>Mỗi constructor tạo ra một DatagramPacket mới để được gửi đi tới một host khác.</a:t>
            </a:r>
          </a:p>
          <a:p>
            <a:endParaRPr lang="vi-VN" dirty="0"/>
          </a:p>
          <a:p>
            <a:r>
              <a:rPr lang="vi-VN" dirty="0"/>
              <a:t>Gói tin được điền đầy dữ liệu với chiều dài là length byte bắt đầu từ vị trí offset hoặc vị trí 0 nếu offset không được sử dụng</a:t>
            </a:r>
            <a:endParaRPr lang="en-US" dirty="0"/>
          </a:p>
        </p:txBody>
      </p:sp>
    </p:spTree>
    <p:extLst>
      <p:ext uri="{BB962C8B-B14F-4D97-AF65-F5344CB8AC3E}">
        <p14:creationId xmlns:p14="http://schemas.microsoft.com/office/powerpoint/2010/main" val="20046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76200" y="2514600"/>
            <a:ext cx="12039600" cy="1066800"/>
          </a:xfrm>
        </p:spPr>
        <p:txBody>
          <a:bodyPr>
            <a:normAutofit/>
          </a:bodyPr>
          <a:lstStyle/>
          <a:p>
            <a:pPr algn="ctr"/>
            <a:r>
              <a:rPr lang="en-US" dirty="0">
                <a:solidFill>
                  <a:schemeClr val="accent1">
                    <a:lumMod val="75000"/>
                  </a:schemeClr>
                </a:solidFill>
              </a:rPr>
              <a:t> DATAGRAMSOCKET</a:t>
            </a:r>
          </a:p>
        </p:txBody>
      </p:sp>
    </p:spTree>
    <p:extLst>
      <p:ext uri="{BB962C8B-B14F-4D97-AF65-F5344CB8AC3E}">
        <p14:creationId xmlns:p14="http://schemas.microsoft.com/office/powerpoint/2010/main" val="240605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08D88E-FB6A-4F1D-B1D2-2DB38C90C0F2}"/>
              </a:ext>
            </a:extLst>
          </p:cNvPr>
          <p:cNvGraphicFramePr>
            <a:graphicFrameLocks noGrp="1"/>
          </p:cNvGraphicFramePr>
          <p:nvPr>
            <p:extLst>
              <p:ext uri="{D42A27DB-BD31-4B8C-83A1-F6EECF244321}">
                <p14:modId xmlns:p14="http://schemas.microsoft.com/office/powerpoint/2010/main" val="3801816056"/>
              </p:ext>
            </p:extLst>
          </p:nvPr>
        </p:nvGraphicFramePr>
        <p:xfrm>
          <a:off x="1524000" y="457200"/>
          <a:ext cx="9448800" cy="5486399"/>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3067594859"/>
                    </a:ext>
                  </a:extLst>
                </a:gridCol>
                <a:gridCol w="4724400">
                  <a:extLst>
                    <a:ext uri="{9D8B030D-6E8A-4147-A177-3AD203B41FA5}">
                      <a16:colId xmlns:a16="http://schemas.microsoft.com/office/drawing/2014/main" val="3386160586"/>
                    </a:ext>
                  </a:extLst>
                </a:gridCol>
              </a:tblGrid>
              <a:tr h="536145">
                <a:tc>
                  <a:txBody>
                    <a:bodyPr/>
                    <a:lstStyle/>
                    <a:p>
                      <a:pPr marL="0" marR="0" algn="ctr">
                        <a:lnSpc>
                          <a:spcPct val="107000"/>
                        </a:lnSpc>
                        <a:spcBef>
                          <a:spcPts val="0"/>
                        </a:spcBef>
                        <a:spcAft>
                          <a:spcPts val="0"/>
                        </a:spcAft>
                      </a:pPr>
                      <a:r>
                        <a:rPr lang="en-US" sz="16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Công việc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8297181"/>
                  </a:ext>
                </a:extLst>
              </a:tr>
              <a:tr h="1658414">
                <a:tc>
                  <a:txBody>
                    <a:bodyPr/>
                    <a:lstStyle/>
                    <a:p>
                      <a:pPr marL="0" marR="0" algn="l">
                        <a:lnSpc>
                          <a:spcPct val="107000"/>
                        </a:lnSpc>
                        <a:spcBef>
                          <a:spcPts val="0"/>
                        </a:spcBef>
                        <a:spcAft>
                          <a:spcPts val="0"/>
                        </a:spcAft>
                      </a:pPr>
                      <a:r>
                        <a:rPr lang="en-US" sz="1600" dirty="0" err="1">
                          <a:effectLst/>
                        </a:rPr>
                        <a:t>Nguyễn</a:t>
                      </a:r>
                      <a:r>
                        <a:rPr lang="en-US" sz="1600" dirty="0">
                          <a:effectLst/>
                        </a:rPr>
                        <a:t> Lê </a:t>
                      </a:r>
                      <a:r>
                        <a:rPr lang="en-US" sz="1600" dirty="0" err="1">
                          <a:effectLst/>
                        </a:rPr>
                        <a:t>Thúy</a:t>
                      </a:r>
                      <a:r>
                        <a:rPr lang="en-US" sz="1600" dirty="0">
                          <a:effectLst/>
                        </a:rPr>
                        <a:t> </a:t>
                      </a:r>
                      <a:r>
                        <a:rPr lang="en-US" sz="1600" dirty="0" err="1">
                          <a:effectLst/>
                        </a:rPr>
                        <a:t>Vy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Lập trình trên Netbeans phía server và client với giao thức UDP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188668"/>
                  </a:ext>
                </a:extLst>
              </a:tr>
              <a:tr h="1097280">
                <a:tc>
                  <a:txBody>
                    <a:bodyPr/>
                    <a:lstStyle/>
                    <a:p>
                      <a:pPr marL="0" marR="0" algn="l">
                        <a:lnSpc>
                          <a:spcPct val="107000"/>
                        </a:lnSpc>
                        <a:spcBef>
                          <a:spcPts val="0"/>
                        </a:spcBef>
                        <a:spcAft>
                          <a:spcPts val="0"/>
                        </a:spcAft>
                      </a:pPr>
                      <a:r>
                        <a:rPr lang="en-US" sz="1600" dirty="0" err="1">
                          <a:effectLst/>
                        </a:rPr>
                        <a:t>Nguyễn</a:t>
                      </a:r>
                      <a:r>
                        <a:rPr lang="en-US" sz="1600" dirty="0">
                          <a:effectLst/>
                        </a:rPr>
                        <a:t> </a:t>
                      </a:r>
                      <a:r>
                        <a:rPr lang="en-US" sz="1600" dirty="0" err="1">
                          <a:effectLst/>
                        </a:rPr>
                        <a:t>Hoàng</a:t>
                      </a:r>
                      <a:r>
                        <a:rPr lang="en-US" sz="1600" dirty="0">
                          <a:effectLst/>
                        </a:rPr>
                        <a:t> Long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Thiết kế giao diện cho chương trình.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7107476"/>
                  </a:ext>
                </a:extLst>
              </a:tr>
              <a:tr h="1097280">
                <a:tc>
                  <a:txBody>
                    <a:bodyPr/>
                    <a:lstStyle/>
                    <a:p>
                      <a:pPr marL="0" marR="0" algn="l">
                        <a:lnSpc>
                          <a:spcPct val="107000"/>
                        </a:lnSpc>
                        <a:spcBef>
                          <a:spcPts val="0"/>
                        </a:spcBef>
                        <a:spcAft>
                          <a:spcPts val="0"/>
                        </a:spcAft>
                      </a:pPr>
                      <a:r>
                        <a:rPr lang="en-US" sz="1600">
                          <a:effectLst/>
                        </a:rPr>
                        <a:t>Phạm Duy Hoàng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a:effectLst/>
                        </a:rPr>
                        <a:t>Mã hóa tập tin gửi bằng thuật toán  Rail Fence.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5098888"/>
                  </a:ext>
                </a:extLst>
              </a:tr>
              <a:tr h="1097280">
                <a:tc>
                  <a:txBody>
                    <a:bodyPr/>
                    <a:lstStyle/>
                    <a:p>
                      <a:pPr marL="0" marR="0" algn="l">
                        <a:lnSpc>
                          <a:spcPct val="107000"/>
                        </a:lnSpc>
                        <a:spcBef>
                          <a:spcPts val="0"/>
                        </a:spcBef>
                        <a:spcAft>
                          <a:spcPts val="0"/>
                        </a:spcAft>
                      </a:pPr>
                      <a:r>
                        <a:rPr lang="en-US" sz="1600">
                          <a:effectLst/>
                        </a:rPr>
                        <a:t>Trần Thị Thanh Thủy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dirty="0" err="1">
                          <a:effectLst/>
                        </a:rPr>
                        <a:t>Giải</a:t>
                      </a:r>
                      <a:r>
                        <a:rPr lang="en-US" sz="1600" dirty="0">
                          <a:effectLst/>
                        </a:rPr>
                        <a:t> </a:t>
                      </a:r>
                      <a:r>
                        <a:rPr lang="en-US" sz="1600" dirty="0" err="1">
                          <a:effectLst/>
                        </a:rPr>
                        <a:t>mã</a:t>
                      </a:r>
                      <a:r>
                        <a:rPr lang="en-US" sz="1600" dirty="0">
                          <a:effectLst/>
                        </a:rPr>
                        <a:t> </a:t>
                      </a:r>
                      <a:r>
                        <a:rPr lang="en-US" sz="1600" dirty="0" err="1">
                          <a:effectLst/>
                        </a:rPr>
                        <a:t>tập</a:t>
                      </a:r>
                      <a:r>
                        <a:rPr lang="en-US" sz="1600" dirty="0">
                          <a:effectLst/>
                        </a:rPr>
                        <a:t> tin </a:t>
                      </a:r>
                      <a:r>
                        <a:rPr lang="en-US" sz="1600" dirty="0" err="1">
                          <a:effectLst/>
                        </a:rPr>
                        <a:t>gửi</a:t>
                      </a:r>
                      <a:r>
                        <a:rPr lang="en-US" sz="1600" dirty="0">
                          <a:effectLst/>
                        </a:rPr>
                        <a:t> </a:t>
                      </a:r>
                      <a:r>
                        <a:rPr lang="en-US" sz="1600" dirty="0" err="1">
                          <a:effectLst/>
                        </a:rPr>
                        <a:t>bằng</a:t>
                      </a:r>
                      <a:r>
                        <a:rPr lang="en-US" sz="1600" dirty="0">
                          <a:effectLst/>
                        </a:rPr>
                        <a:t> </a:t>
                      </a:r>
                      <a:r>
                        <a:rPr lang="en-US" sz="1600" dirty="0" err="1">
                          <a:effectLst/>
                        </a:rPr>
                        <a:t>thuật</a:t>
                      </a:r>
                      <a:r>
                        <a:rPr lang="en-US" sz="1600" dirty="0">
                          <a:effectLst/>
                        </a:rPr>
                        <a:t> </a:t>
                      </a:r>
                      <a:r>
                        <a:rPr lang="en-US" sz="1600" dirty="0" err="1">
                          <a:effectLst/>
                        </a:rPr>
                        <a:t>toán</a:t>
                      </a:r>
                      <a:r>
                        <a:rPr lang="en-US" sz="1600" dirty="0">
                          <a:effectLst/>
                        </a:rPr>
                        <a:t>  Rail Fence.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333687"/>
                  </a:ext>
                </a:extLst>
              </a:tr>
            </a:tbl>
          </a:graphicData>
        </a:graphic>
      </p:graphicFrame>
    </p:spTree>
    <p:extLst>
      <p:ext uri="{BB962C8B-B14F-4D97-AF65-F5344CB8AC3E}">
        <p14:creationId xmlns:p14="http://schemas.microsoft.com/office/powerpoint/2010/main" val="2420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540CF1-251F-445D-8BE4-652B6DAC7663}"/>
              </a:ext>
            </a:extLst>
          </p:cNvPr>
          <p:cNvSpPr txBox="1"/>
          <p:nvPr/>
        </p:nvSpPr>
        <p:spPr>
          <a:xfrm>
            <a:off x="381000" y="3657600"/>
            <a:ext cx="11125200" cy="1323439"/>
          </a:xfrm>
          <a:prstGeom prst="rect">
            <a:avLst/>
          </a:prstGeom>
          <a:noFill/>
        </p:spPr>
        <p:txBody>
          <a:bodyPr wrap="square">
            <a:spAutoFit/>
          </a:bodyPr>
          <a:lstStyle/>
          <a:p>
            <a:pPr marL="285750" indent="-285750">
              <a:buFont typeface="Arial" panose="020B0604020202020204" pitchFamily="34" charset="0"/>
              <a:buChar char="•"/>
            </a:pPr>
            <a:r>
              <a:rPr lang="vi-VN" sz="2000" dirty="0">
                <a:solidFill>
                  <a:schemeClr val="accent1">
                    <a:lumMod val="75000"/>
                  </a:schemeClr>
                </a:solidFill>
              </a:rPr>
              <a:t>Để gửi hoặc nhận một DatagramPacket, bạn phải mở một DatagramSocket. Trong</a:t>
            </a:r>
          </a:p>
          <a:p>
            <a:pPr marL="285750" indent="-285750">
              <a:buFont typeface="Arial" panose="020B0604020202020204" pitchFamily="34" charset="0"/>
              <a:buChar char="•"/>
            </a:pPr>
            <a:endParaRPr lang="vi-VN" sz="2000" dirty="0">
              <a:solidFill>
                <a:schemeClr val="accent1">
                  <a:lumMod val="75000"/>
                </a:schemeClr>
              </a:solidFill>
            </a:endParaRPr>
          </a:p>
          <a:p>
            <a:pPr marL="285750" indent="-285750">
              <a:buFont typeface="Arial" panose="020B0604020202020204" pitchFamily="34" charset="0"/>
              <a:buChar char="•"/>
            </a:pPr>
            <a:r>
              <a:rPr lang="vi-VN" sz="2000" dirty="0">
                <a:solidFill>
                  <a:schemeClr val="accent1">
                    <a:lumMod val="75000"/>
                  </a:schemeClr>
                </a:solidFill>
              </a:rPr>
              <a:t>Java, một datagram socket được tạo ra và được truy xuất thông qua đối tượng DatagramSocket</a:t>
            </a:r>
          </a:p>
        </p:txBody>
      </p:sp>
      <p:sp>
        <p:nvSpPr>
          <p:cNvPr id="10" name="TextBox 9">
            <a:extLst>
              <a:ext uri="{FF2B5EF4-FFF2-40B4-BE49-F238E27FC236}">
                <a16:creationId xmlns:a16="http://schemas.microsoft.com/office/drawing/2014/main" id="{8ECEFDA9-9B95-4423-9B7D-A1670E393054}"/>
              </a:ext>
            </a:extLst>
          </p:cNvPr>
          <p:cNvSpPr txBox="1"/>
          <p:nvPr/>
        </p:nvSpPr>
        <p:spPr>
          <a:xfrm>
            <a:off x="2057400" y="1219200"/>
            <a:ext cx="8458200" cy="553998"/>
          </a:xfrm>
          <a:prstGeom prst="rect">
            <a:avLst/>
          </a:prstGeom>
          <a:noFill/>
        </p:spPr>
        <p:txBody>
          <a:bodyPr wrap="square">
            <a:spAutoFit/>
          </a:bodyPr>
          <a:lstStyle/>
          <a:p>
            <a:r>
              <a:rPr lang="en-US" sz="3000" dirty="0"/>
              <a:t>public class </a:t>
            </a:r>
            <a:r>
              <a:rPr lang="en-US" sz="3000" dirty="0" err="1"/>
              <a:t>DatagramSocket</a:t>
            </a:r>
            <a:r>
              <a:rPr lang="en-US" sz="3000" dirty="0"/>
              <a:t> extends Object</a:t>
            </a:r>
          </a:p>
        </p:txBody>
      </p:sp>
      <p:sp>
        <p:nvSpPr>
          <p:cNvPr id="12" name="TextBox 11">
            <a:extLst>
              <a:ext uri="{FF2B5EF4-FFF2-40B4-BE49-F238E27FC236}">
                <a16:creationId xmlns:a16="http://schemas.microsoft.com/office/drawing/2014/main" id="{B2A964F0-E920-4E83-86CD-866F3131971D}"/>
              </a:ext>
            </a:extLst>
          </p:cNvPr>
          <p:cNvSpPr txBox="1"/>
          <p:nvPr/>
        </p:nvSpPr>
        <p:spPr>
          <a:xfrm>
            <a:off x="381000" y="5016898"/>
            <a:ext cx="10896600" cy="1200329"/>
          </a:xfrm>
          <a:prstGeom prst="rect">
            <a:avLst/>
          </a:prstGeom>
          <a:noFill/>
        </p:spPr>
        <p:txBody>
          <a:bodyPr wrap="square">
            <a:spAutoFit/>
          </a:bodyPr>
          <a:lstStyle/>
          <a:p>
            <a:pPr marL="285750" indent="-285750">
              <a:buFont typeface="Arial" panose="020B0604020202020204" pitchFamily="34" charset="0"/>
              <a:buChar char="•"/>
            </a:pPr>
            <a:r>
              <a:rPr lang="vi-VN" dirty="0">
                <a:solidFill>
                  <a:schemeClr val="accent1">
                    <a:lumMod val="75000"/>
                  </a:schemeClr>
                </a:solidFill>
              </a:rPr>
              <a:t>DatagramSocket được sử dụng để gửi và nhận các gói tin UDP. Nó cung cấp các phương thức để gửi và nhận các gói tin, cũng như xác định một giá trị timeout khi sử dụng phương pháp vào ra không phong tỏa (non blocking I/O), kiểm tra và sửa đổi kích thước tối đa của gói tin UDP, đóng socket.</a:t>
            </a:r>
            <a:endParaRPr lang="en-US" dirty="0">
              <a:solidFill>
                <a:schemeClr val="accent1">
                  <a:lumMod val="75000"/>
                </a:schemeClr>
              </a:solidFill>
            </a:endParaRPr>
          </a:p>
        </p:txBody>
      </p:sp>
    </p:spTree>
    <p:extLst>
      <p:ext uri="{BB962C8B-B14F-4D97-AF65-F5344CB8AC3E}">
        <p14:creationId xmlns:p14="http://schemas.microsoft.com/office/powerpoint/2010/main" val="72064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6C2-2569-42EB-AF2E-51D01D775789}"/>
              </a:ext>
            </a:extLst>
          </p:cNvPr>
          <p:cNvSpPr>
            <a:spLocks noGrp="1"/>
          </p:cNvSpPr>
          <p:nvPr>
            <p:ph type="title"/>
          </p:nvPr>
        </p:nvSpPr>
        <p:spPr>
          <a:xfrm>
            <a:off x="0" y="2057400"/>
            <a:ext cx="12115800" cy="1524000"/>
          </a:xfrm>
        </p:spPr>
        <p:txBody>
          <a:bodyPr>
            <a:normAutofit fontScale="90000"/>
          </a:bodyPr>
          <a:lstStyle/>
          <a:p>
            <a:pPr algn="ctr"/>
            <a:r>
              <a:rPr lang="en-US" dirty="0">
                <a:solidFill>
                  <a:schemeClr val="accent1">
                    <a:lumMod val="75000"/>
                  </a:schemeClr>
                </a:solidFill>
              </a:rPr>
              <a:t> CÁC PHƯƠNG THỨC HỖ TRỢ TRONG DATAGRAMSOCKET</a:t>
            </a:r>
          </a:p>
        </p:txBody>
      </p:sp>
    </p:spTree>
    <p:extLst>
      <p:ext uri="{BB962C8B-B14F-4D97-AF65-F5344CB8AC3E}">
        <p14:creationId xmlns:p14="http://schemas.microsoft.com/office/powerpoint/2010/main" val="4043922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D9E0548F-2486-4CF3-B891-A5E1D964A31F}"/>
              </a:ext>
            </a:extLst>
          </p:cNvPr>
          <p:cNvGraphicFramePr>
            <a:graphicFrameLocks noGrp="1"/>
          </p:cNvGraphicFramePr>
          <p:nvPr>
            <p:extLst>
              <p:ext uri="{D42A27DB-BD31-4B8C-83A1-F6EECF244321}">
                <p14:modId xmlns:p14="http://schemas.microsoft.com/office/powerpoint/2010/main" val="1825900224"/>
              </p:ext>
            </p:extLst>
          </p:nvPr>
        </p:nvGraphicFramePr>
        <p:xfrm>
          <a:off x="1524000" y="76200"/>
          <a:ext cx="8636000" cy="6400799"/>
        </p:xfrm>
        <a:graphic>
          <a:graphicData uri="http://schemas.openxmlformats.org/drawingml/2006/table">
            <a:tbl>
              <a:tblPr firstRow="1" bandRow="1">
                <a:tableStyleId>{5C22544A-7EE6-4342-B048-85BDC9FD1C3A}</a:tableStyleId>
              </a:tblPr>
              <a:tblGrid>
                <a:gridCol w="4318000">
                  <a:extLst>
                    <a:ext uri="{9D8B030D-6E8A-4147-A177-3AD203B41FA5}">
                      <a16:colId xmlns:a16="http://schemas.microsoft.com/office/drawing/2014/main" val="3985906203"/>
                    </a:ext>
                  </a:extLst>
                </a:gridCol>
                <a:gridCol w="4318000">
                  <a:extLst>
                    <a:ext uri="{9D8B030D-6E8A-4147-A177-3AD203B41FA5}">
                      <a16:colId xmlns:a16="http://schemas.microsoft.com/office/drawing/2014/main" val="1171984483"/>
                    </a:ext>
                  </a:extLst>
                </a:gridCol>
              </a:tblGrid>
              <a:tr h="452512">
                <a:tc>
                  <a:txBody>
                    <a:bodyPr/>
                    <a:lstStyle/>
                    <a:p>
                      <a:pPr algn="ctr"/>
                      <a:r>
                        <a:rPr lang="en-US" dirty="0"/>
                        <a:t>PHƯƠNG THỨC </a:t>
                      </a:r>
                    </a:p>
                  </a:txBody>
                  <a:tcPr/>
                </a:tc>
                <a:tc>
                  <a:txBody>
                    <a:bodyPr/>
                    <a:lstStyle/>
                    <a:p>
                      <a:pPr algn="ctr"/>
                      <a:r>
                        <a:rPr lang="en-US" dirty="0"/>
                        <a:t>Ý NGHĨA</a:t>
                      </a:r>
                    </a:p>
                  </a:txBody>
                  <a:tcPr/>
                </a:tc>
                <a:extLst>
                  <a:ext uri="{0D108BD9-81ED-4DB2-BD59-A6C34878D82A}">
                    <a16:rowId xmlns:a16="http://schemas.microsoft.com/office/drawing/2014/main" val="3254588807"/>
                  </a:ext>
                </a:extLst>
              </a:tr>
              <a:tr h="697209">
                <a:tc>
                  <a:txBody>
                    <a:bodyPr/>
                    <a:lstStyle/>
                    <a:p>
                      <a:pPr marL="0" marR="0">
                        <a:lnSpc>
                          <a:spcPts val="600"/>
                        </a:lnSpc>
                        <a:spcBef>
                          <a:spcPts val="0"/>
                        </a:spcBef>
                        <a:spcAft>
                          <a:spcPts val="6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0">
                        <a:lnSpc>
                          <a:spcPct val="107000"/>
                        </a:lnSpc>
                        <a:spcBef>
                          <a:spcPts val="0"/>
                        </a:spcBef>
                        <a:spcAft>
                          <a:spcPts val="0"/>
                        </a:spcAft>
                      </a:pPr>
                      <a:r>
                        <a:rPr lang="en-US" sz="1400" b="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void close()</a:t>
                      </a:r>
                      <a:endParaRPr lang="en-US"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900"/>
                        </a:lnSpc>
                        <a:spcBef>
                          <a:spcPts val="0"/>
                        </a:spcBef>
                        <a:spcAft>
                          <a:spcPts val="6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815" marR="0">
                        <a:lnSpc>
                          <a:spcPct val="107000"/>
                        </a:lnSpc>
                        <a:spcBef>
                          <a:spcPts val="0"/>
                        </a:spcBef>
                        <a:spcAft>
                          <a:spcPts val="0"/>
                        </a:spcAft>
                      </a:pP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Đóng</a:t>
                      </a:r>
                      <a:r>
                        <a:rPr lang="en-US" sz="1400" spc="155"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một</a:t>
                      </a:r>
                      <a:r>
                        <a:rPr lang="en-US" sz="1400" spc="15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liên</a:t>
                      </a:r>
                      <a:r>
                        <a:rPr lang="en-US" sz="1400" spc="155"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kết</a:t>
                      </a:r>
                      <a:r>
                        <a:rPr lang="en-US" sz="1400" spc="15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spc="-5"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v</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à</a:t>
                      </a:r>
                      <a:r>
                        <a:rPr lang="en-US" sz="1400" spc="155"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gi</a:t>
                      </a:r>
                      <a:r>
                        <a:rPr lang="en-US" sz="1400" spc="5"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ả</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a:t>
                      </a:r>
                      <a:r>
                        <a:rPr lang="en-US" sz="1400" spc="145"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p</a:t>
                      </a:r>
                      <a:r>
                        <a:rPr lang="en-US" sz="1400" spc="5"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h</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óng</a:t>
                      </a:r>
                      <a:r>
                        <a:rPr lang="en-US" sz="1400" spc="145"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nó</a:t>
                      </a:r>
                      <a:r>
                        <a:rPr lang="en-US" sz="1400" spc="15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kh</a:t>
                      </a:r>
                      <a:r>
                        <a:rPr lang="en-US" sz="1400" spc="-1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ỏ</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a:t>
                      </a:r>
                      <a:r>
                        <a:rPr lang="en-US" sz="1400" spc="155"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cổng</a:t>
                      </a:r>
                      <a:r>
                        <a:rPr lang="en-US" sz="1400" spc="16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c</a:t>
                      </a:r>
                      <a:r>
                        <a:rPr lang="en-US" sz="1400" spc="-5"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ụ</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c</a:t>
                      </a:r>
                      <a:r>
                        <a:rPr lang="en-US" sz="14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bộ</a:t>
                      </a:r>
                      <a:r>
                        <a:rPr lang="en-US" sz="14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9487752"/>
                  </a:ext>
                </a:extLst>
              </a:tr>
              <a:tr h="929277">
                <a:tc>
                  <a:txBody>
                    <a:bodyPr/>
                    <a:lstStyle/>
                    <a:p>
                      <a:pPr marL="0" marR="0">
                        <a:lnSpc>
                          <a:spcPts val="1200"/>
                        </a:lnSpc>
                        <a:spcBef>
                          <a:spcPts val="0"/>
                        </a:spcBef>
                        <a:spcAft>
                          <a:spcPts val="495"/>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0">
                        <a:lnSpc>
                          <a:spcPct val="107000"/>
                        </a:lnSpc>
                        <a:spcBef>
                          <a:spcPts val="0"/>
                        </a:spcBef>
                        <a:spcAft>
                          <a:spcPts val="0"/>
                        </a:spcAft>
                      </a:pPr>
                      <a:r>
                        <a:rPr lang="en-US" sz="1400" b="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InetAddress</a:t>
                      </a:r>
                      <a:r>
                        <a:rPr lang="en-US" sz="1400" b="0" dirty="0">
                          <a:solidFill>
                            <a:schemeClr val="dk1"/>
                          </a:solidFill>
                          <a:effectLst/>
                          <a:latin typeface="Calibri" panose="020F0502020204030204" pitchFamily="34" charset="0"/>
                          <a:ea typeface="Verdana" panose="020B0604030504040204" pitchFamily="34" charset="0"/>
                          <a:cs typeface="Times New Roman" panose="02020603050405020304" pitchFamily="18" charset="0"/>
                        </a:rPr>
                        <a:t> </a:t>
                      </a:r>
                      <a:r>
                        <a:rPr lang="en-US" sz="1400" b="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getInetA</a:t>
                      </a:r>
                      <a:r>
                        <a:rPr lang="en-US" sz="1400" b="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a:t>
                      </a:r>
                      <a:r>
                        <a:rPr lang="en-US" sz="1400" b="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dress</a:t>
                      </a:r>
                      <a:r>
                        <a:rPr lang="en-US" sz="1400" b="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lang="en-US" sz="1400" b="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US"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0">
                        <a:lnSpc>
                          <a:spcPct val="107000"/>
                        </a:lnSpc>
                        <a:spcBef>
                          <a:spcPts val="0"/>
                        </a:spcBef>
                        <a:spcAft>
                          <a:spcPts val="0"/>
                        </a:spcAft>
                      </a:pP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Phương</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ức</a:t>
                      </a:r>
                      <a:r>
                        <a:rPr lang="en-US" sz="1400" spc="16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à</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y</a:t>
                      </a:r>
                      <a:r>
                        <a:rPr lang="en-US" sz="1400" spc="17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r</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ả</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về</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địa</a:t>
                      </a:r>
                      <a:r>
                        <a:rPr lang="en-US" sz="1400" spc="18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hỉ</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ote</a:t>
                      </a:r>
                      <a:r>
                        <a:rPr lang="en-US" sz="1400" spc="17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mà</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socket</a:t>
                      </a:r>
                      <a:r>
                        <a:rPr lang="en-US" sz="1400" dirty="0">
                          <a:solidFill>
                            <a:schemeClr val="dk1"/>
                          </a:solidFill>
                          <a:effectLst/>
                          <a:latin typeface="Calibri" panose="020F050202020403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kết</a:t>
                      </a:r>
                      <a:r>
                        <a:rPr lang="en-US" sz="1400" spc="13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nối</a:t>
                      </a:r>
                      <a:r>
                        <a:rPr lang="en-US" sz="1400" spc="14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tới</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lang="en-US" sz="1400" spc="13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hoặc</a:t>
                      </a:r>
                      <a:r>
                        <a:rPr lang="en-US" sz="1400" spc="14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giá</a:t>
                      </a:r>
                      <a:r>
                        <a:rPr lang="en-US" sz="1400" spc="14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trị</a:t>
                      </a:r>
                      <a:r>
                        <a:rPr lang="en-US" sz="1400" spc="13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null</a:t>
                      </a:r>
                      <a:r>
                        <a:rPr lang="en-US" sz="1400" spc="13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nếu</a:t>
                      </a:r>
                      <a:r>
                        <a:rPr lang="en-US" sz="1400" spc="13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k</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hông</a:t>
                      </a:r>
                      <a:r>
                        <a:rPr lang="en-US" sz="1400" spc="13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ồn</a:t>
                      </a:r>
                      <a:r>
                        <a:rPr lang="en-US" sz="1400" spc="14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ại</a:t>
                      </a:r>
                      <a:r>
                        <a:rPr lang="en-US" sz="1400" spc="14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li</a:t>
                      </a:r>
                      <a:r>
                        <a:rPr lang="en-US" sz="1400" spc="-1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ê</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kết</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63609627"/>
                  </a:ext>
                </a:extLst>
              </a:tr>
              <a:tr h="527130">
                <a:tc>
                  <a:txBody>
                    <a:bodyPr/>
                    <a:lstStyle/>
                    <a:p>
                      <a:pPr marL="0" marR="0">
                        <a:lnSpc>
                          <a:spcPts val="600"/>
                        </a:lnSpc>
                        <a:spcBef>
                          <a:spcPts val="0"/>
                        </a:spcBef>
                        <a:spcAft>
                          <a:spcPts val="55"/>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0">
                        <a:lnSpc>
                          <a:spcPct val="107000"/>
                        </a:lnSpc>
                        <a:spcBef>
                          <a:spcPts val="0"/>
                        </a:spcBef>
                        <a:spcAft>
                          <a:spcPts val="0"/>
                        </a:spcAft>
                      </a:pP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InetAddress</a:t>
                      </a:r>
                      <a:r>
                        <a:rPr lang="en-US" sz="1400" dirty="0">
                          <a:solidFill>
                            <a:schemeClr val="dk1"/>
                          </a:solidFill>
                          <a:effectLst/>
                          <a:latin typeface="Calibri" panose="020F050202020403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getLo</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alAddres</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s</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1200"/>
                        </a:lnSpc>
                        <a:spcBef>
                          <a:spcPts val="0"/>
                        </a:spcBef>
                        <a:spcAft>
                          <a:spcPts val="51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0">
                        <a:lnSpc>
                          <a:spcPct val="107000"/>
                        </a:lnSpc>
                        <a:spcBef>
                          <a:spcPts val="0"/>
                        </a:spcBef>
                        <a:spcAft>
                          <a:spcPts val="0"/>
                        </a:spcAft>
                      </a:pP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Trả</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về</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địa</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hỉ</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cục</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bộ</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39906835"/>
                  </a:ext>
                </a:extLst>
              </a:tr>
              <a:tr h="1764952">
                <a:tc>
                  <a:txBody>
                    <a:bodyPr/>
                    <a:lstStyle/>
                    <a:p>
                      <a:pPr marL="0" marR="0">
                        <a:lnSpc>
                          <a:spcPts val="12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11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0">
                        <a:lnSpc>
                          <a:spcPct val="107000"/>
                        </a:lnSpc>
                        <a:spcBef>
                          <a:spcPts val="0"/>
                        </a:spcBef>
                        <a:spcAft>
                          <a:spcPts val="0"/>
                        </a:spcAft>
                      </a:pP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get</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S</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oTi</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O</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ut</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600"/>
                        </a:lnSpc>
                        <a:spcBef>
                          <a:spcPts val="0"/>
                        </a:spcBef>
                        <a:spcAft>
                          <a:spcPts val="55"/>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0">
                        <a:lnSpc>
                          <a:spcPct val="107000"/>
                        </a:lnSpc>
                        <a:spcBef>
                          <a:spcPts val="0"/>
                        </a:spcBef>
                        <a:spcAft>
                          <a:spcPts val="0"/>
                        </a:spcAft>
                      </a:pP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Trả</a:t>
                      </a:r>
                      <a:r>
                        <a:rPr lang="en-US" sz="1400" spc="18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về</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giá</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trị</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ù</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y</a:t>
                      </a:r>
                      <a:r>
                        <a:rPr lang="en-US" sz="1400" spc="18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ọn</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time</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ut</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của</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soc</a:t>
                      </a:r>
                      <a:r>
                        <a:rPr lang="en-US" sz="1400" spc="-1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k</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et.</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Giá</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r</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ị</a:t>
                      </a:r>
                      <a:r>
                        <a:rPr lang="en-US" sz="1400" dirty="0">
                          <a:solidFill>
                            <a:schemeClr val="dk1"/>
                          </a:solidFill>
                          <a:effectLst/>
                          <a:latin typeface="Calibri" panose="020F050202020403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à</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y</a:t>
                      </a:r>
                      <a:r>
                        <a:rPr lang="en-US" sz="1400" spc="19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x</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á</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định</a:t>
                      </a:r>
                      <a:r>
                        <a:rPr lang="en-US" sz="1400" spc="20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hời</a:t>
                      </a:r>
                      <a:r>
                        <a:rPr lang="en-US" sz="1400" spc="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i</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an</a:t>
                      </a:r>
                      <a:r>
                        <a:rPr lang="en-US" sz="1400" spc="21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mà</a:t>
                      </a:r>
                      <a:r>
                        <a:rPr lang="en-US" sz="1400" spc="19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o</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á</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spc="19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đọc</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sẽ</a:t>
                      </a:r>
                      <a:r>
                        <a:rPr lang="en-US" sz="1400" spc="20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hong</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tỏa</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trư</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ớ</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khi</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nó</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đưa</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ra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ngoại</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lệ</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Interrupte</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Exce</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tion</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lang="en-US" sz="1400" spc="29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Ở</a:t>
                      </a:r>
                      <a:r>
                        <a:rPr lang="en-US" sz="1400" spc="3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chế</a:t>
                      </a:r>
                      <a:r>
                        <a:rPr lang="en-US" sz="1400" spc="3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độ</a:t>
                      </a:r>
                      <a:r>
                        <a:rPr lang="en-US" sz="1400" spc="30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mặc</a:t>
                      </a:r>
                      <a:r>
                        <a:rPr lang="en-US" sz="1400" spc="3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định</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lang="en-US" sz="1400" spc="30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giá</a:t>
                      </a:r>
                      <a:r>
                        <a:rPr lang="en-US" sz="1400" spc="31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r</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ị</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à</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y</a:t>
                      </a:r>
                      <a:r>
                        <a:rPr lang="en-US" sz="1400" spc="24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b</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ằng</a:t>
                      </a:r>
                      <a:r>
                        <a:rPr lang="en-US" sz="1400" spc="24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r>
                        <a:rPr lang="en-US" sz="1400" spc="24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hỉ</a:t>
                      </a:r>
                      <a:r>
                        <a:rPr lang="en-US" sz="1400" spc="23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ra</a:t>
                      </a:r>
                      <a:r>
                        <a:rPr lang="en-US" sz="1400" spc="23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rằng</a:t>
                      </a:r>
                      <a:r>
                        <a:rPr lang="en-US" sz="1400" spc="25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v</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ào</a:t>
                      </a:r>
                      <a:r>
                        <a:rPr lang="en-US" sz="1400" spc="23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ra</a:t>
                      </a:r>
                      <a:r>
                        <a:rPr lang="en-US" sz="1400" spc="24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k</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hông</a:t>
                      </a:r>
                      <a:r>
                        <a:rPr lang="en-US" sz="1400" spc="23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ong</a:t>
                      </a:r>
                      <a:r>
                        <a:rPr lang="en-US" sz="1400" spc="24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ỏ</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đư</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ợ</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sử</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ụ</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6440568"/>
                  </a:ext>
                </a:extLst>
              </a:tr>
              <a:tr h="733550">
                <a:tc>
                  <a:txBody>
                    <a:bodyPr/>
                    <a:lstStyle/>
                    <a:p>
                      <a:pPr marL="0" marR="0">
                        <a:lnSpc>
                          <a:spcPts val="600"/>
                        </a:lnSpc>
                        <a:spcBef>
                          <a:spcPts val="0"/>
                        </a:spcBef>
                        <a:spcAft>
                          <a:spcPts val="55"/>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0">
                        <a:lnSpc>
                          <a:spcPct val="107000"/>
                        </a:lnSpc>
                        <a:spcBef>
                          <a:spcPts val="0"/>
                        </a:spcBef>
                        <a:spcAft>
                          <a:spcPts val="0"/>
                        </a:spcAft>
                      </a:pP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Void</a:t>
                      </a:r>
                      <a:r>
                        <a:rPr lang="en-US" sz="1400" dirty="0">
                          <a:solidFill>
                            <a:schemeClr val="dk1"/>
                          </a:solidFill>
                          <a:effectLst/>
                          <a:latin typeface="Calibri" panose="020F0502020204030204" pitchFamily="34" charset="0"/>
                          <a:ea typeface="Verdana" panose="020B0604030504040204" pitchFamily="34" charset="0"/>
                          <a:cs typeface="Times New Roman" panose="02020603050405020304" pitchFamily="18"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rec</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ive(</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agr</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Pa</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cket</a:t>
                      </a:r>
                      <a:r>
                        <a:rPr lang="en-US" sz="1400" dirty="0">
                          <a:solidFill>
                            <a:schemeClr val="dk1"/>
                          </a:solidFill>
                          <a:effectLst/>
                          <a:latin typeface="Calibri" panose="020F0502020204030204" pitchFamily="34" charset="0"/>
                          <a:ea typeface="Verdana" panose="020B0604030504040204" pitchFamily="34" charset="0"/>
                          <a:cs typeface="Times New Roman" panose="02020603050405020304" pitchFamily="18"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dp</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thro</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IO</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xcept</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i</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on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297180" marR="18415">
                        <a:lnSpc>
                          <a:spcPct val="149000"/>
                        </a:lnSpc>
                        <a:spcBef>
                          <a:spcPts val="0"/>
                        </a:spcBef>
                        <a:spcAft>
                          <a:spcPts val="0"/>
                        </a:spcAft>
                      </a:pP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Phương</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hức</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đọc</a:t>
                      </a:r>
                      <a:r>
                        <a:rPr lang="en-US" sz="1400" spc="19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1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ột</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gói</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tin</a:t>
                      </a:r>
                      <a:r>
                        <a:rPr lang="en-US" sz="1400" spc="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UDP</a:t>
                      </a:r>
                      <a:r>
                        <a:rPr lang="en-US" sz="1400" spc="18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và</a:t>
                      </a:r>
                      <a:r>
                        <a:rPr lang="en-US" sz="1400" spc="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a:t>
                      </a:r>
                      <a:r>
                        <a:rPr lang="en-US" sz="1400" spc="-1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ư</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u</a:t>
                      </a:r>
                      <a:r>
                        <a:rPr lang="en-US" sz="1400" spc="19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nộ</a:t>
                      </a:r>
                      <a:r>
                        <a:rPr lang="en-US" sz="1400" spc="19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dung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trong</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packet</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xác</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đị</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n</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81740842"/>
                  </a:ext>
                </a:extLst>
              </a:tr>
              <a:tr h="842029">
                <a:tc>
                  <a:txBody>
                    <a:bodyPr/>
                    <a:lstStyle/>
                    <a:p>
                      <a:pPr marL="0" marR="0">
                        <a:lnSpc>
                          <a:spcPts val="600"/>
                        </a:lnSpc>
                        <a:spcBef>
                          <a:spcPts val="0"/>
                        </a:spcBef>
                        <a:spcAft>
                          <a:spcPts val="65"/>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212725">
                        <a:lnSpc>
                          <a:spcPct val="149000"/>
                        </a:lnSpc>
                        <a:spcBef>
                          <a:spcPts val="0"/>
                        </a:spcBef>
                        <a:spcAft>
                          <a:spcPts val="0"/>
                        </a:spcAft>
                      </a:pP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void send</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at</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gramSo</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ck</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et</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dp</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thro</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IO</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xcept</a:t>
                      </a:r>
                      <a:r>
                        <a:rPr lang="en-US" sz="1400"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i</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on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1200"/>
                        </a:lnSpc>
                        <a:spcBef>
                          <a:spcPts val="0"/>
                        </a:spcBef>
                        <a:spcAft>
                          <a:spcPts val="0"/>
                        </a:spcAft>
                      </a:pP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0">
                        <a:lnSpc>
                          <a:spcPct val="107000"/>
                        </a:lnSpc>
                        <a:spcBef>
                          <a:spcPts val="0"/>
                        </a:spcBef>
                        <a:spcAft>
                          <a:spcPts val="0"/>
                        </a:spcAft>
                      </a:pP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Phương</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hức</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gửi</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một</a:t>
                      </a:r>
                      <a:r>
                        <a:rPr lang="en-US" sz="1400" spc="-1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gói</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tin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11632898"/>
                  </a:ext>
                </a:extLst>
              </a:tr>
              <a:tr h="454140">
                <a:tc>
                  <a:txBody>
                    <a:bodyPr/>
                    <a:lstStyle/>
                    <a:p>
                      <a:pPr marL="0" marR="0">
                        <a:lnSpc>
                          <a:spcPts val="600"/>
                        </a:lnSpc>
                        <a:spcBef>
                          <a:spcPts val="0"/>
                        </a:spcBef>
                        <a:spcAft>
                          <a:spcPts val="55"/>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97180" marR="15240">
                        <a:lnSpc>
                          <a:spcPct val="149000"/>
                        </a:lnSpc>
                        <a:spcBef>
                          <a:spcPts val="0"/>
                        </a:spcBef>
                        <a:spcAft>
                          <a:spcPts val="0"/>
                        </a:spcAft>
                        <a:tabLst>
                          <a:tab pos="938530" algn="l"/>
                        </a:tabLst>
                      </a:pP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Void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setSoTi</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eOut</a:t>
                      </a:r>
                      <a:r>
                        <a:rPr lang="en-US" sz="1400" spc="5"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int time</a:t>
                      </a:r>
                      <a:r>
                        <a:rPr lang="en-US" sz="1400" spc="-1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297180" marR="0">
                        <a:lnSpc>
                          <a:spcPct val="107000"/>
                        </a:lnSpc>
                        <a:spcBef>
                          <a:spcPts val="0"/>
                        </a:spcBef>
                        <a:spcAft>
                          <a:spcPts val="0"/>
                        </a:spcAft>
                      </a:pP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Thiết</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lập</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giá</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trị</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tùy</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họn</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a:t>
                      </a:r>
                      <a:r>
                        <a:rPr lang="en-US" sz="1400" spc="-5"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ủ</a:t>
                      </a:r>
                      <a:r>
                        <a:rPr lang="en-US" sz="14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socke</a:t>
                      </a:r>
                      <a:r>
                        <a:rPr lang="en-US" sz="1400" spc="-1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en-US" sz="14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43207786"/>
                  </a:ext>
                </a:extLst>
              </a:tr>
            </a:tbl>
          </a:graphicData>
        </a:graphic>
      </p:graphicFrame>
    </p:spTree>
    <p:extLst>
      <p:ext uri="{BB962C8B-B14F-4D97-AF65-F5344CB8AC3E}">
        <p14:creationId xmlns:p14="http://schemas.microsoft.com/office/powerpoint/2010/main" val="3688390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0F60-BF5C-4D9E-9072-709C60B724D6}"/>
              </a:ext>
            </a:extLst>
          </p:cNvPr>
          <p:cNvSpPr txBox="1">
            <a:spLocks/>
          </p:cNvSpPr>
          <p:nvPr/>
        </p:nvSpPr>
        <p:spPr>
          <a:xfrm>
            <a:off x="2362200" y="2895600"/>
            <a:ext cx="9144000" cy="10668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5000" dirty="0">
                <a:solidFill>
                  <a:schemeClr val="accent1">
                    <a:lumMod val="75000"/>
                  </a:schemeClr>
                </a:solidFill>
              </a:rPr>
              <a:t>QUÁ TRÌNH NHẬN GÓI TIN</a:t>
            </a:r>
          </a:p>
        </p:txBody>
      </p:sp>
    </p:spTree>
    <p:extLst>
      <p:ext uri="{BB962C8B-B14F-4D97-AF65-F5344CB8AC3E}">
        <p14:creationId xmlns:p14="http://schemas.microsoft.com/office/powerpoint/2010/main" val="1890183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9ECB501-B5A6-4D9F-BB1A-5E0A3032B47F}"/>
              </a:ext>
            </a:extLst>
          </p:cNvPr>
          <p:cNvSpPr/>
          <p:nvPr/>
        </p:nvSpPr>
        <p:spPr>
          <a:xfrm>
            <a:off x="228600" y="152400"/>
            <a:ext cx="3429000" cy="70056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t>PACKET</a:t>
            </a:r>
          </a:p>
        </p:txBody>
      </p:sp>
      <p:sp>
        <p:nvSpPr>
          <p:cNvPr id="3" name="Oval 2">
            <a:extLst>
              <a:ext uri="{FF2B5EF4-FFF2-40B4-BE49-F238E27FC236}">
                <a16:creationId xmlns:a16="http://schemas.microsoft.com/office/drawing/2014/main" id="{016F3F3F-DCAF-4AC9-A49E-26AF0B15128D}"/>
              </a:ext>
            </a:extLst>
          </p:cNvPr>
          <p:cNvSpPr/>
          <p:nvPr/>
        </p:nvSpPr>
        <p:spPr>
          <a:xfrm>
            <a:off x="81803" y="2718569"/>
            <a:ext cx="3429000" cy="7239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err="1"/>
              <a:t>DatagramSocket</a:t>
            </a:r>
            <a:endParaRPr lang="en-US" sz="2200" dirty="0"/>
          </a:p>
        </p:txBody>
      </p:sp>
      <p:sp>
        <p:nvSpPr>
          <p:cNvPr id="4" name="Oval 3">
            <a:extLst>
              <a:ext uri="{FF2B5EF4-FFF2-40B4-BE49-F238E27FC236}">
                <a16:creationId xmlns:a16="http://schemas.microsoft.com/office/drawing/2014/main" id="{8F67795D-C7A7-4500-9FD9-0989D2C3ECA3}"/>
              </a:ext>
            </a:extLst>
          </p:cNvPr>
          <p:cNvSpPr/>
          <p:nvPr/>
        </p:nvSpPr>
        <p:spPr>
          <a:xfrm>
            <a:off x="4496929" y="2642369"/>
            <a:ext cx="3429000" cy="8763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err="1"/>
              <a:t>DatagramPacket</a:t>
            </a:r>
            <a:endParaRPr lang="en-US" sz="2200" dirty="0"/>
          </a:p>
        </p:txBody>
      </p:sp>
      <p:sp>
        <p:nvSpPr>
          <p:cNvPr id="5" name="Oval 4">
            <a:extLst>
              <a:ext uri="{FF2B5EF4-FFF2-40B4-BE49-F238E27FC236}">
                <a16:creationId xmlns:a16="http://schemas.microsoft.com/office/drawing/2014/main" id="{8DCA3430-BC4F-4AB7-8C0C-08BED1ADCAF8}"/>
              </a:ext>
            </a:extLst>
          </p:cNvPr>
          <p:cNvSpPr/>
          <p:nvPr/>
        </p:nvSpPr>
        <p:spPr>
          <a:xfrm>
            <a:off x="8585944" y="1752600"/>
            <a:ext cx="3429000" cy="2438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000" dirty="0" err="1"/>
              <a:t>Ứng</a:t>
            </a:r>
            <a:r>
              <a:rPr lang="en-US" sz="3000" dirty="0"/>
              <a:t> </a:t>
            </a:r>
            <a:r>
              <a:rPr lang="en-US" sz="3000" dirty="0" err="1"/>
              <a:t>dụng</a:t>
            </a:r>
            <a:r>
              <a:rPr lang="en-US" sz="3000" dirty="0"/>
              <a:t> UDP</a:t>
            </a:r>
          </a:p>
        </p:txBody>
      </p:sp>
      <p:cxnSp>
        <p:nvCxnSpPr>
          <p:cNvPr id="7" name="Straight Arrow Connector 6">
            <a:extLst>
              <a:ext uri="{FF2B5EF4-FFF2-40B4-BE49-F238E27FC236}">
                <a16:creationId xmlns:a16="http://schemas.microsoft.com/office/drawing/2014/main" id="{1E20ED15-5FDE-4E9C-9E86-C67E72E37D72}"/>
              </a:ext>
            </a:extLst>
          </p:cNvPr>
          <p:cNvCxnSpPr>
            <a:cxnSpLocks/>
            <a:endCxn id="3" idx="0"/>
          </p:cNvCxnSpPr>
          <p:nvPr/>
        </p:nvCxnSpPr>
        <p:spPr>
          <a:xfrm>
            <a:off x="1796303" y="945424"/>
            <a:ext cx="0" cy="17731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2AB071-6E0A-483E-8C1F-1034804C3080}"/>
              </a:ext>
            </a:extLst>
          </p:cNvPr>
          <p:cNvCxnSpPr>
            <a:cxnSpLocks/>
          </p:cNvCxnSpPr>
          <p:nvPr/>
        </p:nvCxnSpPr>
        <p:spPr>
          <a:xfrm>
            <a:off x="3510803" y="3083881"/>
            <a:ext cx="9849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DFFE3B-0531-4475-B3A2-0C05F95CBCAF}"/>
              </a:ext>
            </a:extLst>
          </p:cNvPr>
          <p:cNvCxnSpPr>
            <a:stCxn id="4" idx="6"/>
          </p:cNvCxnSpPr>
          <p:nvPr/>
        </p:nvCxnSpPr>
        <p:spPr>
          <a:xfrm>
            <a:off x="7925929" y="3080519"/>
            <a:ext cx="685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5E07E9-CC5D-4859-B031-44D3099B63FA}"/>
              </a:ext>
            </a:extLst>
          </p:cNvPr>
          <p:cNvSpPr txBox="1"/>
          <p:nvPr/>
        </p:nvSpPr>
        <p:spPr>
          <a:xfrm>
            <a:off x="1943100" y="1295400"/>
            <a:ext cx="1104896" cy="646331"/>
          </a:xfrm>
          <a:prstGeom prst="rect">
            <a:avLst/>
          </a:prstGeom>
          <a:noFill/>
        </p:spPr>
        <p:txBody>
          <a:bodyPr wrap="square" rtlCol="0">
            <a:spAutoFit/>
          </a:bodyPr>
          <a:lstStyle/>
          <a:p>
            <a:r>
              <a:rPr lang="en-US" dirty="0" err="1"/>
              <a:t>Đọc</a:t>
            </a:r>
            <a:r>
              <a:rPr lang="en-US" dirty="0"/>
              <a:t> </a:t>
            </a:r>
            <a:r>
              <a:rPr lang="en-US" dirty="0" err="1"/>
              <a:t>gói</a:t>
            </a:r>
            <a:r>
              <a:rPr lang="en-US" dirty="0"/>
              <a:t> tin</a:t>
            </a:r>
          </a:p>
        </p:txBody>
      </p:sp>
      <p:sp>
        <p:nvSpPr>
          <p:cNvPr id="14" name="TextBox 13">
            <a:extLst>
              <a:ext uri="{FF2B5EF4-FFF2-40B4-BE49-F238E27FC236}">
                <a16:creationId xmlns:a16="http://schemas.microsoft.com/office/drawing/2014/main" id="{775C4014-29EA-4358-845C-BF60E538231F}"/>
              </a:ext>
            </a:extLst>
          </p:cNvPr>
          <p:cNvSpPr txBox="1"/>
          <p:nvPr/>
        </p:nvSpPr>
        <p:spPr>
          <a:xfrm>
            <a:off x="3578620" y="1593160"/>
            <a:ext cx="1104896" cy="1477328"/>
          </a:xfrm>
          <a:prstGeom prst="rect">
            <a:avLst/>
          </a:prstGeom>
          <a:noFill/>
        </p:spPr>
        <p:txBody>
          <a:bodyPr wrap="square" rtlCol="0">
            <a:spAutoFit/>
          </a:bodyPr>
          <a:lstStyle/>
          <a:p>
            <a:r>
              <a:rPr lang="en-US" dirty="0" err="1"/>
              <a:t>Chuyển</a:t>
            </a:r>
            <a:r>
              <a:rPr lang="en-US" dirty="0"/>
              <a:t> </a:t>
            </a:r>
            <a:r>
              <a:rPr lang="en-US" dirty="0" err="1"/>
              <a:t>gói</a:t>
            </a:r>
            <a:r>
              <a:rPr lang="en-US" dirty="0"/>
              <a:t> tin </a:t>
            </a:r>
            <a:r>
              <a:rPr lang="en-US" dirty="0" err="1"/>
              <a:t>vào</a:t>
            </a:r>
            <a:r>
              <a:rPr lang="en-US" dirty="0"/>
              <a:t> </a:t>
            </a:r>
            <a:r>
              <a:rPr lang="en-US" dirty="0" err="1"/>
              <a:t>DatgramSocket</a:t>
            </a:r>
            <a:endParaRPr lang="en-US" dirty="0"/>
          </a:p>
        </p:txBody>
      </p:sp>
      <p:sp>
        <p:nvSpPr>
          <p:cNvPr id="20" name="TextBox 19">
            <a:extLst>
              <a:ext uri="{FF2B5EF4-FFF2-40B4-BE49-F238E27FC236}">
                <a16:creationId xmlns:a16="http://schemas.microsoft.com/office/drawing/2014/main" id="{9B9DAA74-A08C-4EFD-8DE0-B6C0D53F7209}"/>
              </a:ext>
            </a:extLst>
          </p:cNvPr>
          <p:cNvSpPr txBox="1"/>
          <p:nvPr/>
        </p:nvSpPr>
        <p:spPr>
          <a:xfrm>
            <a:off x="206188" y="4172647"/>
            <a:ext cx="11772897" cy="2585323"/>
          </a:xfrm>
          <a:prstGeom prst="rect">
            <a:avLst/>
          </a:prstGeom>
          <a:noFill/>
        </p:spPr>
        <p:txBody>
          <a:bodyPr wrap="square">
            <a:spAutoFit/>
          </a:bodyPr>
          <a:lstStyle/>
          <a:p>
            <a:pPr marL="285750" indent="-285750">
              <a:buFont typeface="Arial" panose="020B0604020202020204" pitchFamily="34" charset="0"/>
              <a:buChar char="•"/>
            </a:pPr>
            <a:r>
              <a:rPr lang="vi-VN" dirty="0"/>
              <a:t>Trước khi một ứng dụng có thể đọc các gói tin UDP được gửi bởi các máy ở xa, nó phải gán một socket với một cổng UDP bằng cách sử dụng DatagramSocket, và tạo ra một DatagramPacket sẽ đóng vai trò như là một bộ chứa cho dữ liệu của gói tin UDP. Hình vẽ dưới đây chỉ ra mối quan hệ giữa một gói tin UDP với các lớp Java khác nhau được sử dụng để xử lý nó và các ứng dụng thực tế.</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Khi một ứng dụng muốn đọc các gói tin UDP, nó gọi phương thức DatagramSocket.receive(), phương thức này sao chép gói tin UDP vào một DatagramPacket xác định. Xử lý nội dung nói tin và tiến trình lặp lại khi cần</a:t>
            </a:r>
          </a:p>
        </p:txBody>
      </p:sp>
    </p:spTree>
    <p:extLst>
      <p:ext uri="{BB962C8B-B14F-4D97-AF65-F5344CB8AC3E}">
        <p14:creationId xmlns:p14="http://schemas.microsoft.com/office/powerpoint/2010/main" val="368273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fade">
                                      <p:cBhvr>
                                        <p:cTn id="32" dur="500"/>
                                        <p:tgtEl>
                                          <p:spTgt spid="20">
                                            <p:txEl>
                                              <p:pRg st="0" end="0"/>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0">
                                            <p:txEl>
                                              <p:pRg st="2" end="2"/>
                                            </p:txEl>
                                          </p:spTgt>
                                        </p:tgtEl>
                                        <p:attrNameLst>
                                          <p:attrName>style.visibility</p:attrName>
                                        </p:attrNameLst>
                                      </p:cBhvr>
                                      <p:to>
                                        <p:strVal val="visible"/>
                                      </p:to>
                                    </p:set>
                                    <p:animEffect transition="in" filter="fade">
                                      <p:cBhvr>
                                        <p:cTn id="36"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7A36C035-6FF3-457D-BFD2-46CB7EFDCC76}"/>
              </a:ext>
            </a:extLst>
          </p:cNvPr>
          <p:cNvSpPr txBox="1">
            <a:spLocks/>
          </p:cNvSpPr>
          <p:nvPr/>
        </p:nvSpPr>
        <p:spPr>
          <a:xfrm>
            <a:off x="2362200" y="2895600"/>
            <a:ext cx="9144000" cy="10668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5000" dirty="0">
                <a:solidFill>
                  <a:schemeClr val="accent1">
                    <a:lumMod val="75000"/>
                  </a:schemeClr>
                </a:solidFill>
              </a:rPr>
              <a:t>QUÁ TRÌNH GỬI GÓI TIN</a:t>
            </a:r>
          </a:p>
        </p:txBody>
      </p:sp>
    </p:spTree>
    <p:extLst>
      <p:ext uri="{BB962C8B-B14F-4D97-AF65-F5344CB8AC3E}">
        <p14:creationId xmlns:p14="http://schemas.microsoft.com/office/powerpoint/2010/main" val="3502173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6B9828-1C30-4C7F-8DCE-A828FD4EC0FD}"/>
              </a:ext>
            </a:extLst>
          </p:cNvPr>
          <p:cNvSpPr/>
          <p:nvPr/>
        </p:nvSpPr>
        <p:spPr>
          <a:xfrm>
            <a:off x="4419600" y="228600"/>
            <a:ext cx="27813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DATAGRAMSOCKET</a:t>
            </a:r>
          </a:p>
        </p:txBody>
      </p:sp>
      <p:sp>
        <p:nvSpPr>
          <p:cNvPr id="3" name="Rectangle: Rounded Corners 2">
            <a:extLst>
              <a:ext uri="{FF2B5EF4-FFF2-40B4-BE49-F238E27FC236}">
                <a16:creationId xmlns:a16="http://schemas.microsoft.com/office/drawing/2014/main" id="{9D62F64E-6791-4A1F-AA2D-81B348F7AD6A}"/>
              </a:ext>
            </a:extLst>
          </p:cNvPr>
          <p:cNvSpPr/>
          <p:nvPr/>
        </p:nvSpPr>
        <p:spPr>
          <a:xfrm>
            <a:off x="1143000" y="1905000"/>
            <a:ext cx="27813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ỨNG DỤNG UDP</a:t>
            </a:r>
          </a:p>
        </p:txBody>
      </p:sp>
      <p:sp>
        <p:nvSpPr>
          <p:cNvPr id="4" name="Rectangle: Rounded Corners 3">
            <a:extLst>
              <a:ext uri="{FF2B5EF4-FFF2-40B4-BE49-F238E27FC236}">
                <a16:creationId xmlns:a16="http://schemas.microsoft.com/office/drawing/2014/main" id="{86C32DA3-4C88-4706-9EDC-B84A52A116DE}"/>
              </a:ext>
            </a:extLst>
          </p:cNvPr>
          <p:cNvSpPr/>
          <p:nvPr/>
        </p:nvSpPr>
        <p:spPr>
          <a:xfrm>
            <a:off x="8258735" y="2286000"/>
            <a:ext cx="27813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PACKET</a:t>
            </a:r>
          </a:p>
        </p:txBody>
      </p:sp>
      <p:sp>
        <p:nvSpPr>
          <p:cNvPr id="5" name="Rectangle: Rounded Corners 4">
            <a:extLst>
              <a:ext uri="{FF2B5EF4-FFF2-40B4-BE49-F238E27FC236}">
                <a16:creationId xmlns:a16="http://schemas.microsoft.com/office/drawing/2014/main" id="{83788635-A494-4CCF-9B23-47FDD9EE9557}"/>
              </a:ext>
            </a:extLst>
          </p:cNvPr>
          <p:cNvSpPr/>
          <p:nvPr/>
        </p:nvSpPr>
        <p:spPr>
          <a:xfrm>
            <a:off x="4045886" y="3685000"/>
            <a:ext cx="27813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DATAGRAMPACKET</a:t>
            </a:r>
          </a:p>
        </p:txBody>
      </p:sp>
      <p:cxnSp>
        <p:nvCxnSpPr>
          <p:cNvPr id="7" name="Straight Arrow Connector 6">
            <a:extLst>
              <a:ext uri="{FF2B5EF4-FFF2-40B4-BE49-F238E27FC236}">
                <a16:creationId xmlns:a16="http://schemas.microsoft.com/office/drawing/2014/main" id="{A80D26E3-0B95-4F41-833F-AC30450BF56F}"/>
              </a:ext>
            </a:extLst>
          </p:cNvPr>
          <p:cNvCxnSpPr>
            <a:stCxn id="2" idx="1"/>
            <a:endCxn id="3" idx="0"/>
          </p:cNvCxnSpPr>
          <p:nvPr/>
        </p:nvCxnSpPr>
        <p:spPr>
          <a:xfrm flipH="1">
            <a:off x="2533650" y="876300"/>
            <a:ext cx="1885950" cy="1028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BF7CE19-6A61-4E91-89B7-26D1AF0E4E5F}"/>
              </a:ext>
            </a:extLst>
          </p:cNvPr>
          <p:cNvCxnSpPr>
            <a:cxnSpLocks/>
            <a:endCxn id="5" idx="1"/>
          </p:cNvCxnSpPr>
          <p:nvPr/>
        </p:nvCxnSpPr>
        <p:spPr>
          <a:xfrm>
            <a:off x="2159936" y="2694400"/>
            <a:ext cx="1885950" cy="16383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2B5DDE9-2A75-4B88-AF15-4A5D3D9881E9}"/>
              </a:ext>
            </a:extLst>
          </p:cNvPr>
          <p:cNvSpPr txBox="1"/>
          <p:nvPr/>
        </p:nvSpPr>
        <p:spPr>
          <a:xfrm>
            <a:off x="2362200" y="762000"/>
            <a:ext cx="1676400" cy="646331"/>
          </a:xfrm>
          <a:prstGeom prst="rect">
            <a:avLst/>
          </a:prstGeom>
          <a:noFill/>
        </p:spPr>
        <p:txBody>
          <a:bodyPr wrap="square" rtlCol="0">
            <a:spAutoFit/>
          </a:bodyPr>
          <a:lstStyle/>
          <a:p>
            <a:r>
              <a:rPr lang="en-US" dirty="0"/>
              <a:t>GÁN CỔNG UDP</a:t>
            </a:r>
          </a:p>
        </p:txBody>
      </p:sp>
      <p:sp>
        <p:nvSpPr>
          <p:cNvPr id="17" name="TextBox 16">
            <a:extLst>
              <a:ext uri="{FF2B5EF4-FFF2-40B4-BE49-F238E27FC236}">
                <a16:creationId xmlns:a16="http://schemas.microsoft.com/office/drawing/2014/main" id="{86B6C29B-B060-4618-B8AD-797E517EDEF9}"/>
              </a:ext>
            </a:extLst>
          </p:cNvPr>
          <p:cNvSpPr txBox="1"/>
          <p:nvPr/>
        </p:nvSpPr>
        <p:spPr>
          <a:xfrm>
            <a:off x="1676400" y="3581400"/>
            <a:ext cx="2362200" cy="646331"/>
          </a:xfrm>
          <a:prstGeom prst="rect">
            <a:avLst/>
          </a:prstGeom>
          <a:noFill/>
        </p:spPr>
        <p:txBody>
          <a:bodyPr wrap="square" rtlCol="0">
            <a:spAutoFit/>
          </a:bodyPr>
          <a:lstStyle/>
          <a:p>
            <a:r>
              <a:rPr lang="en-US" dirty="0"/>
              <a:t>XÂY DỰNG</a:t>
            </a:r>
          </a:p>
          <a:p>
            <a:r>
              <a:rPr lang="en-US" dirty="0"/>
              <a:t>GÓI TIN</a:t>
            </a:r>
          </a:p>
        </p:txBody>
      </p:sp>
      <p:cxnSp>
        <p:nvCxnSpPr>
          <p:cNvPr id="20" name="Straight Connector 19">
            <a:extLst>
              <a:ext uri="{FF2B5EF4-FFF2-40B4-BE49-F238E27FC236}">
                <a16:creationId xmlns:a16="http://schemas.microsoft.com/office/drawing/2014/main" id="{D61E407A-C2FC-49DB-ABF0-CF0191C55CA2}"/>
              </a:ext>
            </a:extLst>
          </p:cNvPr>
          <p:cNvCxnSpPr>
            <a:stCxn id="2" idx="3"/>
            <a:endCxn id="4" idx="1"/>
          </p:cNvCxnSpPr>
          <p:nvPr/>
        </p:nvCxnSpPr>
        <p:spPr>
          <a:xfrm>
            <a:off x="7200900" y="876300"/>
            <a:ext cx="1057835" cy="2057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40C6E8A-1265-4F9D-9D0C-FE5D649AA0DB}"/>
              </a:ext>
            </a:extLst>
          </p:cNvPr>
          <p:cNvCxnSpPr>
            <a:cxnSpLocks/>
            <a:stCxn id="5" idx="3"/>
            <a:endCxn id="4" idx="1"/>
          </p:cNvCxnSpPr>
          <p:nvPr/>
        </p:nvCxnSpPr>
        <p:spPr>
          <a:xfrm flipV="1">
            <a:off x="6827186" y="2933700"/>
            <a:ext cx="1431549" cy="1399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08529A8-7B15-471C-840C-3728E501E6CF}"/>
              </a:ext>
            </a:extLst>
          </p:cNvPr>
          <p:cNvSpPr txBox="1"/>
          <p:nvPr/>
        </p:nvSpPr>
        <p:spPr>
          <a:xfrm>
            <a:off x="5534024" y="2534334"/>
            <a:ext cx="2343152" cy="646331"/>
          </a:xfrm>
          <a:prstGeom prst="rect">
            <a:avLst/>
          </a:prstGeom>
          <a:noFill/>
        </p:spPr>
        <p:txBody>
          <a:bodyPr wrap="square" rtlCol="0">
            <a:spAutoFit/>
          </a:bodyPr>
          <a:lstStyle/>
          <a:p>
            <a:r>
              <a:rPr lang="en-US" dirty="0" err="1"/>
              <a:t>Gửi</a:t>
            </a:r>
            <a:r>
              <a:rPr lang="en-US" dirty="0"/>
              <a:t> </a:t>
            </a:r>
            <a:r>
              <a:rPr lang="en-US" dirty="0" err="1"/>
              <a:t>DatagramPacket</a:t>
            </a:r>
            <a:r>
              <a:rPr lang="en-US" dirty="0"/>
              <a:t> </a:t>
            </a:r>
            <a:r>
              <a:rPr lang="en-US" dirty="0" err="1"/>
              <a:t>bằng</a:t>
            </a:r>
            <a:r>
              <a:rPr lang="en-US" dirty="0"/>
              <a:t> </a:t>
            </a:r>
            <a:r>
              <a:rPr lang="en-US" dirty="0" err="1"/>
              <a:t>DatagramSocket</a:t>
            </a:r>
            <a:r>
              <a:rPr lang="en-US" dirty="0"/>
              <a:t> </a:t>
            </a:r>
          </a:p>
        </p:txBody>
      </p:sp>
      <p:cxnSp>
        <p:nvCxnSpPr>
          <p:cNvPr id="26" name="Straight Arrow Connector 25">
            <a:extLst>
              <a:ext uri="{FF2B5EF4-FFF2-40B4-BE49-F238E27FC236}">
                <a16:creationId xmlns:a16="http://schemas.microsoft.com/office/drawing/2014/main" id="{7EE4CD83-2E7A-48BF-B60F-307F5AFB73FC}"/>
              </a:ext>
            </a:extLst>
          </p:cNvPr>
          <p:cNvCxnSpPr>
            <a:stCxn id="4" idx="3"/>
          </p:cNvCxnSpPr>
          <p:nvPr/>
        </p:nvCxnSpPr>
        <p:spPr>
          <a:xfrm>
            <a:off x="11040035" y="2933700"/>
            <a:ext cx="923365"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508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C6151151-7CAB-4E92-851E-C86FFC3314C9}"/>
              </a:ext>
            </a:extLst>
          </p:cNvPr>
          <p:cNvSpPr txBox="1"/>
          <p:nvPr/>
        </p:nvSpPr>
        <p:spPr>
          <a:xfrm>
            <a:off x="685800" y="228600"/>
            <a:ext cx="11125200" cy="3693319"/>
          </a:xfrm>
          <a:prstGeom prst="rect">
            <a:avLst/>
          </a:prstGeom>
          <a:noFill/>
        </p:spPr>
        <p:txBody>
          <a:bodyPr wrap="square">
            <a:spAutoFit/>
          </a:bodyPr>
          <a:lstStyle/>
          <a:p>
            <a:r>
              <a:rPr lang="en-US" dirty="0"/>
              <a:t>//Socket </a:t>
            </a:r>
            <a:r>
              <a:rPr lang="en-US" dirty="0" err="1"/>
              <a:t>lắng</a:t>
            </a:r>
            <a:r>
              <a:rPr lang="en-US" dirty="0"/>
              <a:t> </a:t>
            </a:r>
            <a:r>
              <a:rPr lang="en-US" dirty="0" err="1"/>
              <a:t>nghe</a:t>
            </a:r>
            <a:r>
              <a:rPr lang="en-US" dirty="0"/>
              <a:t> </a:t>
            </a:r>
            <a:r>
              <a:rPr lang="en-US" dirty="0" err="1"/>
              <a:t>các</a:t>
            </a:r>
            <a:r>
              <a:rPr lang="en-US" dirty="0"/>
              <a:t> </a:t>
            </a:r>
            <a:r>
              <a:rPr lang="en-US" dirty="0" err="1"/>
              <a:t>gói</a:t>
            </a:r>
            <a:r>
              <a:rPr lang="en-US" dirty="0"/>
              <a:t> tin </a:t>
            </a:r>
            <a:r>
              <a:rPr lang="en-US" dirty="0" err="1"/>
              <a:t>đến</a:t>
            </a:r>
            <a:r>
              <a:rPr lang="en-US" dirty="0"/>
              <a:t> </a:t>
            </a:r>
            <a:r>
              <a:rPr lang="en-US" dirty="0" err="1"/>
              <a:t>trên</a:t>
            </a:r>
            <a:r>
              <a:rPr lang="en-US" dirty="0"/>
              <a:t> </a:t>
            </a:r>
            <a:r>
              <a:rPr lang="en-US" dirty="0" err="1"/>
              <a:t>cổng</a:t>
            </a:r>
            <a:r>
              <a:rPr lang="en-US" dirty="0"/>
              <a:t> 2000</a:t>
            </a:r>
          </a:p>
          <a:p>
            <a:r>
              <a:rPr lang="en-US" dirty="0" err="1"/>
              <a:t>DatagramSocket</a:t>
            </a:r>
            <a:r>
              <a:rPr lang="en-US" dirty="0"/>
              <a:t> socket = new </a:t>
            </a:r>
            <a:r>
              <a:rPr lang="en-US" dirty="0" err="1"/>
              <a:t>DatagramSocket</a:t>
            </a:r>
            <a:r>
              <a:rPr lang="en-US" dirty="0"/>
              <a:t>(2000);</a:t>
            </a:r>
          </a:p>
          <a:p>
            <a:r>
              <a:rPr lang="en-US" dirty="0" err="1"/>
              <a:t>DatagramPacket</a:t>
            </a:r>
            <a:r>
              <a:rPr lang="en-US" dirty="0"/>
              <a:t> packet = new </a:t>
            </a:r>
            <a:r>
              <a:rPr lang="en-US" dirty="0" err="1"/>
              <a:t>DatagramPacket</a:t>
            </a:r>
            <a:r>
              <a:rPr lang="en-US" dirty="0"/>
              <a:t> (new byte[256], 256); </a:t>
            </a:r>
          </a:p>
          <a:p>
            <a:r>
              <a:rPr lang="en-US" dirty="0" err="1"/>
              <a:t>packet.setAddress</a:t>
            </a:r>
            <a:r>
              <a:rPr lang="en-US" dirty="0"/>
              <a:t> ( </a:t>
            </a:r>
            <a:r>
              <a:rPr lang="en-US" dirty="0" err="1"/>
              <a:t>InetAddress.getByName</a:t>
            </a:r>
            <a:r>
              <a:rPr lang="en-US" dirty="0"/>
              <a:t> ( </a:t>
            </a:r>
            <a:r>
              <a:rPr lang="en-US" dirty="0" err="1"/>
              <a:t>somehost</a:t>
            </a:r>
            <a:r>
              <a:rPr lang="en-US" dirty="0"/>
              <a:t> ) ); </a:t>
            </a:r>
          </a:p>
          <a:p>
            <a:r>
              <a:rPr lang="en-US" dirty="0" err="1"/>
              <a:t>packet.setPort</a:t>
            </a:r>
            <a:r>
              <a:rPr lang="en-US" dirty="0"/>
              <a:t> ( 2000 );</a:t>
            </a:r>
          </a:p>
          <a:p>
            <a:r>
              <a:rPr lang="en-US" dirty="0" err="1"/>
              <a:t>boolean</a:t>
            </a:r>
            <a:r>
              <a:rPr lang="en-US" dirty="0"/>
              <a:t> finished = false; </a:t>
            </a:r>
          </a:p>
          <a:p>
            <a:r>
              <a:rPr lang="en-US" dirty="0"/>
              <a:t>while (!finished )</a:t>
            </a:r>
          </a:p>
          <a:p>
            <a:r>
              <a:rPr lang="en-US" dirty="0"/>
              <a:t>{</a:t>
            </a:r>
          </a:p>
          <a:p>
            <a:r>
              <a:rPr lang="en-US" dirty="0"/>
              <a:t>	// </a:t>
            </a:r>
            <a:r>
              <a:rPr lang="en-US" dirty="0" err="1"/>
              <a:t>Ghi</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vùng</a:t>
            </a:r>
            <a:r>
              <a:rPr lang="en-US" dirty="0"/>
              <a:t> </a:t>
            </a:r>
            <a:r>
              <a:rPr lang="en-US" dirty="0" err="1"/>
              <a:t>đệm</a:t>
            </a:r>
            <a:r>
              <a:rPr lang="en-US" dirty="0"/>
              <a:t> buffer .........</a:t>
            </a:r>
          </a:p>
          <a:p>
            <a:r>
              <a:rPr lang="en-US" dirty="0"/>
              <a:t>	</a:t>
            </a:r>
            <a:r>
              <a:rPr lang="en-US" dirty="0" err="1"/>
              <a:t>socket.send</a:t>
            </a:r>
            <a:r>
              <a:rPr lang="en-US" dirty="0"/>
              <a:t> (packet);</a:t>
            </a:r>
          </a:p>
          <a:p>
            <a:r>
              <a:rPr lang="en-US" dirty="0"/>
              <a:t>	// </a:t>
            </a:r>
            <a:r>
              <a:rPr lang="en-US" dirty="0" err="1"/>
              <a:t>Thực</a:t>
            </a:r>
            <a:r>
              <a:rPr lang="en-US" dirty="0"/>
              <a:t> </a:t>
            </a:r>
            <a:r>
              <a:rPr lang="en-US" dirty="0" err="1"/>
              <a:t>hiện</a:t>
            </a:r>
            <a:r>
              <a:rPr lang="en-US" dirty="0"/>
              <a:t> </a:t>
            </a:r>
            <a:r>
              <a:rPr lang="en-US" dirty="0" err="1"/>
              <a:t>hành</a:t>
            </a:r>
            <a:r>
              <a:rPr lang="en-US" dirty="0"/>
              <a:t> </a:t>
            </a:r>
            <a:r>
              <a:rPr lang="en-US" dirty="0" err="1"/>
              <a:t>động</a:t>
            </a:r>
            <a:r>
              <a:rPr lang="en-US" dirty="0"/>
              <a:t> </a:t>
            </a:r>
            <a:r>
              <a:rPr lang="en-US" dirty="0" err="1"/>
              <a:t>nào</a:t>
            </a:r>
            <a:r>
              <a:rPr lang="en-US" dirty="0"/>
              <a:t> </a:t>
            </a:r>
            <a:r>
              <a:rPr lang="en-US" dirty="0" err="1"/>
              <a:t>đố</a:t>
            </a:r>
            <a:r>
              <a:rPr lang="en-US" dirty="0"/>
              <a:t> </a:t>
            </a:r>
            <a:r>
              <a:rPr lang="en-US" dirty="0" err="1"/>
              <a:t>còn</a:t>
            </a:r>
            <a:r>
              <a:rPr lang="en-US" dirty="0"/>
              <a:t> </a:t>
            </a:r>
            <a:r>
              <a:rPr lang="en-US" dirty="0" err="1"/>
              <a:t>gói</a:t>
            </a:r>
            <a:r>
              <a:rPr lang="en-US" dirty="0"/>
              <a:t> tin </a:t>
            </a:r>
            <a:r>
              <a:rPr lang="en-US" dirty="0" err="1"/>
              <a:t>nào</a:t>
            </a:r>
            <a:r>
              <a:rPr lang="en-US" dirty="0"/>
              <a:t> </a:t>
            </a:r>
            <a:r>
              <a:rPr lang="en-US" dirty="0" err="1"/>
              <a:t>cần</a:t>
            </a:r>
            <a:r>
              <a:rPr lang="en-US" dirty="0"/>
              <a:t> </a:t>
            </a:r>
            <a:r>
              <a:rPr lang="en-US" dirty="0" err="1"/>
              <a:t>gửi</a:t>
            </a:r>
            <a:r>
              <a:rPr lang="en-US" dirty="0"/>
              <a:t> </a:t>
            </a:r>
            <a:r>
              <a:rPr lang="en-US" dirty="0" err="1"/>
              <a:t>đi</a:t>
            </a:r>
            <a:r>
              <a:rPr lang="en-US" dirty="0"/>
              <a:t> hay </a:t>
            </a:r>
            <a:r>
              <a:rPr lang="en-US" dirty="0" err="1"/>
              <a:t>không</a:t>
            </a:r>
            <a:r>
              <a:rPr lang="en-US" dirty="0"/>
              <a:t> .........</a:t>
            </a:r>
          </a:p>
          <a:p>
            <a:r>
              <a:rPr lang="en-US" dirty="0"/>
              <a:t>}</a:t>
            </a:r>
          </a:p>
          <a:p>
            <a:r>
              <a:rPr lang="en-US" dirty="0" err="1"/>
              <a:t>socket.close</a:t>
            </a:r>
            <a:r>
              <a:rPr lang="en-US" dirty="0"/>
              <a:t>();</a:t>
            </a:r>
          </a:p>
        </p:txBody>
      </p:sp>
      <p:sp>
        <p:nvSpPr>
          <p:cNvPr id="36" name="TextBox 35">
            <a:extLst>
              <a:ext uri="{FF2B5EF4-FFF2-40B4-BE49-F238E27FC236}">
                <a16:creationId xmlns:a16="http://schemas.microsoft.com/office/drawing/2014/main" id="{0395FE09-E66D-474C-B97F-992D10A9F266}"/>
              </a:ext>
            </a:extLst>
          </p:cNvPr>
          <p:cNvSpPr txBox="1"/>
          <p:nvPr/>
        </p:nvSpPr>
        <p:spPr>
          <a:xfrm>
            <a:off x="381000" y="4343400"/>
            <a:ext cx="11277600" cy="1477328"/>
          </a:xfrm>
          <a:prstGeom prst="rect">
            <a:avLst/>
          </a:prstGeom>
          <a:noFill/>
        </p:spPr>
        <p:txBody>
          <a:bodyPr wrap="square">
            <a:spAutoFit/>
          </a:bodyPr>
          <a:lstStyle/>
          <a:p>
            <a:r>
              <a:rPr lang="vi-VN" dirty="0">
                <a:solidFill>
                  <a:schemeClr val="accent1">
                    <a:lumMod val="75000"/>
                  </a:schemeClr>
                </a:solidFill>
              </a:rPr>
              <a:t>Lớp DatagramSocket cũng được sử dụng để gửi các gói tin. Khi gửi gói tin, ứng</a:t>
            </a:r>
            <a:r>
              <a:rPr lang="en-US" dirty="0">
                <a:solidFill>
                  <a:schemeClr val="accent1">
                    <a:lumMod val="75000"/>
                  </a:schemeClr>
                </a:solidFill>
              </a:rPr>
              <a:t> </a:t>
            </a:r>
            <a:r>
              <a:rPr lang="vi-VN" dirty="0">
                <a:solidFill>
                  <a:schemeClr val="accent1">
                    <a:lumMod val="75000"/>
                  </a:schemeClr>
                </a:solidFill>
              </a:rPr>
              <a:t>dụng phải tạo ra một DatagramPacket, thiết lập địa chỉ và thông tin cổng, và ghi dữ</a:t>
            </a:r>
            <a:r>
              <a:rPr lang="en-US" dirty="0">
                <a:solidFill>
                  <a:schemeClr val="accent1">
                    <a:lumMod val="75000"/>
                  </a:schemeClr>
                </a:solidFill>
              </a:rPr>
              <a:t> </a:t>
            </a:r>
            <a:r>
              <a:rPr lang="vi-VN" dirty="0">
                <a:solidFill>
                  <a:schemeClr val="accent1">
                    <a:lumMod val="75000"/>
                  </a:schemeClr>
                </a:solidFill>
              </a:rPr>
              <a:t>liệu cần truyền vào mảng byte. Nếu muốn gửi thông tin phúc đáp thì ta cũng đã biết địa chỉ và số hiệu cổng của gói tin nhận được. Mỗi khi gói tin sẵn sàng để gửi, ta sử dụng phương thức send() của lớ</a:t>
            </a:r>
            <a:r>
              <a:rPr lang="en-US" dirty="0">
                <a:solidFill>
                  <a:schemeClr val="accent1">
                    <a:lumMod val="75000"/>
                  </a:schemeClr>
                </a:solidFill>
              </a:rPr>
              <a:t>p </a:t>
            </a:r>
            <a:r>
              <a:rPr lang="vi-VN" dirty="0">
                <a:solidFill>
                  <a:schemeClr val="accent1">
                    <a:lumMod val="75000"/>
                  </a:schemeClr>
                </a:solidFill>
              </a:rPr>
              <a:t>DatagramSocket để gửi gói tin đi</a:t>
            </a:r>
            <a:r>
              <a:rPr lang="en-US" dirty="0">
                <a:solidFill>
                  <a:schemeClr val="accent1">
                    <a:lumMod val="75000"/>
                  </a:schemeClr>
                </a:solidFill>
              </a:rPr>
              <a:t>.</a:t>
            </a:r>
            <a:endParaRPr lang="vi-VN" dirty="0">
              <a:solidFill>
                <a:schemeClr val="accent1">
                  <a:lumMod val="75000"/>
                </a:schemeClr>
              </a:solidFill>
            </a:endParaRPr>
          </a:p>
        </p:txBody>
      </p:sp>
    </p:spTree>
    <p:extLst>
      <p:ext uri="{BB962C8B-B14F-4D97-AF65-F5344CB8AC3E}">
        <p14:creationId xmlns:p14="http://schemas.microsoft.com/office/powerpoint/2010/main" val="121917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40384D-E75F-4C70-BC43-EE4DB87C8126}"/>
              </a:ext>
            </a:extLst>
          </p:cNvPr>
          <p:cNvSpPr txBox="1"/>
          <p:nvPr/>
        </p:nvSpPr>
        <p:spPr>
          <a:xfrm>
            <a:off x="1447800" y="2819400"/>
            <a:ext cx="9677400" cy="861774"/>
          </a:xfrm>
          <a:prstGeom prst="rect">
            <a:avLst/>
          </a:prstGeom>
          <a:noFill/>
        </p:spPr>
        <p:txBody>
          <a:bodyPr wrap="square">
            <a:spAutoFit/>
          </a:bodyPr>
          <a:lstStyle/>
          <a:p>
            <a:r>
              <a:rPr lang="en-US" sz="5000" dirty="0">
                <a:solidFill>
                  <a:schemeClr val="accent1">
                    <a:lumMod val="75000"/>
                  </a:schemeClr>
                </a:solidFill>
              </a:rPr>
              <a:t>VÍ DỤ MINH HỌA GIAO THỨC UDP</a:t>
            </a:r>
          </a:p>
        </p:txBody>
      </p:sp>
    </p:spTree>
    <p:extLst>
      <p:ext uri="{BB962C8B-B14F-4D97-AF65-F5344CB8AC3E}">
        <p14:creationId xmlns:p14="http://schemas.microsoft.com/office/powerpoint/2010/main" val="798719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D332F-88C6-4BEC-AFCD-EA754A20CAEE}"/>
              </a:ext>
            </a:extLst>
          </p:cNvPr>
          <p:cNvSpPr txBox="1"/>
          <p:nvPr/>
        </p:nvSpPr>
        <p:spPr>
          <a:xfrm>
            <a:off x="76200" y="0"/>
            <a:ext cx="11811000" cy="6771084"/>
          </a:xfrm>
          <a:prstGeom prst="rect">
            <a:avLst/>
          </a:prstGeom>
          <a:noFill/>
        </p:spPr>
        <p:txBody>
          <a:bodyPr wrap="square">
            <a:spAutoFit/>
          </a:bodyPr>
          <a:lstStyle/>
          <a:p>
            <a:r>
              <a:rPr lang="en-US" sz="1400" dirty="0"/>
              <a:t>import java.net.*; </a:t>
            </a:r>
          </a:p>
          <a:p>
            <a:r>
              <a:rPr lang="en-US" sz="1400" dirty="0"/>
              <a:t>import java.io.*; </a:t>
            </a:r>
          </a:p>
          <a:p>
            <a:r>
              <a:rPr lang="en-US" sz="1400" dirty="0"/>
              <a:t>public class </a:t>
            </a:r>
            <a:r>
              <a:rPr lang="en-US" sz="1400" dirty="0" err="1"/>
              <a:t>UDPClient</a:t>
            </a:r>
            <a:r>
              <a:rPr lang="en-US" sz="1400" dirty="0"/>
              <a:t> {</a:t>
            </a:r>
          </a:p>
          <a:p>
            <a:r>
              <a:rPr lang="en-US" sz="1400" dirty="0"/>
              <a:t>public final static int CONG_MAC_DINH=9; </a:t>
            </a:r>
          </a:p>
          <a:p>
            <a:r>
              <a:rPr lang="en-US" sz="1400" dirty="0"/>
              <a:t>public static void main(String </a:t>
            </a:r>
            <a:r>
              <a:rPr lang="en-US" sz="1400" dirty="0" err="1"/>
              <a:t>args</a:t>
            </a:r>
            <a:r>
              <a:rPr lang="en-US" sz="1400" dirty="0"/>
              <a:t>[]){</a:t>
            </a:r>
          </a:p>
          <a:p>
            <a:r>
              <a:rPr lang="en-US" sz="1400" dirty="0"/>
              <a:t>String hostname;</a:t>
            </a:r>
          </a:p>
          <a:p>
            <a:r>
              <a:rPr lang="en-US" sz="1400" dirty="0"/>
              <a:t>int port=CONG_MAC_DINH; </a:t>
            </a:r>
          </a:p>
          <a:p>
            <a:r>
              <a:rPr lang="en-US" sz="1400" dirty="0"/>
              <a:t>hostname="127.0.0.1";</a:t>
            </a:r>
          </a:p>
          <a:p>
            <a:r>
              <a:rPr lang="en-US" sz="1400" dirty="0"/>
              <a:t>try{</a:t>
            </a:r>
          </a:p>
          <a:p>
            <a:r>
              <a:rPr lang="en-US" sz="1400" dirty="0" err="1"/>
              <a:t>InetAddress</a:t>
            </a:r>
            <a:r>
              <a:rPr lang="en-US" sz="1400" dirty="0"/>
              <a:t> dc=</a:t>
            </a:r>
            <a:r>
              <a:rPr lang="en-US" sz="1400" dirty="0" err="1"/>
              <a:t>InetAddress.getByName</a:t>
            </a:r>
            <a:r>
              <a:rPr lang="en-US" sz="1400" dirty="0"/>
              <a:t>(hostname); </a:t>
            </a:r>
          </a:p>
          <a:p>
            <a:r>
              <a:rPr lang="en-US" sz="1400" dirty="0" err="1"/>
              <a:t>BufferedReader</a:t>
            </a:r>
            <a:r>
              <a:rPr lang="en-US" sz="1400" dirty="0"/>
              <a:t> </a:t>
            </a:r>
            <a:r>
              <a:rPr lang="en-US" sz="1400" dirty="0" err="1"/>
              <a:t>userInput</a:t>
            </a:r>
            <a:r>
              <a:rPr lang="en-US" sz="1400" dirty="0"/>
              <a:t>=new </a:t>
            </a:r>
            <a:r>
              <a:rPr lang="en-US" sz="1400" dirty="0" err="1"/>
              <a:t>BufferedReader</a:t>
            </a:r>
            <a:r>
              <a:rPr lang="en-US" sz="1400" dirty="0"/>
              <a:t>(new </a:t>
            </a:r>
            <a:r>
              <a:rPr lang="en-US" sz="1400" dirty="0" err="1"/>
              <a:t>InputStreamReader</a:t>
            </a:r>
            <a:r>
              <a:rPr lang="en-US" sz="1400" dirty="0"/>
              <a:t>(System.in));</a:t>
            </a:r>
          </a:p>
          <a:p>
            <a:r>
              <a:rPr lang="en-US" sz="1400" dirty="0" err="1"/>
              <a:t>DatagramSocket</a:t>
            </a:r>
            <a:r>
              <a:rPr lang="en-US" sz="1400" dirty="0"/>
              <a:t> ds =new </a:t>
            </a:r>
            <a:r>
              <a:rPr lang="en-US" sz="1400" dirty="0" err="1"/>
              <a:t>DatagramSocket</a:t>
            </a:r>
            <a:r>
              <a:rPr lang="en-US" sz="1400" dirty="0"/>
              <a:t>(port); </a:t>
            </a:r>
          </a:p>
          <a:p>
            <a:r>
              <a:rPr lang="en-US" sz="1400" dirty="0"/>
              <a:t>while(true){</a:t>
            </a:r>
          </a:p>
          <a:p>
            <a:r>
              <a:rPr lang="en-US" sz="1400" dirty="0"/>
              <a:t>	String line=</a:t>
            </a:r>
            <a:r>
              <a:rPr lang="en-US" sz="1400" dirty="0" err="1"/>
              <a:t>userInput.readLine</a:t>
            </a:r>
            <a:r>
              <a:rPr lang="en-US" sz="1400" dirty="0"/>
              <a:t>(); </a:t>
            </a:r>
          </a:p>
          <a:p>
            <a:r>
              <a:rPr lang="en-US" sz="1400" dirty="0"/>
              <a:t>	if(</a:t>
            </a:r>
            <a:r>
              <a:rPr lang="en-US" sz="1400" dirty="0" err="1"/>
              <a:t>line.equals</a:t>
            </a:r>
            <a:r>
              <a:rPr lang="en-US" sz="1400" dirty="0"/>
              <a:t>("exit"))break; </a:t>
            </a:r>
          </a:p>
          <a:p>
            <a:r>
              <a:rPr lang="en-US" sz="1400" dirty="0"/>
              <a:t>	byte[] data=</a:t>
            </a:r>
            <a:r>
              <a:rPr lang="en-US" sz="1400" dirty="0" err="1"/>
              <a:t>line.getBytes</a:t>
            </a:r>
            <a:r>
              <a:rPr lang="en-US" sz="1400" dirty="0"/>
              <a:t>();</a:t>
            </a:r>
          </a:p>
          <a:p>
            <a:r>
              <a:rPr lang="en-US" sz="1400" dirty="0"/>
              <a:t>	</a:t>
            </a:r>
            <a:r>
              <a:rPr lang="en-US" sz="1400" dirty="0" err="1"/>
              <a:t>DatagramPacket</a:t>
            </a:r>
            <a:r>
              <a:rPr lang="en-US" sz="1400" dirty="0"/>
              <a:t> </a:t>
            </a:r>
            <a:r>
              <a:rPr lang="en-US" sz="1400" dirty="0" err="1"/>
              <a:t>dp</a:t>
            </a:r>
            <a:r>
              <a:rPr lang="en-US" sz="1400" dirty="0"/>
              <a:t>=new </a:t>
            </a:r>
            <a:r>
              <a:rPr lang="en-US" sz="1400" dirty="0" err="1"/>
              <a:t>DatagramPacket</a:t>
            </a:r>
            <a:r>
              <a:rPr lang="en-US" sz="1400" dirty="0"/>
              <a:t>(</a:t>
            </a:r>
            <a:r>
              <a:rPr lang="en-US" sz="1400" dirty="0" err="1"/>
              <a:t>data,data.length,dc,port</a:t>
            </a:r>
            <a:r>
              <a:rPr lang="en-US" sz="1400" dirty="0"/>
              <a:t>); </a:t>
            </a:r>
          </a:p>
          <a:p>
            <a:r>
              <a:rPr lang="en-US" sz="1400" dirty="0"/>
              <a:t>	</a:t>
            </a:r>
            <a:r>
              <a:rPr lang="en-US" sz="1400" dirty="0" err="1"/>
              <a:t>ds.send</a:t>
            </a:r>
            <a:r>
              <a:rPr lang="en-US" sz="1400" dirty="0"/>
              <a:t>(</a:t>
            </a:r>
            <a:r>
              <a:rPr lang="en-US" sz="1400" dirty="0" err="1"/>
              <a:t>dp</a:t>
            </a:r>
            <a:r>
              <a:rPr lang="en-US" sz="1400" dirty="0"/>
              <a:t>);</a:t>
            </a:r>
          </a:p>
          <a:p>
            <a:r>
              <a:rPr lang="en-US" sz="1400" dirty="0"/>
              <a:t>	</a:t>
            </a:r>
            <a:r>
              <a:rPr lang="en-US" sz="1400" dirty="0" err="1"/>
              <a:t>dp.setLength</a:t>
            </a:r>
            <a:r>
              <a:rPr lang="en-US" sz="1400" dirty="0"/>
              <a:t>(65507); </a:t>
            </a:r>
          </a:p>
          <a:p>
            <a:r>
              <a:rPr lang="en-US" sz="1400" dirty="0"/>
              <a:t>	</a:t>
            </a:r>
            <a:r>
              <a:rPr lang="en-US" sz="1400" dirty="0" err="1"/>
              <a:t>ds.receive</a:t>
            </a:r>
            <a:r>
              <a:rPr lang="en-US" sz="1400" dirty="0"/>
              <a:t>(</a:t>
            </a:r>
            <a:r>
              <a:rPr lang="en-US" sz="1400" dirty="0" err="1"/>
              <a:t>dp</a:t>
            </a:r>
            <a:r>
              <a:rPr lang="en-US" sz="1400" dirty="0"/>
              <a:t>); </a:t>
            </a:r>
          </a:p>
          <a:p>
            <a:r>
              <a:rPr lang="en-US" sz="1400" dirty="0"/>
              <a:t>	</a:t>
            </a:r>
            <a:r>
              <a:rPr lang="en-US" sz="1400" dirty="0" err="1"/>
              <a:t>ByteArrayInputStream</a:t>
            </a:r>
            <a:r>
              <a:rPr lang="en-US" sz="1400" dirty="0"/>
              <a:t> bis =new</a:t>
            </a:r>
          </a:p>
          <a:p>
            <a:r>
              <a:rPr lang="en-US" sz="1400" dirty="0"/>
              <a:t>	</a:t>
            </a:r>
            <a:r>
              <a:rPr lang="en-US" sz="1400" dirty="0" err="1"/>
              <a:t>ByteArrayInputStream</a:t>
            </a:r>
            <a:r>
              <a:rPr lang="en-US" sz="1400" dirty="0"/>
              <a:t>(</a:t>
            </a:r>
            <a:r>
              <a:rPr lang="en-US" sz="1400" dirty="0" err="1"/>
              <a:t>dp.getData</a:t>
            </a:r>
            <a:r>
              <a:rPr lang="en-US" sz="1400" dirty="0"/>
              <a:t>());</a:t>
            </a:r>
          </a:p>
          <a:p>
            <a:r>
              <a:rPr lang="en-US" sz="1400" dirty="0"/>
              <a:t>	</a:t>
            </a:r>
            <a:r>
              <a:rPr lang="en-US" sz="1400" dirty="0" err="1"/>
              <a:t>BufferedReader</a:t>
            </a:r>
            <a:r>
              <a:rPr lang="en-US" sz="1400" dirty="0"/>
              <a:t> dis =new </a:t>
            </a:r>
            <a:r>
              <a:rPr lang="en-US" sz="1400" dirty="0" err="1"/>
              <a:t>BufferedReader</a:t>
            </a:r>
            <a:r>
              <a:rPr lang="en-US" sz="1400" dirty="0"/>
              <a:t>(new </a:t>
            </a:r>
            <a:r>
              <a:rPr lang="en-US" sz="1400" dirty="0" err="1"/>
              <a:t>InputStreamReader</a:t>
            </a:r>
            <a:r>
              <a:rPr lang="en-US" sz="1400" dirty="0"/>
              <a:t>(bis)); </a:t>
            </a:r>
          </a:p>
          <a:p>
            <a:r>
              <a:rPr lang="en-US" sz="1400" dirty="0"/>
              <a:t>	</a:t>
            </a:r>
            <a:r>
              <a:rPr lang="en-US" sz="1400" dirty="0" err="1"/>
              <a:t>System.out.println</a:t>
            </a:r>
            <a:r>
              <a:rPr lang="en-US" sz="1400" dirty="0"/>
              <a:t>(</a:t>
            </a:r>
            <a:r>
              <a:rPr lang="en-US" sz="1400" dirty="0" err="1"/>
              <a:t>dis.readLine</a:t>
            </a:r>
            <a:r>
              <a:rPr lang="en-US" sz="1400" dirty="0"/>
              <a:t>())</a:t>
            </a:r>
          </a:p>
          <a:p>
            <a:r>
              <a:rPr lang="en-US" sz="1400" dirty="0"/>
              <a:t>} }</a:t>
            </a:r>
          </a:p>
          <a:p>
            <a:r>
              <a:rPr lang="en-US" sz="1400" dirty="0"/>
              <a:t>catch (Exception e)</a:t>
            </a:r>
          </a:p>
          <a:p>
            <a:r>
              <a:rPr lang="en-US" sz="1400" dirty="0"/>
              <a:t>{</a:t>
            </a:r>
          </a:p>
          <a:p>
            <a:r>
              <a:rPr lang="en-US" sz="1400" dirty="0"/>
              <a:t>	</a:t>
            </a:r>
            <a:r>
              <a:rPr lang="en-US" sz="1400" dirty="0" err="1"/>
              <a:t>System.err.println</a:t>
            </a:r>
            <a:r>
              <a:rPr lang="en-US" sz="1400" dirty="0"/>
              <a:t>(e); </a:t>
            </a:r>
          </a:p>
          <a:p>
            <a:r>
              <a:rPr lang="en-US" sz="1400" dirty="0"/>
              <a:t>}</a:t>
            </a:r>
          </a:p>
          <a:p>
            <a:r>
              <a:rPr lang="en-US" sz="1400" dirty="0"/>
              <a:t>}</a:t>
            </a:r>
          </a:p>
          <a:p>
            <a:endParaRPr lang="en-US" sz="1400" dirty="0"/>
          </a:p>
        </p:txBody>
      </p:sp>
    </p:spTree>
    <p:extLst>
      <p:ext uri="{BB962C8B-B14F-4D97-AF65-F5344CB8AC3E}">
        <p14:creationId xmlns:p14="http://schemas.microsoft.com/office/powerpoint/2010/main" val="177354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NỘI DUNG BÁO CÁO</a:t>
            </a:r>
            <a:endParaRPr dirty="0"/>
          </a:p>
        </p:txBody>
      </p:sp>
      <p:sp>
        <p:nvSpPr>
          <p:cNvPr id="14" name="Content Placeholder 13"/>
          <p:cNvSpPr>
            <a:spLocks noGrp="1"/>
          </p:cNvSpPr>
          <p:nvPr>
            <p:ph idx="1"/>
          </p:nvPr>
        </p:nvSpPr>
        <p:spPr/>
        <p:txBody>
          <a:bodyPr>
            <a:normAutofit/>
          </a:bodyPr>
          <a:lstStyle/>
          <a:p>
            <a:r>
              <a:rPr lang="en-US" sz="5000" b="1" dirty="0">
                <a:solidFill>
                  <a:schemeClr val="tx1">
                    <a:lumMod val="75000"/>
                  </a:schemeClr>
                </a:solidFill>
                <a:hlinkClick r:id="rId2" action="ppaction://hlinksldjump">
                  <a:extLst>
                    <a:ext uri="{A12FA001-AC4F-418D-AE19-62706E023703}">
                      <ahyp:hlinkClr xmlns:ahyp="http://schemas.microsoft.com/office/drawing/2018/hyperlinkcolor" val="tx"/>
                    </a:ext>
                  </a:extLst>
                </a:hlinkClick>
              </a:rPr>
              <a:t>SƠ LƯỢC VỀ UDP</a:t>
            </a:r>
            <a:endParaRPr sz="5000" b="1" dirty="0">
              <a:solidFill>
                <a:schemeClr val="tx1">
                  <a:lumMod val="75000"/>
                </a:schemeClr>
              </a:solidFill>
            </a:endParaRPr>
          </a:p>
          <a:p>
            <a:r>
              <a:rPr lang="en-US" sz="5000" b="1" dirty="0">
                <a:solidFill>
                  <a:schemeClr val="tx1">
                    <a:lumMod val="75000"/>
                  </a:schemeClr>
                </a:solidFill>
              </a:rPr>
              <a:t> DATAGRAMPACKET VÀ DATAGRAMSOCKET</a:t>
            </a:r>
            <a:endParaRPr sz="5000" b="1" dirty="0">
              <a:solidFill>
                <a:schemeClr val="tx1">
                  <a:lumMod val="75000"/>
                </a:schemeClr>
              </a:solidFill>
            </a:endParaRPr>
          </a:p>
          <a:p>
            <a:r>
              <a:rPr lang="en-US" sz="5000" b="1" dirty="0">
                <a:solidFill>
                  <a:schemeClr val="tx1">
                    <a:lumMod val="75000"/>
                  </a:schemeClr>
                </a:solidFill>
                <a:hlinkClick r:id="rId3" action="ppaction://hlinksldjump">
                  <a:extLst>
                    <a:ext uri="{A12FA001-AC4F-418D-AE19-62706E023703}">
                      <ahyp:hlinkClr xmlns:ahyp="http://schemas.microsoft.com/office/drawing/2018/hyperlinkcolor" val="tx"/>
                    </a:ext>
                  </a:extLst>
                </a:hlinkClick>
              </a:rPr>
              <a:t>ĐỒ ÁN BÁO CÁO</a:t>
            </a:r>
            <a:endParaRPr sz="5000" b="1" dirty="0">
              <a:solidFill>
                <a:schemeClr val="tx1">
                  <a:lumMod val="75000"/>
                </a:schemeClr>
              </a:solidFill>
            </a:endParaRP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 calcmode="lin" valueType="num">
                                      <p:cBhvr additive="base">
                                        <p:cTn id="16"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additive="base">
                                        <p:cTn id="2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22327-B6AD-4345-A7E8-B5641583FBFE}"/>
              </a:ext>
            </a:extLst>
          </p:cNvPr>
          <p:cNvSpPr txBox="1"/>
          <p:nvPr/>
        </p:nvSpPr>
        <p:spPr>
          <a:xfrm>
            <a:off x="152400" y="76200"/>
            <a:ext cx="11353800" cy="5693866"/>
          </a:xfrm>
          <a:prstGeom prst="rect">
            <a:avLst/>
          </a:prstGeom>
          <a:noFill/>
        </p:spPr>
        <p:txBody>
          <a:bodyPr wrap="square">
            <a:spAutoFit/>
          </a:bodyPr>
          <a:lstStyle/>
          <a:p>
            <a:r>
              <a:rPr lang="en-US" sz="1400" dirty="0"/>
              <a:t>import java.net.*; </a:t>
            </a:r>
          </a:p>
          <a:p>
            <a:r>
              <a:rPr lang="en-US" sz="1400" dirty="0"/>
              <a:t>import java.io.*; </a:t>
            </a:r>
          </a:p>
          <a:p>
            <a:r>
              <a:rPr lang="en-US" sz="1400" dirty="0"/>
              <a:t>public class </a:t>
            </a:r>
            <a:r>
              <a:rPr lang="en-US" sz="1400" dirty="0" err="1"/>
              <a:t>UDPServer</a:t>
            </a:r>
            <a:r>
              <a:rPr lang="en-US" sz="1400" dirty="0"/>
              <a:t> {</a:t>
            </a:r>
          </a:p>
          <a:p>
            <a:r>
              <a:rPr lang="en-US" sz="1400" dirty="0"/>
              <a:t>public final static int CONG_MAC_DINH=9; </a:t>
            </a:r>
          </a:p>
          <a:p>
            <a:r>
              <a:rPr lang="en-US" sz="1400" dirty="0"/>
              <a:t>public static void main(String </a:t>
            </a:r>
            <a:r>
              <a:rPr lang="en-US" sz="1400" dirty="0" err="1"/>
              <a:t>args</a:t>
            </a:r>
            <a:r>
              <a:rPr lang="en-US" sz="1400" dirty="0"/>
              <a:t>[]) {</a:t>
            </a:r>
          </a:p>
          <a:p>
            <a:r>
              <a:rPr lang="en-US" sz="1400" dirty="0"/>
              <a:t>int port=CONG_MAC_DINH; </a:t>
            </a:r>
          </a:p>
          <a:p>
            <a:r>
              <a:rPr lang="en-US" sz="1400" dirty="0"/>
              <a:t>try{</a:t>
            </a:r>
          </a:p>
          <a:p>
            <a:r>
              <a:rPr lang="en-US" sz="1400" dirty="0" err="1"/>
              <a:t>DatagramSocket</a:t>
            </a:r>
            <a:r>
              <a:rPr lang="en-US" sz="1400" dirty="0"/>
              <a:t> ds =new </a:t>
            </a:r>
            <a:r>
              <a:rPr lang="en-US" sz="1400" dirty="0" err="1"/>
              <a:t>DatagramSocket</a:t>
            </a:r>
            <a:r>
              <a:rPr lang="en-US" sz="1400" dirty="0"/>
              <a:t>(port);</a:t>
            </a:r>
          </a:p>
          <a:p>
            <a:r>
              <a:rPr lang="en-US" sz="1400" dirty="0" err="1"/>
              <a:t>DatagramPacket</a:t>
            </a:r>
            <a:r>
              <a:rPr lang="en-US" sz="1400" dirty="0"/>
              <a:t> </a:t>
            </a:r>
            <a:r>
              <a:rPr lang="en-US" sz="1400" dirty="0" err="1"/>
              <a:t>dp</a:t>
            </a:r>
            <a:r>
              <a:rPr lang="en-US" sz="1400" dirty="0"/>
              <a:t>=new </a:t>
            </a:r>
            <a:r>
              <a:rPr lang="en-US" sz="1400" dirty="0" err="1"/>
              <a:t>DatagramPacket</a:t>
            </a:r>
            <a:r>
              <a:rPr lang="en-US" sz="1400" dirty="0"/>
              <a:t>(new byte[65507],65507); while(true){</a:t>
            </a:r>
          </a:p>
          <a:p>
            <a:r>
              <a:rPr lang="en-US" sz="1400" dirty="0" err="1"/>
              <a:t>ds.receive</a:t>
            </a:r>
            <a:r>
              <a:rPr lang="en-US" sz="1400" dirty="0"/>
              <a:t>(</a:t>
            </a:r>
            <a:r>
              <a:rPr lang="en-US" sz="1400" dirty="0" err="1"/>
              <a:t>dp</a:t>
            </a:r>
            <a:r>
              <a:rPr lang="en-US" sz="1400" dirty="0"/>
              <a:t>);</a:t>
            </a:r>
          </a:p>
          <a:p>
            <a:r>
              <a:rPr lang="en-US" sz="1400" dirty="0" err="1"/>
              <a:t>ByteArrayInputStream</a:t>
            </a:r>
            <a:r>
              <a:rPr lang="en-US" sz="1400" dirty="0"/>
              <a:t> bis=new </a:t>
            </a:r>
            <a:r>
              <a:rPr lang="en-US" sz="1400" dirty="0" err="1"/>
              <a:t>ByteArrayInputStream</a:t>
            </a:r>
            <a:r>
              <a:rPr lang="en-US" sz="1400" dirty="0"/>
              <a:t>(</a:t>
            </a:r>
            <a:r>
              <a:rPr lang="en-US" sz="1400" dirty="0" err="1"/>
              <a:t>dp.getData</a:t>
            </a:r>
            <a:r>
              <a:rPr lang="en-US" sz="1400" dirty="0"/>
              <a:t>()); </a:t>
            </a:r>
          </a:p>
          <a:p>
            <a:r>
              <a:rPr lang="en-US" sz="1400" dirty="0" err="1"/>
              <a:t>BufferedReader</a:t>
            </a:r>
            <a:r>
              <a:rPr lang="en-US" sz="1400" dirty="0"/>
              <a:t> dis;</a:t>
            </a:r>
          </a:p>
          <a:p>
            <a:r>
              <a:rPr lang="en-US" sz="1400" dirty="0"/>
              <a:t>dis =new </a:t>
            </a:r>
            <a:r>
              <a:rPr lang="en-US" sz="1400" dirty="0" err="1"/>
              <a:t>BufferedReader</a:t>
            </a:r>
            <a:r>
              <a:rPr lang="en-US" sz="1400" dirty="0"/>
              <a:t>(new </a:t>
            </a:r>
            <a:r>
              <a:rPr lang="en-US" sz="1400" dirty="0" err="1"/>
              <a:t>InputStreamReader</a:t>
            </a:r>
            <a:r>
              <a:rPr lang="en-US" sz="1400" dirty="0"/>
              <a:t>(bis)); </a:t>
            </a:r>
          </a:p>
          <a:p>
            <a:r>
              <a:rPr lang="en-US" sz="1400" dirty="0"/>
              <a:t>String s=</a:t>
            </a:r>
            <a:r>
              <a:rPr lang="en-US" sz="1400" dirty="0" err="1"/>
              <a:t>dis.readLine</a:t>
            </a:r>
            <a:r>
              <a:rPr lang="en-US" sz="1400" dirty="0"/>
              <a:t>();</a:t>
            </a:r>
          </a:p>
          <a:p>
            <a:r>
              <a:rPr lang="en-US" sz="1400" dirty="0" err="1"/>
              <a:t>System.out.println</a:t>
            </a:r>
            <a:r>
              <a:rPr lang="en-US" sz="1400" dirty="0"/>
              <a:t>(s); </a:t>
            </a:r>
          </a:p>
          <a:p>
            <a:r>
              <a:rPr lang="en-US" sz="1400" dirty="0" err="1"/>
              <a:t>s.toUpperCase</a:t>
            </a:r>
            <a:r>
              <a:rPr lang="en-US" sz="1400" dirty="0"/>
              <a:t>(); </a:t>
            </a:r>
          </a:p>
          <a:p>
            <a:r>
              <a:rPr lang="en-US" sz="1400" dirty="0" err="1"/>
              <a:t>dp.setData</a:t>
            </a:r>
            <a:r>
              <a:rPr lang="en-US" sz="1400" dirty="0"/>
              <a:t>(</a:t>
            </a:r>
            <a:r>
              <a:rPr lang="en-US" sz="1400" dirty="0" err="1"/>
              <a:t>s.getBytes</a:t>
            </a:r>
            <a:r>
              <a:rPr lang="en-US" sz="1400" dirty="0"/>
              <a:t>()); </a:t>
            </a:r>
          </a:p>
          <a:p>
            <a:r>
              <a:rPr lang="en-US" sz="1400" dirty="0" err="1"/>
              <a:t>dp.setLength</a:t>
            </a:r>
            <a:r>
              <a:rPr lang="en-US" sz="1400" dirty="0"/>
              <a:t>(</a:t>
            </a:r>
            <a:r>
              <a:rPr lang="en-US" sz="1400" dirty="0" err="1"/>
              <a:t>s.length</a:t>
            </a:r>
            <a:r>
              <a:rPr lang="en-US" sz="1400" dirty="0"/>
              <a:t>()); </a:t>
            </a:r>
          </a:p>
          <a:p>
            <a:r>
              <a:rPr lang="en-US" sz="1400" dirty="0" err="1"/>
              <a:t>dp.setAddress</a:t>
            </a:r>
            <a:r>
              <a:rPr lang="en-US" sz="1400" dirty="0"/>
              <a:t>(</a:t>
            </a:r>
            <a:r>
              <a:rPr lang="en-US" sz="1400" dirty="0" err="1"/>
              <a:t>dp.getAddress</a:t>
            </a:r>
            <a:r>
              <a:rPr lang="en-US" sz="1400" dirty="0"/>
              <a:t>()); </a:t>
            </a:r>
          </a:p>
          <a:p>
            <a:r>
              <a:rPr lang="en-US" sz="1400" dirty="0" err="1"/>
              <a:t>dp.setPort</a:t>
            </a:r>
            <a:r>
              <a:rPr lang="en-US" sz="1400" dirty="0"/>
              <a:t>(</a:t>
            </a:r>
            <a:r>
              <a:rPr lang="en-US" sz="1400" dirty="0" err="1"/>
              <a:t>dp.getPort</a:t>
            </a:r>
            <a:r>
              <a:rPr lang="en-US" sz="1400" dirty="0"/>
              <a:t>()); </a:t>
            </a:r>
          </a:p>
          <a:p>
            <a:r>
              <a:rPr lang="en-US" sz="1400" dirty="0" err="1"/>
              <a:t>ds.send</a:t>
            </a:r>
            <a:r>
              <a:rPr lang="en-US" sz="1400" dirty="0"/>
              <a:t>(</a:t>
            </a:r>
            <a:r>
              <a:rPr lang="en-US" sz="1400" dirty="0" err="1"/>
              <a:t>dp</a:t>
            </a:r>
            <a:r>
              <a:rPr lang="en-US" sz="1400" dirty="0"/>
              <a:t>);</a:t>
            </a:r>
          </a:p>
          <a:p>
            <a:r>
              <a:rPr lang="en-US" sz="1400" dirty="0"/>
              <a:t>} }</a:t>
            </a:r>
          </a:p>
          <a:p>
            <a:r>
              <a:rPr lang="en-US" sz="1400" dirty="0"/>
              <a:t>catch(Exception e){</a:t>
            </a:r>
          </a:p>
          <a:p>
            <a:r>
              <a:rPr lang="en-US" sz="1400" dirty="0" err="1"/>
              <a:t>System.err.println</a:t>
            </a:r>
            <a:r>
              <a:rPr lang="en-US" sz="1400" dirty="0"/>
              <a:t>(e); }</a:t>
            </a:r>
          </a:p>
          <a:p>
            <a:r>
              <a:rPr lang="en-US" sz="1400" dirty="0"/>
              <a:t>}</a:t>
            </a:r>
          </a:p>
          <a:p>
            <a:r>
              <a:rPr lang="en-US" sz="1400" dirty="0"/>
              <a:t>}</a:t>
            </a:r>
          </a:p>
        </p:txBody>
      </p:sp>
    </p:spTree>
    <p:extLst>
      <p:ext uri="{BB962C8B-B14F-4D97-AF65-F5344CB8AC3E}">
        <p14:creationId xmlns:p14="http://schemas.microsoft.com/office/powerpoint/2010/main" val="233903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8B6D01-AA6A-4A6A-A7B8-BAE37CDA7574}"/>
              </a:ext>
            </a:extLst>
          </p:cNvPr>
          <p:cNvSpPr txBox="1">
            <a:spLocks/>
          </p:cNvSpPr>
          <p:nvPr/>
        </p:nvSpPr>
        <p:spPr>
          <a:xfrm>
            <a:off x="1752600" y="26670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400" dirty="0">
                <a:solidFill>
                  <a:schemeClr val="accent1">
                    <a:lumMod val="75000"/>
                  </a:schemeClr>
                </a:solidFill>
              </a:rPr>
              <a:t>APACHE NETBEANS</a:t>
            </a:r>
          </a:p>
        </p:txBody>
      </p:sp>
    </p:spTree>
    <p:extLst>
      <p:ext uri="{BB962C8B-B14F-4D97-AF65-F5344CB8AC3E}">
        <p14:creationId xmlns:p14="http://schemas.microsoft.com/office/powerpoint/2010/main" val="2194778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a:xfrm>
            <a:off x="7543800" y="609600"/>
            <a:ext cx="4419600" cy="5867400"/>
          </a:xfrm>
        </p:spPr>
        <p:txBody>
          <a:bodyPr>
            <a:normAutofit/>
          </a:bodyPr>
          <a:lstStyle/>
          <a:p>
            <a:pPr marL="285750" indent="-285750">
              <a:buFont typeface="Arial" panose="020B0604020202020204" pitchFamily="34" charset="0"/>
              <a:buChar char="•"/>
            </a:pPr>
            <a:r>
              <a:rPr lang="vi-VN" sz="2000" dirty="0"/>
              <a:t>Hỗ trợ nhiều loại ngôn ngữ lập trình.</a:t>
            </a:r>
          </a:p>
          <a:p>
            <a:pPr marL="285750" indent="-285750">
              <a:buFont typeface="Arial" panose="020B0604020202020204" pitchFamily="34" charset="0"/>
              <a:buChar char="•"/>
            </a:pPr>
            <a:r>
              <a:rPr lang="vi-VN" sz="2000" dirty="0"/>
              <a:t>Chỉnh sửa mã nguồn thông minh.</a:t>
            </a:r>
          </a:p>
          <a:p>
            <a:pPr marL="285750" indent="-285750">
              <a:buFont typeface="Arial" panose="020B0604020202020204" pitchFamily="34" charset="0"/>
              <a:buChar char="•"/>
            </a:pPr>
            <a:r>
              <a:rPr lang="vi-VN" sz="2000" dirty="0"/>
              <a:t>Giao diện trực quan, dễ thao tác, sử dụng,</a:t>
            </a:r>
          </a:p>
          <a:p>
            <a:pPr marL="285750" indent="-285750">
              <a:buFont typeface="Arial" panose="020B0604020202020204" pitchFamily="34" charset="0"/>
              <a:buChar char="•"/>
            </a:pPr>
            <a:r>
              <a:rPr lang="vi-VN" sz="2000" dirty="0"/>
              <a:t>Là một công cụ lập trình phần mềm máy tính hoặc phần mềm trên các thiết bị di động.</a:t>
            </a:r>
          </a:p>
          <a:p>
            <a:pPr marL="285750" indent="-285750">
              <a:buFont typeface="Arial" panose="020B0604020202020204" pitchFamily="34" charset="0"/>
              <a:buChar char="•"/>
            </a:pPr>
            <a:r>
              <a:rPr lang="vi-VN" sz="2000" dirty="0"/>
              <a:t>Gỡ lỗi mạng nội bộ và từ xa.</a:t>
            </a:r>
          </a:p>
          <a:p>
            <a:pPr marL="285750" indent="-285750">
              <a:buFont typeface="Arial" panose="020B0604020202020204" pitchFamily="34" charset="0"/>
              <a:buChar char="•"/>
            </a:pPr>
            <a:r>
              <a:rPr lang="vi-VN" sz="2000" dirty="0"/>
              <a:t>Thử nghiệm tính năng xây dựng giao diện đồ họa.</a:t>
            </a:r>
          </a:p>
          <a:p>
            <a:pPr marL="285750" indent="-285750">
              <a:buFont typeface="Arial" panose="020B0604020202020204" pitchFamily="34" charset="0"/>
              <a:buChar char="•"/>
            </a:pPr>
            <a:r>
              <a:rPr lang="vi-VN" sz="2000" dirty="0"/>
              <a:t>Tính năng QuickSearch (Tìm kiếm nhanh), tự động biên dịch, hỗ trợ các Framework cho website, trình ứng dụng máy chủ GlassFish và cơ sở dữ liệu</a:t>
            </a:r>
            <a:endParaRPr lang="en-US" sz="2000" dirty="0"/>
          </a:p>
          <a:p>
            <a:pPr marL="285750" indent="-285750">
              <a:buFont typeface="Arial" panose="020B0604020202020204" pitchFamily="34" charset="0"/>
              <a:buChar char="•"/>
            </a:pPr>
            <a:r>
              <a:rPr lang="en-US" sz="2400" b="1" dirty="0" err="1"/>
              <a:t>Là</a:t>
            </a:r>
            <a:r>
              <a:rPr lang="en-US" sz="2400" b="1" dirty="0"/>
              <a:t> </a:t>
            </a:r>
            <a:r>
              <a:rPr lang="en-US" sz="2400" b="1" dirty="0" err="1"/>
              <a:t>phần</a:t>
            </a:r>
            <a:r>
              <a:rPr lang="en-US" sz="2400" b="1" dirty="0"/>
              <a:t> </a:t>
            </a:r>
            <a:r>
              <a:rPr lang="en-US" sz="2400" b="1" dirty="0" err="1"/>
              <a:t>mềm</a:t>
            </a:r>
            <a:r>
              <a:rPr lang="en-US" sz="2400" b="1" dirty="0"/>
              <a:t> </a:t>
            </a:r>
            <a:r>
              <a:rPr lang="en-US" sz="2400" b="1" dirty="0" err="1"/>
              <a:t>lập</a:t>
            </a:r>
            <a:r>
              <a:rPr lang="en-US" sz="2400" b="1" dirty="0"/>
              <a:t> </a:t>
            </a:r>
            <a:r>
              <a:rPr lang="en-US" sz="2400" b="1" dirty="0" err="1"/>
              <a:t>trình</a:t>
            </a:r>
            <a:r>
              <a:rPr lang="en-US" sz="2400" b="1" dirty="0"/>
              <a:t> </a:t>
            </a:r>
            <a:r>
              <a:rPr lang="en-US" sz="2400" b="1" dirty="0" err="1"/>
              <a:t>đa</a:t>
            </a:r>
            <a:r>
              <a:rPr lang="en-US" sz="2400" b="1" dirty="0"/>
              <a:t> </a:t>
            </a:r>
            <a:r>
              <a:rPr lang="en-US" sz="2400" b="1" dirty="0" err="1"/>
              <a:t>luồng</a:t>
            </a:r>
            <a:r>
              <a:rPr lang="en-US" sz="2400" b="1" dirty="0"/>
              <a:t>(multithread) </a:t>
            </a:r>
          </a:p>
        </p:txBody>
      </p:sp>
      <p:pic>
        <p:nvPicPr>
          <p:cNvPr id="5" name="Picture 2" descr="Apache NetBeans (@netbeans) | Twitter">
            <a:extLst>
              <a:ext uri="{FF2B5EF4-FFF2-40B4-BE49-F238E27FC236}">
                <a16:creationId xmlns:a16="http://schemas.microsoft.com/office/drawing/2014/main" id="{79601706-9B4D-4522-8058-2D148959A0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51" y="777240"/>
            <a:ext cx="6400800" cy="531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additive="base">
                                        <p:cTn id="4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81B6E-B77D-4F18-AA84-6A82C73C113B}"/>
              </a:ext>
            </a:extLst>
          </p:cNvPr>
          <p:cNvSpPr>
            <a:spLocks noGrp="1"/>
          </p:cNvSpPr>
          <p:nvPr>
            <p:ph type="title"/>
          </p:nvPr>
        </p:nvSpPr>
        <p:spPr>
          <a:xfrm>
            <a:off x="1524000" y="2857500"/>
            <a:ext cx="9144000" cy="1143000"/>
          </a:xfrm>
        </p:spPr>
        <p:txBody>
          <a:bodyPr>
            <a:normAutofit/>
          </a:bodyPr>
          <a:lstStyle/>
          <a:p>
            <a:pPr algn="ctr"/>
            <a:r>
              <a:rPr lang="en-US" dirty="0">
                <a:solidFill>
                  <a:schemeClr val="accent1">
                    <a:lumMod val="75000"/>
                  </a:schemeClr>
                </a:solidFill>
              </a:rPr>
              <a:t>ĐỒ ÁN BÁO CÁO</a:t>
            </a:r>
            <a:endParaRPr sz="5400" dirty="0">
              <a:solidFill>
                <a:schemeClr val="accent1">
                  <a:lumMod val="75000"/>
                </a:schemeClr>
              </a:solidFill>
            </a:endParaRPr>
          </a:p>
        </p:txBody>
      </p:sp>
    </p:spTree>
    <p:extLst>
      <p:ext uri="{BB962C8B-B14F-4D97-AF65-F5344CB8AC3E}">
        <p14:creationId xmlns:p14="http://schemas.microsoft.com/office/powerpoint/2010/main" val="3350105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E8E-E905-46C4-B561-D174DED6A965}"/>
              </a:ext>
            </a:extLst>
          </p:cNvPr>
          <p:cNvSpPr>
            <a:spLocks noGrp="1"/>
          </p:cNvSpPr>
          <p:nvPr>
            <p:ph type="title"/>
          </p:nvPr>
        </p:nvSpPr>
        <p:spPr>
          <a:xfrm>
            <a:off x="1524000" y="2857500"/>
            <a:ext cx="9144000" cy="1143000"/>
          </a:xfrm>
        </p:spPr>
        <p:txBody>
          <a:bodyPr>
            <a:normAutofit fontScale="90000"/>
          </a:bodyPr>
          <a:lstStyle/>
          <a:p>
            <a:pPr algn="ctr"/>
            <a:r>
              <a:rPr lang="en-US" sz="5000" dirty="0">
                <a:solidFill>
                  <a:schemeClr val="accent1">
                    <a:lumMod val="75000"/>
                  </a:schemeClr>
                </a:solidFill>
              </a:rPr>
              <a:t>THUẬT TOÁN RAIL FENCE</a:t>
            </a:r>
            <a:br>
              <a:rPr lang="en-US" sz="5000" dirty="0">
                <a:solidFill>
                  <a:schemeClr val="accent1">
                    <a:lumMod val="75000"/>
                  </a:schemeClr>
                </a:solidFill>
              </a:rPr>
            </a:br>
            <a:endParaRPr sz="5000" dirty="0">
              <a:solidFill>
                <a:schemeClr val="accent1">
                  <a:lumMod val="75000"/>
                </a:schemeClr>
              </a:solidFill>
            </a:endParaRPr>
          </a:p>
        </p:txBody>
      </p:sp>
    </p:spTree>
    <p:extLst>
      <p:ext uri="{BB962C8B-B14F-4D97-AF65-F5344CB8AC3E}">
        <p14:creationId xmlns:p14="http://schemas.microsoft.com/office/powerpoint/2010/main" val="888178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E8E-E905-46C4-B561-D174DED6A965}"/>
              </a:ext>
            </a:extLst>
          </p:cNvPr>
          <p:cNvSpPr>
            <a:spLocks noGrp="1"/>
          </p:cNvSpPr>
          <p:nvPr>
            <p:ph type="title"/>
          </p:nvPr>
        </p:nvSpPr>
        <p:spPr>
          <a:xfrm>
            <a:off x="1524000" y="2857500"/>
            <a:ext cx="9144000" cy="1143000"/>
          </a:xfrm>
        </p:spPr>
        <p:txBody>
          <a:bodyPr>
            <a:normAutofit fontScale="90000"/>
          </a:bodyPr>
          <a:lstStyle/>
          <a:p>
            <a:pPr algn="ctr"/>
            <a:r>
              <a:rPr lang="en-US" sz="5000" dirty="0">
                <a:solidFill>
                  <a:schemeClr val="accent1">
                    <a:lumMod val="75000"/>
                  </a:schemeClr>
                </a:solidFill>
              </a:rPr>
              <a:t>KHÁI NIỆM</a:t>
            </a:r>
            <a:br>
              <a:rPr lang="en-US" sz="5000" dirty="0">
                <a:solidFill>
                  <a:schemeClr val="accent1">
                    <a:lumMod val="75000"/>
                  </a:schemeClr>
                </a:solidFill>
              </a:rPr>
            </a:br>
            <a:endParaRPr sz="5000" dirty="0">
              <a:solidFill>
                <a:schemeClr val="accent1">
                  <a:lumMod val="75000"/>
                </a:schemeClr>
              </a:solidFill>
            </a:endParaRPr>
          </a:p>
        </p:txBody>
      </p:sp>
    </p:spTree>
    <p:extLst>
      <p:ext uri="{BB962C8B-B14F-4D97-AF65-F5344CB8AC3E}">
        <p14:creationId xmlns:p14="http://schemas.microsoft.com/office/powerpoint/2010/main" val="657317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5E907-9F91-46EC-9DAE-2B26D2980242}"/>
              </a:ext>
            </a:extLst>
          </p:cNvPr>
          <p:cNvSpPr>
            <a:spLocks noGrp="1"/>
          </p:cNvSpPr>
          <p:nvPr>
            <p:ph idx="1"/>
          </p:nvPr>
        </p:nvSpPr>
        <p:spPr>
          <a:xfrm>
            <a:off x="760412" y="762000"/>
            <a:ext cx="11126788" cy="5638800"/>
          </a:xfrm>
        </p:spPr>
        <p:txBody>
          <a:bodyPr>
            <a:normAutofit fontScale="92500" lnSpcReduction="20000"/>
          </a:bodyPr>
          <a:lstStyle/>
          <a:p>
            <a:r>
              <a:rPr lang="en-US" sz="4000" dirty="0"/>
              <a:t>L</a:t>
            </a:r>
            <a:r>
              <a:rPr lang="vi-VN" sz="4000" dirty="0"/>
              <a:t>à mã zig zag là một hình thức của mã chuyển v</a:t>
            </a:r>
            <a:r>
              <a:rPr lang="en-US" sz="4000" dirty="0"/>
              <a:t>ị.</a:t>
            </a:r>
            <a:endParaRPr lang="vi-VN" sz="4000" dirty="0"/>
          </a:p>
          <a:p>
            <a:r>
              <a:rPr lang="vi-VN" sz="4000" dirty="0"/>
              <a:t>Thông điệp được viết lần lượt từ trái qua phải trên các cột (rail) của một hàng dào tưởng tượng theo đường chéo từ trên xuống dưới.</a:t>
            </a:r>
          </a:p>
          <a:p>
            <a:r>
              <a:rPr lang="vi-VN" sz="4000" dirty="0"/>
              <a:t>Theo đường chéo từ dưới lên khi đạt tới cột thấp nhất.</a:t>
            </a:r>
          </a:p>
          <a:p>
            <a:r>
              <a:rPr lang="vi-VN" sz="4000" dirty="0"/>
              <a:t>Và khi đạt tới cột cao nhất, lại viết theo đường chéo từ trên xuống. Cứ lặp đi lặp lại như thế nào cho đến khi viết hết toàn bộ nội dung của thông điệp.</a:t>
            </a:r>
            <a:endParaRPr lang="en-US" sz="4000" dirty="0"/>
          </a:p>
          <a:p>
            <a:endParaRPr lang="vi-VN" dirty="0"/>
          </a:p>
        </p:txBody>
      </p:sp>
    </p:spTree>
    <p:extLst>
      <p:ext uri="{BB962C8B-B14F-4D97-AF65-F5344CB8AC3E}">
        <p14:creationId xmlns:p14="http://schemas.microsoft.com/office/powerpoint/2010/main" val="187016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EE79-3491-4E6D-846A-8C0423C09E3F}"/>
              </a:ext>
            </a:extLst>
          </p:cNvPr>
          <p:cNvSpPr>
            <a:spLocks noGrp="1"/>
          </p:cNvSpPr>
          <p:nvPr>
            <p:ph type="title"/>
          </p:nvPr>
        </p:nvSpPr>
        <p:spPr>
          <a:xfrm>
            <a:off x="7047032" y="381000"/>
            <a:ext cx="5032173" cy="1219200"/>
          </a:xfrm>
        </p:spPr>
        <p:txBody>
          <a:bodyPr>
            <a:normAutofit/>
          </a:bodyPr>
          <a:lstStyle/>
          <a:p>
            <a:pPr algn="just"/>
            <a:r>
              <a:rPr lang="en-US" dirty="0"/>
              <a:t>QUÁ TRÌNH MÃ HÓA CỦA THUẬT TOÁN RAILFENCE</a:t>
            </a:r>
          </a:p>
        </p:txBody>
      </p:sp>
      <p:sp>
        <p:nvSpPr>
          <p:cNvPr id="4" name="Text Placeholder 3">
            <a:extLst>
              <a:ext uri="{FF2B5EF4-FFF2-40B4-BE49-F238E27FC236}">
                <a16:creationId xmlns:a16="http://schemas.microsoft.com/office/drawing/2014/main" id="{472059A5-79F9-43AE-B9E3-E91334A40F30}"/>
              </a:ext>
            </a:extLst>
          </p:cNvPr>
          <p:cNvSpPr>
            <a:spLocks noGrp="1"/>
          </p:cNvSpPr>
          <p:nvPr>
            <p:ph type="body" sz="half" idx="2"/>
          </p:nvPr>
        </p:nvSpPr>
        <p:spPr>
          <a:xfrm>
            <a:off x="7162800" y="1905000"/>
            <a:ext cx="5029200" cy="3581400"/>
          </a:xfrm>
        </p:spPr>
        <p:txBody>
          <a:bodyPr>
            <a:normAutofit/>
          </a:bodyPr>
          <a:lstStyle/>
          <a:p>
            <a:pPr marL="285750" indent="-285750">
              <a:buFont typeface="Arial" panose="020B0604020202020204" pitchFamily="34" charset="0"/>
              <a:buChar char="•"/>
            </a:pPr>
            <a:r>
              <a:rPr lang="en-US" sz="2400" dirty="0" err="1"/>
              <a:t>Nguyên</a:t>
            </a:r>
            <a:r>
              <a:rPr lang="en-US" sz="2400" dirty="0"/>
              <a:t> </a:t>
            </a:r>
            <a:r>
              <a:rPr lang="en-US" sz="2400" dirty="0" err="1"/>
              <a:t>bản</a:t>
            </a:r>
            <a:r>
              <a:rPr lang="en-US" sz="2400" dirty="0"/>
              <a:t>: </a:t>
            </a:r>
            <a:r>
              <a:rPr lang="en-US" sz="3000" dirty="0"/>
              <a:t>defend the east wall</a:t>
            </a:r>
            <a:r>
              <a:rPr lang="en-US" sz="2400" dirty="0"/>
              <a:t>.</a:t>
            </a:r>
          </a:p>
          <a:p>
            <a:pPr marL="285750" indent="-285750">
              <a:buFont typeface="Arial" panose="020B0604020202020204" pitchFamily="34" charset="0"/>
              <a:buChar char="•"/>
            </a:pPr>
            <a:r>
              <a:rPr lang="en-US" sz="2400" dirty="0" err="1"/>
              <a:t>Với</a:t>
            </a:r>
            <a:r>
              <a:rPr lang="en-US" sz="2400" dirty="0"/>
              <a:t> </a:t>
            </a:r>
            <a:r>
              <a:rPr lang="en-US" sz="3000" dirty="0"/>
              <a:t>k = 3</a:t>
            </a:r>
            <a:r>
              <a:rPr lang="en-US" sz="2400" dirty="0"/>
              <a:t>.</a:t>
            </a:r>
          </a:p>
          <a:p>
            <a:pPr marL="285750" indent="-285750">
              <a:buFont typeface="Arial" panose="020B0604020202020204" pitchFamily="34" charset="0"/>
              <a:buChar char="•"/>
            </a:pPr>
            <a:r>
              <a:rPr lang="en-US" sz="2400" dirty="0"/>
              <a:t>Sau </a:t>
            </a:r>
            <a:r>
              <a:rPr lang="en-US" sz="2400" dirty="0" err="1"/>
              <a:t>khi</a:t>
            </a:r>
            <a:r>
              <a:rPr lang="en-US" sz="2400" dirty="0"/>
              <a:t> qua </a:t>
            </a:r>
            <a:r>
              <a:rPr lang="en-US" sz="2400" dirty="0" err="1"/>
              <a:t>quá</a:t>
            </a:r>
            <a:r>
              <a:rPr lang="en-US" sz="2400" dirty="0"/>
              <a:t> </a:t>
            </a:r>
            <a:r>
              <a:rPr lang="en-US" sz="2400" dirty="0" err="1"/>
              <a:t>trình</a:t>
            </a:r>
            <a:r>
              <a:rPr lang="en-US" sz="2400" dirty="0"/>
              <a:t> </a:t>
            </a:r>
            <a:r>
              <a:rPr lang="en-US" sz="2400" dirty="0" err="1"/>
              <a:t>mã</a:t>
            </a:r>
            <a:r>
              <a:rPr lang="en-US" sz="2400" dirty="0"/>
              <a:t> </a:t>
            </a:r>
            <a:r>
              <a:rPr lang="en-US" sz="2400" dirty="0" err="1"/>
              <a:t>hóa</a:t>
            </a:r>
            <a:r>
              <a:rPr lang="en-US" sz="2400" dirty="0"/>
              <a:t> </a:t>
            </a:r>
            <a:r>
              <a:rPr lang="en-US" sz="2400" dirty="0" err="1"/>
              <a:t>theo</a:t>
            </a:r>
            <a:r>
              <a:rPr lang="en-US" sz="2400" dirty="0"/>
              <a:t> </a:t>
            </a:r>
            <a:r>
              <a:rPr lang="en-US" sz="2400" dirty="0" err="1"/>
              <a:t>thuật</a:t>
            </a:r>
            <a:r>
              <a:rPr lang="en-US" sz="2400" dirty="0"/>
              <a:t> </a:t>
            </a:r>
            <a:r>
              <a:rPr lang="en-US" sz="2400" dirty="0" err="1"/>
              <a:t>toán</a:t>
            </a:r>
            <a:r>
              <a:rPr lang="en-US" sz="2400" dirty="0"/>
              <a:t> </a:t>
            </a:r>
            <a:r>
              <a:rPr lang="en-US" sz="2400" dirty="0" err="1"/>
              <a:t>Railfence</a:t>
            </a:r>
            <a:r>
              <a:rPr lang="en-US" sz="2400" dirty="0"/>
              <a:t> </a:t>
            </a:r>
            <a:r>
              <a:rPr lang="en-US" sz="2400" dirty="0" err="1"/>
              <a:t>thì</a:t>
            </a:r>
            <a:r>
              <a:rPr lang="en-US" sz="2400" dirty="0"/>
              <a:t> </a:t>
            </a:r>
            <a:r>
              <a:rPr lang="en-US" sz="2400" dirty="0" err="1"/>
              <a:t>cách</a:t>
            </a:r>
            <a:r>
              <a:rPr lang="en-US" sz="2400" dirty="0"/>
              <a:t> </a:t>
            </a:r>
            <a:r>
              <a:rPr lang="en-US" sz="2400" dirty="0" err="1"/>
              <a:t>viết</a:t>
            </a:r>
            <a:r>
              <a:rPr lang="en-US" sz="2400" dirty="0"/>
              <a:t> </a:t>
            </a:r>
            <a:r>
              <a:rPr lang="en-US" sz="2400" dirty="0" err="1"/>
              <a:t>sẽ</a:t>
            </a:r>
            <a:r>
              <a:rPr lang="en-US" sz="2400" dirty="0"/>
              <a:t> </a:t>
            </a:r>
            <a:r>
              <a:rPr lang="en-US" sz="2400" dirty="0" err="1"/>
              <a:t>được</a:t>
            </a:r>
            <a:r>
              <a:rPr lang="en-US" sz="2400" dirty="0"/>
              <a:t> </a:t>
            </a:r>
            <a:r>
              <a:rPr lang="en-US" sz="2400" dirty="0" err="1"/>
              <a:t>viết</a:t>
            </a:r>
            <a:r>
              <a:rPr lang="en-US" sz="2400" dirty="0"/>
              <a:t> </a:t>
            </a:r>
            <a:r>
              <a:rPr lang="en-US" sz="2400" dirty="0" err="1"/>
              <a:t>từ</a:t>
            </a:r>
            <a:r>
              <a:rPr lang="en-US" sz="2400" dirty="0"/>
              <a:t> </a:t>
            </a:r>
            <a:r>
              <a:rPr lang="en-US" sz="2400" dirty="0" err="1"/>
              <a:t>trái</a:t>
            </a:r>
            <a:r>
              <a:rPr lang="en-US" sz="2400" dirty="0"/>
              <a:t> qua </a:t>
            </a:r>
            <a:r>
              <a:rPr lang="en-US" sz="2400" dirty="0" err="1"/>
              <a:t>phải</a:t>
            </a:r>
            <a:r>
              <a:rPr lang="en-US" sz="2400" dirty="0"/>
              <a:t> </a:t>
            </a:r>
            <a:r>
              <a:rPr lang="en-US" sz="2400" dirty="0" err="1"/>
              <a:t>và</a:t>
            </a:r>
            <a:r>
              <a:rPr lang="en-US" sz="2400" dirty="0"/>
              <a:t> </a:t>
            </a:r>
            <a:r>
              <a:rPr lang="en-US" sz="2400" dirty="0" err="1"/>
              <a:t>từ</a:t>
            </a:r>
            <a:r>
              <a:rPr lang="en-US" sz="2400" dirty="0"/>
              <a:t> </a:t>
            </a:r>
            <a:r>
              <a:rPr lang="en-US" sz="2400" dirty="0" err="1"/>
              <a:t>trên</a:t>
            </a:r>
            <a:r>
              <a:rPr lang="en-US" sz="2400" dirty="0"/>
              <a:t> </a:t>
            </a:r>
            <a:r>
              <a:rPr lang="en-US" sz="2400" dirty="0" err="1"/>
              <a:t>xuống</a:t>
            </a:r>
            <a:r>
              <a:rPr lang="en-US" sz="2400" dirty="0"/>
              <a:t> </a:t>
            </a:r>
            <a:r>
              <a:rPr lang="en-US" sz="2400" dirty="0" err="1"/>
              <a:t>dưới</a:t>
            </a:r>
            <a:r>
              <a:rPr lang="en-US" sz="2400" dirty="0"/>
              <a:t>.</a:t>
            </a:r>
          </a:p>
          <a:p>
            <a:pPr marL="285750" indent="-285750">
              <a:buFont typeface="Arial" panose="020B0604020202020204" pitchFamily="34" charset="0"/>
              <a:buChar char="•"/>
            </a:pPr>
            <a:r>
              <a:rPr lang="en-US" sz="2400" dirty="0" err="1"/>
              <a:t>Đoạn</a:t>
            </a:r>
            <a:r>
              <a:rPr lang="en-US" sz="2400" dirty="0"/>
              <a:t> </a:t>
            </a:r>
            <a:r>
              <a:rPr lang="en-US" sz="2400" dirty="0" err="1"/>
              <a:t>mã</a:t>
            </a:r>
            <a:r>
              <a:rPr lang="en-US" sz="2400" dirty="0"/>
              <a:t> </a:t>
            </a:r>
            <a:r>
              <a:rPr lang="en-US" sz="2400" dirty="0" err="1"/>
              <a:t>sẽ</a:t>
            </a:r>
            <a:r>
              <a:rPr lang="en-US" sz="2400" dirty="0"/>
              <a:t> </a:t>
            </a:r>
            <a:r>
              <a:rPr lang="en-US" sz="2400" dirty="0" err="1"/>
              <a:t>được</a:t>
            </a:r>
            <a:r>
              <a:rPr lang="en-US" sz="2400" dirty="0"/>
              <a:t> </a:t>
            </a:r>
            <a:r>
              <a:rPr lang="en-US" sz="2400" dirty="0" err="1"/>
              <a:t>sinh</a:t>
            </a:r>
            <a:r>
              <a:rPr lang="en-US" sz="2400" dirty="0"/>
              <a:t> ra </a:t>
            </a:r>
            <a:r>
              <a:rPr lang="en-US" sz="2400" dirty="0" err="1"/>
              <a:t>sau</a:t>
            </a:r>
            <a:r>
              <a:rPr lang="en-US" sz="2400" dirty="0"/>
              <a:t> </a:t>
            </a:r>
            <a:r>
              <a:rPr lang="en-US" sz="2400" dirty="0" err="1"/>
              <a:t>đây</a:t>
            </a:r>
            <a:r>
              <a:rPr lang="en-US" sz="2400" dirty="0"/>
              <a:t>: </a:t>
            </a:r>
          </a:p>
          <a:p>
            <a:r>
              <a:rPr lang="en-US" sz="3000" b="1" dirty="0"/>
              <a:t>   DNETLEEDHESWLXFTAAX</a:t>
            </a:r>
          </a:p>
          <a:p>
            <a:pPr marL="285750" indent="-285750">
              <a:buFont typeface="Arial" panose="020B0604020202020204" pitchFamily="34" charset="0"/>
              <a:buChar char="•"/>
            </a:pPr>
            <a:endParaRPr lang="en-US" sz="2400" dirty="0"/>
          </a:p>
          <a:p>
            <a:endParaRPr lang="en-US" dirty="0"/>
          </a:p>
        </p:txBody>
      </p:sp>
      <p:pic>
        <p:nvPicPr>
          <p:cNvPr id="4098" name="Picture 2">
            <a:extLst>
              <a:ext uri="{FF2B5EF4-FFF2-40B4-BE49-F238E27FC236}">
                <a16:creationId xmlns:a16="http://schemas.microsoft.com/office/drawing/2014/main" id="{8130042A-52F2-431F-A0CF-20D92865C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4008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7333D72D-2E07-482C-A764-9E5FB27F03AE}"/>
              </a:ext>
            </a:extLst>
          </p:cNvPr>
          <p:cNvCxnSpPr/>
          <p:nvPr/>
        </p:nvCxnSpPr>
        <p:spPr>
          <a:xfrm>
            <a:off x="609600" y="2438400"/>
            <a:ext cx="609600" cy="1447800"/>
          </a:xfrm>
          <a:prstGeom prst="straightConnector1">
            <a:avLst/>
          </a:prstGeom>
          <a:ln w="3810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8" name="Straight Arrow Connector 7">
            <a:extLst>
              <a:ext uri="{FF2B5EF4-FFF2-40B4-BE49-F238E27FC236}">
                <a16:creationId xmlns:a16="http://schemas.microsoft.com/office/drawing/2014/main" id="{9E8E1040-D024-498E-9EBC-48C03FC4A094}"/>
              </a:ext>
            </a:extLst>
          </p:cNvPr>
          <p:cNvCxnSpPr/>
          <p:nvPr/>
        </p:nvCxnSpPr>
        <p:spPr>
          <a:xfrm flipV="1">
            <a:off x="1524000" y="2286000"/>
            <a:ext cx="685800" cy="16002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B93C3091-D95D-496B-A2C9-7A0D0E4EE9D5}"/>
              </a:ext>
            </a:extLst>
          </p:cNvPr>
          <p:cNvCxnSpPr>
            <a:cxnSpLocks/>
          </p:cNvCxnSpPr>
          <p:nvPr/>
        </p:nvCxnSpPr>
        <p:spPr>
          <a:xfrm>
            <a:off x="1866900" y="2286000"/>
            <a:ext cx="723900" cy="16002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a:extLst>
              <a:ext uri="{FF2B5EF4-FFF2-40B4-BE49-F238E27FC236}">
                <a16:creationId xmlns:a16="http://schemas.microsoft.com/office/drawing/2014/main" id="{5AAE59D1-E5F6-49EF-85D5-D5CDF46247F5}"/>
              </a:ext>
            </a:extLst>
          </p:cNvPr>
          <p:cNvCxnSpPr>
            <a:cxnSpLocks/>
          </p:cNvCxnSpPr>
          <p:nvPr/>
        </p:nvCxnSpPr>
        <p:spPr>
          <a:xfrm flipV="1">
            <a:off x="2762250" y="2133600"/>
            <a:ext cx="819150"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57CB6476-28B9-47D7-B7CD-CBEEB0EBC4E7}"/>
              </a:ext>
            </a:extLst>
          </p:cNvPr>
          <p:cNvCxnSpPr>
            <a:cxnSpLocks/>
          </p:cNvCxnSpPr>
          <p:nvPr/>
        </p:nvCxnSpPr>
        <p:spPr>
          <a:xfrm>
            <a:off x="3276600" y="2209800"/>
            <a:ext cx="609600" cy="16764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85C15906-6B5A-4644-8C1E-5AC54DD8CF84}"/>
              </a:ext>
            </a:extLst>
          </p:cNvPr>
          <p:cNvCxnSpPr>
            <a:cxnSpLocks/>
          </p:cNvCxnSpPr>
          <p:nvPr/>
        </p:nvCxnSpPr>
        <p:spPr>
          <a:xfrm flipV="1">
            <a:off x="4075019" y="2209800"/>
            <a:ext cx="735106"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6A8718C2-5F86-4B4C-A8D4-1E01F01FD5DF}"/>
              </a:ext>
            </a:extLst>
          </p:cNvPr>
          <p:cNvCxnSpPr>
            <a:cxnSpLocks/>
          </p:cNvCxnSpPr>
          <p:nvPr/>
        </p:nvCxnSpPr>
        <p:spPr>
          <a:xfrm>
            <a:off x="4568638" y="2324100"/>
            <a:ext cx="689162" cy="16383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FFB19084-6506-4B1B-8E55-C789D6799CF3}"/>
              </a:ext>
            </a:extLst>
          </p:cNvPr>
          <p:cNvCxnSpPr>
            <a:cxnSpLocks/>
          </p:cNvCxnSpPr>
          <p:nvPr/>
        </p:nvCxnSpPr>
        <p:spPr>
          <a:xfrm flipV="1">
            <a:off x="5371366" y="2133600"/>
            <a:ext cx="735106"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a:extLst>
              <a:ext uri="{FF2B5EF4-FFF2-40B4-BE49-F238E27FC236}">
                <a16:creationId xmlns:a16="http://schemas.microsoft.com/office/drawing/2014/main" id="{9FE49426-9D16-46C3-B77B-CA25A67A43CD}"/>
              </a:ext>
            </a:extLst>
          </p:cNvPr>
          <p:cNvCxnSpPr>
            <a:cxnSpLocks/>
          </p:cNvCxnSpPr>
          <p:nvPr/>
        </p:nvCxnSpPr>
        <p:spPr>
          <a:xfrm>
            <a:off x="5883702" y="2209800"/>
            <a:ext cx="716389" cy="175260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5959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4098"/>
                                        </p:tgtEl>
                                        <p:attrNameLst>
                                          <p:attrName>style.visibility</p:attrName>
                                        </p:attrNameLst>
                                      </p:cBhvr>
                                      <p:to>
                                        <p:strVal val="visible"/>
                                      </p:to>
                                    </p:set>
                                    <p:animEffect transition="in" filter="fade">
                                      <p:cBhvr>
                                        <p:cTn id="38" dur="500"/>
                                        <p:tgtEl>
                                          <p:spTgt spid="4098"/>
                                        </p:tgtEl>
                                      </p:cBhvr>
                                    </p:animEffect>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 calcmode="lin" valueType="num">
                                      <p:cBhvr additive="base">
                                        <p:cTn id="4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 calcmode="lin" valueType="num">
                                      <p:cBhvr additive="base">
                                        <p:cTn id="4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nodeType="after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nodeType="after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 calcmode="lin" valueType="num">
                                      <p:cBhvr additive="base">
                                        <p:cTn id="5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59" fill="hold">
                            <p:stCondLst>
                              <p:cond delay="2500"/>
                            </p:stCondLst>
                            <p:childTnLst>
                              <p:par>
                                <p:cTn id="60" presetID="2" presetClass="entr" presetSubtype="4" fill="hold" nodeType="after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 calcmode="lin" valueType="num">
                                      <p:cBhvr additive="base">
                                        <p:cTn id="6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EE79-3491-4E6D-846A-8C0423C09E3F}"/>
              </a:ext>
            </a:extLst>
          </p:cNvPr>
          <p:cNvSpPr>
            <a:spLocks noGrp="1"/>
          </p:cNvSpPr>
          <p:nvPr>
            <p:ph type="title"/>
          </p:nvPr>
        </p:nvSpPr>
        <p:spPr>
          <a:xfrm>
            <a:off x="7047032" y="381000"/>
            <a:ext cx="5032173" cy="1219200"/>
          </a:xfrm>
        </p:spPr>
        <p:txBody>
          <a:bodyPr>
            <a:normAutofit fontScale="90000"/>
          </a:bodyPr>
          <a:lstStyle/>
          <a:p>
            <a:pPr algn="just"/>
            <a:r>
              <a:rPr lang="en-US" dirty="0"/>
              <a:t>QUÁ TRÌNH GIẢI MÃ CỦA THUẬT TOÁN RAILFENCE</a:t>
            </a:r>
          </a:p>
        </p:txBody>
      </p:sp>
      <p:sp>
        <p:nvSpPr>
          <p:cNvPr id="4" name="Text Placeholder 3">
            <a:extLst>
              <a:ext uri="{FF2B5EF4-FFF2-40B4-BE49-F238E27FC236}">
                <a16:creationId xmlns:a16="http://schemas.microsoft.com/office/drawing/2014/main" id="{472059A5-79F9-43AE-B9E3-E91334A40F30}"/>
              </a:ext>
            </a:extLst>
          </p:cNvPr>
          <p:cNvSpPr>
            <a:spLocks noGrp="1"/>
          </p:cNvSpPr>
          <p:nvPr>
            <p:ph type="body" sz="half" idx="2"/>
          </p:nvPr>
        </p:nvSpPr>
        <p:spPr>
          <a:xfrm>
            <a:off x="7162800" y="1905000"/>
            <a:ext cx="5029200" cy="3581400"/>
          </a:xfrm>
        </p:spPr>
        <p:txBody>
          <a:bodyPr>
            <a:normAutofit fontScale="92500" lnSpcReduction="10000"/>
          </a:bodyPr>
          <a:lstStyle/>
          <a:p>
            <a:pPr marL="285750" indent="-285750">
              <a:buFont typeface="Arial" panose="020B0604020202020204" pitchFamily="34" charset="0"/>
              <a:buChar char="•"/>
            </a:pPr>
            <a:r>
              <a:rPr lang="en-US" sz="2400" dirty="0" err="1"/>
              <a:t>Đoạn</a:t>
            </a:r>
            <a:r>
              <a:rPr lang="en-US" sz="2400" dirty="0"/>
              <a:t> </a:t>
            </a:r>
            <a:r>
              <a:rPr lang="en-US" sz="2400" dirty="0" err="1"/>
              <a:t>mã</a:t>
            </a:r>
            <a:r>
              <a:rPr lang="en-US" sz="2400" dirty="0"/>
              <a:t>  </a:t>
            </a:r>
            <a:r>
              <a:rPr lang="en-US" sz="2400" dirty="0" err="1"/>
              <a:t>sau</a:t>
            </a:r>
            <a:r>
              <a:rPr lang="en-US" sz="2400" dirty="0"/>
              <a:t> </a:t>
            </a:r>
            <a:r>
              <a:rPr lang="en-US" sz="2400" dirty="0" err="1"/>
              <a:t>đây</a:t>
            </a:r>
            <a:r>
              <a:rPr lang="en-US" sz="2400" dirty="0"/>
              <a:t>: </a:t>
            </a:r>
          </a:p>
          <a:p>
            <a:r>
              <a:rPr lang="en-US" sz="3000" b="1" dirty="0"/>
              <a:t>   DNETLEEDHESWLXFTAAX</a:t>
            </a:r>
            <a:endParaRPr lang="en-US" sz="2400" dirty="0"/>
          </a:p>
          <a:p>
            <a:pPr marL="285750" indent="-285750">
              <a:buFont typeface="Arial" panose="020B0604020202020204" pitchFamily="34" charset="0"/>
              <a:buChar char="•"/>
            </a:pPr>
            <a:r>
              <a:rPr lang="en-US" sz="2400" dirty="0" err="1"/>
              <a:t>Với</a:t>
            </a:r>
            <a:r>
              <a:rPr lang="en-US" sz="2400" dirty="0"/>
              <a:t> </a:t>
            </a:r>
            <a:r>
              <a:rPr lang="en-US" sz="3000" dirty="0"/>
              <a:t>k = 3</a:t>
            </a:r>
            <a:r>
              <a:rPr lang="en-US" sz="2400" dirty="0"/>
              <a:t>.</a:t>
            </a:r>
          </a:p>
          <a:p>
            <a:pPr marL="342900" indent="-342900">
              <a:buFont typeface="Arial" panose="020B0604020202020204" pitchFamily="34" charset="0"/>
              <a:buChar char="•"/>
            </a:pPr>
            <a:r>
              <a:rPr lang="en-US" sz="2400" dirty="0" err="1"/>
              <a:t>Viết</a:t>
            </a:r>
            <a:r>
              <a:rPr lang="en-US" sz="2400" dirty="0"/>
              <a:t> </a:t>
            </a:r>
            <a:r>
              <a:rPr lang="en-US" sz="2400" dirty="0" err="1"/>
              <a:t>từ</a:t>
            </a:r>
            <a:r>
              <a:rPr lang="en-US" sz="2400" dirty="0"/>
              <a:t> </a:t>
            </a:r>
            <a:r>
              <a:rPr lang="en-US" sz="2400" dirty="0" err="1"/>
              <a:t>trái</a:t>
            </a:r>
            <a:r>
              <a:rPr lang="en-US" sz="2400" dirty="0"/>
              <a:t> qua </a:t>
            </a:r>
            <a:r>
              <a:rPr lang="en-US" sz="2400" dirty="0" err="1"/>
              <a:t>phải</a:t>
            </a:r>
            <a:r>
              <a:rPr lang="en-US" sz="2400" dirty="0"/>
              <a:t> </a:t>
            </a:r>
            <a:r>
              <a:rPr lang="en-US" sz="2400" dirty="0" err="1"/>
              <a:t>theo</a:t>
            </a:r>
            <a:r>
              <a:rPr lang="en-US" sz="2400" dirty="0"/>
              <a:t> </a:t>
            </a:r>
            <a:r>
              <a:rPr lang="en-US" sz="2400" dirty="0" err="1"/>
              <a:t>đoạn</a:t>
            </a:r>
            <a:r>
              <a:rPr lang="en-US" sz="2400" dirty="0"/>
              <a:t> </a:t>
            </a:r>
            <a:r>
              <a:rPr lang="en-US" sz="2400" dirty="0" err="1"/>
              <a:t>mã</a:t>
            </a:r>
            <a:r>
              <a:rPr lang="en-US" sz="2400" dirty="0"/>
              <a:t> </a:t>
            </a:r>
            <a:r>
              <a:rPr lang="en-US" sz="2400" dirty="0" err="1"/>
              <a:t>và</a:t>
            </a:r>
            <a:r>
              <a:rPr lang="en-US" sz="2400" dirty="0"/>
              <a:t> </a:t>
            </a:r>
            <a:r>
              <a:rPr lang="en-US" sz="2400" dirty="0" err="1"/>
              <a:t>cách</a:t>
            </a:r>
            <a:r>
              <a:rPr lang="en-US" sz="2400" dirty="0"/>
              <a:t> ra </a:t>
            </a:r>
            <a:r>
              <a:rPr lang="en-US" sz="2400" dirty="0" err="1"/>
              <a:t>theo</a:t>
            </a:r>
            <a:r>
              <a:rPr lang="en-US" sz="2400" dirty="0"/>
              <a:t> </a:t>
            </a:r>
            <a:r>
              <a:rPr lang="en-US" sz="2400" dirty="0" err="1"/>
              <a:t>số</a:t>
            </a:r>
            <a:r>
              <a:rPr lang="en-US" sz="2400" dirty="0"/>
              <a:t> k </a:t>
            </a:r>
            <a:r>
              <a:rPr lang="en-US" sz="2400" dirty="0" err="1"/>
              <a:t>là</a:t>
            </a:r>
            <a:r>
              <a:rPr lang="en-US" sz="2400" dirty="0"/>
              <a:t> 3.</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Và</a:t>
            </a:r>
            <a:r>
              <a:rPr lang="en-US" sz="2400" dirty="0"/>
              <a:t> </a:t>
            </a:r>
            <a:r>
              <a:rPr lang="en-US" sz="2400" dirty="0" err="1"/>
              <a:t>viết</a:t>
            </a:r>
            <a:r>
              <a:rPr lang="en-US" sz="2400" dirty="0"/>
              <a:t> </a:t>
            </a:r>
            <a:r>
              <a:rPr lang="en-US" sz="2400" dirty="0" err="1"/>
              <a:t>theo</a:t>
            </a:r>
            <a:r>
              <a:rPr lang="en-US" sz="2400" dirty="0"/>
              <a:t> zig zag </a:t>
            </a:r>
            <a:r>
              <a:rPr lang="en-US" sz="2400" dirty="0" err="1"/>
              <a:t>giống</a:t>
            </a:r>
            <a:r>
              <a:rPr lang="en-US" sz="2400" dirty="0"/>
              <a:t> </a:t>
            </a:r>
            <a:r>
              <a:rPr lang="en-US" sz="2400" dirty="0" err="1"/>
              <a:t>như</a:t>
            </a:r>
            <a:r>
              <a:rPr lang="en-US" sz="2400" dirty="0"/>
              <a:t> </a:t>
            </a:r>
            <a:r>
              <a:rPr lang="en-US" sz="2400" dirty="0" err="1"/>
              <a:t>quá</a:t>
            </a:r>
            <a:r>
              <a:rPr lang="en-US" sz="2400" dirty="0"/>
              <a:t> </a:t>
            </a:r>
            <a:r>
              <a:rPr lang="en-US" sz="2400" dirty="0" err="1"/>
              <a:t>trình</a:t>
            </a:r>
            <a:r>
              <a:rPr lang="en-US" sz="2400" dirty="0"/>
              <a:t> </a:t>
            </a:r>
            <a:r>
              <a:rPr lang="en-US" sz="2400" dirty="0" err="1"/>
              <a:t>mã</a:t>
            </a:r>
            <a:r>
              <a:rPr lang="en-US" sz="2400" dirty="0"/>
              <a:t> </a:t>
            </a:r>
            <a:r>
              <a:rPr lang="en-US" sz="2400" dirty="0" err="1"/>
              <a:t>hóa</a:t>
            </a:r>
            <a:r>
              <a:rPr lang="en-US" sz="2400" dirty="0"/>
              <a:t>.</a:t>
            </a:r>
          </a:p>
          <a:p>
            <a:pPr marL="342900" indent="-342900">
              <a:buFont typeface="Arial" panose="020B0604020202020204" pitchFamily="34" charset="0"/>
              <a:buChar char="•"/>
            </a:pPr>
            <a:r>
              <a:rPr lang="en-US" sz="2400" dirty="0"/>
              <a:t>Sau </a:t>
            </a:r>
            <a:r>
              <a:rPr lang="en-US" sz="2400" dirty="0" err="1"/>
              <a:t>quá</a:t>
            </a:r>
            <a:r>
              <a:rPr lang="en-US" sz="2400" dirty="0"/>
              <a:t> </a:t>
            </a:r>
            <a:r>
              <a:rPr lang="en-US" sz="2400" dirty="0" err="1"/>
              <a:t>trình</a:t>
            </a:r>
            <a:r>
              <a:rPr lang="en-US" sz="2400" dirty="0"/>
              <a:t> </a:t>
            </a:r>
            <a:r>
              <a:rPr lang="en-US" sz="2400" dirty="0" err="1"/>
              <a:t>giải</a:t>
            </a:r>
            <a:r>
              <a:rPr lang="en-US" sz="2400" dirty="0"/>
              <a:t> </a:t>
            </a:r>
            <a:r>
              <a:rPr lang="en-US" sz="2400" dirty="0" err="1"/>
              <a:t>mã</a:t>
            </a:r>
            <a:r>
              <a:rPr lang="en-US" sz="2400" dirty="0"/>
              <a:t> </a:t>
            </a:r>
            <a:r>
              <a:rPr lang="en-US" sz="2400" dirty="0" err="1"/>
              <a:t>thì</a:t>
            </a:r>
            <a:r>
              <a:rPr lang="en-US" sz="2400" dirty="0"/>
              <a:t> </a:t>
            </a:r>
            <a:r>
              <a:rPr lang="en-US" sz="2400" dirty="0" err="1"/>
              <a:t>đoạn</a:t>
            </a:r>
            <a:r>
              <a:rPr lang="en-US" sz="2400" dirty="0"/>
              <a:t> </a:t>
            </a:r>
            <a:r>
              <a:rPr lang="en-US" sz="2400" dirty="0" err="1"/>
              <a:t>mã</a:t>
            </a:r>
            <a:r>
              <a:rPr lang="en-US" sz="2400" dirty="0"/>
              <a:t> </a:t>
            </a:r>
            <a:r>
              <a:rPr lang="en-US" sz="2400" dirty="0" err="1"/>
              <a:t>sẽ</a:t>
            </a:r>
            <a:r>
              <a:rPr lang="en-US" sz="2400" dirty="0"/>
              <a:t> </a:t>
            </a:r>
            <a:r>
              <a:rPr lang="en-US" sz="2400" dirty="0" err="1"/>
              <a:t>được</a:t>
            </a:r>
            <a:r>
              <a:rPr lang="en-US" sz="2400" dirty="0"/>
              <a:t> </a:t>
            </a:r>
            <a:r>
              <a:rPr lang="en-US" sz="2400" dirty="0" err="1"/>
              <a:t>chuyển</a:t>
            </a:r>
            <a:r>
              <a:rPr lang="en-US" sz="2400" dirty="0"/>
              <a:t> </a:t>
            </a:r>
            <a:r>
              <a:rPr lang="en-US" sz="2400" dirty="0" err="1"/>
              <a:t>hóa</a:t>
            </a:r>
            <a:r>
              <a:rPr lang="en-US" sz="2400" dirty="0"/>
              <a:t> </a:t>
            </a:r>
            <a:r>
              <a:rPr lang="en-US" sz="2400" dirty="0" err="1"/>
              <a:t>thành</a:t>
            </a:r>
            <a:r>
              <a:rPr lang="en-US" sz="2400" dirty="0"/>
              <a:t>:</a:t>
            </a:r>
          </a:p>
          <a:p>
            <a:pPr algn="ctr"/>
            <a:r>
              <a:rPr lang="en-US" sz="3200" b="1" dirty="0"/>
              <a:t>defend the east wall.</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dirty="0"/>
          </a:p>
        </p:txBody>
      </p:sp>
      <p:pic>
        <p:nvPicPr>
          <p:cNvPr id="4098" name="Picture 2">
            <a:extLst>
              <a:ext uri="{FF2B5EF4-FFF2-40B4-BE49-F238E27FC236}">
                <a16:creationId xmlns:a16="http://schemas.microsoft.com/office/drawing/2014/main" id="{8130042A-52F2-431F-A0CF-20D92865C4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4008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1A2B602-5A6D-4678-89BC-18E54853DB81}"/>
              </a:ext>
            </a:extLst>
          </p:cNvPr>
          <p:cNvCxnSpPr>
            <a:cxnSpLocks/>
          </p:cNvCxnSpPr>
          <p:nvPr/>
        </p:nvCxnSpPr>
        <p:spPr>
          <a:xfrm>
            <a:off x="609600" y="1828800"/>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a:extLst>
              <a:ext uri="{FF2B5EF4-FFF2-40B4-BE49-F238E27FC236}">
                <a16:creationId xmlns:a16="http://schemas.microsoft.com/office/drawing/2014/main" id="{3E08EAFB-A68B-4437-A67E-D25B1ED4AAAF}"/>
              </a:ext>
            </a:extLst>
          </p:cNvPr>
          <p:cNvCxnSpPr>
            <a:cxnSpLocks/>
          </p:cNvCxnSpPr>
          <p:nvPr/>
        </p:nvCxnSpPr>
        <p:spPr>
          <a:xfrm>
            <a:off x="571500" y="2590800"/>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73DDAA9D-1D1F-4EFC-8288-9C19AAD7C7B1}"/>
              </a:ext>
            </a:extLst>
          </p:cNvPr>
          <p:cNvCxnSpPr>
            <a:cxnSpLocks/>
          </p:cNvCxnSpPr>
          <p:nvPr/>
        </p:nvCxnSpPr>
        <p:spPr>
          <a:xfrm>
            <a:off x="609600" y="3411071"/>
            <a:ext cx="6172200" cy="0"/>
          </a:xfrm>
          <a:prstGeom prst="straightConnector1">
            <a:avLst/>
          </a:prstGeom>
          <a:ln w="28575">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7277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barn(inVertical)">
                                      <p:cBhvr>
                                        <p:cTn id="11" dur="500"/>
                                        <p:tgtEl>
                                          <p:spTgt spid="4098"/>
                                        </p:tgtEl>
                                      </p:cBhvr>
                                    </p:animEffect>
                                  </p:childTnLst>
                                </p:cTn>
                              </p:par>
                              <p:par>
                                <p:cTn id="12" presetID="16" presetClass="entr" presetSubtype="2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additive="base">
                                        <p:cTn id="3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additive="base">
                                        <p:cTn id="3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nodeType="after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nodeType="after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 calcmode="lin" valueType="num">
                                      <p:cBhvr additive="base">
                                        <p:cTn id="5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a:bodyPr>
          <a:lstStyle/>
          <a:p>
            <a:pPr algn="ctr"/>
            <a:r>
              <a:rPr lang="en-US" sz="5400" dirty="0"/>
              <a:t>SƠ LƯỢC VỀ UDP </a:t>
            </a:r>
            <a:endParaRPr sz="5400" dirty="0"/>
          </a:p>
        </p:txBody>
      </p:sp>
      <p:sp>
        <p:nvSpPr>
          <p:cNvPr id="4" name="Content Placeholder 3">
            <a:extLst>
              <a:ext uri="{FF2B5EF4-FFF2-40B4-BE49-F238E27FC236}">
                <a16:creationId xmlns:a16="http://schemas.microsoft.com/office/drawing/2014/main" id="{CAA2CE16-2E32-471E-82B8-63204AFAFCE7}"/>
              </a:ext>
            </a:extLst>
          </p:cNvPr>
          <p:cNvSpPr>
            <a:spLocks noGrp="1"/>
          </p:cNvSpPr>
          <p:nvPr>
            <p:ph idx="1"/>
          </p:nvPr>
        </p:nvSpPr>
        <p:spPr>
          <a:xfrm>
            <a:off x="2743200" y="5791200"/>
            <a:ext cx="9144000" cy="4267200"/>
          </a:xfrm>
        </p:spPr>
        <p:txBody>
          <a:bodyPr/>
          <a:lstStyle/>
          <a:p>
            <a:endParaRPr lang="en-US" dirty="0"/>
          </a:p>
        </p:txBody>
      </p:sp>
    </p:spTree>
    <p:extLst>
      <p:ext uri="{BB962C8B-B14F-4D97-AF65-F5344CB8AC3E}">
        <p14:creationId xmlns:p14="http://schemas.microsoft.com/office/powerpoint/2010/main" val="211619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965"/>
            <a:ext cx="9144000" cy="1143000"/>
          </a:xfrm>
        </p:spPr>
        <p:txBody>
          <a:bodyPr/>
          <a:lstStyle/>
          <a:p>
            <a:r>
              <a:rPr lang="en-US" dirty="0"/>
              <a:t>KHÁI NIỆM</a:t>
            </a:r>
            <a:endParaRPr dirty="0"/>
          </a:p>
        </p:txBody>
      </p:sp>
      <p:sp>
        <p:nvSpPr>
          <p:cNvPr id="3" name="Content Placeholder 2"/>
          <p:cNvSpPr>
            <a:spLocks noGrp="1"/>
          </p:cNvSpPr>
          <p:nvPr>
            <p:ph sz="half" idx="1"/>
          </p:nvPr>
        </p:nvSpPr>
        <p:spPr>
          <a:xfrm>
            <a:off x="228600" y="1371600"/>
            <a:ext cx="5943600" cy="4953000"/>
          </a:xfrm>
        </p:spPr>
        <p:txBody>
          <a:bodyPr/>
          <a:lstStyle/>
          <a:p>
            <a:r>
              <a:rPr lang="vi-VN" dirty="0"/>
              <a:t>UDP là giao thức nằm ở tầng giao vận, phía trên giao thức IP. Tầng giao vận cung</a:t>
            </a:r>
            <a:br>
              <a:rPr lang="vi-VN" dirty="0"/>
            </a:br>
            <a:r>
              <a:rPr lang="vi-VN" dirty="0"/>
              <a:t>cấp khả năng truyền tin giữa các mạng thông qua các gateway. Nó sử dụng các địa</a:t>
            </a:r>
            <a:br>
              <a:rPr lang="vi-VN" dirty="0"/>
            </a:br>
            <a:r>
              <a:rPr lang="vi-VN" dirty="0"/>
              <a:t>chỉ IP để gửi các gói tin trên Internet hoặc trên mạng thông qua các trình điều khiển</a:t>
            </a:r>
            <a:br>
              <a:rPr lang="vi-VN" dirty="0"/>
            </a:br>
            <a:r>
              <a:rPr lang="vi-VN" dirty="0"/>
              <a:t>thiết bị khác nhau. Giao thức UDP là giao thức đơn giản, phi liên kết và cung cấp dịch</a:t>
            </a:r>
            <a:br>
              <a:rPr lang="vi-VN" dirty="0"/>
            </a:br>
            <a:r>
              <a:rPr lang="vi-VN" dirty="0"/>
              <a:t>vụ trên tầng giao vận với tốc độ nhanh. Nó hỗ trợ liên kết một-nhiều và thường được</a:t>
            </a:r>
            <a:br>
              <a:rPr lang="vi-VN" dirty="0"/>
            </a:br>
            <a:r>
              <a:rPr lang="vi-VN" dirty="0"/>
              <a:t>sử dụng thường xuyên trong liên kết một-nhiều bằng cách sử dụng các datagram</a:t>
            </a:r>
            <a:br>
              <a:rPr lang="vi-VN" dirty="0"/>
            </a:br>
            <a:r>
              <a:rPr lang="vi-VN" dirty="0"/>
              <a:t>multicast và unicas </a:t>
            </a:r>
            <a:br>
              <a:rPr lang="vi-VN" dirty="0"/>
            </a:br>
            <a:endParaRPr dirty="0"/>
          </a:p>
        </p:txBody>
      </p:sp>
      <p:pic>
        <p:nvPicPr>
          <p:cNvPr id="1026" name="Picture 2" descr="Sự khác nhau giữa các giao thức truyền dữ liệu TCP và UDP">
            <a:extLst>
              <a:ext uri="{FF2B5EF4-FFF2-40B4-BE49-F238E27FC236}">
                <a16:creationId xmlns:a16="http://schemas.microsoft.com/office/drawing/2014/main" id="{2DE44A2D-3C5D-4F22-8282-44B4FA4FD89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4600" y="1825624"/>
            <a:ext cx="5029200" cy="427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9B49-F096-4A2B-9568-E447525AC831}"/>
              </a:ext>
            </a:extLst>
          </p:cNvPr>
          <p:cNvSpPr>
            <a:spLocks noGrp="1"/>
          </p:cNvSpPr>
          <p:nvPr>
            <p:ph type="title"/>
          </p:nvPr>
        </p:nvSpPr>
        <p:spPr>
          <a:xfrm>
            <a:off x="1676400" y="2514600"/>
            <a:ext cx="9144000" cy="1143000"/>
          </a:xfrm>
        </p:spPr>
        <p:txBody>
          <a:bodyPr>
            <a:normAutofit/>
          </a:bodyPr>
          <a:lstStyle/>
          <a:p>
            <a:pPr algn="ctr"/>
            <a:r>
              <a:rPr lang="en-US" sz="5000" dirty="0"/>
              <a:t>CÁCH UDP HOẠT ĐỘNG</a:t>
            </a:r>
          </a:p>
        </p:txBody>
      </p:sp>
    </p:spTree>
    <p:extLst>
      <p:ext uri="{BB962C8B-B14F-4D97-AF65-F5344CB8AC3E}">
        <p14:creationId xmlns:p14="http://schemas.microsoft.com/office/powerpoint/2010/main" val="31686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C6B3A-1DFE-4DCC-BEE2-F169AB9B3568}"/>
              </a:ext>
            </a:extLst>
          </p:cNvPr>
          <p:cNvSpPr>
            <a:spLocks noGrp="1"/>
          </p:cNvSpPr>
          <p:nvPr>
            <p:ph idx="1"/>
          </p:nvPr>
        </p:nvSpPr>
        <p:spPr>
          <a:xfrm>
            <a:off x="1295400" y="457200"/>
            <a:ext cx="9144000" cy="5486400"/>
          </a:xfrm>
        </p:spPr>
        <p:txBody>
          <a:bodyPr/>
          <a:lstStyle/>
          <a:p>
            <a:r>
              <a:rPr lang="vi-VN" dirty="0"/>
              <a:t>Khi một ứng dụng dựa trên giao thức UDP gửi dữ liệu tới một host khác trên mạng,</a:t>
            </a:r>
          </a:p>
          <a:p>
            <a:r>
              <a:rPr lang="vi-VN" dirty="0"/>
              <a:t>UDP thêm vào một header có độ dài 8 byte chứa các số hiệu cổng nguồn và đích,</a:t>
            </a:r>
          </a:p>
          <a:p>
            <a:r>
              <a:rPr lang="vi-VN" dirty="0"/>
              <a:t>cùng với tổng chiều dài dữ liệu và thông tin checksum. IP thêm vào header của riêng</a:t>
            </a:r>
          </a:p>
          <a:p>
            <a:r>
              <a:rPr lang="vi-VN" dirty="0"/>
              <a:t>nó vào đâu mỗi datagram UDP để tạo lên một datagram IPKhi một ứng dụng sử dụng UDP, các gói tin chỉ được gửi đến người nhận. Người gửi không đợi để đảm bảo người nhận nhận được gói tin hay không, mà nó tiếp tục gửi các gói tiếp theo. Nếu người nhận bỏ lỡ một vài gói tin UDP, gói tin đó bị mất vì người gửi sẽ không gửi lại chúng. Điều này có nghĩa là các thiết bị có thể giao tiếp nhanh hơn.</a:t>
            </a:r>
            <a:endParaRPr lang="en-US" dirty="0"/>
          </a:p>
          <a:p>
            <a:r>
              <a:rPr lang="en-US" dirty="0"/>
              <a:t>B</a:t>
            </a:r>
            <a:r>
              <a:rPr lang="vi-VN" dirty="0"/>
              <a:t>ạn đang xem một luồng video trực tiếp</a:t>
            </a:r>
            <a:r>
              <a:rPr lang="en-US" dirty="0"/>
              <a:t> </a:t>
            </a:r>
            <a:r>
              <a:rPr lang="en-US" b="1" dirty="0" err="1"/>
              <a:t>trên</a:t>
            </a:r>
            <a:r>
              <a:rPr lang="en-US" b="1" dirty="0"/>
              <a:t> YouTube</a:t>
            </a:r>
            <a:r>
              <a:rPr lang="vi-VN" dirty="0"/>
              <a:t>, thường được phát bằng UDP thay vì TCP</a:t>
            </a:r>
            <a:r>
              <a:rPr lang="en-US" dirty="0"/>
              <a:t>.</a:t>
            </a:r>
          </a:p>
          <a:p>
            <a:endParaRPr lang="en-US" dirty="0"/>
          </a:p>
        </p:txBody>
      </p:sp>
      <p:pic>
        <p:nvPicPr>
          <p:cNvPr id="1028" name="Picture 4" descr="YouTube Says It Paid Out $4 Billion to Music Industry Over Past Year -  Variety">
            <a:extLst>
              <a:ext uri="{FF2B5EF4-FFF2-40B4-BE49-F238E27FC236}">
                <a16:creationId xmlns:a16="http://schemas.microsoft.com/office/drawing/2014/main" id="{7B194714-3772-42FD-BC09-964D9D37BB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5081687"/>
            <a:ext cx="3157538" cy="177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additive="base">
                                        <p:cTn id="32" dur="500" fill="hold"/>
                                        <p:tgtEl>
                                          <p:spTgt spid="1028"/>
                                        </p:tgtEl>
                                        <p:attrNameLst>
                                          <p:attrName>ppt_x</p:attrName>
                                        </p:attrNameLst>
                                      </p:cBhvr>
                                      <p:tavLst>
                                        <p:tav tm="0">
                                          <p:val>
                                            <p:strVal val="#ppt_x"/>
                                          </p:val>
                                        </p:tav>
                                        <p:tav tm="100000">
                                          <p:val>
                                            <p:strVal val="#ppt_x"/>
                                          </p:val>
                                        </p:tav>
                                      </p:tavLst>
                                    </p:anim>
                                    <p:anim calcmode="lin" valueType="num">
                                      <p:cBhvr additive="base">
                                        <p:cTn id="3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A326BB-0EB4-49E9-87E4-907D73CC08AE}"/>
              </a:ext>
            </a:extLst>
          </p:cNvPr>
          <p:cNvSpPr txBox="1">
            <a:spLocks/>
          </p:cNvSpPr>
          <p:nvPr/>
        </p:nvSpPr>
        <p:spPr>
          <a:xfrm>
            <a:off x="1676400" y="25146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000" dirty="0"/>
              <a:t>ỨNG DỤNG CỦA UDP</a:t>
            </a:r>
          </a:p>
        </p:txBody>
      </p:sp>
    </p:spTree>
    <p:extLst>
      <p:ext uri="{BB962C8B-B14F-4D97-AF65-F5344CB8AC3E}">
        <p14:creationId xmlns:p14="http://schemas.microsoft.com/office/powerpoint/2010/main" val="420594448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780</TotalTime>
  <Words>2985</Words>
  <Application>Microsoft Office PowerPoint</Application>
  <PresentationFormat>Widescreen</PresentationFormat>
  <Paragraphs>326</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Candara</vt:lpstr>
      <vt:lpstr>Consolas</vt:lpstr>
      <vt:lpstr>Tahoma</vt:lpstr>
      <vt:lpstr>Times New Roman</vt:lpstr>
      <vt:lpstr>Verdana</vt:lpstr>
      <vt:lpstr>Tech Computer 16x9</vt:lpstr>
      <vt:lpstr>LẬP TRÌNH MẠNG MÁY TÍNH</vt:lpstr>
      <vt:lpstr>THỰC HIỆN BỞI:</vt:lpstr>
      <vt:lpstr>PowerPoint Presentation</vt:lpstr>
      <vt:lpstr>NỘI DUNG BÁO CÁO</vt:lpstr>
      <vt:lpstr>SƠ LƯỢC VỀ UDP </vt:lpstr>
      <vt:lpstr>KHÁI NIỆM</vt:lpstr>
      <vt:lpstr>CÁCH UDP HOẠT ĐỘNG</vt:lpstr>
      <vt:lpstr>PowerPoint Presentation</vt:lpstr>
      <vt:lpstr>PowerPoint Presentation</vt:lpstr>
      <vt:lpstr>PowerPoint Presentation</vt:lpstr>
      <vt:lpstr>KHÁC BIỆT GIỮA UDP VÀ TCP </vt:lpstr>
      <vt:lpstr>TCP CÓ GIAO THỨC BẮT TAY BA BƯỚC NHƯNG UDP THÌ KHÔNG </vt:lpstr>
      <vt:lpstr>TCP</vt:lpstr>
      <vt:lpstr>PowerPoint Presentation</vt:lpstr>
      <vt:lpstr>CỔNG GIAO THỨC CỦA UDP</vt:lpstr>
      <vt:lpstr>PowerPoint Presentation</vt:lpstr>
      <vt:lpstr>MÔ HÌNH ĐƠN LUỒNG UDP</vt:lpstr>
      <vt:lpstr> DATAGRAMPACKET VÀ DATAGRAMSOCKET</vt:lpstr>
      <vt:lpstr> DATAGRAMPACKET</vt:lpstr>
      <vt:lpstr>KHÁI NIỆM </vt:lpstr>
      <vt:lpstr>PowerPoint Presentation</vt:lpstr>
      <vt:lpstr>CÁC PHƯƠNG THỨC NHẬN DỮ LIỆU  TRONG DATAGRAMPACKET</vt:lpstr>
      <vt:lpstr>PowerPoint Presentation</vt:lpstr>
      <vt:lpstr>Đoạn mã để gửi từng đoạn 512 bytes</vt:lpstr>
      <vt:lpstr>CÁC HÀM KHỞI TẠO ĐỂ NHẬN DỮ LIỆU TRONG DATAGRAMPACKET</vt:lpstr>
      <vt:lpstr>public DatagramPacket(byte[] b, int length) public DatagramPacket(byte[] b, int offset, int length) </vt:lpstr>
      <vt:lpstr>CÁC HÀM KHỞI TẠO ĐỂ GỬI DỮ LIỆU TRONG DATAGRAMPACKET</vt:lpstr>
      <vt:lpstr>   public DatagramPacket(byte[] b, int length, InetAddress dc, int port) public DatagramPacket(byte[] b, int offset, int length, InetAddress dc, int port) public DatagramPacket(byte[] b, int length, SocketAddress dc, int port) public DatagramPacket(byte[] b, int offset, int length, SocketAddress dc, int port)  </vt:lpstr>
      <vt:lpstr> DATAGRAMSOCKET</vt:lpstr>
      <vt:lpstr>PowerPoint Presentation</vt:lpstr>
      <vt:lpstr> CÁC PHƯƠNG THỨC HỖ TRỢ TRONG DATAGRAMSOCKET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ĐỒ ÁN BÁO CÁO</vt:lpstr>
      <vt:lpstr>THUẬT TOÁN RAIL FENCE </vt:lpstr>
      <vt:lpstr>KHÁI NIỆM </vt:lpstr>
      <vt:lpstr>PowerPoint Presentation</vt:lpstr>
      <vt:lpstr>QUÁ TRÌNH MÃ HÓA CỦA THUẬT TOÁN RAILFENCE</vt:lpstr>
      <vt:lpstr>QUÁ TRÌNH GIẢI MÃ CỦA THUẬT TOÁN RAILFENCE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 MÁY VI TÍNH</dc:title>
  <dc:creator>Long Nguyen</dc:creator>
  <cp:lastModifiedBy>Long Nguyen</cp:lastModifiedBy>
  <cp:revision>34</cp:revision>
  <dcterms:created xsi:type="dcterms:W3CDTF">2021-08-23T11:10:41Z</dcterms:created>
  <dcterms:modified xsi:type="dcterms:W3CDTF">2021-08-25T10:20:34Z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