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handoutMasterIdLst>
    <p:handoutMasterId r:id="rId29"/>
  </p:handoutMasterIdLst>
  <p:sldIdLst>
    <p:sldId id="256" r:id="rId2"/>
    <p:sldId id="286" r:id="rId3"/>
    <p:sldId id="289" r:id="rId4"/>
    <p:sldId id="265" r:id="rId5"/>
    <p:sldId id="266" r:id="rId6"/>
    <p:sldId id="267" r:id="rId7"/>
    <p:sldId id="288" r:id="rId8"/>
    <p:sldId id="287" r:id="rId9"/>
    <p:sldId id="290" r:id="rId10"/>
    <p:sldId id="291" r:id="rId11"/>
    <p:sldId id="276" r:id="rId12"/>
    <p:sldId id="269" r:id="rId13"/>
    <p:sldId id="270" r:id="rId14"/>
    <p:sldId id="293" r:id="rId15"/>
    <p:sldId id="292" r:id="rId16"/>
    <p:sldId id="294" r:id="rId17"/>
    <p:sldId id="295" r:id="rId18"/>
    <p:sldId id="281" r:id="rId19"/>
    <p:sldId id="278" r:id="rId20"/>
    <p:sldId id="275" r:id="rId21"/>
    <p:sldId id="285" r:id="rId22"/>
    <p:sldId id="284" r:id="rId23"/>
    <p:sldId id="297" r:id="rId24"/>
    <p:sldId id="296" r:id="rId25"/>
    <p:sldId id="298" r:id="rId26"/>
    <p:sldId id="299"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979" autoAdjust="0"/>
    <p:restoredTop sz="94660"/>
  </p:normalViewPr>
  <p:slideViewPr>
    <p:cSldViewPr>
      <p:cViewPr varScale="1">
        <p:scale>
          <a:sx n="85" d="100"/>
          <a:sy n="85" d="100"/>
        </p:scale>
        <p:origin x="821" y="53"/>
      </p:cViewPr>
      <p:guideLst>
        <p:guide pos="3840"/>
        <p:guide orient="horz" pos="2160"/>
      </p:guideLst>
    </p:cSldViewPr>
  </p:slideViewPr>
  <p:notesTextViewPr>
    <p:cViewPr>
      <p:scale>
        <a:sx n="1" d="1"/>
        <a:sy n="1" d="1"/>
      </p:scale>
      <p:origin x="0" y="0"/>
    </p:cViewPr>
  </p:notesTextViewPr>
  <p:notesViewPr>
    <p:cSldViewPr showGuides="1">
      <p:cViewPr varScale="1">
        <p:scale>
          <a:sx n="63" d="100"/>
          <a:sy n="63" d="100"/>
        </p:scale>
        <p:origin x="2838" y="10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62B48F5-BACC-47D6-A0F7-82FBF9C6BC85}" type="datetimeFigureOut">
              <a:rPr lang="en-US"/>
              <a:t>8/24/2021</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5ACAF8E-318A-4EFE-8633-D9E72ABCE0ED}" type="slidenum">
              <a:rPr/>
              <a:t>‹#›</a:t>
            </a:fld>
            <a:endParaRPr/>
          </a:p>
        </p:txBody>
      </p:sp>
    </p:spTree>
    <p:extLst>
      <p:ext uri="{BB962C8B-B14F-4D97-AF65-F5344CB8AC3E}">
        <p14:creationId xmlns:p14="http://schemas.microsoft.com/office/powerpoint/2010/main" val="24065597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B1CD00-5424-4675-AB18-2C419B060449}" type="datetimeFigureOut">
              <a:rPr lang="en-US"/>
              <a:t>8/24/2021</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E2CF44-2B13-41B4-A334-1CDF534EEBBF}" type="slidenum">
              <a:rPr/>
              <a:t>‹#›</a:t>
            </a:fld>
            <a:endParaRPr/>
          </a:p>
        </p:txBody>
      </p:sp>
    </p:spTree>
    <p:extLst>
      <p:ext uri="{BB962C8B-B14F-4D97-AF65-F5344CB8AC3E}">
        <p14:creationId xmlns:p14="http://schemas.microsoft.com/office/powerpoint/2010/main" val="4453856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userDrawn="1"/>
        </p:nvSpPr>
        <p:spPr bwMode="gray">
          <a:xfrm>
            <a:off x="0" y="2825016"/>
            <a:ext cx="12188952" cy="3180930"/>
          </a:xfrm>
          <a:prstGeom prst="rect">
            <a:avLst/>
          </a:prstGeom>
          <a:solidFill>
            <a:schemeClr val="bg1">
              <a:lumMod val="85000"/>
              <a:lumOff val="1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userDrawn="1"/>
        </p:nvSpPr>
        <p:spPr bwMode="black">
          <a:xfrm>
            <a:off x="0" y="3075709"/>
            <a:ext cx="12188952" cy="26392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bwMode="white">
          <a:xfrm>
            <a:off x="1066800" y="3165763"/>
            <a:ext cx="10058400" cy="1711037"/>
          </a:xfrm>
        </p:spPr>
        <p:txBody>
          <a:bodyPr anchor="b">
            <a:normAutofit/>
          </a:bodyPr>
          <a:lstStyle>
            <a:lvl1pPr algn="l">
              <a:lnSpc>
                <a:spcPct val="80000"/>
              </a:lnSpc>
              <a:defRPr sz="540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bwMode="white">
          <a:xfrm>
            <a:off x="1066800" y="4953000"/>
            <a:ext cx="10058400" cy="685800"/>
          </a:xfrm>
        </p:spPr>
        <p:txBody>
          <a:bodyPr>
            <a:normAutofit/>
          </a:bodyPr>
          <a:lstStyle>
            <a:lvl1pPr marL="0" indent="0" algn="l">
              <a:spcBef>
                <a:spcPts val="0"/>
              </a:spcBef>
              <a:buNone/>
              <a:defRPr sz="2000">
                <a:solidFill>
                  <a:schemeClr val="accent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7988627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37CC0096-1860-4642-9CD2-0079EA5E7CD1}" type="datetimeFigureOut">
              <a:rPr lang="en-US" smtClean="0"/>
              <a:t>8/24/2021</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4771542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457199"/>
            <a:ext cx="1943100" cy="563880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524000" y="457199"/>
            <a:ext cx="7048500" cy="56388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37CC0096-1860-4642-9CD2-0079EA5E7CD1}" type="datetimeFigureOut">
              <a:rPr lang="en-US" smtClean="0"/>
              <a:t>8/24/2021</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5246350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dirty="0"/>
          </a:p>
        </p:txBody>
      </p:sp>
      <p:sp>
        <p:nvSpPr>
          <p:cNvPr id="4" name="Date Placeholder 3"/>
          <p:cNvSpPr>
            <a:spLocks noGrp="1"/>
          </p:cNvSpPr>
          <p:nvPr>
            <p:ph type="dt" sz="half" idx="10"/>
          </p:nvPr>
        </p:nvSpPr>
        <p:spPr/>
        <p:txBody>
          <a:bodyPr/>
          <a:lstStyle/>
          <a:p>
            <a:fld id="{37CC0096-1860-4642-9CD2-0079EA5E7CD1}" type="datetimeFigureOut">
              <a:rPr lang="en-US" smtClean="0"/>
              <a:t>8/24/2021</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1124441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4000" y="1828800"/>
            <a:ext cx="9144000" cy="2743200"/>
          </a:xfrm>
        </p:spPr>
        <p:txBody>
          <a:bodyPr anchor="b">
            <a:normAutofit/>
          </a:bodyPr>
          <a:lstStyle>
            <a:lvl1pPr>
              <a:defRPr sz="5400">
                <a:solidFill>
                  <a:schemeClr val="tx1"/>
                </a:solidFill>
              </a:defRPr>
            </a:lvl1pPr>
          </a:lstStyle>
          <a:p>
            <a:r>
              <a:rPr lang="en-US"/>
              <a:t>Click to edit Master title style</a:t>
            </a:r>
          </a:p>
        </p:txBody>
      </p:sp>
      <p:sp>
        <p:nvSpPr>
          <p:cNvPr id="3" name="Text Placeholder 2"/>
          <p:cNvSpPr>
            <a:spLocks noGrp="1"/>
          </p:cNvSpPr>
          <p:nvPr>
            <p:ph type="body" idx="1"/>
          </p:nvPr>
        </p:nvSpPr>
        <p:spPr>
          <a:xfrm>
            <a:off x="1524000" y="4589463"/>
            <a:ext cx="9144000" cy="1506537"/>
          </a:xfrm>
        </p:spPr>
        <p:txBody>
          <a:bodyPr>
            <a:normAutofit/>
          </a:bodyPr>
          <a:lstStyle>
            <a:lvl1pPr marL="0" indent="0">
              <a:spcBef>
                <a:spcPts val="0"/>
              </a:spcBef>
              <a:buNone/>
              <a:defRPr sz="2000">
                <a:solidFill>
                  <a:schemeClr val="accent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35067780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524000" y="1825625"/>
            <a:ext cx="4343400" cy="4270375"/>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24600" y="1825625"/>
            <a:ext cx="4343400" cy="4270375"/>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8/24/2021</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4044567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527048" y="1828800"/>
            <a:ext cx="4343400" cy="685800"/>
          </a:xfrm>
        </p:spPr>
        <p:txBody>
          <a:bodyPr anchor="ctr">
            <a:normAutofit/>
          </a:bodyPr>
          <a:lstStyle>
            <a:lvl1pPr marL="0" indent="0">
              <a:spcBef>
                <a:spcPts val="0"/>
              </a:spcBef>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27048" y="2514600"/>
            <a:ext cx="4343400" cy="3581401"/>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27648" y="1828800"/>
            <a:ext cx="4343400" cy="685800"/>
          </a:xfrm>
        </p:spPr>
        <p:txBody>
          <a:bodyPr anchor="ctr">
            <a:normAutofit/>
          </a:bodyPr>
          <a:lstStyle>
            <a:lvl1pPr marL="0" indent="0">
              <a:spcBef>
                <a:spcPts val="0"/>
              </a:spcBef>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27648" y="2514600"/>
            <a:ext cx="4343400" cy="3581401"/>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p:cNvSpPr>
            <a:spLocks noGrp="1"/>
          </p:cNvSpPr>
          <p:nvPr>
            <p:ph type="ftr" sz="quarter" idx="11"/>
          </p:nvPr>
        </p:nvSpPr>
        <p:spPr/>
        <p:txBody>
          <a:bodyPr/>
          <a:lstStyle/>
          <a:p>
            <a:endParaRPr lang="en-US"/>
          </a:p>
        </p:txBody>
      </p:sp>
      <p:sp>
        <p:nvSpPr>
          <p:cNvPr id="7" name="Date Placeholder 6"/>
          <p:cNvSpPr>
            <a:spLocks noGrp="1"/>
          </p:cNvSpPr>
          <p:nvPr>
            <p:ph type="dt" sz="half" idx="10"/>
          </p:nvPr>
        </p:nvSpPr>
        <p:spPr/>
        <p:txBody>
          <a:bodyPr/>
          <a:lstStyle/>
          <a:p>
            <a:fld id="{37CC0096-1860-4642-9CD2-0079EA5E7CD1}" type="datetimeFigureOut">
              <a:rPr lang="en-US" smtClean="0"/>
              <a:t>8/24/2021</a:t>
            </a:fld>
            <a:endParaRPr lang="en-US"/>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3979065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endParaRPr lang="en-US"/>
          </a:p>
        </p:txBody>
      </p:sp>
      <p:sp>
        <p:nvSpPr>
          <p:cNvPr id="3" name="Date Placeholder 2"/>
          <p:cNvSpPr>
            <a:spLocks noGrp="1"/>
          </p:cNvSpPr>
          <p:nvPr>
            <p:ph type="dt" sz="half" idx="10"/>
          </p:nvPr>
        </p:nvSpPr>
        <p:spPr/>
        <p:txBody>
          <a:bodyPr/>
          <a:lstStyle/>
          <a:p>
            <a:fld id="{37CC0096-1860-4642-9CD2-0079EA5E7CD1}" type="datetimeFigureOut">
              <a:rPr lang="en-US" smtClean="0"/>
              <a:t>8/24/2021</a:t>
            </a:fld>
            <a:endParaRPr lang="en-US"/>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2389767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lang="en-US"/>
          </a:p>
        </p:txBody>
      </p:sp>
      <p:sp>
        <p:nvSpPr>
          <p:cNvPr id="2" name="Date Placeholder 1"/>
          <p:cNvSpPr>
            <a:spLocks noGrp="1"/>
          </p:cNvSpPr>
          <p:nvPr>
            <p:ph type="dt" sz="half" idx="10"/>
          </p:nvPr>
        </p:nvSpPr>
        <p:spPr/>
        <p:txBody>
          <a:bodyPr/>
          <a:lstStyle/>
          <a:p>
            <a:fld id="{37CC0096-1860-4642-9CD2-0079EA5E7CD1}" type="datetimeFigureOut">
              <a:rPr lang="en-US" smtClean="0"/>
              <a:t>8/24/2021</a:t>
            </a:fld>
            <a:endParaRPr lang="en-US"/>
          </a:p>
        </p:txBody>
      </p:sp>
      <p:sp>
        <p:nvSpPr>
          <p:cNvPr id="4" name="Slide Number Placeholder 3"/>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1468172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002587" y="1600200"/>
            <a:ext cx="3122613" cy="1828800"/>
          </a:xfrm>
        </p:spPr>
        <p:txBody>
          <a:bodyPr anchor="b">
            <a:normAutofit/>
          </a:bodyPr>
          <a:lstStyle>
            <a:lvl1pPr>
              <a:defRPr sz="3400"/>
            </a:lvl1pPr>
          </a:lstStyle>
          <a:p>
            <a:r>
              <a:rPr lang="en-US"/>
              <a:t>Click to edit Master title style</a:t>
            </a:r>
            <a:endParaRPr lang="en-US" dirty="0"/>
          </a:p>
        </p:txBody>
      </p:sp>
      <p:sp>
        <p:nvSpPr>
          <p:cNvPr id="3" name="Content Placeholder 2"/>
          <p:cNvSpPr>
            <a:spLocks noGrp="1"/>
          </p:cNvSpPr>
          <p:nvPr>
            <p:ph idx="1"/>
          </p:nvPr>
        </p:nvSpPr>
        <p:spPr>
          <a:xfrm>
            <a:off x="760412" y="762000"/>
            <a:ext cx="6400800" cy="5334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001039" y="3429000"/>
            <a:ext cx="3124161" cy="1828800"/>
          </a:xfrm>
        </p:spPr>
        <p:txBody>
          <a:bodyPr/>
          <a:lstStyle>
            <a:lvl1pPr marL="0" indent="0">
              <a:spcBef>
                <a:spcPts val="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8/24/2021</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1667374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997952" y="1600200"/>
            <a:ext cx="3127248" cy="1828800"/>
          </a:xfrm>
        </p:spPr>
        <p:txBody>
          <a:bodyPr anchor="b">
            <a:normAutofit/>
          </a:bodyPr>
          <a:lstStyle>
            <a:lvl1pPr>
              <a:defRPr sz="3400"/>
            </a:lvl1pPr>
          </a:lstStyle>
          <a:p>
            <a:r>
              <a:rPr lang="en-US"/>
              <a:t>Click to edit Master title style</a:t>
            </a:r>
          </a:p>
        </p:txBody>
      </p:sp>
      <p:sp>
        <p:nvSpPr>
          <p:cNvPr id="3" name="Picture Placeholder 2"/>
          <p:cNvSpPr>
            <a:spLocks noGrp="1"/>
          </p:cNvSpPr>
          <p:nvPr>
            <p:ph type="pic" idx="1"/>
          </p:nvPr>
        </p:nvSpPr>
        <p:spPr>
          <a:xfrm>
            <a:off x="781251" y="777240"/>
            <a:ext cx="6400800" cy="5303520"/>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7997952" y="3429000"/>
            <a:ext cx="3127248" cy="1828800"/>
          </a:xfrm>
        </p:spPr>
        <p:txBody>
          <a:bodyPr/>
          <a:lstStyle>
            <a:lvl1pPr marL="0" indent="0">
              <a:spcBef>
                <a:spcPts val="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Rectangle 7" descr="An empty placeholder to add an image. Click on the placeholder and select the image that you wish to add."/>
          <p:cNvSpPr/>
          <p:nvPr userDrawn="1"/>
        </p:nvSpPr>
        <p:spPr bwMode="blackWhite">
          <a:xfrm>
            <a:off x="644091" y="640080"/>
            <a:ext cx="6675120" cy="5577840"/>
          </a:xfrm>
          <a:prstGeom prst="rect">
            <a:avLst/>
          </a:prstGeom>
          <a:solidFill>
            <a:srgbClr val="000000"/>
          </a:solidFill>
          <a:ln w="10160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8/24/2021</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9772497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4000" y="457200"/>
            <a:ext cx="9144000" cy="1143000"/>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24000" y="1828800"/>
            <a:ext cx="9144000" cy="4267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3"/>
          </p:nvPr>
        </p:nvSpPr>
        <p:spPr>
          <a:xfrm>
            <a:off x="1524000" y="6362700"/>
            <a:ext cx="6881553" cy="257176"/>
          </a:xfrm>
          <a:prstGeom prst="rect">
            <a:avLst/>
          </a:prstGeom>
        </p:spPr>
        <p:txBody>
          <a:bodyPr vert="horz" lIns="91440" tIns="45720" rIns="91440" bIns="45720" rtlCol="0" anchor="ctr"/>
          <a:lstStyle>
            <a:lvl1pPr algn="l">
              <a:defRPr sz="1100">
                <a:solidFill>
                  <a:schemeClr val="tx1">
                    <a:lumMod val="85000"/>
                  </a:schemeClr>
                </a:solidFill>
              </a:defRPr>
            </a:lvl1pPr>
          </a:lstStyle>
          <a:p>
            <a:endParaRPr lang="en-US" dirty="0"/>
          </a:p>
        </p:txBody>
      </p:sp>
      <p:sp>
        <p:nvSpPr>
          <p:cNvPr id="4" name="Date Placeholder 3"/>
          <p:cNvSpPr>
            <a:spLocks noGrp="1"/>
          </p:cNvSpPr>
          <p:nvPr>
            <p:ph type="dt" sz="half" idx="2"/>
          </p:nvPr>
        </p:nvSpPr>
        <p:spPr>
          <a:xfrm>
            <a:off x="8610600" y="6362700"/>
            <a:ext cx="990600" cy="257176"/>
          </a:xfrm>
          <a:prstGeom prst="rect">
            <a:avLst/>
          </a:prstGeom>
        </p:spPr>
        <p:txBody>
          <a:bodyPr vert="horz" lIns="91440" tIns="45720" rIns="91440" bIns="45720" rtlCol="0" anchor="ctr"/>
          <a:lstStyle>
            <a:lvl1pPr algn="r">
              <a:defRPr sz="1100">
                <a:solidFill>
                  <a:schemeClr val="tx1">
                    <a:lumMod val="85000"/>
                  </a:schemeClr>
                </a:solidFill>
              </a:defRPr>
            </a:lvl1pPr>
          </a:lstStyle>
          <a:p>
            <a:fld id="{37CC0096-1860-4642-9CD2-0079EA5E7CD1}" type="datetimeFigureOut">
              <a:rPr lang="en-US" smtClean="0"/>
              <a:pPr/>
              <a:t>8/24/2021</a:t>
            </a:fld>
            <a:endParaRPr lang="en-US"/>
          </a:p>
        </p:txBody>
      </p:sp>
      <p:sp>
        <p:nvSpPr>
          <p:cNvPr id="6" name="Slide Number Placeholder 5"/>
          <p:cNvSpPr>
            <a:spLocks noGrp="1"/>
          </p:cNvSpPr>
          <p:nvPr>
            <p:ph type="sldNum" sz="quarter" idx="4"/>
          </p:nvPr>
        </p:nvSpPr>
        <p:spPr>
          <a:xfrm>
            <a:off x="9829800" y="6362700"/>
            <a:ext cx="838200" cy="257176"/>
          </a:xfrm>
          <a:prstGeom prst="rect">
            <a:avLst/>
          </a:prstGeom>
        </p:spPr>
        <p:txBody>
          <a:bodyPr vert="horz" lIns="91440" tIns="45720" rIns="91440" bIns="45720" rtlCol="0" anchor="ctr"/>
          <a:lstStyle>
            <a:lvl1pPr algn="r">
              <a:defRPr sz="1100">
                <a:solidFill>
                  <a:schemeClr val="tx1">
                    <a:lumMod val="85000"/>
                  </a:schemeClr>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1943259863"/>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lumMod val="85000"/>
            </a:schemeClr>
          </a:solidFill>
          <a:latin typeface="+mn-lt"/>
          <a:ea typeface="+mn-ea"/>
          <a:cs typeface="+mn-cs"/>
        </a:defRPr>
      </a:lvl1pPr>
      <a:lvl2pPr marL="594360" indent="-228600" algn="l" defTabSz="914400" rtl="0" eaLnBrk="1" latinLnBrk="0" hangingPunct="1">
        <a:lnSpc>
          <a:spcPct val="90000"/>
        </a:lnSpc>
        <a:spcBef>
          <a:spcPts val="1000"/>
        </a:spcBef>
        <a:buClr>
          <a:schemeClr val="accent1"/>
        </a:buClr>
        <a:buFont typeface="Arial" pitchFamily="34" charset="0"/>
        <a:buChar char="•"/>
        <a:defRPr sz="1800" kern="1200">
          <a:solidFill>
            <a:schemeClr val="tx1">
              <a:lumMod val="85000"/>
            </a:schemeClr>
          </a:solidFill>
          <a:latin typeface="+mn-lt"/>
          <a:ea typeface="+mn-ea"/>
          <a:cs typeface="+mn-cs"/>
        </a:defRPr>
      </a:lvl2pPr>
      <a:lvl3pPr marL="914400" indent="-228600" algn="l" defTabSz="914400" rtl="0" eaLnBrk="1" latinLnBrk="0" hangingPunct="1">
        <a:lnSpc>
          <a:spcPct val="90000"/>
        </a:lnSpc>
        <a:spcBef>
          <a:spcPts val="800"/>
        </a:spcBef>
        <a:buClr>
          <a:schemeClr val="accent1"/>
        </a:buClr>
        <a:buFont typeface="Arial" pitchFamily="34" charset="0"/>
        <a:buChar char="•"/>
        <a:defRPr sz="1600" kern="1200">
          <a:solidFill>
            <a:schemeClr val="tx1">
              <a:lumMod val="85000"/>
            </a:schemeClr>
          </a:solidFill>
          <a:latin typeface="+mn-lt"/>
          <a:ea typeface="+mn-ea"/>
          <a:cs typeface="+mn-cs"/>
        </a:defRPr>
      </a:lvl3pPr>
      <a:lvl4pPr marL="1234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4pPr>
      <a:lvl5pPr marL="150876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5pPr>
      <a:lvl6pPr marL="17830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0574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317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6060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slide" Target="slide18.xml"/><Relationship Id="rId2" Type="http://schemas.openxmlformats.org/officeDocument/2006/relationships/slide" Target="slide5.xml"/><Relationship Id="rId1" Type="http://schemas.openxmlformats.org/officeDocument/2006/relationships/slideLayout" Target="../slideLayouts/slideLayout2.xml"/><Relationship Id="rId4" Type="http://schemas.openxmlformats.org/officeDocument/2006/relationships/slide" Target="slide2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LẬP TRÌNH MẠNG MÁY TÍNH</a:t>
            </a:r>
            <a:endParaRPr dirty="0"/>
          </a:p>
        </p:txBody>
      </p:sp>
      <p:sp>
        <p:nvSpPr>
          <p:cNvPr id="3" name="Subtitle 2"/>
          <p:cNvSpPr>
            <a:spLocks noGrp="1"/>
          </p:cNvSpPr>
          <p:nvPr>
            <p:ph type="subTitle" idx="1"/>
          </p:nvPr>
        </p:nvSpPr>
        <p:spPr/>
        <p:txBody>
          <a:bodyPr>
            <a:normAutofit/>
          </a:bodyPr>
          <a:lstStyle/>
          <a:p>
            <a:r>
              <a:rPr lang="en-US" sz="2800" dirty="0" err="1"/>
              <a:t>Giảng</a:t>
            </a:r>
            <a:r>
              <a:rPr lang="en-US" sz="2800" dirty="0"/>
              <a:t> </a:t>
            </a:r>
            <a:r>
              <a:rPr lang="en-US" sz="2800" dirty="0" err="1"/>
              <a:t>viên</a:t>
            </a:r>
            <a:r>
              <a:rPr lang="en-US" sz="2800" dirty="0"/>
              <a:t>: </a:t>
            </a:r>
            <a:r>
              <a:rPr lang="en-US" sz="2800" dirty="0" err="1"/>
              <a:t>Th.S</a:t>
            </a:r>
            <a:r>
              <a:rPr lang="en-US" sz="2800" dirty="0"/>
              <a:t> Phan Thanh Hy</a:t>
            </a:r>
            <a:endParaRPr sz="2800" dirty="0"/>
          </a:p>
        </p:txBody>
      </p:sp>
    </p:spTree>
    <p:extLst>
      <p:ext uri="{BB962C8B-B14F-4D97-AF65-F5344CB8AC3E}">
        <p14:creationId xmlns:p14="http://schemas.microsoft.com/office/powerpoint/2010/main" val="2424538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9D5E3A-9D1D-4FE9-AFB1-3B4222AC2B13}"/>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BB76D9C6-1491-4422-8F15-8E5F82737B2A}"/>
              </a:ext>
            </a:extLst>
          </p:cNvPr>
          <p:cNvSpPr>
            <a:spLocks noGrp="1"/>
          </p:cNvSpPr>
          <p:nvPr>
            <p:ph sz="half" idx="1"/>
          </p:nvPr>
        </p:nvSpPr>
        <p:spPr>
          <a:xfrm>
            <a:off x="0" y="1825625"/>
            <a:ext cx="6172200" cy="4575175"/>
          </a:xfrm>
        </p:spPr>
        <p:txBody>
          <a:bodyPr>
            <a:normAutofit fontScale="25000" lnSpcReduction="20000"/>
          </a:bodyPr>
          <a:lstStyle/>
          <a:p>
            <a:pPr algn="l"/>
            <a:r>
              <a:rPr lang="vi-VN" sz="8000" b="0" i="0" dirty="0">
                <a:effectLst/>
                <a:latin typeface="Arial" panose="020B0604020202020204" pitchFamily="34" charset="0"/>
              </a:rPr>
              <a:t>UDP được sử dụng khi tốc độ nhanh và không cần thiết sửa lỗi. Ví dụ, UDP thường được sử dụng cho các chương trình phát sóng trực tiếp và game online.</a:t>
            </a:r>
          </a:p>
          <a:p>
            <a:pPr algn="l"/>
            <a:r>
              <a:rPr lang="vi-VN" sz="8000" b="0" i="0" dirty="0">
                <a:effectLst/>
                <a:latin typeface="Arial" panose="020B0604020202020204" pitchFamily="34" charset="0"/>
              </a:rPr>
              <a:t>Giả dụ, bạn đang xem phát video trực tiếp, thường được phát bằng UDP thay vì TCP. Máy chủ sẽ gửi một luồng liên tục các gói tin UDP tới máy tính đang xem. Nếu bạn mất kết nối trong vài giây, video sẽ bị dừng hoặc bị giật trong giây lát và sau đó chuyển sang bit hiện tại của chương trình phát sóng. Nếu bạn chỉ bị mất gói tin nhỏ, video hoặc âm thanh có thể bị méo trong giây lát vì video sẽ tiếp tục phát mà không có dữ liệu bị thiếu.</a:t>
            </a:r>
          </a:p>
          <a:p>
            <a:pPr algn="l"/>
            <a:r>
              <a:rPr lang="vi-VN" sz="8000" b="0" i="0" dirty="0">
                <a:effectLst/>
                <a:latin typeface="Arial" panose="020B0604020202020204" pitchFamily="34" charset="0"/>
              </a:rPr>
              <a:t>Điều này hoạt động tương tự trong các trò chơi trực tuyến. Nếu bạn bỏ lỡ một số gói tin UDP, nhân vật người chơi có thể dịch chuyển trên bản đồ khi bạn nhận gói tin UDP mới. Việc bỏ qua sửa lỗi của TCP sẽ giúp tăng tốc kết nối trò chơi và giảm độ trễ.</a:t>
            </a:r>
          </a:p>
          <a:p>
            <a:endParaRPr lang="en-US" dirty="0"/>
          </a:p>
        </p:txBody>
      </p:sp>
      <p:pic>
        <p:nvPicPr>
          <p:cNvPr id="2050" name="Picture 2" descr="Hướng dẫn cách để dùng Google Meet quan sát được nhiều học sinh">
            <a:extLst>
              <a:ext uri="{FF2B5EF4-FFF2-40B4-BE49-F238E27FC236}">
                <a16:creationId xmlns:a16="http://schemas.microsoft.com/office/drawing/2014/main" id="{56989B83-AF02-453F-9796-B3E5DA50A766}"/>
              </a:ext>
            </a:extLst>
          </p:cNvPr>
          <p:cNvPicPr>
            <a:picLocks noGrp="1" noChangeAspect="1" noChangeArrowheads="1"/>
          </p:cNvPicPr>
          <p:nvPr>
            <p:ph sz="half" idx="2"/>
          </p:nvPr>
        </p:nvPicPr>
        <p:blipFill>
          <a:blip r:embed="rId2" cstate="print">
            <a:extLst>
              <a:ext uri="{28A0092B-C50C-407E-A947-70E740481C1C}">
                <a14:useLocalDpi xmlns:a14="http://schemas.microsoft.com/office/drawing/2010/main" val="0"/>
              </a:ext>
            </a:extLst>
          </a:blip>
          <a:srcRect/>
          <a:stretch>
            <a:fillRect/>
          </a:stretch>
        </p:blipFill>
        <p:spPr bwMode="auto">
          <a:xfrm>
            <a:off x="6324600" y="1825625"/>
            <a:ext cx="4343400" cy="2443162"/>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League of Legends Logo | Symbol, History, PNG (3840*2160)">
            <a:extLst>
              <a:ext uri="{FF2B5EF4-FFF2-40B4-BE49-F238E27FC236}">
                <a16:creationId xmlns:a16="http://schemas.microsoft.com/office/drawing/2014/main" id="{B79C86FB-A896-47D3-BFEE-BFC2593334A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29400" y="4255340"/>
            <a:ext cx="4343400" cy="24431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648339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additive="base">
                                        <p:cTn id="12"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nodeType="after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nodeType="afterEffect">
                                  <p:stCondLst>
                                    <p:cond delay="0"/>
                                  </p:stCondLst>
                                  <p:childTnLst>
                                    <p:set>
                                      <p:cBhvr>
                                        <p:cTn id="21" dur="1" fill="hold">
                                          <p:stCondLst>
                                            <p:cond delay="0"/>
                                          </p:stCondLst>
                                        </p:cTn>
                                        <p:tgtEl>
                                          <p:spTgt spid="2050"/>
                                        </p:tgtEl>
                                        <p:attrNameLst>
                                          <p:attrName>style.visibility</p:attrName>
                                        </p:attrNameLst>
                                      </p:cBhvr>
                                      <p:to>
                                        <p:strVal val="visible"/>
                                      </p:to>
                                    </p:set>
                                    <p:anim calcmode="lin" valueType="num">
                                      <p:cBhvr additive="base">
                                        <p:cTn id="22" dur="500" fill="hold"/>
                                        <p:tgtEl>
                                          <p:spTgt spid="2050"/>
                                        </p:tgtEl>
                                        <p:attrNameLst>
                                          <p:attrName>ppt_x</p:attrName>
                                        </p:attrNameLst>
                                      </p:cBhvr>
                                      <p:tavLst>
                                        <p:tav tm="0">
                                          <p:val>
                                            <p:strVal val="#ppt_x"/>
                                          </p:val>
                                        </p:tav>
                                        <p:tav tm="100000">
                                          <p:val>
                                            <p:strVal val="#ppt_x"/>
                                          </p:val>
                                        </p:tav>
                                      </p:tavLst>
                                    </p:anim>
                                    <p:anim calcmode="lin" valueType="num">
                                      <p:cBhvr additive="base">
                                        <p:cTn id="23" dur="500" fill="hold"/>
                                        <p:tgtEl>
                                          <p:spTgt spid="2050"/>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42" presetClass="entr" presetSubtype="0" fill="hold" nodeType="afterEffect">
                                  <p:stCondLst>
                                    <p:cond delay="0"/>
                                  </p:stCondLst>
                                  <p:childTnLst>
                                    <p:set>
                                      <p:cBhvr>
                                        <p:cTn id="26" dur="1" fill="hold">
                                          <p:stCondLst>
                                            <p:cond delay="0"/>
                                          </p:stCondLst>
                                        </p:cTn>
                                        <p:tgtEl>
                                          <p:spTgt spid="2052"/>
                                        </p:tgtEl>
                                        <p:attrNameLst>
                                          <p:attrName>style.visibility</p:attrName>
                                        </p:attrNameLst>
                                      </p:cBhvr>
                                      <p:to>
                                        <p:strVal val="visible"/>
                                      </p:to>
                                    </p:set>
                                    <p:animEffect transition="in" filter="fade">
                                      <p:cBhvr>
                                        <p:cTn id="27" dur="1000"/>
                                        <p:tgtEl>
                                          <p:spTgt spid="2052"/>
                                        </p:tgtEl>
                                      </p:cBhvr>
                                    </p:animEffect>
                                    <p:anim calcmode="lin" valueType="num">
                                      <p:cBhvr>
                                        <p:cTn id="28" dur="1000" fill="hold"/>
                                        <p:tgtEl>
                                          <p:spTgt spid="2052"/>
                                        </p:tgtEl>
                                        <p:attrNameLst>
                                          <p:attrName>ppt_x</p:attrName>
                                        </p:attrNameLst>
                                      </p:cBhvr>
                                      <p:tavLst>
                                        <p:tav tm="0">
                                          <p:val>
                                            <p:strVal val="#ppt_x"/>
                                          </p:val>
                                        </p:tav>
                                        <p:tav tm="100000">
                                          <p:val>
                                            <p:strVal val="#ppt_x"/>
                                          </p:val>
                                        </p:tav>
                                      </p:tavLst>
                                    </p:anim>
                                    <p:anim calcmode="lin" valueType="num">
                                      <p:cBhvr>
                                        <p:cTn id="29" dur="1000" fill="hold"/>
                                        <p:tgtEl>
                                          <p:spTgt spid="205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2857500"/>
            <a:ext cx="9144000" cy="1143000"/>
          </a:xfrm>
        </p:spPr>
        <p:txBody>
          <a:bodyPr>
            <a:normAutofit fontScale="90000"/>
          </a:bodyPr>
          <a:lstStyle/>
          <a:p>
            <a:pPr algn="ctr"/>
            <a:r>
              <a:rPr lang="en-US" sz="5400" dirty="0"/>
              <a:t>KHÁC BIỆT GIỮA UDP VÀ TCP </a:t>
            </a:r>
            <a:endParaRPr sz="5400" dirty="0"/>
          </a:p>
        </p:txBody>
      </p:sp>
    </p:spTree>
    <p:extLst>
      <p:ext uri="{BB962C8B-B14F-4D97-AF65-F5344CB8AC3E}">
        <p14:creationId xmlns:p14="http://schemas.microsoft.com/office/powerpoint/2010/main" val="21556667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2209800"/>
            <a:ext cx="3352800" cy="1143000"/>
          </a:xfrm>
        </p:spPr>
        <p:txBody>
          <a:bodyPr>
            <a:normAutofit fontScale="90000"/>
          </a:bodyPr>
          <a:lstStyle/>
          <a:p>
            <a:r>
              <a:rPr lang="en-US" dirty="0"/>
              <a:t>TCP CÓ GIAO THỨC BẮT TAY BA BƯỚC NHƯNG UDP THÌ KHÔNG </a:t>
            </a:r>
            <a:endParaRPr dirty="0"/>
          </a:p>
        </p:txBody>
      </p:sp>
      <p:pic>
        <p:nvPicPr>
          <p:cNvPr id="2054" name="Picture 6" descr="Giao thức TCP và UDP. TCP là gì? | by Minh Nguyen | Medium">
            <a:extLst>
              <a:ext uri="{FF2B5EF4-FFF2-40B4-BE49-F238E27FC236}">
                <a16:creationId xmlns:a16="http://schemas.microsoft.com/office/drawing/2014/main" id="{37C3088A-F9F5-41E1-B4EA-1D30610458F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334000" y="1046629"/>
            <a:ext cx="6308203" cy="3114675"/>
          </a:xfrm>
          <a:prstGeom prst="rect">
            <a:avLst/>
          </a:prstGeom>
          <a:noFill/>
          <a:extLst>
            <a:ext uri="{909E8E84-426E-40DD-AFC4-6F175D3DCCD1}">
              <a14:hiddenFill xmlns:a14="http://schemas.microsoft.com/office/drawing/2010/main">
                <a:solidFill>
                  <a:srgbClr val="FFFFFF"/>
                </a:solidFill>
              </a14:hiddenFill>
            </a:ext>
          </a:extLst>
        </p:spPr>
      </p:pic>
      <p:sp>
        <p:nvSpPr>
          <p:cNvPr id="10" name="Title 1">
            <a:extLst>
              <a:ext uri="{FF2B5EF4-FFF2-40B4-BE49-F238E27FC236}">
                <a16:creationId xmlns:a16="http://schemas.microsoft.com/office/drawing/2014/main" id="{A4935C8D-3A06-471A-B103-CCF02C04F174}"/>
              </a:ext>
            </a:extLst>
          </p:cNvPr>
          <p:cNvSpPr txBox="1">
            <a:spLocks/>
          </p:cNvSpPr>
          <p:nvPr/>
        </p:nvSpPr>
        <p:spPr>
          <a:xfrm>
            <a:off x="5630601" y="4343400"/>
            <a:ext cx="5715000" cy="685800"/>
          </a:xfrm>
          <a:prstGeom prst="rect">
            <a:avLst/>
          </a:prstGeom>
        </p:spPr>
        <p:txBody>
          <a:bodyPr vert="horz" lIns="91440" tIns="45720" rIns="91440" bIns="45720" rtlCol="0" anchor="b">
            <a:normAutofit fontScale="97500"/>
          </a:bodyPr>
          <a:lst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a:lstStyle>
          <a:p>
            <a:r>
              <a:rPr lang="en-US" dirty="0"/>
              <a:t>GIAO THỨC BẮT TAY 3 BƯỚC</a:t>
            </a:r>
            <a:endParaRPr lang="vi-VN" dirty="0"/>
          </a:p>
        </p:txBody>
      </p:sp>
    </p:spTree>
    <p:extLst>
      <p:ext uri="{BB962C8B-B14F-4D97-AF65-F5344CB8AC3E}">
        <p14:creationId xmlns:p14="http://schemas.microsoft.com/office/powerpoint/2010/main" val="11530276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2054"/>
                                        </p:tgtEl>
                                        <p:attrNameLst>
                                          <p:attrName>style.visibility</p:attrName>
                                        </p:attrNameLst>
                                      </p:cBhvr>
                                      <p:to>
                                        <p:strVal val="visible"/>
                                      </p:to>
                                    </p:set>
                                    <p:animEffect transition="in" filter="wipe(down)">
                                      <p:cBhvr>
                                        <p:cTn id="11" dur="500"/>
                                        <p:tgtEl>
                                          <p:spTgt spid="2054"/>
                                        </p:tgtEl>
                                      </p:cBhvr>
                                    </p:animEffect>
                                  </p:childTnLst>
                                </p:cTn>
                              </p:par>
                            </p:childTnLst>
                          </p:cTn>
                        </p:par>
                        <p:par>
                          <p:cTn id="12" fill="hold">
                            <p:stCondLst>
                              <p:cond delay="1000"/>
                            </p:stCondLst>
                            <p:childTnLst>
                              <p:par>
                                <p:cTn id="13" presetID="2" presetClass="entr" presetSubtype="4" fill="hold" grpId="0" nodeType="after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ppt_x"/>
                                          </p:val>
                                        </p:tav>
                                        <p:tav tm="100000">
                                          <p:val>
                                            <p:strVal val="#ppt_x"/>
                                          </p:val>
                                        </p:tav>
                                      </p:tavLst>
                                    </p:anim>
                                    <p:anim calcmode="lin" valueType="num">
                                      <p:cBhvr additive="base">
                                        <p:cTn id="1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19100" y="4419600"/>
            <a:ext cx="5334000" cy="1849437"/>
          </a:xfrm>
        </p:spPr>
        <p:txBody>
          <a:bodyPr>
            <a:normAutofit fontScale="85000" lnSpcReduction="10000"/>
          </a:bodyPr>
          <a:lstStyle/>
          <a:p>
            <a:pPr marL="342900" indent="-342900">
              <a:buFont typeface="Arial" panose="020B0604020202020204" pitchFamily="34" charset="0"/>
              <a:buChar char="•"/>
            </a:pPr>
            <a:r>
              <a:rPr lang="vi-VN" dirty="0"/>
              <a:t>Đảm bảo rằng dữ liệu đến đúng như khi được gửi.</a:t>
            </a:r>
          </a:p>
          <a:p>
            <a:pPr marL="342900" indent="-342900">
              <a:buFont typeface="Arial" panose="020B0604020202020204" pitchFamily="34" charset="0"/>
              <a:buChar char="•"/>
            </a:pPr>
            <a:r>
              <a:rPr lang="vi-VN" dirty="0"/>
              <a:t>Kiểm tra lỗi các luồng dữ liệu, theo dõi các gói dữ liệu.</a:t>
            </a:r>
          </a:p>
          <a:p>
            <a:pPr marL="342900" indent="-342900">
              <a:buFont typeface="Arial" panose="020B0604020202020204" pitchFamily="34" charset="0"/>
              <a:buChar char="•"/>
            </a:pPr>
            <a:r>
              <a:rPr lang="vi-VN" dirty="0"/>
              <a:t>Header 20 byte cho phép 40 byte dữ liệu tùy chọn.</a:t>
            </a:r>
          </a:p>
          <a:p>
            <a:pPr marL="342900" indent="-342900">
              <a:buFont typeface="Arial" panose="020B0604020202020204" pitchFamily="34" charset="0"/>
              <a:buChar char="•"/>
            </a:pPr>
            <a:r>
              <a:rPr lang="vi-VN" dirty="0"/>
              <a:t>Chậm hơn UDP.</a:t>
            </a:r>
          </a:p>
          <a:p>
            <a:pPr marL="342900" indent="-342900">
              <a:buFont typeface="Arial" panose="020B0604020202020204" pitchFamily="34" charset="0"/>
              <a:buChar char="•"/>
            </a:pPr>
            <a:r>
              <a:rPr lang="vi-VN" dirty="0"/>
              <a:t>Tốt nhất cho các ứng dụng yêu cầu độ tin cậy.</a:t>
            </a:r>
            <a:endParaRPr lang="en-US" dirty="0"/>
          </a:p>
        </p:txBody>
      </p:sp>
      <p:sp>
        <p:nvSpPr>
          <p:cNvPr id="5" name="Title 4">
            <a:extLst>
              <a:ext uri="{FF2B5EF4-FFF2-40B4-BE49-F238E27FC236}">
                <a16:creationId xmlns:a16="http://schemas.microsoft.com/office/drawing/2014/main" id="{ED3CE77B-1E47-4DC6-8B09-74E46A11F5D3}"/>
              </a:ext>
            </a:extLst>
          </p:cNvPr>
          <p:cNvSpPr>
            <a:spLocks noGrp="1"/>
          </p:cNvSpPr>
          <p:nvPr>
            <p:ph type="title"/>
          </p:nvPr>
        </p:nvSpPr>
        <p:spPr>
          <a:xfrm>
            <a:off x="1981200" y="9525"/>
            <a:ext cx="2667000" cy="838200"/>
          </a:xfrm>
        </p:spPr>
        <p:txBody>
          <a:bodyPr/>
          <a:lstStyle/>
          <a:p>
            <a:r>
              <a:rPr lang="en-US" dirty="0"/>
              <a:t>TCP</a:t>
            </a:r>
          </a:p>
        </p:txBody>
      </p:sp>
      <p:sp>
        <p:nvSpPr>
          <p:cNvPr id="7" name="Title 4">
            <a:extLst>
              <a:ext uri="{FF2B5EF4-FFF2-40B4-BE49-F238E27FC236}">
                <a16:creationId xmlns:a16="http://schemas.microsoft.com/office/drawing/2014/main" id="{80BEC454-C561-43D7-9F88-A67A4C332EDD}"/>
              </a:ext>
            </a:extLst>
          </p:cNvPr>
          <p:cNvSpPr txBox="1">
            <a:spLocks/>
          </p:cNvSpPr>
          <p:nvPr/>
        </p:nvSpPr>
        <p:spPr>
          <a:xfrm>
            <a:off x="8534400" y="9525"/>
            <a:ext cx="2667000" cy="83820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5400" kern="1200">
                <a:solidFill>
                  <a:schemeClr val="tx1"/>
                </a:solidFill>
                <a:latin typeface="+mj-lt"/>
                <a:ea typeface="+mj-ea"/>
                <a:cs typeface="+mj-cs"/>
              </a:defRPr>
            </a:lvl1pPr>
          </a:lstStyle>
          <a:p>
            <a:r>
              <a:rPr lang="en-US" dirty="0"/>
              <a:t>UDP</a:t>
            </a:r>
          </a:p>
        </p:txBody>
      </p:sp>
      <p:pic>
        <p:nvPicPr>
          <p:cNvPr id="8" name="Picture 7">
            <a:extLst>
              <a:ext uri="{FF2B5EF4-FFF2-40B4-BE49-F238E27FC236}">
                <a16:creationId xmlns:a16="http://schemas.microsoft.com/office/drawing/2014/main" id="{31BE3603-D96A-42E2-BC23-D3016E26E113}"/>
              </a:ext>
            </a:extLst>
          </p:cNvPr>
          <p:cNvPicPr>
            <a:picLocks noChangeAspect="1"/>
          </p:cNvPicPr>
          <p:nvPr/>
        </p:nvPicPr>
        <p:blipFill>
          <a:blip r:embed="rId2"/>
          <a:stretch>
            <a:fillRect/>
          </a:stretch>
        </p:blipFill>
        <p:spPr>
          <a:xfrm>
            <a:off x="609600" y="889635"/>
            <a:ext cx="5562600" cy="2990850"/>
          </a:xfrm>
          <a:prstGeom prst="rect">
            <a:avLst/>
          </a:prstGeom>
        </p:spPr>
      </p:pic>
      <p:pic>
        <p:nvPicPr>
          <p:cNvPr id="10" name="Picture 9">
            <a:extLst>
              <a:ext uri="{FF2B5EF4-FFF2-40B4-BE49-F238E27FC236}">
                <a16:creationId xmlns:a16="http://schemas.microsoft.com/office/drawing/2014/main" id="{802B5E2D-514D-4D88-B0C3-9D438915CE9C}"/>
              </a:ext>
            </a:extLst>
          </p:cNvPr>
          <p:cNvPicPr>
            <a:picLocks noChangeAspect="1"/>
          </p:cNvPicPr>
          <p:nvPr/>
        </p:nvPicPr>
        <p:blipFill>
          <a:blip r:embed="rId3"/>
          <a:stretch>
            <a:fillRect/>
          </a:stretch>
        </p:blipFill>
        <p:spPr>
          <a:xfrm>
            <a:off x="6648450" y="847725"/>
            <a:ext cx="4724400" cy="2990850"/>
          </a:xfrm>
          <a:prstGeom prst="rect">
            <a:avLst/>
          </a:prstGeom>
        </p:spPr>
      </p:pic>
      <p:sp>
        <p:nvSpPr>
          <p:cNvPr id="17" name="TextBox 16">
            <a:extLst>
              <a:ext uri="{FF2B5EF4-FFF2-40B4-BE49-F238E27FC236}">
                <a16:creationId xmlns:a16="http://schemas.microsoft.com/office/drawing/2014/main" id="{EBC9AD82-2DC3-4320-9B2C-3C016FADD8F5}"/>
              </a:ext>
            </a:extLst>
          </p:cNvPr>
          <p:cNvSpPr txBox="1"/>
          <p:nvPr/>
        </p:nvSpPr>
        <p:spPr>
          <a:xfrm>
            <a:off x="5962650" y="4419600"/>
            <a:ext cx="6096000" cy="2308324"/>
          </a:xfrm>
          <a:prstGeom prst="rect">
            <a:avLst/>
          </a:prstGeom>
          <a:noFill/>
        </p:spPr>
        <p:txBody>
          <a:bodyPr wrap="square">
            <a:spAutoFit/>
          </a:bodyPr>
          <a:lstStyle/>
          <a:p>
            <a:pPr marL="285750" indent="-285750">
              <a:buFont typeface="Arial" panose="020B0604020202020204" pitchFamily="34" charset="0"/>
              <a:buChar char="•"/>
            </a:pPr>
            <a:r>
              <a:rPr lang="vi-VN" dirty="0">
                <a:solidFill>
                  <a:schemeClr val="accent1">
                    <a:lumMod val="75000"/>
                  </a:schemeClr>
                </a:solidFill>
              </a:rPr>
              <a:t>Không đảm bảo việc chuyển dữ liệu, các gói tin có thể bị mất.</a:t>
            </a:r>
          </a:p>
          <a:p>
            <a:pPr marL="285750" indent="-285750">
              <a:buFont typeface="Arial" panose="020B0604020202020204" pitchFamily="34" charset="0"/>
              <a:buChar char="•"/>
            </a:pPr>
            <a:r>
              <a:rPr lang="vi-VN" dirty="0">
                <a:solidFill>
                  <a:schemeClr val="accent1">
                    <a:lumMod val="75000"/>
                  </a:schemeClr>
                </a:solidFill>
              </a:rPr>
              <a:t>Không cung cấp tính năng kiểm tra lỗi và không kiểm soát luồng dữ liệu.</a:t>
            </a:r>
          </a:p>
          <a:p>
            <a:pPr marL="285750" indent="-285750">
              <a:buFont typeface="Arial" panose="020B0604020202020204" pitchFamily="34" charset="0"/>
              <a:buChar char="•"/>
            </a:pPr>
            <a:r>
              <a:rPr lang="vi-VN" dirty="0">
                <a:solidFill>
                  <a:schemeClr val="accent1">
                    <a:lumMod val="75000"/>
                  </a:schemeClr>
                </a:solidFill>
              </a:rPr>
              <a:t>Header giới hạn 8 byte chỉ cho phép dữ liệu bắt buộc.</a:t>
            </a:r>
          </a:p>
          <a:p>
            <a:pPr marL="285750" indent="-285750">
              <a:buFont typeface="Arial" panose="020B0604020202020204" pitchFamily="34" charset="0"/>
              <a:buChar char="•"/>
            </a:pPr>
            <a:r>
              <a:rPr lang="vi-VN" dirty="0">
                <a:solidFill>
                  <a:schemeClr val="accent1">
                    <a:lumMod val="75000"/>
                  </a:schemeClr>
                </a:solidFill>
              </a:rPr>
              <a:t>Nhanh hơn TCP.</a:t>
            </a:r>
          </a:p>
          <a:p>
            <a:pPr marL="285750" indent="-285750">
              <a:buFont typeface="Arial" panose="020B0604020202020204" pitchFamily="34" charset="0"/>
              <a:buChar char="•"/>
            </a:pPr>
            <a:r>
              <a:rPr lang="vi-VN" dirty="0">
                <a:solidFill>
                  <a:schemeClr val="accent1">
                    <a:lumMod val="75000"/>
                  </a:schemeClr>
                </a:solidFill>
              </a:rPr>
              <a:t>Tốt nhất cho các ứng dụng yêu cầu tốc độ.</a:t>
            </a:r>
            <a:endParaRPr lang="en-US" dirty="0">
              <a:solidFill>
                <a:schemeClr val="accent1">
                  <a:lumMod val="75000"/>
                </a:schemeClr>
              </a:solidFill>
            </a:endParaRPr>
          </a:p>
        </p:txBody>
      </p:sp>
    </p:spTree>
    <p:extLst>
      <p:ext uri="{BB962C8B-B14F-4D97-AF65-F5344CB8AC3E}">
        <p14:creationId xmlns:p14="http://schemas.microsoft.com/office/powerpoint/2010/main" val="34444352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childTnLst>
                          </p:cTn>
                        </p:par>
                        <p:par>
                          <p:cTn id="12" fill="hold">
                            <p:stCondLst>
                              <p:cond delay="1000"/>
                            </p:stCondLst>
                            <p:childTnLst>
                              <p:par>
                                <p:cTn id="13" presetID="2" presetClass="entr" presetSubtype="4" fill="hold" nodeType="after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 calcmode="lin" valueType="num">
                                      <p:cBhvr additive="base">
                                        <p:cTn id="15"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par>
                          <p:cTn id="17" fill="hold">
                            <p:stCondLst>
                              <p:cond delay="1500"/>
                            </p:stCondLst>
                            <p:childTnLst>
                              <p:par>
                                <p:cTn id="18" presetID="2" presetClass="entr" presetSubtype="4" fill="hold" nodeType="after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 calcmode="lin" valueType="num">
                                      <p:cBhvr additive="base">
                                        <p:cTn id="20"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par>
                          <p:cTn id="22" fill="hold">
                            <p:stCondLst>
                              <p:cond delay="2000"/>
                            </p:stCondLst>
                            <p:childTnLst>
                              <p:par>
                                <p:cTn id="23" presetID="2" presetClass="entr" presetSubtype="4" fill="hold" nodeType="after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par>
                          <p:cTn id="27" fill="hold">
                            <p:stCondLst>
                              <p:cond delay="2500"/>
                            </p:stCondLst>
                            <p:childTnLst>
                              <p:par>
                                <p:cTn id="28" presetID="2" presetClass="entr" presetSubtype="4" fill="hold" nodeType="afterEffect">
                                  <p:stCondLst>
                                    <p:cond delay="0"/>
                                  </p:stCondLst>
                                  <p:childTnLst>
                                    <p:set>
                                      <p:cBhvr>
                                        <p:cTn id="29" dur="1" fill="hold">
                                          <p:stCondLst>
                                            <p:cond delay="0"/>
                                          </p:stCondLst>
                                        </p:cTn>
                                        <p:tgtEl>
                                          <p:spTgt spid="3">
                                            <p:txEl>
                                              <p:pRg st="3" end="3"/>
                                            </p:txEl>
                                          </p:spTgt>
                                        </p:tgtEl>
                                        <p:attrNameLst>
                                          <p:attrName>style.visibility</p:attrName>
                                        </p:attrNameLst>
                                      </p:cBhvr>
                                      <p:to>
                                        <p:strVal val="visible"/>
                                      </p:to>
                                    </p:set>
                                    <p:anim calcmode="lin" valueType="num">
                                      <p:cBhvr additive="base">
                                        <p:cTn id="30"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par>
                          <p:cTn id="32" fill="hold">
                            <p:stCondLst>
                              <p:cond delay="3000"/>
                            </p:stCondLst>
                            <p:childTnLst>
                              <p:par>
                                <p:cTn id="33" presetID="2" presetClass="entr" presetSubtype="4" fill="hold" nodeType="after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 calcmode="lin" valueType="num">
                                      <p:cBhvr additive="base">
                                        <p:cTn id="3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par>
                          <p:cTn id="37" fill="hold">
                            <p:stCondLst>
                              <p:cond delay="3500"/>
                            </p:stCondLst>
                            <p:childTnLst>
                              <p:par>
                                <p:cTn id="38" presetID="10" presetClass="entr" presetSubtype="0" fill="hold" grpId="0" nodeType="afterEffect">
                                  <p:stCondLst>
                                    <p:cond delay="0"/>
                                  </p:stCondLst>
                                  <p:childTnLst>
                                    <p:set>
                                      <p:cBhvr>
                                        <p:cTn id="39" dur="1" fill="hold">
                                          <p:stCondLst>
                                            <p:cond delay="0"/>
                                          </p:stCondLst>
                                        </p:cTn>
                                        <p:tgtEl>
                                          <p:spTgt spid="7"/>
                                        </p:tgtEl>
                                        <p:attrNameLst>
                                          <p:attrName>style.visibility</p:attrName>
                                        </p:attrNameLst>
                                      </p:cBhvr>
                                      <p:to>
                                        <p:strVal val="visible"/>
                                      </p:to>
                                    </p:set>
                                    <p:animEffect transition="in" filter="fade">
                                      <p:cBhvr>
                                        <p:cTn id="40" dur="500"/>
                                        <p:tgtEl>
                                          <p:spTgt spid="7"/>
                                        </p:tgtEl>
                                      </p:cBhvr>
                                    </p:animEffect>
                                  </p:childTnLst>
                                </p:cTn>
                              </p:par>
                            </p:childTnLst>
                          </p:cTn>
                        </p:par>
                        <p:par>
                          <p:cTn id="41" fill="hold">
                            <p:stCondLst>
                              <p:cond delay="4000"/>
                            </p:stCondLst>
                            <p:childTnLst>
                              <p:par>
                                <p:cTn id="42" presetID="10" presetClass="entr" presetSubtype="0" fill="hold" nodeType="afterEffect">
                                  <p:stCondLst>
                                    <p:cond delay="0"/>
                                  </p:stCondLst>
                                  <p:childTnLst>
                                    <p:set>
                                      <p:cBhvr>
                                        <p:cTn id="43" dur="1" fill="hold">
                                          <p:stCondLst>
                                            <p:cond delay="0"/>
                                          </p:stCondLst>
                                        </p:cTn>
                                        <p:tgtEl>
                                          <p:spTgt spid="10"/>
                                        </p:tgtEl>
                                        <p:attrNameLst>
                                          <p:attrName>style.visibility</p:attrName>
                                        </p:attrNameLst>
                                      </p:cBhvr>
                                      <p:to>
                                        <p:strVal val="visible"/>
                                      </p:to>
                                    </p:set>
                                    <p:animEffect transition="in" filter="fade">
                                      <p:cBhvr>
                                        <p:cTn id="44" dur="500"/>
                                        <p:tgtEl>
                                          <p:spTgt spid="10"/>
                                        </p:tgtEl>
                                      </p:cBhvr>
                                    </p:animEffect>
                                  </p:childTnLst>
                                </p:cTn>
                              </p:par>
                            </p:childTnLst>
                          </p:cTn>
                        </p:par>
                        <p:par>
                          <p:cTn id="45" fill="hold">
                            <p:stCondLst>
                              <p:cond delay="4500"/>
                            </p:stCondLst>
                            <p:childTnLst>
                              <p:par>
                                <p:cTn id="46" presetID="2" presetClass="entr" presetSubtype="4" fill="hold" nodeType="afterEffect">
                                  <p:stCondLst>
                                    <p:cond delay="0"/>
                                  </p:stCondLst>
                                  <p:childTnLst>
                                    <p:set>
                                      <p:cBhvr>
                                        <p:cTn id="47" dur="1" fill="hold">
                                          <p:stCondLst>
                                            <p:cond delay="0"/>
                                          </p:stCondLst>
                                        </p:cTn>
                                        <p:tgtEl>
                                          <p:spTgt spid="17">
                                            <p:txEl>
                                              <p:pRg st="0" end="0"/>
                                            </p:txEl>
                                          </p:spTgt>
                                        </p:tgtEl>
                                        <p:attrNameLst>
                                          <p:attrName>style.visibility</p:attrName>
                                        </p:attrNameLst>
                                      </p:cBhvr>
                                      <p:to>
                                        <p:strVal val="visible"/>
                                      </p:to>
                                    </p:set>
                                    <p:anim calcmode="lin" valueType="num">
                                      <p:cBhvr additive="base">
                                        <p:cTn id="48" dur="500" fill="hold"/>
                                        <p:tgtEl>
                                          <p:spTgt spid="17">
                                            <p:txEl>
                                              <p:pRg st="0" end="0"/>
                                            </p:txEl>
                                          </p:spTgt>
                                        </p:tgtEl>
                                        <p:attrNameLst>
                                          <p:attrName>ppt_x</p:attrName>
                                        </p:attrNameLst>
                                      </p:cBhvr>
                                      <p:tavLst>
                                        <p:tav tm="0">
                                          <p:val>
                                            <p:strVal val="#ppt_x"/>
                                          </p:val>
                                        </p:tav>
                                        <p:tav tm="100000">
                                          <p:val>
                                            <p:strVal val="#ppt_x"/>
                                          </p:val>
                                        </p:tav>
                                      </p:tavLst>
                                    </p:anim>
                                    <p:anim calcmode="lin" valueType="num">
                                      <p:cBhvr additive="base">
                                        <p:cTn id="49" dur="500" fill="hold"/>
                                        <p:tgtEl>
                                          <p:spTgt spid="17">
                                            <p:txEl>
                                              <p:pRg st="0" end="0"/>
                                            </p:txEl>
                                          </p:spTgt>
                                        </p:tgtEl>
                                        <p:attrNameLst>
                                          <p:attrName>ppt_y</p:attrName>
                                        </p:attrNameLst>
                                      </p:cBhvr>
                                      <p:tavLst>
                                        <p:tav tm="0">
                                          <p:val>
                                            <p:strVal val="1+#ppt_h/2"/>
                                          </p:val>
                                        </p:tav>
                                        <p:tav tm="100000">
                                          <p:val>
                                            <p:strVal val="#ppt_y"/>
                                          </p:val>
                                        </p:tav>
                                      </p:tavLst>
                                    </p:anim>
                                  </p:childTnLst>
                                </p:cTn>
                              </p:par>
                            </p:childTnLst>
                          </p:cTn>
                        </p:par>
                        <p:par>
                          <p:cTn id="50" fill="hold">
                            <p:stCondLst>
                              <p:cond delay="5000"/>
                            </p:stCondLst>
                            <p:childTnLst>
                              <p:par>
                                <p:cTn id="51" presetID="2" presetClass="entr" presetSubtype="4" fill="hold" nodeType="afterEffect">
                                  <p:stCondLst>
                                    <p:cond delay="0"/>
                                  </p:stCondLst>
                                  <p:childTnLst>
                                    <p:set>
                                      <p:cBhvr>
                                        <p:cTn id="52" dur="1" fill="hold">
                                          <p:stCondLst>
                                            <p:cond delay="0"/>
                                          </p:stCondLst>
                                        </p:cTn>
                                        <p:tgtEl>
                                          <p:spTgt spid="17">
                                            <p:txEl>
                                              <p:pRg st="1" end="1"/>
                                            </p:txEl>
                                          </p:spTgt>
                                        </p:tgtEl>
                                        <p:attrNameLst>
                                          <p:attrName>style.visibility</p:attrName>
                                        </p:attrNameLst>
                                      </p:cBhvr>
                                      <p:to>
                                        <p:strVal val="visible"/>
                                      </p:to>
                                    </p:set>
                                    <p:anim calcmode="lin" valueType="num">
                                      <p:cBhvr additive="base">
                                        <p:cTn id="53" dur="500" fill="hold"/>
                                        <p:tgtEl>
                                          <p:spTgt spid="17">
                                            <p:txEl>
                                              <p:pRg st="1" end="1"/>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17">
                                            <p:txEl>
                                              <p:pRg st="1" end="1"/>
                                            </p:txEl>
                                          </p:spTgt>
                                        </p:tgtEl>
                                        <p:attrNameLst>
                                          <p:attrName>ppt_y</p:attrName>
                                        </p:attrNameLst>
                                      </p:cBhvr>
                                      <p:tavLst>
                                        <p:tav tm="0">
                                          <p:val>
                                            <p:strVal val="1+#ppt_h/2"/>
                                          </p:val>
                                        </p:tav>
                                        <p:tav tm="100000">
                                          <p:val>
                                            <p:strVal val="#ppt_y"/>
                                          </p:val>
                                        </p:tav>
                                      </p:tavLst>
                                    </p:anim>
                                  </p:childTnLst>
                                </p:cTn>
                              </p:par>
                            </p:childTnLst>
                          </p:cTn>
                        </p:par>
                        <p:par>
                          <p:cTn id="55" fill="hold">
                            <p:stCondLst>
                              <p:cond delay="5500"/>
                            </p:stCondLst>
                            <p:childTnLst>
                              <p:par>
                                <p:cTn id="56" presetID="2" presetClass="entr" presetSubtype="4" fill="hold" nodeType="afterEffect">
                                  <p:stCondLst>
                                    <p:cond delay="0"/>
                                  </p:stCondLst>
                                  <p:childTnLst>
                                    <p:set>
                                      <p:cBhvr>
                                        <p:cTn id="57" dur="1" fill="hold">
                                          <p:stCondLst>
                                            <p:cond delay="0"/>
                                          </p:stCondLst>
                                        </p:cTn>
                                        <p:tgtEl>
                                          <p:spTgt spid="17">
                                            <p:txEl>
                                              <p:pRg st="2" end="2"/>
                                            </p:txEl>
                                          </p:spTgt>
                                        </p:tgtEl>
                                        <p:attrNameLst>
                                          <p:attrName>style.visibility</p:attrName>
                                        </p:attrNameLst>
                                      </p:cBhvr>
                                      <p:to>
                                        <p:strVal val="visible"/>
                                      </p:to>
                                    </p:set>
                                    <p:anim calcmode="lin" valueType="num">
                                      <p:cBhvr additive="base">
                                        <p:cTn id="58" dur="500" fill="hold"/>
                                        <p:tgtEl>
                                          <p:spTgt spid="17">
                                            <p:txEl>
                                              <p:pRg st="2" end="2"/>
                                            </p:txEl>
                                          </p:spTgt>
                                        </p:tgtEl>
                                        <p:attrNameLst>
                                          <p:attrName>ppt_x</p:attrName>
                                        </p:attrNameLst>
                                      </p:cBhvr>
                                      <p:tavLst>
                                        <p:tav tm="0">
                                          <p:val>
                                            <p:strVal val="#ppt_x"/>
                                          </p:val>
                                        </p:tav>
                                        <p:tav tm="100000">
                                          <p:val>
                                            <p:strVal val="#ppt_x"/>
                                          </p:val>
                                        </p:tav>
                                      </p:tavLst>
                                    </p:anim>
                                    <p:anim calcmode="lin" valueType="num">
                                      <p:cBhvr additive="base">
                                        <p:cTn id="59" dur="500" fill="hold"/>
                                        <p:tgtEl>
                                          <p:spTgt spid="17">
                                            <p:txEl>
                                              <p:pRg st="2" end="2"/>
                                            </p:txEl>
                                          </p:spTgt>
                                        </p:tgtEl>
                                        <p:attrNameLst>
                                          <p:attrName>ppt_y</p:attrName>
                                        </p:attrNameLst>
                                      </p:cBhvr>
                                      <p:tavLst>
                                        <p:tav tm="0">
                                          <p:val>
                                            <p:strVal val="1+#ppt_h/2"/>
                                          </p:val>
                                        </p:tav>
                                        <p:tav tm="100000">
                                          <p:val>
                                            <p:strVal val="#ppt_y"/>
                                          </p:val>
                                        </p:tav>
                                      </p:tavLst>
                                    </p:anim>
                                  </p:childTnLst>
                                </p:cTn>
                              </p:par>
                            </p:childTnLst>
                          </p:cTn>
                        </p:par>
                        <p:par>
                          <p:cTn id="60" fill="hold">
                            <p:stCondLst>
                              <p:cond delay="6000"/>
                            </p:stCondLst>
                            <p:childTnLst>
                              <p:par>
                                <p:cTn id="61" presetID="2" presetClass="entr" presetSubtype="4" fill="hold" nodeType="afterEffect">
                                  <p:stCondLst>
                                    <p:cond delay="0"/>
                                  </p:stCondLst>
                                  <p:childTnLst>
                                    <p:set>
                                      <p:cBhvr>
                                        <p:cTn id="62" dur="1" fill="hold">
                                          <p:stCondLst>
                                            <p:cond delay="0"/>
                                          </p:stCondLst>
                                        </p:cTn>
                                        <p:tgtEl>
                                          <p:spTgt spid="17">
                                            <p:txEl>
                                              <p:pRg st="3" end="3"/>
                                            </p:txEl>
                                          </p:spTgt>
                                        </p:tgtEl>
                                        <p:attrNameLst>
                                          <p:attrName>style.visibility</p:attrName>
                                        </p:attrNameLst>
                                      </p:cBhvr>
                                      <p:to>
                                        <p:strVal val="visible"/>
                                      </p:to>
                                    </p:set>
                                    <p:anim calcmode="lin" valueType="num">
                                      <p:cBhvr additive="base">
                                        <p:cTn id="63" dur="500" fill="hold"/>
                                        <p:tgtEl>
                                          <p:spTgt spid="17">
                                            <p:txEl>
                                              <p:pRg st="3" end="3"/>
                                            </p:txEl>
                                          </p:spTgt>
                                        </p:tgtEl>
                                        <p:attrNameLst>
                                          <p:attrName>ppt_x</p:attrName>
                                        </p:attrNameLst>
                                      </p:cBhvr>
                                      <p:tavLst>
                                        <p:tav tm="0">
                                          <p:val>
                                            <p:strVal val="#ppt_x"/>
                                          </p:val>
                                        </p:tav>
                                        <p:tav tm="100000">
                                          <p:val>
                                            <p:strVal val="#ppt_x"/>
                                          </p:val>
                                        </p:tav>
                                      </p:tavLst>
                                    </p:anim>
                                    <p:anim calcmode="lin" valueType="num">
                                      <p:cBhvr additive="base">
                                        <p:cTn id="64" dur="500" fill="hold"/>
                                        <p:tgtEl>
                                          <p:spTgt spid="17">
                                            <p:txEl>
                                              <p:pRg st="3" end="3"/>
                                            </p:txEl>
                                          </p:spTgt>
                                        </p:tgtEl>
                                        <p:attrNameLst>
                                          <p:attrName>ppt_y</p:attrName>
                                        </p:attrNameLst>
                                      </p:cBhvr>
                                      <p:tavLst>
                                        <p:tav tm="0">
                                          <p:val>
                                            <p:strVal val="1+#ppt_h/2"/>
                                          </p:val>
                                        </p:tav>
                                        <p:tav tm="100000">
                                          <p:val>
                                            <p:strVal val="#ppt_y"/>
                                          </p:val>
                                        </p:tav>
                                      </p:tavLst>
                                    </p:anim>
                                  </p:childTnLst>
                                </p:cTn>
                              </p:par>
                            </p:childTnLst>
                          </p:cTn>
                        </p:par>
                        <p:par>
                          <p:cTn id="65" fill="hold">
                            <p:stCondLst>
                              <p:cond delay="6500"/>
                            </p:stCondLst>
                            <p:childTnLst>
                              <p:par>
                                <p:cTn id="66" presetID="2" presetClass="entr" presetSubtype="4" fill="hold" nodeType="afterEffect">
                                  <p:stCondLst>
                                    <p:cond delay="0"/>
                                  </p:stCondLst>
                                  <p:childTnLst>
                                    <p:set>
                                      <p:cBhvr>
                                        <p:cTn id="67" dur="1" fill="hold">
                                          <p:stCondLst>
                                            <p:cond delay="0"/>
                                          </p:stCondLst>
                                        </p:cTn>
                                        <p:tgtEl>
                                          <p:spTgt spid="17">
                                            <p:txEl>
                                              <p:pRg st="4" end="4"/>
                                            </p:txEl>
                                          </p:spTgt>
                                        </p:tgtEl>
                                        <p:attrNameLst>
                                          <p:attrName>style.visibility</p:attrName>
                                        </p:attrNameLst>
                                      </p:cBhvr>
                                      <p:to>
                                        <p:strVal val="visible"/>
                                      </p:to>
                                    </p:set>
                                    <p:anim calcmode="lin" valueType="num">
                                      <p:cBhvr additive="base">
                                        <p:cTn id="68" dur="500" fill="hold"/>
                                        <p:tgtEl>
                                          <p:spTgt spid="17">
                                            <p:txEl>
                                              <p:pRg st="4" end="4"/>
                                            </p:txEl>
                                          </p:spTgt>
                                        </p:tgtEl>
                                        <p:attrNameLst>
                                          <p:attrName>ppt_x</p:attrName>
                                        </p:attrNameLst>
                                      </p:cBhvr>
                                      <p:tavLst>
                                        <p:tav tm="0">
                                          <p:val>
                                            <p:strVal val="#ppt_x"/>
                                          </p:val>
                                        </p:tav>
                                        <p:tav tm="100000">
                                          <p:val>
                                            <p:strVal val="#ppt_x"/>
                                          </p:val>
                                        </p:tav>
                                      </p:tavLst>
                                    </p:anim>
                                    <p:anim calcmode="lin" valueType="num">
                                      <p:cBhvr additive="base">
                                        <p:cTn id="69" dur="500" fill="hold"/>
                                        <p:tgtEl>
                                          <p:spTgt spid="17">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C8E6C2-2569-42EB-AF2E-51D01D775789}"/>
              </a:ext>
            </a:extLst>
          </p:cNvPr>
          <p:cNvSpPr>
            <a:spLocks noGrp="1"/>
          </p:cNvSpPr>
          <p:nvPr>
            <p:ph type="title"/>
          </p:nvPr>
        </p:nvSpPr>
        <p:spPr>
          <a:xfrm>
            <a:off x="2133600" y="2514600"/>
            <a:ext cx="9144000" cy="1066800"/>
          </a:xfrm>
        </p:spPr>
        <p:txBody>
          <a:bodyPr/>
          <a:lstStyle/>
          <a:p>
            <a:r>
              <a:rPr lang="en-US" dirty="0">
                <a:solidFill>
                  <a:schemeClr val="accent1">
                    <a:lumMod val="75000"/>
                  </a:schemeClr>
                </a:solidFill>
              </a:rPr>
              <a:t>CỔNG GIAO THỨC CỦA UDP</a:t>
            </a:r>
          </a:p>
        </p:txBody>
      </p:sp>
    </p:spTree>
    <p:extLst>
      <p:ext uri="{BB962C8B-B14F-4D97-AF65-F5344CB8AC3E}">
        <p14:creationId xmlns:p14="http://schemas.microsoft.com/office/powerpoint/2010/main" val="8685213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 9">
            <a:extLst>
              <a:ext uri="{FF2B5EF4-FFF2-40B4-BE49-F238E27FC236}">
                <a16:creationId xmlns:a16="http://schemas.microsoft.com/office/drawing/2014/main" id="{5732B779-6DA0-4CE7-AA03-7F1A7D12C2F4}"/>
              </a:ext>
            </a:extLst>
          </p:cNvPr>
          <p:cNvGraphicFramePr>
            <a:graphicFrameLocks noGrp="1"/>
          </p:cNvGraphicFramePr>
          <p:nvPr>
            <p:extLst>
              <p:ext uri="{D42A27DB-BD31-4B8C-83A1-F6EECF244321}">
                <p14:modId xmlns:p14="http://schemas.microsoft.com/office/powerpoint/2010/main" val="2936085764"/>
              </p:ext>
            </p:extLst>
          </p:nvPr>
        </p:nvGraphicFramePr>
        <p:xfrm>
          <a:off x="914400" y="533400"/>
          <a:ext cx="10134600" cy="5486400"/>
        </p:xfrm>
        <a:graphic>
          <a:graphicData uri="http://schemas.openxmlformats.org/drawingml/2006/table">
            <a:tbl>
              <a:tblPr firstRow="1" bandRow="1">
                <a:tableStyleId>{5C22544A-7EE6-4342-B048-85BDC9FD1C3A}</a:tableStyleId>
              </a:tblPr>
              <a:tblGrid>
                <a:gridCol w="5067300">
                  <a:extLst>
                    <a:ext uri="{9D8B030D-6E8A-4147-A177-3AD203B41FA5}">
                      <a16:colId xmlns:a16="http://schemas.microsoft.com/office/drawing/2014/main" val="3203107566"/>
                    </a:ext>
                  </a:extLst>
                </a:gridCol>
                <a:gridCol w="5067300">
                  <a:extLst>
                    <a:ext uri="{9D8B030D-6E8A-4147-A177-3AD203B41FA5}">
                      <a16:colId xmlns:a16="http://schemas.microsoft.com/office/drawing/2014/main" val="2679892455"/>
                    </a:ext>
                  </a:extLst>
                </a:gridCol>
              </a:tblGrid>
              <a:tr h="481959">
                <a:tc>
                  <a:txBody>
                    <a:bodyPr/>
                    <a:lstStyle/>
                    <a:p>
                      <a:pPr algn="ctr"/>
                      <a:r>
                        <a:rPr lang="en-US" dirty="0" err="1"/>
                        <a:t>Cổng</a:t>
                      </a:r>
                      <a:r>
                        <a:rPr lang="en-US" dirty="0"/>
                        <a:t> </a:t>
                      </a:r>
                    </a:p>
                  </a:txBody>
                  <a:tcPr/>
                </a:tc>
                <a:tc>
                  <a:txBody>
                    <a:bodyPr/>
                    <a:lstStyle/>
                    <a:p>
                      <a:pPr algn="ctr"/>
                      <a:r>
                        <a:rPr lang="en-US" dirty="0" err="1"/>
                        <a:t>Mô</a:t>
                      </a:r>
                      <a:r>
                        <a:rPr lang="en-US" dirty="0"/>
                        <a:t> </a:t>
                      </a:r>
                      <a:r>
                        <a:rPr lang="en-US" dirty="0" err="1"/>
                        <a:t>tả</a:t>
                      </a:r>
                      <a:endParaRPr lang="en-US" dirty="0"/>
                    </a:p>
                  </a:txBody>
                  <a:tcPr/>
                </a:tc>
                <a:extLst>
                  <a:ext uri="{0D108BD9-81ED-4DB2-BD59-A6C34878D82A}">
                    <a16:rowId xmlns:a16="http://schemas.microsoft.com/office/drawing/2014/main" val="3442722141"/>
                  </a:ext>
                </a:extLst>
              </a:tr>
              <a:tr h="481959">
                <a:tc>
                  <a:txBody>
                    <a:bodyPr/>
                    <a:lstStyle/>
                    <a:p>
                      <a:pPr algn="ctr"/>
                      <a:r>
                        <a:rPr lang="en-US" dirty="0"/>
                        <a:t>15</a:t>
                      </a:r>
                    </a:p>
                  </a:txBody>
                  <a:tcPr/>
                </a:tc>
                <a:tc>
                  <a:txBody>
                    <a:bodyPr/>
                    <a:lstStyle/>
                    <a:p>
                      <a:pPr algn="ctr"/>
                      <a:r>
                        <a:rPr lang="vi-VN" dirty="0"/>
                        <a:t>Network Status-Tình trạng mạng</a:t>
                      </a:r>
                      <a:endParaRPr lang="en-US" dirty="0"/>
                    </a:p>
                  </a:txBody>
                  <a:tcPr/>
                </a:tc>
                <a:extLst>
                  <a:ext uri="{0D108BD9-81ED-4DB2-BD59-A6C34878D82A}">
                    <a16:rowId xmlns:a16="http://schemas.microsoft.com/office/drawing/2014/main" val="3873324439"/>
                  </a:ext>
                </a:extLst>
              </a:tr>
              <a:tr h="481959">
                <a:tc>
                  <a:txBody>
                    <a:bodyPr/>
                    <a:lstStyle/>
                    <a:p>
                      <a:pPr algn="ctr"/>
                      <a:r>
                        <a:rPr lang="vi-VN" dirty="0"/>
                        <a:t>53</a:t>
                      </a:r>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vi-VN" dirty="0"/>
                        <a:t>DNS-Domain Name Server</a:t>
                      </a:r>
                    </a:p>
                  </a:txBody>
                  <a:tcPr/>
                </a:tc>
                <a:extLst>
                  <a:ext uri="{0D108BD9-81ED-4DB2-BD59-A6C34878D82A}">
                    <a16:rowId xmlns:a16="http://schemas.microsoft.com/office/drawing/2014/main" val="425082046"/>
                  </a:ext>
                </a:extLst>
              </a:tr>
              <a:tr h="1544907">
                <a:tc>
                  <a:txBody>
                    <a:bodyPr/>
                    <a:lstStyle/>
                    <a:p>
                      <a:pPr algn="ctr"/>
                      <a:r>
                        <a:rPr lang="vi-VN" dirty="0"/>
                        <a:t>69</a:t>
                      </a:r>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vi-VN" dirty="0"/>
                        <a:t>TFTP-Trivial File Transfer Protocol</a:t>
                      </a:r>
                      <a:r>
                        <a:rPr lang="en-US" dirty="0"/>
                        <a:t> </a:t>
                      </a:r>
                      <a:r>
                        <a:rPr lang="vi-VN" dirty="0"/>
                        <a:t>Giao thức truyền tệp thông thường</a:t>
                      </a:r>
                    </a:p>
                    <a:p>
                      <a:pPr marL="0" marR="0" lvl="0" indent="0" algn="ctr" defTabSz="914400" rtl="0" eaLnBrk="1" fontAlgn="auto" latinLnBrk="0" hangingPunct="1">
                        <a:lnSpc>
                          <a:spcPct val="100000"/>
                        </a:lnSpc>
                        <a:spcBef>
                          <a:spcPts val="0"/>
                        </a:spcBef>
                        <a:spcAft>
                          <a:spcPts val="0"/>
                        </a:spcAft>
                        <a:buClrTx/>
                        <a:buSzTx/>
                        <a:buFontTx/>
                        <a:buNone/>
                        <a:tabLst/>
                        <a:defRPr/>
                      </a:pPr>
                      <a:endParaRPr lang="vi-VN" dirty="0"/>
                    </a:p>
                  </a:txBody>
                  <a:tcPr/>
                </a:tc>
                <a:extLst>
                  <a:ext uri="{0D108BD9-81ED-4DB2-BD59-A6C34878D82A}">
                    <a16:rowId xmlns:a16="http://schemas.microsoft.com/office/drawing/2014/main" val="693051208"/>
                  </a:ext>
                </a:extLst>
              </a:tr>
              <a:tr h="831872">
                <a:tc>
                  <a:txBody>
                    <a:bodyPr/>
                    <a:lstStyle/>
                    <a:p>
                      <a:pPr algn="ctr"/>
                      <a:r>
                        <a:rPr lang="vi-VN" dirty="0"/>
                        <a:t>137</a:t>
                      </a:r>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vi-VN" dirty="0"/>
                        <a:t>NetBIOS Name Service</a:t>
                      </a:r>
                    </a:p>
                    <a:p>
                      <a:endParaRPr lang="en-US" dirty="0"/>
                    </a:p>
                  </a:txBody>
                  <a:tcPr/>
                </a:tc>
                <a:extLst>
                  <a:ext uri="{0D108BD9-81ED-4DB2-BD59-A6C34878D82A}">
                    <a16:rowId xmlns:a16="http://schemas.microsoft.com/office/drawing/2014/main" val="3314086715"/>
                  </a:ext>
                </a:extLst>
              </a:tr>
              <a:tr h="831872">
                <a:tc>
                  <a:txBody>
                    <a:bodyPr/>
                    <a:lstStyle/>
                    <a:p>
                      <a:pPr algn="ctr"/>
                      <a:r>
                        <a:rPr lang="vi-VN" dirty="0"/>
                        <a:t>138</a:t>
                      </a:r>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vi-VN" dirty="0"/>
                        <a:t>Dịch vụ Datagram NetBIOS</a:t>
                      </a:r>
                    </a:p>
                    <a:p>
                      <a:endParaRPr lang="en-US" dirty="0"/>
                    </a:p>
                  </a:txBody>
                  <a:tcPr/>
                </a:tc>
                <a:extLst>
                  <a:ext uri="{0D108BD9-81ED-4DB2-BD59-A6C34878D82A}">
                    <a16:rowId xmlns:a16="http://schemas.microsoft.com/office/drawing/2014/main" val="1567514293"/>
                  </a:ext>
                </a:extLst>
              </a:tr>
              <a:tr h="831872">
                <a:tc>
                  <a:txBody>
                    <a:bodyPr/>
                    <a:lstStyle/>
                    <a:p>
                      <a:pPr algn="ctr"/>
                      <a:r>
                        <a:rPr lang="vi-VN" dirty="0"/>
                        <a:t>161</a:t>
                      </a:r>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vi-VN" dirty="0"/>
                        <a:t>SNMP</a:t>
                      </a:r>
                      <a:endParaRPr lang="en-US" dirty="0"/>
                    </a:p>
                    <a:p>
                      <a:endParaRPr lang="en-US" dirty="0"/>
                    </a:p>
                  </a:txBody>
                  <a:tcPr/>
                </a:tc>
                <a:extLst>
                  <a:ext uri="{0D108BD9-81ED-4DB2-BD59-A6C34878D82A}">
                    <a16:rowId xmlns:a16="http://schemas.microsoft.com/office/drawing/2014/main" val="2349440144"/>
                  </a:ext>
                </a:extLst>
              </a:tr>
            </a:tbl>
          </a:graphicData>
        </a:graphic>
      </p:graphicFrame>
    </p:spTree>
    <p:extLst>
      <p:ext uri="{BB962C8B-B14F-4D97-AF65-F5344CB8AC3E}">
        <p14:creationId xmlns:p14="http://schemas.microsoft.com/office/powerpoint/2010/main" val="8836409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C8E6C2-2569-42EB-AF2E-51D01D775789}"/>
              </a:ext>
            </a:extLst>
          </p:cNvPr>
          <p:cNvSpPr>
            <a:spLocks noGrp="1"/>
          </p:cNvSpPr>
          <p:nvPr>
            <p:ph type="title"/>
          </p:nvPr>
        </p:nvSpPr>
        <p:spPr>
          <a:xfrm>
            <a:off x="2133600" y="2514600"/>
            <a:ext cx="9144000" cy="1066800"/>
          </a:xfrm>
        </p:spPr>
        <p:txBody>
          <a:bodyPr/>
          <a:lstStyle/>
          <a:p>
            <a:pPr algn="ctr"/>
            <a:r>
              <a:rPr lang="en-US" dirty="0">
                <a:solidFill>
                  <a:schemeClr val="accent1">
                    <a:lumMod val="75000"/>
                  </a:schemeClr>
                </a:solidFill>
              </a:rPr>
              <a:t>CÁC HÀM TRONG UDP</a:t>
            </a:r>
          </a:p>
        </p:txBody>
      </p:sp>
    </p:spTree>
    <p:extLst>
      <p:ext uri="{BB962C8B-B14F-4D97-AF65-F5344CB8AC3E}">
        <p14:creationId xmlns:p14="http://schemas.microsoft.com/office/powerpoint/2010/main" val="26729905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5D7F0B-D4A6-4164-8480-A01DD37BB057}"/>
              </a:ext>
            </a:extLst>
          </p:cNvPr>
          <p:cNvSpPr>
            <a:spLocks noGrp="1"/>
          </p:cNvSpPr>
          <p:nvPr>
            <p:ph type="title"/>
          </p:nvPr>
        </p:nvSpPr>
        <p:spPr/>
        <p:txBody>
          <a:bodyPr/>
          <a:lstStyle/>
          <a:p>
            <a:endParaRPr lang="en-US"/>
          </a:p>
        </p:txBody>
      </p:sp>
      <p:sp>
        <p:nvSpPr>
          <p:cNvPr id="5" name="Text Placeholder 4">
            <a:extLst>
              <a:ext uri="{FF2B5EF4-FFF2-40B4-BE49-F238E27FC236}">
                <a16:creationId xmlns:a16="http://schemas.microsoft.com/office/drawing/2014/main" id="{4119E9E5-4680-4CDF-8730-129917551C43}"/>
              </a:ext>
            </a:extLst>
          </p:cNvPr>
          <p:cNvSpPr>
            <a:spLocks noGrp="1"/>
          </p:cNvSpPr>
          <p:nvPr>
            <p:ph type="body" idx="1"/>
          </p:nvPr>
        </p:nvSpPr>
        <p:spPr/>
        <p:txBody>
          <a:bodyPr/>
          <a:lstStyle/>
          <a:p>
            <a:endParaRPr lang="en-US"/>
          </a:p>
        </p:txBody>
      </p:sp>
      <p:pic>
        <p:nvPicPr>
          <p:cNvPr id="7" name="Picture 6">
            <a:extLst>
              <a:ext uri="{FF2B5EF4-FFF2-40B4-BE49-F238E27FC236}">
                <a16:creationId xmlns:a16="http://schemas.microsoft.com/office/drawing/2014/main" id="{A8803141-2483-4D1F-8240-4FEC4A7BD999}"/>
              </a:ext>
            </a:extLst>
          </p:cNvPr>
          <p:cNvPicPr>
            <a:picLocks noChangeAspect="1"/>
          </p:cNvPicPr>
          <p:nvPr/>
        </p:nvPicPr>
        <p:blipFill>
          <a:blip r:embed="rId2"/>
          <a:stretch>
            <a:fillRect/>
          </a:stretch>
        </p:blipFill>
        <p:spPr>
          <a:xfrm>
            <a:off x="762000" y="152400"/>
            <a:ext cx="11049000" cy="6553200"/>
          </a:xfrm>
          <a:prstGeom prst="rect">
            <a:avLst/>
          </a:prstGeom>
        </p:spPr>
      </p:pic>
    </p:spTree>
    <p:extLst>
      <p:ext uri="{BB962C8B-B14F-4D97-AF65-F5344CB8AC3E}">
        <p14:creationId xmlns:p14="http://schemas.microsoft.com/office/powerpoint/2010/main" val="28136986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8D2EE-6F66-409A-881C-476FC81324C0}"/>
              </a:ext>
            </a:extLst>
          </p:cNvPr>
          <p:cNvSpPr>
            <a:spLocks noGrp="1"/>
          </p:cNvSpPr>
          <p:nvPr>
            <p:ph type="title"/>
          </p:nvPr>
        </p:nvSpPr>
        <p:spPr/>
        <p:txBody>
          <a:bodyPr/>
          <a:lstStyle/>
          <a:p>
            <a:r>
              <a:rPr lang="en-US" dirty="0"/>
              <a:t>MÔ HÌNH ĐƠN LUỒNG UDP</a:t>
            </a:r>
          </a:p>
        </p:txBody>
      </p:sp>
      <p:pic>
        <p:nvPicPr>
          <p:cNvPr id="8" name="Content Placeholder 7">
            <a:extLst>
              <a:ext uri="{FF2B5EF4-FFF2-40B4-BE49-F238E27FC236}">
                <a16:creationId xmlns:a16="http://schemas.microsoft.com/office/drawing/2014/main" id="{64E0D128-0C15-4F3E-92C1-C79D9BCD9A4F}"/>
              </a:ext>
            </a:extLst>
          </p:cNvPr>
          <p:cNvPicPr>
            <a:picLocks noGrp="1" noChangeAspect="1"/>
          </p:cNvPicPr>
          <p:nvPr>
            <p:ph sz="quarter" idx="4"/>
          </p:nvPr>
        </p:nvPicPr>
        <p:blipFill>
          <a:blip r:embed="rId2"/>
          <a:stretch>
            <a:fillRect/>
          </a:stretch>
        </p:blipFill>
        <p:spPr>
          <a:xfrm>
            <a:off x="609600" y="1600200"/>
            <a:ext cx="11125200" cy="4495800"/>
          </a:xfrm>
        </p:spPr>
      </p:pic>
    </p:spTree>
    <p:extLst>
      <p:ext uri="{BB962C8B-B14F-4D97-AF65-F5344CB8AC3E}">
        <p14:creationId xmlns:p14="http://schemas.microsoft.com/office/powerpoint/2010/main" val="13937560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6" presetClass="entr" presetSubtype="16"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circle(in)">
                                      <p:cBhvr>
                                        <p:cTn id="11"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428B6D01-AA6A-4A6A-A7B8-BAE37CDA7574}"/>
              </a:ext>
            </a:extLst>
          </p:cNvPr>
          <p:cNvSpPr txBox="1">
            <a:spLocks/>
          </p:cNvSpPr>
          <p:nvPr/>
        </p:nvSpPr>
        <p:spPr>
          <a:xfrm>
            <a:off x="1752600" y="2667000"/>
            <a:ext cx="9144000" cy="114300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a:lstStyle>
          <a:p>
            <a:pPr algn="ctr"/>
            <a:r>
              <a:rPr lang="en-US" sz="5400" dirty="0">
                <a:solidFill>
                  <a:schemeClr val="accent1">
                    <a:lumMod val="75000"/>
                  </a:schemeClr>
                </a:solidFill>
              </a:rPr>
              <a:t>APACHE NETBEANS</a:t>
            </a:r>
          </a:p>
        </p:txBody>
      </p:sp>
    </p:spTree>
    <p:extLst>
      <p:ext uri="{BB962C8B-B14F-4D97-AF65-F5344CB8AC3E}">
        <p14:creationId xmlns:p14="http://schemas.microsoft.com/office/powerpoint/2010/main" val="21947789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6C8479-0E35-4134-A1B1-A8472444A3BA}"/>
              </a:ext>
            </a:extLst>
          </p:cNvPr>
          <p:cNvSpPr>
            <a:spLocks noGrp="1"/>
          </p:cNvSpPr>
          <p:nvPr>
            <p:ph type="title"/>
          </p:nvPr>
        </p:nvSpPr>
        <p:spPr/>
        <p:txBody>
          <a:bodyPr/>
          <a:lstStyle/>
          <a:p>
            <a:pPr algn="ctr"/>
            <a:r>
              <a:rPr lang="en-US" dirty="0"/>
              <a:t>THỰC HIỆN BỞI:</a:t>
            </a:r>
          </a:p>
        </p:txBody>
      </p:sp>
      <p:sp>
        <p:nvSpPr>
          <p:cNvPr id="3" name="Content Placeholder 2">
            <a:extLst>
              <a:ext uri="{FF2B5EF4-FFF2-40B4-BE49-F238E27FC236}">
                <a16:creationId xmlns:a16="http://schemas.microsoft.com/office/drawing/2014/main" id="{0EB91316-13E8-4A89-9186-DE7AA7ECA3AE}"/>
              </a:ext>
            </a:extLst>
          </p:cNvPr>
          <p:cNvSpPr>
            <a:spLocks noGrp="1"/>
          </p:cNvSpPr>
          <p:nvPr>
            <p:ph idx="1"/>
          </p:nvPr>
        </p:nvSpPr>
        <p:spPr/>
        <p:txBody>
          <a:bodyPr>
            <a:normAutofit/>
          </a:bodyPr>
          <a:lstStyle/>
          <a:p>
            <a:pPr algn="ctr"/>
            <a:r>
              <a:rPr lang="en-US" sz="4000" dirty="0" err="1"/>
              <a:t>Trần</a:t>
            </a:r>
            <a:r>
              <a:rPr lang="en-US" sz="4000" dirty="0"/>
              <a:t> </a:t>
            </a:r>
            <a:r>
              <a:rPr lang="en-US" sz="4000" dirty="0" err="1"/>
              <a:t>Thị</a:t>
            </a:r>
            <a:r>
              <a:rPr lang="en-US" sz="4000" dirty="0"/>
              <a:t> Thanh </a:t>
            </a:r>
            <a:r>
              <a:rPr lang="en-US" sz="4000" dirty="0" err="1"/>
              <a:t>Thủy</a:t>
            </a:r>
            <a:endParaRPr lang="en-US" sz="4000" dirty="0"/>
          </a:p>
          <a:p>
            <a:pPr algn="ctr"/>
            <a:r>
              <a:rPr lang="en-US" sz="4000" dirty="0" err="1"/>
              <a:t>Phạm</a:t>
            </a:r>
            <a:r>
              <a:rPr lang="en-US" sz="4000" dirty="0"/>
              <a:t> </a:t>
            </a:r>
            <a:r>
              <a:rPr lang="en-US" sz="4000" dirty="0" err="1"/>
              <a:t>Duy</a:t>
            </a:r>
            <a:r>
              <a:rPr lang="en-US" sz="4000" dirty="0"/>
              <a:t> </a:t>
            </a:r>
            <a:r>
              <a:rPr lang="en-US" sz="4000" dirty="0" err="1"/>
              <a:t>Hoàng</a:t>
            </a:r>
            <a:r>
              <a:rPr lang="en-US" sz="4000" dirty="0"/>
              <a:t> </a:t>
            </a:r>
          </a:p>
          <a:p>
            <a:pPr algn="ctr"/>
            <a:r>
              <a:rPr lang="en-US" sz="4000" dirty="0" err="1"/>
              <a:t>Nguyễn</a:t>
            </a:r>
            <a:r>
              <a:rPr lang="en-US" sz="4000" dirty="0"/>
              <a:t> Lê </a:t>
            </a:r>
            <a:r>
              <a:rPr lang="en-US" sz="4000" dirty="0" err="1"/>
              <a:t>Thúy</a:t>
            </a:r>
            <a:r>
              <a:rPr lang="en-US" sz="4000" dirty="0"/>
              <a:t> </a:t>
            </a:r>
            <a:r>
              <a:rPr lang="en-US" sz="4000" dirty="0" err="1"/>
              <a:t>Vy</a:t>
            </a:r>
            <a:endParaRPr lang="en-US" sz="4000" dirty="0"/>
          </a:p>
          <a:p>
            <a:pPr algn="ctr"/>
            <a:r>
              <a:rPr lang="en-US" sz="4000" dirty="0" err="1"/>
              <a:t>Nguyễn</a:t>
            </a:r>
            <a:r>
              <a:rPr lang="en-US" sz="4000" dirty="0"/>
              <a:t> </a:t>
            </a:r>
            <a:r>
              <a:rPr lang="en-US" sz="4000" dirty="0" err="1"/>
              <a:t>Hoàng</a:t>
            </a:r>
            <a:r>
              <a:rPr lang="en-US" sz="4000" dirty="0"/>
              <a:t> Long</a:t>
            </a:r>
          </a:p>
          <a:p>
            <a:pPr marL="0" indent="0">
              <a:buNone/>
            </a:pPr>
            <a:r>
              <a:rPr lang="en-US" sz="4000" dirty="0"/>
              <a:t> </a:t>
            </a:r>
          </a:p>
        </p:txBody>
      </p:sp>
    </p:spTree>
    <p:extLst>
      <p:ext uri="{BB962C8B-B14F-4D97-AF65-F5344CB8AC3E}">
        <p14:creationId xmlns:p14="http://schemas.microsoft.com/office/powerpoint/2010/main" val="20976841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2" presetClass="entr" presetSubtype="4" fill="hold"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 calcmode="lin" valueType="num">
                                      <p:cBhvr additive="base">
                                        <p:cTn id="11"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par>
                          <p:cTn id="13" fill="hold">
                            <p:stCondLst>
                              <p:cond delay="1000"/>
                            </p:stCondLst>
                            <p:childTnLst>
                              <p:par>
                                <p:cTn id="14" presetID="2" presetClass="entr" presetSubtype="4" fill="hold" nodeType="after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 calcmode="lin" valueType="num">
                                      <p:cBhvr additive="base">
                                        <p:cTn id="16"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par>
                          <p:cTn id="18" fill="hold">
                            <p:stCondLst>
                              <p:cond delay="1500"/>
                            </p:stCondLst>
                            <p:childTnLst>
                              <p:par>
                                <p:cTn id="19" presetID="2" presetClass="entr" presetSubtype="4" fill="hold" nodeType="after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 calcmode="lin" valueType="num">
                                      <p:cBhvr additive="base">
                                        <p:cTn id="2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par>
                          <p:cTn id="23" fill="hold">
                            <p:stCondLst>
                              <p:cond delay="2000"/>
                            </p:stCondLst>
                            <p:childTnLst>
                              <p:par>
                                <p:cTn id="24" presetID="2" presetClass="entr" presetSubtype="4" fill="hold" nodeType="after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 calcmode="lin" valueType="num">
                                      <p:cBhvr additive="base">
                                        <p:cTn id="26"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descr="An empty placeholder to add an image. Click on the placeholder and select the image that you wish to add."/>
          <p:cNvSpPr>
            <a:spLocks noGrp="1"/>
          </p:cNvSpPr>
          <p:nvPr>
            <p:ph type="pic" idx="1"/>
          </p:nvPr>
        </p:nvSpPr>
        <p:spPr/>
      </p:sp>
      <p:sp>
        <p:nvSpPr>
          <p:cNvPr id="4" name="Text Placeholder 3"/>
          <p:cNvSpPr>
            <a:spLocks noGrp="1"/>
          </p:cNvSpPr>
          <p:nvPr>
            <p:ph type="body" sz="half" idx="2"/>
          </p:nvPr>
        </p:nvSpPr>
        <p:spPr>
          <a:xfrm>
            <a:off x="7543800" y="609600"/>
            <a:ext cx="4419600" cy="5867400"/>
          </a:xfrm>
        </p:spPr>
        <p:txBody>
          <a:bodyPr>
            <a:normAutofit/>
          </a:bodyPr>
          <a:lstStyle/>
          <a:p>
            <a:pPr marL="285750" indent="-285750">
              <a:buFont typeface="Arial" panose="020B0604020202020204" pitchFamily="34" charset="0"/>
              <a:buChar char="•"/>
            </a:pPr>
            <a:r>
              <a:rPr lang="vi-VN" sz="2000" dirty="0"/>
              <a:t>Hỗ trợ nhiều loại ngôn ngữ lập trình.</a:t>
            </a:r>
          </a:p>
          <a:p>
            <a:pPr marL="285750" indent="-285750">
              <a:buFont typeface="Arial" panose="020B0604020202020204" pitchFamily="34" charset="0"/>
              <a:buChar char="•"/>
            </a:pPr>
            <a:r>
              <a:rPr lang="vi-VN" sz="2000" dirty="0"/>
              <a:t>Chỉnh sửa mã nguồn thông minh.</a:t>
            </a:r>
          </a:p>
          <a:p>
            <a:pPr marL="285750" indent="-285750">
              <a:buFont typeface="Arial" panose="020B0604020202020204" pitchFamily="34" charset="0"/>
              <a:buChar char="•"/>
            </a:pPr>
            <a:r>
              <a:rPr lang="vi-VN" sz="2000" dirty="0"/>
              <a:t>Giao diện trực quan, dễ thao tác, sử dụng,</a:t>
            </a:r>
          </a:p>
          <a:p>
            <a:pPr marL="285750" indent="-285750">
              <a:buFont typeface="Arial" panose="020B0604020202020204" pitchFamily="34" charset="0"/>
              <a:buChar char="•"/>
            </a:pPr>
            <a:r>
              <a:rPr lang="vi-VN" sz="2000" dirty="0"/>
              <a:t>Là một công cụ lập trình phần mềm máy tính hoặc phần mềm trên các thiết bị di động.</a:t>
            </a:r>
          </a:p>
          <a:p>
            <a:pPr marL="285750" indent="-285750">
              <a:buFont typeface="Arial" panose="020B0604020202020204" pitchFamily="34" charset="0"/>
              <a:buChar char="•"/>
            </a:pPr>
            <a:r>
              <a:rPr lang="vi-VN" sz="2000" dirty="0"/>
              <a:t>Gỡ lỗi mạng nội bộ và từ xa.</a:t>
            </a:r>
          </a:p>
          <a:p>
            <a:pPr marL="285750" indent="-285750">
              <a:buFont typeface="Arial" panose="020B0604020202020204" pitchFamily="34" charset="0"/>
              <a:buChar char="•"/>
            </a:pPr>
            <a:r>
              <a:rPr lang="vi-VN" sz="2000" dirty="0"/>
              <a:t>Thử nghiệm tính năng xây dựng giao diện đồ họa.</a:t>
            </a:r>
          </a:p>
          <a:p>
            <a:pPr marL="285750" indent="-285750">
              <a:buFont typeface="Arial" panose="020B0604020202020204" pitchFamily="34" charset="0"/>
              <a:buChar char="•"/>
            </a:pPr>
            <a:r>
              <a:rPr lang="vi-VN" sz="2000" dirty="0"/>
              <a:t>Tính năng QuickSearch (Tìm kiếm nhanh), tự động biên dịch, hỗ trợ các Framework cho website, trình ứng dụng máy chủ GlassFish và cơ sở dữ liệu</a:t>
            </a:r>
            <a:endParaRPr lang="en-US" sz="2000" dirty="0"/>
          </a:p>
          <a:p>
            <a:pPr marL="285750" indent="-285750">
              <a:buFont typeface="Arial" panose="020B0604020202020204" pitchFamily="34" charset="0"/>
              <a:buChar char="•"/>
            </a:pPr>
            <a:r>
              <a:rPr lang="en-US" sz="2400" b="1" dirty="0" err="1"/>
              <a:t>Là</a:t>
            </a:r>
            <a:r>
              <a:rPr lang="en-US" sz="2400" b="1" dirty="0"/>
              <a:t> </a:t>
            </a:r>
            <a:r>
              <a:rPr lang="en-US" sz="2400" b="1" dirty="0" err="1"/>
              <a:t>phần</a:t>
            </a:r>
            <a:r>
              <a:rPr lang="en-US" sz="2400" b="1" dirty="0"/>
              <a:t> </a:t>
            </a:r>
            <a:r>
              <a:rPr lang="en-US" sz="2400" b="1" dirty="0" err="1"/>
              <a:t>mềm</a:t>
            </a:r>
            <a:r>
              <a:rPr lang="en-US" sz="2400" b="1" dirty="0"/>
              <a:t> </a:t>
            </a:r>
            <a:r>
              <a:rPr lang="en-US" sz="2400" b="1" dirty="0" err="1"/>
              <a:t>lập</a:t>
            </a:r>
            <a:r>
              <a:rPr lang="en-US" sz="2400" b="1" dirty="0"/>
              <a:t> </a:t>
            </a:r>
            <a:r>
              <a:rPr lang="en-US" sz="2400" b="1" dirty="0" err="1"/>
              <a:t>trình</a:t>
            </a:r>
            <a:r>
              <a:rPr lang="en-US" sz="2400" b="1" dirty="0"/>
              <a:t> </a:t>
            </a:r>
            <a:r>
              <a:rPr lang="en-US" sz="2400" b="1" dirty="0" err="1"/>
              <a:t>đa</a:t>
            </a:r>
            <a:r>
              <a:rPr lang="en-US" sz="2400" b="1" dirty="0"/>
              <a:t> </a:t>
            </a:r>
            <a:r>
              <a:rPr lang="en-US" sz="2400" b="1" dirty="0" err="1"/>
              <a:t>luồng</a:t>
            </a:r>
            <a:r>
              <a:rPr lang="en-US" sz="2400" b="1" dirty="0"/>
              <a:t>(multithread) </a:t>
            </a:r>
          </a:p>
        </p:txBody>
      </p:sp>
      <p:pic>
        <p:nvPicPr>
          <p:cNvPr id="5" name="Picture 2" descr="Apache NetBeans (@netbeans) | Twitter">
            <a:extLst>
              <a:ext uri="{FF2B5EF4-FFF2-40B4-BE49-F238E27FC236}">
                <a16:creationId xmlns:a16="http://schemas.microsoft.com/office/drawing/2014/main" id="{79601706-9B4D-4522-8058-2D148959A01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1251" y="777240"/>
            <a:ext cx="6400800" cy="53147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76406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2" presetClass="entr" presetSubtype="4" fill="hold" nodeType="after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anim calcmode="lin" valueType="num">
                                      <p:cBhvr additive="base">
                                        <p:cTn id="11"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par>
                          <p:cTn id="13" fill="hold">
                            <p:stCondLst>
                              <p:cond delay="1000"/>
                            </p:stCondLst>
                            <p:childTnLst>
                              <p:par>
                                <p:cTn id="14" presetID="2" presetClass="entr" presetSubtype="4" fill="hold" nodeType="afterEffect">
                                  <p:stCondLst>
                                    <p:cond delay="0"/>
                                  </p:stCondLst>
                                  <p:childTnLst>
                                    <p:set>
                                      <p:cBhvr>
                                        <p:cTn id="15" dur="1" fill="hold">
                                          <p:stCondLst>
                                            <p:cond delay="0"/>
                                          </p:stCondLst>
                                        </p:cTn>
                                        <p:tgtEl>
                                          <p:spTgt spid="4">
                                            <p:txEl>
                                              <p:pRg st="1" end="1"/>
                                            </p:txEl>
                                          </p:spTgt>
                                        </p:tgtEl>
                                        <p:attrNameLst>
                                          <p:attrName>style.visibility</p:attrName>
                                        </p:attrNameLst>
                                      </p:cBhvr>
                                      <p:to>
                                        <p:strVal val="visible"/>
                                      </p:to>
                                    </p:set>
                                    <p:anim calcmode="lin" valueType="num">
                                      <p:cBhvr additive="base">
                                        <p:cTn id="16"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par>
                          <p:cTn id="18" fill="hold">
                            <p:stCondLst>
                              <p:cond delay="1500"/>
                            </p:stCondLst>
                            <p:childTnLst>
                              <p:par>
                                <p:cTn id="19" presetID="2" presetClass="entr" presetSubtype="4" fill="hold" nodeType="after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anim calcmode="lin" valueType="num">
                                      <p:cBhvr additive="base">
                                        <p:cTn id="21"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par>
                          <p:cTn id="23" fill="hold">
                            <p:stCondLst>
                              <p:cond delay="2000"/>
                            </p:stCondLst>
                            <p:childTnLst>
                              <p:par>
                                <p:cTn id="24" presetID="2" presetClass="entr" presetSubtype="4" fill="hold" nodeType="afterEffect">
                                  <p:stCondLst>
                                    <p:cond delay="0"/>
                                  </p:stCondLst>
                                  <p:childTnLst>
                                    <p:set>
                                      <p:cBhvr>
                                        <p:cTn id="25" dur="1" fill="hold">
                                          <p:stCondLst>
                                            <p:cond delay="0"/>
                                          </p:stCondLst>
                                        </p:cTn>
                                        <p:tgtEl>
                                          <p:spTgt spid="4">
                                            <p:txEl>
                                              <p:pRg st="3" end="3"/>
                                            </p:txEl>
                                          </p:spTgt>
                                        </p:tgtEl>
                                        <p:attrNameLst>
                                          <p:attrName>style.visibility</p:attrName>
                                        </p:attrNameLst>
                                      </p:cBhvr>
                                      <p:to>
                                        <p:strVal val="visible"/>
                                      </p:to>
                                    </p:set>
                                    <p:anim calcmode="lin" valueType="num">
                                      <p:cBhvr additive="base">
                                        <p:cTn id="26"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par>
                          <p:cTn id="28" fill="hold">
                            <p:stCondLst>
                              <p:cond delay="2500"/>
                            </p:stCondLst>
                            <p:childTnLst>
                              <p:par>
                                <p:cTn id="29" presetID="2" presetClass="entr" presetSubtype="4" fill="hold" nodeType="after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anim calcmode="lin" valueType="num">
                                      <p:cBhvr additive="base">
                                        <p:cTn id="31"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par>
                          <p:cTn id="33" fill="hold">
                            <p:stCondLst>
                              <p:cond delay="3000"/>
                            </p:stCondLst>
                            <p:childTnLst>
                              <p:par>
                                <p:cTn id="34" presetID="2" presetClass="entr" presetSubtype="4" fill="hold" nodeType="afterEffect">
                                  <p:stCondLst>
                                    <p:cond delay="0"/>
                                  </p:stCondLst>
                                  <p:childTnLst>
                                    <p:set>
                                      <p:cBhvr>
                                        <p:cTn id="35" dur="1" fill="hold">
                                          <p:stCondLst>
                                            <p:cond delay="0"/>
                                          </p:stCondLst>
                                        </p:cTn>
                                        <p:tgtEl>
                                          <p:spTgt spid="4">
                                            <p:txEl>
                                              <p:pRg st="5" end="5"/>
                                            </p:txEl>
                                          </p:spTgt>
                                        </p:tgtEl>
                                        <p:attrNameLst>
                                          <p:attrName>style.visibility</p:attrName>
                                        </p:attrNameLst>
                                      </p:cBhvr>
                                      <p:to>
                                        <p:strVal val="visible"/>
                                      </p:to>
                                    </p:set>
                                    <p:anim calcmode="lin" valueType="num">
                                      <p:cBhvr additive="base">
                                        <p:cTn id="36"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4">
                                            <p:txEl>
                                              <p:pRg st="5" end="5"/>
                                            </p:txEl>
                                          </p:spTgt>
                                        </p:tgtEl>
                                        <p:attrNameLst>
                                          <p:attrName>ppt_y</p:attrName>
                                        </p:attrNameLst>
                                      </p:cBhvr>
                                      <p:tavLst>
                                        <p:tav tm="0">
                                          <p:val>
                                            <p:strVal val="1+#ppt_h/2"/>
                                          </p:val>
                                        </p:tav>
                                        <p:tav tm="100000">
                                          <p:val>
                                            <p:strVal val="#ppt_y"/>
                                          </p:val>
                                        </p:tav>
                                      </p:tavLst>
                                    </p:anim>
                                  </p:childTnLst>
                                </p:cTn>
                              </p:par>
                            </p:childTnLst>
                          </p:cTn>
                        </p:par>
                        <p:par>
                          <p:cTn id="38" fill="hold">
                            <p:stCondLst>
                              <p:cond delay="3500"/>
                            </p:stCondLst>
                            <p:childTnLst>
                              <p:par>
                                <p:cTn id="39" presetID="2" presetClass="entr" presetSubtype="4" fill="hold" nodeType="afterEffect">
                                  <p:stCondLst>
                                    <p:cond delay="0"/>
                                  </p:stCondLst>
                                  <p:childTnLst>
                                    <p:set>
                                      <p:cBhvr>
                                        <p:cTn id="40" dur="1" fill="hold">
                                          <p:stCondLst>
                                            <p:cond delay="0"/>
                                          </p:stCondLst>
                                        </p:cTn>
                                        <p:tgtEl>
                                          <p:spTgt spid="4">
                                            <p:txEl>
                                              <p:pRg st="6" end="6"/>
                                            </p:txEl>
                                          </p:spTgt>
                                        </p:tgtEl>
                                        <p:attrNameLst>
                                          <p:attrName>style.visibility</p:attrName>
                                        </p:attrNameLst>
                                      </p:cBhvr>
                                      <p:to>
                                        <p:strVal val="visible"/>
                                      </p:to>
                                    </p:set>
                                    <p:anim calcmode="lin" valueType="num">
                                      <p:cBhvr additive="base">
                                        <p:cTn id="41"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4">
                                            <p:txEl>
                                              <p:pRg st="6" end="6"/>
                                            </p:txEl>
                                          </p:spTgt>
                                        </p:tgtEl>
                                        <p:attrNameLst>
                                          <p:attrName>ppt_y</p:attrName>
                                        </p:attrNameLst>
                                      </p:cBhvr>
                                      <p:tavLst>
                                        <p:tav tm="0">
                                          <p:val>
                                            <p:strVal val="1+#ppt_h/2"/>
                                          </p:val>
                                        </p:tav>
                                        <p:tav tm="100000">
                                          <p:val>
                                            <p:strVal val="#ppt_y"/>
                                          </p:val>
                                        </p:tav>
                                      </p:tavLst>
                                    </p:anim>
                                  </p:childTnLst>
                                </p:cTn>
                              </p:par>
                            </p:childTnLst>
                          </p:cTn>
                        </p:par>
                        <p:par>
                          <p:cTn id="43" fill="hold">
                            <p:stCondLst>
                              <p:cond delay="4000"/>
                            </p:stCondLst>
                            <p:childTnLst>
                              <p:par>
                                <p:cTn id="44" presetID="2" presetClass="entr" presetSubtype="4" fill="hold" nodeType="afterEffect">
                                  <p:stCondLst>
                                    <p:cond delay="0"/>
                                  </p:stCondLst>
                                  <p:childTnLst>
                                    <p:set>
                                      <p:cBhvr>
                                        <p:cTn id="45" dur="1" fill="hold">
                                          <p:stCondLst>
                                            <p:cond delay="0"/>
                                          </p:stCondLst>
                                        </p:cTn>
                                        <p:tgtEl>
                                          <p:spTgt spid="4">
                                            <p:txEl>
                                              <p:pRg st="7" end="7"/>
                                            </p:txEl>
                                          </p:spTgt>
                                        </p:tgtEl>
                                        <p:attrNameLst>
                                          <p:attrName>style.visibility</p:attrName>
                                        </p:attrNameLst>
                                      </p:cBhvr>
                                      <p:to>
                                        <p:strVal val="visible"/>
                                      </p:to>
                                    </p:set>
                                    <p:anim calcmode="lin" valueType="num">
                                      <p:cBhvr additive="base">
                                        <p:cTn id="46" dur="500" fill="hold"/>
                                        <p:tgtEl>
                                          <p:spTgt spid="4">
                                            <p:txEl>
                                              <p:pRg st="7" end="7"/>
                                            </p:txEl>
                                          </p:spTgt>
                                        </p:tgtEl>
                                        <p:attrNameLst>
                                          <p:attrName>ppt_x</p:attrName>
                                        </p:attrNameLst>
                                      </p:cBhvr>
                                      <p:tavLst>
                                        <p:tav tm="0">
                                          <p:val>
                                            <p:strVal val="#ppt_x"/>
                                          </p:val>
                                        </p:tav>
                                        <p:tav tm="100000">
                                          <p:val>
                                            <p:strVal val="#ppt_x"/>
                                          </p:val>
                                        </p:tav>
                                      </p:tavLst>
                                    </p:anim>
                                    <p:anim calcmode="lin" valueType="num">
                                      <p:cBhvr additive="base">
                                        <p:cTn id="47" dur="500" fill="hold"/>
                                        <p:tgtEl>
                                          <p:spTgt spid="4">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9781B6E-B77D-4F18-AA84-6A82C73C113B}"/>
              </a:ext>
            </a:extLst>
          </p:cNvPr>
          <p:cNvSpPr>
            <a:spLocks noGrp="1"/>
          </p:cNvSpPr>
          <p:nvPr>
            <p:ph type="title"/>
          </p:nvPr>
        </p:nvSpPr>
        <p:spPr>
          <a:xfrm>
            <a:off x="1524000" y="2857500"/>
            <a:ext cx="9144000" cy="1143000"/>
          </a:xfrm>
        </p:spPr>
        <p:txBody>
          <a:bodyPr>
            <a:normAutofit/>
          </a:bodyPr>
          <a:lstStyle/>
          <a:p>
            <a:pPr algn="ctr"/>
            <a:r>
              <a:rPr lang="en-US" dirty="0">
                <a:solidFill>
                  <a:schemeClr val="accent1">
                    <a:lumMod val="75000"/>
                  </a:schemeClr>
                </a:solidFill>
              </a:rPr>
              <a:t>ĐỒ ÁN BÁO CÁO</a:t>
            </a:r>
            <a:endParaRPr sz="5400" dirty="0">
              <a:solidFill>
                <a:schemeClr val="accent1">
                  <a:lumMod val="75000"/>
                </a:schemeClr>
              </a:solidFill>
            </a:endParaRPr>
          </a:p>
        </p:txBody>
      </p:sp>
    </p:spTree>
    <p:extLst>
      <p:ext uri="{BB962C8B-B14F-4D97-AF65-F5344CB8AC3E}">
        <p14:creationId xmlns:p14="http://schemas.microsoft.com/office/powerpoint/2010/main" val="33501051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FC6E8E-E905-46C4-B561-D174DED6A965}"/>
              </a:ext>
            </a:extLst>
          </p:cNvPr>
          <p:cNvSpPr>
            <a:spLocks noGrp="1"/>
          </p:cNvSpPr>
          <p:nvPr>
            <p:ph type="title"/>
          </p:nvPr>
        </p:nvSpPr>
        <p:spPr>
          <a:xfrm>
            <a:off x="1524000" y="2857500"/>
            <a:ext cx="9144000" cy="1143000"/>
          </a:xfrm>
        </p:spPr>
        <p:txBody>
          <a:bodyPr>
            <a:normAutofit fontScale="90000"/>
          </a:bodyPr>
          <a:lstStyle/>
          <a:p>
            <a:pPr algn="ctr"/>
            <a:r>
              <a:rPr lang="en-US" sz="5000" dirty="0">
                <a:solidFill>
                  <a:schemeClr val="accent1">
                    <a:lumMod val="75000"/>
                  </a:schemeClr>
                </a:solidFill>
              </a:rPr>
              <a:t>THUẬT TOÁN RAIL FENCE</a:t>
            </a:r>
            <a:br>
              <a:rPr lang="en-US" sz="5000" dirty="0">
                <a:solidFill>
                  <a:schemeClr val="accent1">
                    <a:lumMod val="75000"/>
                  </a:schemeClr>
                </a:solidFill>
              </a:rPr>
            </a:br>
            <a:endParaRPr sz="5000" dirty="0">
              <a:solidFill>
                <a:schemeClr val="accent1">
                  <a:lumMod val="75000"/>
                </a:schemeClr>
              </a:solidFill>
            </a:endParaRPr>
          </a:p>
        </p:txBody>
      </p:sp>
    </p:spTree>
    <p:extLst>
      <p:ext uri="{BB962C8B-B14F-4D97-AF65-F5344CB8AC3E}">
        <p14:creationId xmlns:p14="http://schemas.microsoft.com/office/powerpoint/2010/main" val="8881782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FC6E8E-E905-46C4-B561-D174DED6A965}"/>
              </a:ext>
            </a:extLst>
          </p:cNvPr>
          <p:cNvSpPr>
            <a:spLocks noGrp="1"/>
          </p:cNvSpPr>
          <p:nvPr>
            <p:ph type="title"/>
          </p:nvPr>
        </p:nvSpPr>
        <p:spPr>
          <a:xfrm>
            <a:off x="1524000" y="2857500"/>
            <a:ext cx="9144000" cy="1143000"/>
          </a:xfrm>
        </p:spPr>
        <p:txBody>
          <a:bodyPr>
            <a:normAutofit fontScale="90000"/>
          </a:bodyPr>
          <a:lstStyle/>
          <a:p>
            <a:pPr algn="ctr"/>
            <a:r>
              <a:rPr lang="en-US" sz="5000" dirty="0">
                <a:solidFill>
                  <a:schemeClr val="accent1">
                    <a:lumMod val="75000"/>
                  </a:schemeClr>
                </a:solidFill>
              </a:rPr>
              <a:t>KHÁI NIỆM</a:t>
            </a:r>
            <a:br>
              <a:rPr lang="en-US" sz="5000" dirty="0">
                <a:solidFill>
                  <a:schemeClr val="accent1">
                    <a:lumMod val="75000"/>
                  </a:schemeClr>
                </a:solidFill>
              </a:rPr>
            </a:br>
            <a:endParaRPr sz="5000" dirty="0">
              <a:solidFill>
                <a:schemeClr val="accent1">
                  <a:lumMod val="75000"/>
                </a:schemeClr>
              </a:solidFill>
            </a:endParaRPr>
          </a:p>
        </p:txBody>
      </p:sp>
    </p:spTree>
    <p:extLst>
      <p:ext uri="{BB962C8B-B14F-4D97-AF65-F5344CB8AC3E}">
        <p14:creationId xmlns:p14="http://schemas.microsoft.com/office/powerpoint/2010/main" val="6573178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715E907-9F91-46EC-9DAE-2B26D2980242}"/>
              </a:ext>
            </a:extLst>
          </p:cNvPr>
          <p:cNvSpPr>
            <a:spLocks noGrp="1"/>
          </p:cNvSpPr>
          <p:nvPr>
            <p:ph idx="1"/>
          </p:nvPr>
        </p:nvSpPr>
        <p:spPr>
          <a:xfrm>
            <a:off x="760412" y="762000"/>
            <a:ext cx="11126788" cy="5638800"/>
          </a:xfrm>
        </p:spPr>
        <p:txBody>
          <a:bodyPr>
            <a:normAutofit fontScale="92500" lnSpcReduction="20000"/>
          </a:bodyPr>
          <a:lstStyle/>
          <a:p>
            <a:r>
              <a:rPr lang="en-US" sz="4000" dirty="0"/>
              <a:t>L</a:t>
            </a:r>
            <a:r>
              <a:rPr lang="vi-VN" sz="4000" dirty="0"/>
              <a:t>à mã zig zag là một hình thức của mã chuyển v</a:t>
            </a:r>
            <a:r>
              <a:rPr lang="en-US" sz="4000" dirty="0"/>
              <a:t>ị.</a:t>
            </a:r>
            <a:endParaRPr lang="vi-VN" sz="4000" dirty="0"/>
          </a:p>
          <a:p>
            <a:r>
              <a:rPr lang="vi-VN" sz="4000" dirty="0"/>
              <a:t>Thông điệp được viết lần lượt từ trái qua phải trên các cột (rail) của một hàng dào tưởng tượng theo đường chéo từ trên xuống dưới.</a:t>
            </a:r>
          </a:p>
          <a:p>
            <a:r>
              <a:rPr lang="vi-VN" sz="4000" dirty="0"/>
              <a:t>Theo đường chéo từ dưới lên khi đạt tới cột thấp nhất.</a:t>
            </a:r>
          </a:p>
          <a:p>
            <a:r>
              <a:rPr lang="vi-VN" sz="4000" dirty="0"/>
              <a:t>Và khi đạt tới cột cao nhất, lại viết theo đường chéo từ trên xuống. Cứ lặp đi lặp lại như thế nào cho đến khi viết hết toàn bộ nội dung của thông điệp.</a:t>
            </a:r>
            <a:endParaRPr lang="en-US" sz="4000" dirty="0"/>
          </a:p>
          <a:p>
            <a:endParaRPr lang="vi-VN" dirty="0"/>
          </a:p>
        </p:txBody>
      </p:sp>
    </p:spTree>
    <p:extLst>
      <p:ext uri="{BB962C8B-B14F-4D97-AF65-F5344CB8AC3E}">
        <p14:creationId xmlns:p14="http://schemas.microsoft.com/office/powerpoint/2010/main" val="18701649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additive="base">
                                        <p:cTn id="12"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nodeType="after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nodeType="after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 calcmode="lin" valueType="num">
                                      <p:cBhvr additive="base">
                                        <p:cTn id="22"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4EEE79-3491-4E6D-846A-8C0423C09E3F}"/>
              </a:ext>
            </a:extLst>
          </p:cNvPr>
          <p:cNvSpPr>
            <a:spLocks noGrp="1"/>
          </p:cNvSpPr>
          <p:nvPr>
            <p:ph type="title"/>
          </p:nvPr>
        </p:nvSpPr>
        <p:spPr>
          <a:xfrm>
            <a:off x="7047032" y="381000"/>
            <a:ext cx="5032173" cy="1219200"/>
          </a:xfrm>
        </p:spPr>
        <p:txBody>
          <a:bodyPr>
            <a:normAutofit/>
          </a:bodyPr>
          <a:lstStyle/>
          <a:p>
            <a:pPr algn="just"/>
            <a:r>
              <a:rPr lang="en-US" dirty="0"/>
              <a:t>QUÁ TRÌNH MÃ HÓA CỦA THUẬT TOÁN RAILFENCE</a:t>
            </a:r>
          </a:p>
        </p:txBody>
      </p:sp>
      <p:sp>
        <p:nvSpPr>
          <p:cNvPr id="4" name="Text Placeholder 3">
            <a:extLst>
              <a:ext uri="{FF2B5EF4-FFF2-40B4-BE49-F238E27FC236}">
                <a16:creationId xmlns:a16="http://schemas.microsoft.com/office/drawing/2014/main" id="{472059A5-79F9-43AE-B9E3-E91334A40F30}"/>
              </a:ext>
            </a:extLst>
          </p:cNvPr>
          <p:cNvSpPr>
            <a:spLocks noGrp="1"/>
          </p:cNvSpPr>
          <p:nvPr>
            <p:ph type="body" sz="half" idx="2"/>
          </p:nvPr>
        </p:nvSpPr>
        <p:spPr>
          <a:xfrm>
            <a:off x="7162800" y="1905000"/>
            <a:ext cx="5029200" cy="3581400"/>
          </a:xfrm>
        </p:spPr>
        <p:txBody>
          <a:bodyPr>
            <a:normAutofit/>
          </a:bodyPr>
          <a:lstStyle/>
          <a:p>
            <a:pPr marL="285750" indent="-285750">
              <a:buFont typeface="Arial" panose="020B0604020202020204" pitchFamily="34" charset="0"/>
              <a:buChar char="•"/>
            </a:pPr>
            <a:r>
              <a:rPr lang="en-US" sz="2400" dirty="0" err="1"/>
              <a:t>Nguyên</a:t>
            </a:r>
            <a:r>
              <a:rPr lang="en-US" sz="2400" dirty="0"/>
              <a:t> </a:t>
            </a:r>
            <a:r>
              <a:rPr lang="en-US" sz="2400" dirty="0" err="1"/>
              <a:t>bản</a:t>
            </a:r>
            <a:r>
              <a:rPr lang="en-US" sz="2400" dirty="0"/>
              <a:t>: </a:t>
            </a:r>
            <a:r>
              <a:rPr lang="en-US" sz="3000" dirty="0"/>
              <a:t>defend the east wall</a:t>
            </a:r>
            <a:r>
              <a:rPr lang="en-US" sz="2400" dirty="0"/>
              <a:t>.</a:t>
            </a:r>
          </a:p>
          <a:p>
            <a:pPr marL="285750" indent="-285750">
              <a:buFont typeface="Arial" panose="020B0604020202020204" pitchFamily="34" charset="0"/>
              <a:buChar char="•"/>
            </a:pPr>
            <a:r>
              <a:rPr lang="en-US" sz="2400" dirty="0" err="1"/>
              <a:t>Với</a:t>
            </a:r>
            <a:r>
              <a:rPr lang="en-US" sz="2400" dirty="0"/>
              <a:t> </a:t>
            </a:r>
            <a:r>
              <a:rPr lang="en-US" sz="3000" dirty="0"/>
              <a:t>k = 3</a:t>
            </a:r>
            <a:r>
              <a:rPr lang="en-US" sz="2400" dirty="0"/>
              <a:t>.</a:t>
            </a:r>
          </a:p>
          <a:p>
            <a:pPr marL="285750" indent="-285750">
              <a:buFont typeface="Arial" panose="020B0604020202020204" pitchFamily="34" charset="0"/>
              <a:buChar char="•"/>
            </a:pPr>
            <a:r>
              <a:rPr lang="en-US" sz="2400" dirty="0"/>
              <a:t>Sau </a:t>
            </a:r>
            <a:r>
              <a:rPr lang="en-US" sz="2400" dirty="0" err="1"/>
              <a:t>khi</a:t>
            </a:r>
            <a:r>
              <a:rPr lang="en-US" sz="2400" dirty="0"/>
              <a:t> qua </a:t>
            </a:r>
            <a:r>
              <a:rPr lang="en-US" sz="2400" dirty="0" err="1"/>
              <a:t>quá</a:t>
            </a:r>
            <a:r>
              <a:rPr lang="en-US" sz="2400" dirty="0"/>
              <a:t> </a:t>
            </a:r>
            <a:r>
              <a:rPr lang="en-US" sz="2400" dirty="0" err="1"/>
              <a:t>trình</a:t>
            </a:r>
            <a:r>
              <a:rPr lang="en-US" sz="2400" dirty="0"/>
              <a:t> </a:t>
            </a:r>
            <a:r>
              <a:rPr lang="en-US" sz="2400" dirty="0" err="1"/>
              <a:t>mã</a:t>
            </a:r>
            <a:r>
              <a:rPr lang="en-US" sz="2400" dirty="0"/>
              <a:t> </a:t>
            </a:r>
            <a:r>
              <a:rPr lang="en-US" sz="2400" dirty="0" err="1"/>
              <a:t>hóa</a:t>
            </a:r>
            <a:r>
              <a:rPr lang="en-US" sz="2400" dirty="0"/>
              <a:t> </a:t>
            </a:r>
            <a:r>
              <a:rPr lang="en-US" sz="2400" dirty="0" err="1"/>
              <a:t>theo</a:t>
            </a:r>
            <a:r>
              <a:rPr lang="en-US" sz="2400" dirty="0"/>
              <a:t> </a:t>
            </a:r>
            <a:r>
              <a:rPr lang="en-US" sz="2400" dirty="0" err="1"/>
              <a:t>thuật</a:t>
            </a:r>
            <a:r>
              <a:rPr lang="en-US" sz="2400" dirty="0"/>
              <a:t> </a:t>
            </a:r>
            <a:r>
              <a:rPr lang="en-US" sz="2400" dirty="0" err="1"/>
              <a:t>toán</a:t>
            </a:r>
            <a:r>
              <a:rPr lang="en-US" sz="2400" dirty="0"/>
              <a:t> </a:t>
            </a:r>
            <a:r>
              <a:rPr lang="en-US" sz="2400" dirty="0" err="1"/>
              <a:t>Railfence</a:t>
            </a:r>
            <a:r>
              <a:rPr lang="en-US" sz="2400" dirty="0"/>
              <a:t> </a:t>
            </a:r>
            <a:r>
              <a:rPr lang="en-US" sz="2400" dirty="0" err="1"/>
              <a:t>thì</a:t>
            </a:r>
            <a:r>
              <a:rPr lang="en-US" sz="2400" dirty="0"/>
              <a:t> </a:t>
            </a:r>
            <a:r>
              <a:rPr lang="en-US" sz="2400" dirty="0" err="1"/>
              <a:t>cách</a:t>
            </a:r>
            <a:r>
              <a:rPr lang="en-US" sz="2400" dirty="0"/>
              <a:t> </a:t>
            </a:r>
            <a:r>
              <a:rPr lang="en-US" sz="2400" dirty="0" err="1"/>
              <a:t>viết</a:t>
            </a:r>
            <a:r>
              <a:rPr lang="en-US" sz="2400" dirty="0"/>
              <a:t> </a:t>
            </a:r>
            <a:r>
              <a:rPr lang="en-US" sz="2400" dirty="0" err="1"/>
              <a:t>sẽ</a:t>
            </a:r>
            <a:r>
              <a:rPr lang="en-US" sz="2400" dirty="0"/>
              <a:t> </a:t>
            </a:r>
            <a:r>
              <a:rPr lang="en-US" sz="2400" dirty="0" err="1"/>
              <a:t>được</a:t>
            </a:r>
            <a:r>
              <a:rPr lang="en-US" sz="2400" dirty="0"/>
              <a:t> </a:t>
            </a:r>
            <a:r>
              <a:rPr lang="en-US" sz="2400" dirty="0" err="1"/>
              <a:t>viết</a:t>
            </a:r>
            <a:r>
              <a:rPr lang="en-US" sz="2400" dirty="0"/>
              <a:t> </a:t>
            </a:r>
            <a:r>
              <a:rPr lang="en-US" sz="2400" dirty="0" err="1"/>
              <a:t>từ</a:t>
            </a:r>
            <a:r>
              <a:rPr lang="en-US" sz="2400" dirty="0"/>
              <a:t> </a:t>
            </a:r>
            <a:r>
              <a:rPr lang="en-US" sz="2400" dirty="0" err="1"/>
              <a:t>trái</a:t>
            </a:r>
            <a:r>
              <a:rPr lang="en-US" sz="2400" dirty="0"/>
              <a:t> qua </a:t>
            </a:r>
            <a:r>
              <a:rPr lang="en-US" sz="2400" dirty="0" err="1"/>
              <a:t>phải</a:t>
            </a:r>
            <a:r>
              <a:rPr lang="en-US" sz="2400" dirty="0"/>
              <a:t> </a:t>
            </a:r>
            <a:r>
              <a:rPr lang="en-US" sz="2400" dirty="0" err="1"/>
              <a:t>và</a:t>
            </a:r>
            <a:r>
              <a:rPr lang="en-US" sz="2400" dirty="0"/>
              <a:t> </a:t>
            </a:r>
            <a:r>
              <a:rPr lang="en-US" sz="2400" dirty="0" err="1"/>
              <a:t>từ</a:t>
            </a:r>
            <a:r>
              <a:rPr lang="en-US" sz="2400" dirty="0"/>
              <a:t> </a:t>
            </a:r>
            <a:r>
              <a:rPr lang="en-US" sz="2400" dirty="0" err="1"/>
              <a:t>trên</a:t>
            </a:r>
            <a:r>
              <a:rPr lang="en-US" sz="2400" dirty="0"/>
              <a:t> </a:t>
            </a:r>
            <a:r>
              <a:rPr lang="en-US" sz="2400" dirty="0" err="1"/>
              <a:t>xuống</a:t>
            </a:r>
            <a:r>
              <a:rPr lang="en-US" sz="2400" dirty="0"/>
              <a:t> </a:t>
            </a:r>
            <a:r>
              <a:rPr lang="en-US" sz="2400" dirty="0" err="1"/>
              <a:t>dưới</a:t>
            </a:r>
            <a:r>
              <a:rPr lang="en-US" sz="2400" dirty="0"/>
              <a:t>.</a:t>
            </a:r>
          </a:p>
          <a:p>
            <a:pPr marL="285750" indent="-285750">
              <a:buFont typeface="Arial" panose="020B0604020202020204" pitchFamily="34" charset="0"/>
              <a:buChar char="•"/>
            </a:pPr>
            <a:r>
              <a:rPr lang="en-US" sz="2400" dirty="0" err="1"/>
              <a:t>Đoạn</a:t>
            </a:r>
            <a:r>
              <a:rPr lang="en-US" sz="2400" dirty="0"/>
              <a:t> </a:t>
            </a:r>
            <a:r>
              <a:rPr lang="en-US" sz="2400" dirty="0" err="1"/>
              <a:t>mã</a:t>
            </a:r>
            <a:r>
              <a:rPr lang="en-US" sz="2400" dirty="0"/>
              <a:t> </a:t>
            </a:r>
            <a:r>
              <a:rPr lang="en-US" sz="2400" dirty="0" err="1"/>
              <a:t>sẽ</a:t>
            </a:r>
            <a:r>
              <a:rPr lang="en-US" sz="2400" dirty="0"/>
              <a:t> </a:t>
            </a:r>
            <a:r>
              <a:rPr lang="en-US" sz="2400" dirty="0" err="1"/>
              <a:t>được</a:t>
            </a:r>
            <a:r>
              <a:rPr lang="en-US" sz="2400" dirty="0"/>
              <a:t> </a:t>
            </a:r>
            <a:r>
              <a:rPr lang="en-US" sz="2400" dirty="0" err="1"/>
              <a:t>sinh</a:t>
            </a:r>
            <a:r>
              <a:rPr lang="en-US" sz="2400" dirty="0"/>
              <a:t> ra </a:t>
            </a:r>
            <a:r>
              <a:rPr lang="en-US" sz="2400" dirty="0" err="1"/>
              <a:t>sau</a:t>
            </a:r>
            <a:r>
              <a:rPr lang="en-US" sz="2400" dirty="0"/>
              <a:t> </a:t>
            </a:r>
            <a:r>
              <a:rPr lang="en-US" sz="2400" dirty="0" err="1"/>
              <a:t>đây</a:t>
            </a:r>
            <a:r>
              <a:rPr lang="en-US" sz="2400" dirty="0"/>
              <a:t>: </a:t>
            </a:r>
          </a:p>
          <a:p>
            <a:r>
              <a:rPr lang="en-US" sz="3000" b="1" dirty="0"/>
              <a:t>   DNETLEEDHESWLXFTAAX</a:t>
            </a:r>
          </a:p>
          <a:p>
            <a:pPr marL="285750" indent="-285750">
              <a:buFont typeface="Arial" panose="020B0604020202020204" pitchFamily="34" charset="0"/>
              <a:buChar char="•"/>
            </a:pPr>
            <a:endParaRPr lang="en-US" sz="2400" dirty="0"/>
          </a:p>
          <a:p>
            <a:endParaRPr lang="en-US" dirty="0"/>
          </a:p>
        </p:txBody>
      </p:sp>
      <p:pic>
        <p:nvPicPr>
          <p:cNvPr id="4098" name="Picture 2">
            <a:extLst>
              <a:ext uri="{FF2B5EF4-FFF2-40B4-BE49-F238E27FC236}">
                <a16:creationId xmlns:a16="http://schemas.microsoft.com/office/drawing/2014/main" id="{8130042A-52F2-431F-A0CF-20D92865C47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1447800"/>
            <a:ext cx="6400800" cy="2743200"/>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Arrow Connector 5">
            <a:extLst>
              <a:ext uri="{FF2B5EF4-FFF2-40B4-BE49-F238E27FC236}">
                <a16:creationId xmlns:a16="http://schemas.microsoft.com/office/drawing/2014/main" id="{7333D72D-2E07-482C-A764-9E5FB27F03AE}"/>
              </a:ext>
            </a:extLst>
          </p:cNvPr>
          <p:cNvCxnSpPr/>
          <p:nvPr/>
        </p:nvCxnSpPr>
        <p:spPr>
          <a:xfrm>
            <a:off x="609600" y="2438400"/>
            <a:ext cx="609600" cy="1447800"/>
          </a:xfrm>
          <a:prstGeom prst="straightConnector1">
            <a:avLst/>
          </a:prstGeom>
          <a:ln w="38100">
            <a:solidFill>
              <a:srgbClr val="FF0000"/>
            </a:solidFill>
            <a:tailEnd type="triangle"/>
          </a:ln>
        </p:spPr>
        <p:style>
          <a:lnRef idx="1">
            <a:schemeClr val="accent5"/>
          </a:lnRef>
          <a:fillRef idx="0">
            <a:schemeClr val="accent5"/>
          </a:fillRef>
          <a:effectRef idx="0">
            <a:schemeClr val="accent5"/>
          </a:effectRef>
          <a:fontRef idx="minor">
            <a:schemeClr val="tx1"/>
          </a:fontRef>
        </p:style>
      </p:cxnSp>
      <p:cxnSp>
        <p:nvCxnSpPr>
          <p:cNvPr id="8" name="Straight Arrow Connector 7">
            <a:extLst>
              <a:ext uri="{FF2B5EF4-FFF2-40B4-BE49-F238E27FC236}">
                <a16:creationId xmlns:a16="http://schemas.microsoft.com/office/drawing/2014/main" id="{9E8E1040-D024-498E-9EBC-48C03FC4A094}"/>
              </a:ext>
            </a:extLst>
          </p:cNvPr>
          <p:cNvCxnSpPr/>
          <p:nvPr/>
        </p:nvCxnSpPr>
        <p:spPr>
          <a:xfrm flipV="1">
            <a:off x="1524000" y="2286000"/>
            <a:ext cx="685800" cy="1600200"/>
          </a:xfrm>
          <a:prstGeom prst="straightConnector1">
            <a:avLst/>
          </a:prstGeom>
          <a:ln w="28575">
            <a:solidFill>
              <a:srgbClr val="FF0000"/>
            </a:solidFill>
            <a:tailEnd type="triangle"/>
          </a:ln>
        </p:spPr>
        <p:style>
          <a:lnRef idx="1">
            <a:schemeClr val="accent5"/>
          </a:lnRef>
          <a:fillRef idx="0">
            <a:schemeClr val="accent5"/>
          </a:fillRef>
          <a:effectRef idx="0">
            <a:schemeClr val="accent5"/>
          </a:effectRef>
          <a:fontRef idx="minor">
            <a:schemeClr val="tx1"/>
          </a:fontRef>
        </p:style>
      </p:cxnSp>
      <p:cxnSp>
        <p:nvCxnSpPr>
          <p:cNvPr id="10" name="Straight Arrow Connector 9">
            <a:extLst>
              <a:ext uri="{FF2B5EF4-FFF2-40B4-BE49-F238E27FC236}">
                <a16:creationId xmlns:a16="http://schemas.microsoft.com/office/drawing/2014/main" id="{B93C3091-D95D-496B-A2C9-7A0D0E4EE9D5}"/>
              </a:ext>
            </a:extLst>
          </p:cNvPr>
          <p:cNvCxnSpPr>
            <a:cxnSpLocks/>
          </p:cNvCxnSpPr>
          <p:nvPr/>
        </p:nvCxnSpPr>
        <p:spPr>
          <a:xfrm>
            <a:off x="1866900" y="2286000"/>
            <a:ext cx="723900" cy="1600200"/>
          </a:xfrm>
          <a:prstGeom prst="straightConnector1">
            <a:avLst/>
          </a:prstGeom>
          <a:ln w="28575">
            <a:solidFill>
              <a:srgbClr val="FF0000"/>
            </a:solidFill>
            <a:tailEnd type="triangle"/>
          </a:ln>
        </p:spPr>
        <p:style>
          <a:lnRef idx="1">
            <a:schemeClr val="accent5"/>
          </a:lnRef>
          <a:fillRef idx="0">
            <a:schemeClr val="accent5"/>
          </a:fillRef>
          <a:effectRef idx="0">
            <a:schemeClr val="accent5"/>
          </a:effectRef>
          <a:fontRef idx="minor">
            <a:schemeClr val="tx1"/>
          </a:fontRef>
        </p:style>
      </p:cxnSp>
      <p:cxnSp>
        <p:nvCxnSpPr>
          <p:cNvPr id="16" name="Straight Arrow Connector 15">
            <a:extLst>
              <a:ext uri="{FF2B5EF4-FFF2-40B4-BE49-F238E27FC236}">
                <a16:creationId xmlns:a16="http://schemas.microsoft.com/office/drawing/2014/main" id="{5AAE59D1-E5F6-49EF-85D5-D5CDF46247F5}"/>
              </a:ext>
            </a:extLst>
          </p:cNvPr>
          <p:cNvCxnSpPr>
            <a:cxnSpLocks/>
          </p:cNvCxnSpPr>
          <p:nvPr/>
        </p:nvCxnSpPr>
        <p:spPr>
          <a:xfrm flipV="1">
            <a:off x="2762250" y="2133600"/>
            <a:ext cx="819150" cy="1752600"/>
          </a:xfrm>
          <a:prstGeom prst="straightConnector1">
            <a:avLst/>
          </a:prstGeom>
          <a:ln w="28575">
            <a:solidFill>
              <a:srgbClr val="FF0000"/>
            </a:solidFill>
            <a:tailEnd type="triangle"/>
          </a:ln>
        </p:spPr>
        <p:style>
          <a:lnRef idx="1">
            <a:schemeClr val="accent5"/>
          </a:lnRef>
          <a:fillRef idx="0">
            <a:schemeClr val="accent5"/>
          </a:fillRef>
          <a:effectRef idx="0">
            <a:schemeClr val="accent5"/>
          </a:effectRef>
          <a:fontRef idx="minor">
            <a:schemeClr val="tx1"/>
          </a:fontRef>
        </p:style>
      </p:cxnSp>
      <p:cxnSp>
        <p:nvCxnSpPr>
          <p:cNvPr id="19" name="Straight Arrow Connector 18">
            <a:extLst>
              <a:ext uri="{FF2B5EF4-FFF2-40B4-BE49-F238E27FC236}">
                <a16:creationId xmlns:a16="http://schemas.microsoft.com/office/drawing/2014/main" id="{57CB6476-28B9-47D7-B7CD-CBEEB0EBC4E7}"/>
              </a:ext>
            </a:extLst>
          </p:cNvPr>
          <p:cNvCxnSpPr>
            <a:cxnSpLocks/>
          </p:cNvCxnSpPr>
          <p:nvPr/>
        </p:nvCxnSpPr>
        <p:spPr>
          <a:xfrm>
            <a:off x="3276600" y="2209800"/>
            <a:ext cx="609600" cy="1676400"/>
          </a:xfrm>
          <a:prstGeom prst="straightConnector1">
            <a:avLst/>
          </a:prstGeom>
          <a:ln w="28575">
            <a:solidFill>
              <a:srgbClr val="FF0000"/>
            </a:solidFill>
            <a:tailEnd type="triangle"/>
          </a:ln>
        </p:spPr>
        <p:style>
          <a:lnRef idx="1">
            <a:schemeClr val="accent5"/>
          </a:lnRef>
          <a:fillRef idx="0">
            <a:schemeClr val="accent5"/>
          </a:fillRef>
          <a:effectRef idx="0">
            <a:schemeClr val="accent5"/>
          </a:effectRef>
          <a:fontRef idx="minor">
            <a:schemeClr val="tx1"/>
          </a:fontRef>
        </p:style>
      </p:cxnSp>
      <p:cxnSp>
        <p:nvCxnSpPr>
          <p:cNvPr id="23" name="Straight Arrow Connector 22">
            <a:extLst>
              <a:ext uri="{FF2B5EF4-FFF2-40B4-BE49-F238E27FC236}">
                <a16:creationId xmlns:a16="http://schemas.microsoft.com/office/drawing/2014/main" id="{85C15906-6B5A-4644-8C1E-5AC54DD8CF84}"/>
              </a:ext>
            </a:extLst>
          </p:cNvPr>
          <p:cNvCxnSpPr>
            <a:cxnSpLocks/>
          </p:cNvCxnSpPr>
          <p:nvPr/>
        </p:nvCxnSpPr>
        <p:spPr>
          <a:xfrm flipV="1">
            <a:off x="4075019" y="2209800"/>
            <a:ext cx="735106" cy="1752600"/>
          </a:xfrm>
          <a:prstGeom prst="straightConnector1">
            <a:avLst/>
          </a:prstGeom>
          <a:ln w="28575">
            <a:solidFill>
              <a:srgbClr val="FF0000"/>
            </a:solidFill>
            <a:tailEnd type="triangle"/>
          </a:ln>
        </p:spPr>
        <p:style>
          <a:lnRef idx="1">
            <a:schemeClr val="accent5"/>
          </a:lnRef>
          <a:fillRef idx="0">
            <a:schemeClr val="accent5"/>
          </a:fillRef>
          <a:effectRef idx="0">
            <a:schemeClr val="accent5"/>
          </a:effectRef>
          <a:fontRef idx="minor">
            <a:schemeClr val="tx1"/>
          </a:fontRef>
        </p:style>
      </p:cxnSp>
      <p:cxnSp>
        <p:nvCxnSpPr>
          <p:cNvPr id="25" name="Straight Arrow Connector 24">
            <a:extLst>
              <a:ext uri="{FF2B5EF4-FFF2-40B4-BE49-F238E27FC236}">
                <a16:creationId xmlns:a16="http://schemas.microsoft.com/office/drawing/2014/main" id="{6A8718C2-5F86-4B4C-A8D4-1E01F01FD5DF}"/>
              </a:ext>
            </a:extLst>
          </p:cNvPr>
          <p:cNvCxnSpPr>
            <a:cxnSpLocks/>
          </p:cNvCxnSpPr>
          <p:nvPr/>
        </p:nvCxnSpPr>
        <p:spPr>
          <a:xfrm>
            <a:off x="4568638" y="2324100"/>
            <a:ext cx="689162" cy="1638300"/>
          </a:xfrm>
          <a:prstGeom prst="straightConnector1">
            <a:avLst/>
          </a:prstGeom>
          <a:ln w="28575">
            <a:solidFill>
              <a:srgbClr val="FF0000"/>
            </a:solidFill>
            <a:tailEnd type="triangle"/>
          </a:ln>
        </p:spPr>
        <p:style>
          <a:lnRef idx="1">
            <a:schemeClr val="accent5"/>
          </a:lnRef>
          <a:fillRef idx="0">
            <a:schemeClr val="accent5"/>
          </a:fillRef>
          <a:effectRef idx="0">
            <a:schemeClr val="accent5"/>
          </a:effectRef>
          <a:fontRef idx="minor">
            <a:schemeClr val="tx1"/>
          </a:fontRef>
        </p:style>
      </p:cxnSp>
      <p:cxnSp>
        <p:nvCxnSpPr>
          <p:cNvPr id="27" name="Straight Arrow Connector 26">
            <a:extLst>
              <a:ext uri="{FF2B5EF4-FFF2-40B4-BE49-F238E27FC236}">
                <a16:creationId xmlns:a16="http://schemas.microsoft.com/office/drawing/2014/main" id="{FFB19084-6506-4B1B-8E55-C789D6799CF3}"/>
              </a:ext>
            </a:extLst>
          </p:cNvPr>
          <p:cNvCxnSpPr>
            <a:cxnSpLocks/>
          </p:cNvCxnSpPr>
          <p:nvPr/>
        </p:nvCxnSpPr>
        <p:spPr>
          <a:xfrm flipV="1">
            <a:off x="5371366" y="2133600"/>
            <a:ext cx="735106" cy="1752600"/>
          </a:xfrm>
          <a:prstGeom prst="straightConnector1">
            <a:avLst/>
          </a:prstGeom>
          <a:ln w="28575">
            <a:solidFill>
              <a:srgbClr val="FF0000"/>
            </a:solidFill>
            <a:tailEnd type="triangle"/>
          </a:ln>
        </p:spPr>
        <p:style>
          <a:lnRef idx="1">
            <a:schemeClr val="accent5"/>
          </a:lnRef>
          <a:fillRef idx="0">
            <a:schemeClr val="accent5"/>
          </a:fillRef>
          <a:effectRef idx="0">
            <a:schemeClr val="accent5"/>
          </a:effectRef>
          <a:fontRef idx="minor">
            <a:schemeClr val="tx1"/>
          </a:fontRef>
        </p:style>
      </p:cxnSp>
      <p:cxnSp>
        <p:nvCxnSpPr>
          <p:cNvPr id="28" name="Straight Arrow Connector 27">
            <a:extLst>
              <a:ext uri="{FF2B5EF4-FFF2-40B4-BE49-F238E27FC236}">
                <a16:creationId xmlns:a16="http://schemas.microsoft.com/office/drawing/2014/main" id="{9FE49426-9D16-46C3-B77B-CA25A67A43CD}"/>
              </a:ext>
            </a:extLst>
          </p:cNvPr>
          <p:cNvCxnSpPr>
            <a:cxnSpLocks/>
          </p:cNvCxnSpPr>
          <p:nvPr/>
        </p:nvCxnSpPr>
        <p:spPr>
          <a:xfrm>
            <a:off x="5883702" y="2209800"/>
            <a:ext cx="716389" cy="1752600"/>
          </a:xfrm>
          <a:prstGeom prst="straightConnector1">
            <a:avLst/>
          </a:prstGeom>
          <a:ln w="28575">
            <a:solidFill>
              <a:srgbClr val="FF0000"/>
            </a:solidFill>
            <a:tailEnd type="triangle"/>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25959172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par>
                                <p:cTn id="9" presetID="10" presetClass="entr" presetSubtype="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par>
                                <p:cTn id="12" presetID="10" presetClass="entr" presetSubtype="0" fill="hold" nodeType="with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500"/>
                                        <p:tgtEl>
                                          <p:spTgt spid="8"/>
                                        </p:tgtEl>
                                      </p:cBhvr>
                                    </p:animEffect>
                                  </p:childTnLst>
                                </p:cTn>
                              </p:par>
                              <p:par>
                                <p:cTn id="15" presetID="10" presetClass="entr" presetSubtype="0"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par>
                                <p:cTn id="18" presetID="10" presetClass="entr" presetSubtype="0" fill="hold" nodeType="withEffect">
                                  <p:stCondLst>
                                    <p:cond delay="0"/>
                                  </p:stCondLst>
                                  <p:childTnLst>
                                    <p:set>
                                      <p:cBhvr>
                                        <p:cTn id="19" dur="1" fill="hold">
                                          <p:stCondLst>
                                            <p:cond delay="0"/>
                                          </p:stCondLst>
                                        </p:cTn>
                                        <p:tgtEl>
                                          <p:spTgt spid="16"/>
                                        </p:tgtEl>
                                        <p:attrNameLst>
                                          <p:attrName>style.visibility</p:attrName>
                                        </p:attrNameLst>
                                      </p:cBhvr>
                                      <p:to>
                                        <p:strVal val="visible"/>
                                      </p:to>
                                    </p:set>
                                    <p:animEffect transition="in" filter="fade">
                                      <p:cBhvr>
                                        <p:cTn id="20" dur="500"/>
                                        <p:tgtEl>
                                          <p:spTgt spid="16"/>
                                        </p:tgtEl>
                                      </p:cBhvr>
                                    </p:animEffect>
                                  </p:childTnLst>
                                </p:cTn>
                              </p:par>
                              <p:par>
                                <p:cTn id="21" presetID="10" presetClass="entr" presetSubtype="0" fill="hold" nodeType="with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fade">
                                      <p:cBhvr>
                                        <p:cTn id="23" dur="500"/>
                                        <p:tgtEl>
                                          <p:spTgt spid="19"/>
                                        </p:tgtEl>
                                      </p:cBhvr>
                                    </p:animEffect>
                                  </p:childTnLst>
                                </p:cTn>
                              </p:par>
                              <p:par>
                                <p:cTn id="24" presetID="10" presetClass="entr" presetSubtype="0" fill="hold" nodeType="withEffect">
                                  <p:stCondLst>
                                    <p:cond delay="0"/>
                                  </p:stCondLst>
                                  <p:childTnLst>
                                    <p:set>
                                      <p:cBhvr>
                                        <p:cTn id="25" dur="1" fill="hold">
                                          <p:stCondLst>
                                            <p:cond delay="0"/>
                                          </p:stCondLst>
                                        </p:cTn>
                                        <p:tgtEl>
                                          <p:spTgt spid="23"/>
                                        </p:tgtEl>
                                        <p:attrNameLst>
                                          <p:attrName>style.visibility</p:attrName>
                                        </p:attrNameLst>
                                      </p:cBhvr>
                                      <p:to>
                                        <p:strVal val="visible"/>
                                      </p:to>
                                    </p:set>
                                    <p:animEffect transition="in" filter="fade">
                                      <p:cBhvr>
                                        <p:cTn id="26" dur="500"/>
                                        <p:tgtEl>
                                          <p:spTgt spid="23"/>
                                        </p:tgtEl>
                                      </p:cBhvr>
                                    </p:animEffect>
                                  </p:childTnLst>
                                </p:cTn>
                              </p:par>
                              <p:par>
                                <p:cTn id="27" presetID="10" presetClass="entr" presetSubtype="0" fill="hold" nodeType="withEffect">
                                  <p:stCondLst>
                                    <p:cond delay="0"/>
                                  </p:stCondLst>
                                  <p:childTnLst>
                                    <p:set>
                                      <p:cBhvr>
                                        <p:cTn id="28" dur="1" fill="hold">
                                          <p:stCondLst>
                                            <p:cond delay="0"/>
                                          </p:stCondLst>
                                        </p:cTn>
                                        <p:tgtEl>
                                          <p:spTgt spid="25"/>
                                        </p:tgtEl>
                                        <p:attrNameLst>
                                          <p:attrName>style.visibility</p:attrName>
                                        </p:attrNameLst>
                                      </p:cBhvr>
                                      <p:to>
                                        <p:strVal val="visible"/>
                                      </p:to>
                                    </p:set>
                                    <p:animEffect transition="in" filter="fade">
                                      <p:cBhvr>
                                        <p:cTn id="29" dur="500"/>
                                        <p:tgtEl>
                                          <p:spTgt spid="25"/>
                                        </p:tgtEl>
                                      </p:cBhvr>
                                    </p:animEffect>
                                  </p:childTnLst>
                                </p:cTn>
                              </p:par>
                              <p:par>
                                <p:cTn id="30" presetID="10" presetClass="entr" presetSubtype="0" fill="hold" nodeType="withEffect">
                                  <p:stCondLst>
                                    <p:cond delay="0"/>
                                  </p:stCondLst>
                                  <p:childTnLst>
                                    <p:set>
                                      <p:cBhvr>
                                        <p:cTn id="31" dur="1" fill="hold">
                                          <p:stCondLst>
                                            <p:cond delay="0"/>
                                          </p:stCondLst>
                                        </p:cTn>
                                        <p:tgtEl>
                                          <p:spTgt spid="27"/>
                                        </p:tgtEl>
                                        <p:attrNameLst>
                                          <p:attrName>style.visibility</p:attrName>
                                        </p:attrNameLst>
                                      </p:cBhvr>
                                      <p:to>
                                        <p:strVal val="visible"/>
                                      </p:to>
                                    </p:set>
                                    <p:animEffect transition="in" filter="fade">
                                      <p:cBhvr>
                                        <p:cTn id="32" dur="500"/>
                                        <p:tgtEl>
                                          <p:spTgt spid="27"/>
                                        </p:tgtEl>
                                      </p:cBhvr>
                                    </p:animEffect>
                                  </p:childTnLst>
                                </p:cTn>
                              </p:par>
                              <p:par>
                                <p:cTn id="33" presetID="10" presetClass="entr" presetSubtype="0" fill="hold" nodeType="withEffect">
                                  <p:stCondLst>
                                    <p:cond delay="0"/>
                                  </p:stCondLst>
                                  <p:childTnLst>
                                    <p:set>
                                      <p:cBhvr>
                                        <p:cTn id="34" dur="1" fill="hold">
                                          <p:stCondLst>
                                            <p:cond delay="0"/>
                                          </p:stCondLst>
                                        </p:cTn>
                                        <p:tgtEl>
                                          <p:spTgt spid="28"/>
                                        </p:tgtEl>
                                        <p:attrNameLst>
                                          <p:attrName>style.visibility</p:attrName>
                                        </p:attrNameLst>
                                      </p:cBhvr>
                                      <p:to>
                                        <p:strVal val="visible"/>
                                      </p:to>
                                    </p:set>
                                    <p:animEffect transition="in" filter="fade">
                                      <p:cBhvr>
                                        <p:cTn id="35" dur="500"/>
                                        <p:tgtEl>
                                          <p:spTgt spid="28"/>
                                        </p:tgtEl>
                                      </p:cBhvr>
                                    </p:animEffect>
                                  </p:childTnLst>
                                </p:cTn>
                              </p:par>
                              <p:par>
                                <p:cTn id="36" presetID="10" presetClass="entr" presetSubtype="0" fill="hold" nodeType="withEffect">
                                  <p:stCondLst>
                                    <p:cond delay="0"/>
                                  </p:stCondLst>
                                  <p:childTnLst>
                                    <p:set>
                                      <p:cBhvr>
                                        <p:cTn id="37" dur="1" fill="hold">
                                          <p:stCondLst>
                                            <p:cond delay="0"/>
                                          </p:stCondLst>
                                        </p:cTn>
                                        <p:tgtEl>
                                          <p:spTgt spid="4098"/>
                                        </p:tgtEl>
                                        <p:attrNameLst>
                                          <p:attrName>style.visibility</p:attrName>
                                        </p:attrNameLst>
                                      </p:cBhvr>
                                      <p:to>
                                        <p:strVal val="visible"/>
                                      </p:to>
                                    </p:set>
                                    <p:animEffect transition="in" filter="fade">
                                      <p:cBhvr>
                                        <p:cTn id="38" dur="500"/>
                                        <p:tgtEl>
                                          <p:spTgt spid="4098"/>
                                        </p:tgtEl>
                                      </p:cBhvr>
                                    </p:animEffect>
                                  </p:childTnLst>
                                </p:cTn>
                              </p:par>
                            </p:childTnLst>
                          </p:cTn>
                        </p:par>
                        <p:par>
                          <p:cTn id="39" fill="hold">
                            <p:stCondLst>
                              <p:cond delay="500"/>
                            </p:stCondLst>
                            <p:childTnLst>
                              <p:par>
                                <p:cTn id="40" presetID="2" presetClass="entr" presetSubtype="4" fill="hold" nodeType="afterEffect">
                                  <p:stCondLst>
                                    <p:cond delay="0"/>
                                  </p:stCondLst>
                                  <p:childTnLst>
                                    <p:set>
                                      <p:cBhvr>
                                        <p:cTn id="41" dur="1" fill="hold">
                                          <p:stCondLst>
                                            <p:cond delay="0"/>
                                          </p:stCondLst>
                                        </p:cTn>
                                        <p:tgtEl>
                                          <p:spTgt spid="4">
                                            <p:txEl>
                                              <p:pRg st="0" end="0"/>
                                            </p:txEl>
                                          </p:spTgt>
                                        </p:tgtEl>
                                        <p:attrNameLst>
                                          <p:attrName>style.visibility</p:attrName>
                                        </p:attrNameLst>
                                      </p:cBhvr>
                                      <p:to>
                                        <p:strVal val="visible"/>
                                      </p:to>
                                    </p:set>
                                    <p:anim calcmode="lin" valueType="num">
                                      <p:cBhvr additive="base">
                                        <p:cTn id="42"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par>
                          <p:cTn id="44" fill="hold">
                            <p:stCondLst>
                              <p:cond delay="1000"/>
                            </p:stCondLst>
                            <p:childTnLst>
                              <p:par>
                                <p:cTn id="45" presetID="2" presetClass="entr" presetSubtype="4" fill="hold" nodeType="afterEffect">
                                  <p:stCondLst>
                                    <p:cond delay="0"/>
                                  </p:stCondLst>
                                  <p:childTnLst>
                                    <p:set>
                                      <p:cBhvr>
                                        <p:cTn id="46" dur="1" fill="hold">
                                          <p:stCondLst>
                                            <p:cond delay="0"/>
                                          </p:stCondLst>
                                        </p:cTn>
                                        <p:tgtEl>
                                          <p:spTgt spid="4">
                                            <p:txEl>
                                              <p:pRg st="1" end="1"/>
                                            </p:txEl>
                                          </p:spTgt>
                                        </p:tgtEl>
                                        <p:attrNameLst>
                                          <p:attrName>style.visibility</p:attrName>
                                        </p:attrNameLst>
                                      </p:cBhvr>
                                      <p:to>
                                        <p:strVal val="visible"/>
                                      </p:to>
                                    </p:set>
                                    <p:anim calcmode="lin" valueType="num">
                                      <p:cBhvr additive="base">
                                        <p:cTn id="47"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par>
                          <p:cTn id="49" fill="hold">
                            <p:stCondLst>
                              <p:cond delay="1500"/>
                            </p:stCondLst>
                            <p:childTnLst>
                              <p:par>
                                <p:cTn id="50" presetID="2" presetClass="entr" presetSubtype="4" fill="hold" nodeType="afterEffect">
                                  <p:stCondLst>
                                    <p:cond delay="0"/>
                                  </p:stCondLst>
                                  <p:childTnLst>
                                    <p:set>
                                      <p:cBhvr>
                                        <p:cTn id="51" dur="1" fill="hold">
                                          <p:stCondLst>
                                            <p:cond delay="0"/>
                                          </p:stCondLst>
                                        </p:cTn>
                                        <p:tgtEl>
                                          <p:spTgt spid="4">
                                            <p:txEl>
                                              <p:pRg st="2" end="2"/>
                                            </p:txEl>
                                          </p:spTgt>
                                        </p:tgtEl>
                                        <p:attrNameLst>
                                          <p:attrName>style.visibility</p:attrName>
                                        </p:attrNameLst>
                                      </p:cBhvr>
                                      <p:to>
                                        <p:strVal val="visible"/>
                                      </p:to>
                                    </p:set>
                                    <p:anim calcmode="lin" valueType="num">
                                      <p:cBhvr additive="base">
                                        <p:cTn id="52"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53"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par>
                          <p:cTn id="54" fill="hold">
                            <p:stCondLst>
                              <p:cond delay="2000"/>
                            </p:stCondLst>
                            <p:childTnLst>
                              <p:par>
                                <p:cTn id="55" presetID="2" presetClass="entr" presetSubtype="4" fill="hold" nodeType="afterEffect">
                                  <p:stCondLst>
                                    <p:cond delay="0"/>
                                  </p:stCondLst>
                                  <p:childTnLst>
                                    <p:set>
                                      <p:cBhvr>
                                        <p:cTn id="56" dur="1" fill="hold">
                                          <p:stCondLst>
                                            <p:cond delay="0"/>
                                          </p:stCondLst>
                                        </p:cTn>
                                        <p:tgtEl>
                                          <p:spTgt spid="4">
                                            <p:txEl>
                                              <p:pRg st="3" end="3"/>
                                            </p:txEl>
                                          </p:spTgt>
                                        </p:tgtEl>
                                        <p:attrNameLst>
                                          <p:attrName>style.visibility</p:attrName>
                                        </p:attrNameLst>
                                      </p:cBhvr>
                                      <p:to>
                                        <p:strVal val="visible"/>
                                      </p:to>
                                    </p:set>
                                    <p:anim calcmode="lin" valueType="num">
                                      <p:cBhvr additive="base">
                                        <p:cTn id="57"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par>
                          <p:cTn id="59" fill="hold">
                            <p:stCondLst>
                              <p:cond delay="2500"/>
                            </p:stCondLst>
                            <p:childTnLst>
                              <p:par>
                                <p:cTn id="60" presetID="2" presetClass="entr" presetSubtype="4" fill="hold" nodeType="afterEffect">
                                  <p:stCondLst>
                                    <p:cond delay="0"/>
                                  </p:stCondLst>
                                  <p:childTnLst>
                                    <p:set>
                                      <p:cBhvr>
                                        <p:cTn id="61" dur="1" fill="hold">
                                          <p:stCondLst>
                                            <p:cond delay="0"/>
                                          </p:stCondLst>
                                        </p:cTn>
                                        <p:tgtEl>
                                          <p:spTgt spid="4">
                                            <p:txEl>
                                              <p:pRg st="4" end="4"/>
                                            </p:txEl>
                                          </p:spTgt>
                                        </p:tgtEl>
                                        <p:attrNameLst>
                                          <p:attrName>style.visibility</p:attrName>
                                        </p:attrNameLst>
                                      </p:cBhvr>
                                      <p:to>
                                        <p:strVal val="visible"/>
                                      </p:to>
                                    </p:set>
                                    <p:anim calcmode="lin" valueType="num">
                                      <p:cBhvr additive="base">
                                        <p:cTn id="62"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63"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4EEE79-3491-4E6D-846A-8C0423C09E3F}"/>
              </a:ext>
            </a:extLst>
          </p:cNvPr>
          <p:cNvSpPr>
            <a:spLocks noGrp="1"/>
          </p:cNvSpPr>
          <p:nvPr>
            <p:ph type="title"/>
          </p:nvPr>
        </p:nvSpPr>
        <p:spPr>
          <a:xfrm>
            <a:off x="7047032" y="381000"/>
            <a:ext cx="5032173" cy="1219200"/>
          </a:xfrm>
        </p:spPr>
        <p:txBody>
          <a:bodyPr>
            <a:normAutofit fontScale="90000"/>
          </a:bodyPr>
          <a:lstStyle/>
          <a:p>
            <a:pPr algn="just"/>
            <a:r>
              <a:rPr lang="en-US" dirty="0"/>
              <a:t>QUÁ TRÌNH GIẢI MÃ CỦA THUẬT TOÁN RAILFENCE</a:t>
            </a:r>
          </a:p>
        </p:txBody>
      </p:sp>
      <p:sp>
        <p:nvSpPr>
          <p:cNvPr id="4" name="Text Placeholder 3">
            <a:extLst>
              <a:ext uri="{FF2B5EF4-FFF2-40B4-BE49-F238E27FC236}">
                <a16:creationId xmlns:a16="http://schemas.microsoft.com/office/drawing/2014/main" id="{472059A5-79F9-43AE-B9E3-E91334A40F30}"/>
              </a:ext>
            </a:extLst>
          </p:cNvPr>
          <p:cNvSpPr>
            <a:spLocks noGrp="1"/>
          </p:cNvSpPr>
          <p:nvPr>
            <p:ph type="body" sz="half" idx="2"/>
          </p:nvPr>
        </p:nvSpPr>
        <p:spPr>
          <a:xfrm>
            <a:off x="7162800" y="1905000"/>
            <a:ext cx="5029200" cy="3581400"/>
          </a:xfrm>
        </p:spPr>
        <p:txBody>
          <a:bodyPr>
            <a:normAutofit fontScale="92500" lnSpcReduction="10000"/>
          </a:bodyPr>
          <a:lstStyle/>
          <a:p>
            <a:pPr marL="285750" indent="-285750">
              <a:buFont typeface="Arial" panose="020B0604020202020204" pitchFamily="34" charset="0"/>
              <a:buChar char="•"/>
            </a:pPr>
            <a:r>
              <a:rPr lang="en-US" sz="2400" dirty="0" err="1"/>
              <a:t>Đoạn</a:t>
            </a:r>
            <a:r>
              <a:rPr lang="en-US" sz="2400" dirty="0"/>
              <a:t> </a:t>
            </a:r>
            <a:r>
              <a:rPr lang="en-US" sz="2400" dirty="0" err="1"/>
              <a:t>mã</a:t>
            </a:r>
            <a:r>
              <a:rPr lang="en-US" sz="2400" dirty="0"/>
              <a:t>  </a:t>
            </a:r>
            <a:r>
              <a:rPr lang="en-US" sz="2400" dirty="0" err="1"/>
              <a:t>sau</a:t>
            </a:r>
            <a:r>
              <a:rPr lang="en-US" sz="2400" dirty="0"/>
              <a:t> </a:t>
            </a:r>
            <a:r>
              <a:rPr lang="en-US" sz="2400" dirty="0" err="1"/>
              <a:t>đây</a:t>
            </a:r>
            <a:r>
              <a:rPr lang="en-US" sz="2400" dirty="0"/>
              <a:t>: </a:t>
            </a:r>
          </a:p>
          <a:p>
            <a:r>
              <a:rPr lang="en-US" sz="3000" b="1" dirty="0"/>
              <a:t>   DNETLEEDHESWLXFTAAX</a:t>
            </a:r>
            <a:endParaRPr lang="en-US" sz="2400" dirty="0"/>
          </a:p>
          <a:p>
            <a:pPr marL="285750" indent="-285750">
              <a:buFont typeface="Arial" panose="020B0604020202020204" pitchFamily="34" charset="0"/>
              <a:buChar char="•"/>
            </a:pPr>
            <a:r>
              <a:rPr lang="en-US" sz="2400" dirty="0" err="1"/>
              <a:t>Với</a:t>
            </a:r>
            <a:r>
              <a:rPr lang="en-US" sz="2400" dirty="0"/>
              <a:t> </a:t>
            </a:r>
            <a:r>
              <a:rPr lang="en-US" sz="3000" dirty="0"/>
              <a:t>k = 3</a:t>
            </a:r>
            <a:r>
              <a:rPr lang="en-US" sz="2400" dirty="0"/>
              <a:t>.</a:t>
            </a:r>
          </a:p>
          <a:p>
            <a:pPr marL="342900" indent="-342900">
              <a:buFont typeface="Arial" panose="020B0604020202020204" pitchFamily="34" charset="0"/>
              <a:buChar char="•"/>
            </a:pPr>
            <a:r>
              <a:rPr lang="en-US" sz="2400" dirty="0" err="1"/>
              <a:t>Viết</a:t>
            </a:r>
            <a:r>
              <a:rPr lang="en-US" sz="2400" dirty="0"/>
              <a:t> </a:t>
            </a:r>
            <a:r>
              <a:rPr lang="en-US" sz="2400" dirty="0" err="1"/>
              <a:t>từ</a:t>
            </a:r>
            <a:r>
              <a:rPr lang="en-US" sz="2400" dirty="0"/>
              <a:t> </a:t>
            </a:r>
            <a:r>
              <a:rPr lang="en-US" sz="2400" dirty="0" err="1"/>
              <a:t>trái</a:t>
            </a:r>
            <a:r>
              <a:rPr lang="en-US" sz="2400" dirty="0"/>
              <a:t> qua </a:t>
            </a:r>
            <a:r>
              <a:rPr lang="en-US" sz="2400" dirty="0" err="1"/>
              <a:t>phải</a:t>
            </a:r>
            <a:r>
              <a:rPr lang="en-US" sz="2400" dirty="0"/>
              <a:t> </a:t>
            </a:r>
            <a:r>
              <a:rPr lang="en-US" sz="2400" dirty="0" err="1"/>
              <a:t>theo</a:t>
            </a:r>
            <a:r>
              <a:rPr lang="en-US" sz="2400" dirty="0"/>
              <a:t> </a:t>
            </a:r>
            <a:r>
              <a:rPr lang="en-US" sz="2400" dirty="0" err="1"/>
              <a:t>đoạn</a:t>
            </a:r>
            <a:r>
              <a:rPr lang="en-US" sz="2400" dirty="0"/>
              <a:t> </a:t>
            </a:r>
            <a:r>
              <a:rPr lang="en-US" sz="2400" dirty="0" err="1"/>
              <a:t>mã</a:t>
            </a:r>
            <a:r>
              <a:rPr lang="en-US" sz="2400" dirty="0"/>
              <a:t> </a:t>
            </a:r>
            <a:r>
              <a:rPr lang="en-US" sz="2400" dirty="0" err="1"/>
              <a:t>và</a:t>
            </a:r>
            <a:r>
              <a:rPr lang="en-US" sz="2400" dirty="0"/>
              <a:t> </a:t>
            </a:r>
            <a:r>
              <a:rPr lang="en-US" sz="2400" dirty="0" err="1"/>
              <a:t>cách</a:t>
            </a:r>
            <a:r>
              <a:rPr lang="en-US" sz="2400" dirty="0"/>
              <a:t> ra </a:t>
            </a:r>
            <a:r>
              <a:rPr lang="en-US" sz="2400" dirty="0" err="1"/>
              <a:t>theo</a:t>
            </a:r>
            <a:r>
              <a:rPr lang="en-US" sz="2400" dirty="0"/>
              <a:t> </a:t>
            </a:r>
            <a:r>
              <a:rPr lang="en-US" sz="2400" dirty="0" err="1"/>
              <a:t>số</a:t>
            </a:r>
            <a:r>
              <a:rPr lang="en-US" sz="2400" dirty="0"/>
              <a:t> k </a:t>
            </a:r>
            <a:r>
              <a:rPr lang="en-US" sz="2400" dirty="0" err="1"/>
              <a:t>là</a:t>
            </a:r>
            <a:r>
              <a:rPr lang="en-US" sz="2400" dirty="0"/>
              <a:t> 3.</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err="1"/>
              <a:t>Và</a:t>
            </a:r>
            <a:r>
              <a:rPr lang="en-US" sz="2400" dirty="0"/>
              <a:t> </a:t>
            </a:r>
            <a:r>
              <a:rPr lang="en-US" sz="2400" dirty="0" err="1"/>
              <a:t>viết</a:t>
            </a:r>
            <a:r>
              <a:rPr lang="en-US" sz="2400" dirty="0"/>
              <a:t> </a:t>
            </a:r>
            <a:r>
              <a:rPr lang="en-US" sz="2400" dirty="0" err="1"/>
              <a:t>theo</a:t>
            </a:r>
            <a:r>
              <a:rPr lang="en-US" sz="2400" dirty="0"/>
              <a:t> zig zag </a:t>
            </a:r>
            <a:r>
              <a:rPr lang="en-US" sz="2400" dirty="0" err="1"/>
              <a:t>giống</a:t>
            </a:r>
            <a:r>
              <a:rPr lang="en-US" sz="2400" dirty="0"/>
              <a:t> </a:t>
            </a:r>
            <a:r>
              <a:rPr lang="en-US" sz="2400" dirty="0" err="1"/>
              <a:t>như</a:t>
            </a:r>
            <a:r>
              <a:rPr lang="en-US" sz="2400" dirty="0"/>
              <a:t> </a:t>
            </a:r>
            <a:r>
              <a:rPr lang="en-US" sz="2400" dirty="0" err="1"/>
              <a:t>quá</a:t>
            </a:r>
            <a:r>
              <a:rPr lang="en-US" sz="2400" dirty="0"/>
              <a:t> </a:t>
            </a:r>
            <a:r>
              <a:rPr lang="en-US" sz="2400" dirty="0" err="1"/>
              <a:t>trình</a:t>
            </a:r>
            <a:r>
              <a:rPr lang="en-US" sz="2400" dirty="0"/>
              <a:t> </a:t>
            </a:r>
            <a:r>
              <a:rPr lang="en-US" sz="2400" dirty="0" err="1"/>
              <a:t>mã</a:t>
            </a:r>
            <a:r>
              <a:rPr lang="en-US" sz="2400" dirty="0"/>
              <a:t> </a:t>
            </a:r>
            <a:r>
              <a:rPr lang="en-US" sz="2400" dirty="0" err="1"/>
              <a:t>hóa</a:t>
            </a:r>
            <a:r>
              <a:rPr lang="en-US" sz="2400" dirty="0"/>
              <a:t>.</a:t>
            </a:r>
          </a:p>
          <a:p>
            <a:pPr marL="342900" indent="-342900">
              <a:buFont typeface="Arial" panose="020B0604020202020204" pitchFamily="34" charset="0"/>
              <a:buChar char="•"/>
            </a:pPr>
            <a:r>
              <a:rPr lang="en-US" sz="2400" dirty="0"/>
              <a:t>Sau </a:t>
            </a:r>
            <a:r>
              <a:rPr lang="en-US" sz="2400" dirty="0" err="1"/>
              <a:t>quá</a:t>
            </a:r>
            <a:r>
              <a:rPr lang="en-US" sz="2400" dirty="0"/>
              <a:t> </a:t>
            </a:r>
            <a:r>
              <a:rPr lang="en-US" sz="2400" dirty="0" err="1"/>
              <a:t>trình</a:t>
            </a:r>
            <a:r>
              <a:rPr lang="en-US" sz="2400" dirty="0"/>
              <a:t> </a:t>
            </a:r>
            <a:r>
              <a:rPr lang="en-US" sz="2400" dirty="0" err="1"/>
              <a:t>giải</a:t>
            </a:r>
            <a:r>
              <a:rPr lang="en-US" sz="2400" dirty="0"/>
              <a:t> </a:t>
            </a:r>
            <a:r>
              <a:rPr lang="en-US" sz="2400" dirty="0" err="1"/>
              <a:t>mã</a:t>
            </a:r>
            <a:r>
              <a:rPr lang="en-US" sz="2400" dirty="0"/>
              <a:t> </a:t>
            </a:r>
            <a:r>
              <a:rPr lang="en-US" sz="2400" dirty="0" err="1"/>
              <a:t>thì</a:t>
            </a:r>
            <a:r>
              <a:rPr lang="en-US" sz="2400" dirty="0"/>
              <a:t> </a:t>
            </a:r>
            <a:r>
              <a:rPr lang="en-US" sz="2400" dirty="0" err="1"/>
              <a:t>đoạn</a:t>
            </a:r>
            <a:r>
              <a:rPr lang="en-US" sz="2400" dirty="0"/>
              <a:t> </a:t>
            </a:r>
            <a:r>
              <a:rPr lang="en-US" sz="2400" dirty="0" err="1"/>
              <a:t>mã</a:t>
            </a:r>
            <a:r>
              <a:rPr lang="en-US" sz="2400" dirty="0"/>
              <a:t> </a:t>
            </a:r>
            <a:r>
              <a:rPr lang="en-US" sz="2400" dirty="0" err="1"/>
              <a:t>sẽ</a:t>
            </a:r>
            <a:r>
              <a:rPr lang="en-US" sz="2400" dirty="0"/>
              <a:t> </a:t>
            </a:r>
            <a:r>
              <a:rPr lang="en-US" sz="2400" dirty="0" err="1"/>
              <a:t>được</a:t>
            </a:r>
            <a:r>
              <a:rPr lang="en-US" sz="2400" dirty="0"/>
              <a:t> </a:t>
            </a:r>
            <a:r>
              <a:rPr lang="en-US" sz="2400" dirty="0" err="1"/>
              <a:t>chuyển</a:t>
            </a:r>
            <a:r>
              <a:rPr lang="en-US" sz="2400" dirty="0"/>
              <a:t> </a:t>
            </a:r>
            <a:r>
              <a:rPr lang="en-US" sz="2400" dirty="0" err="1"/>
              <a:t>hóa</a:t>
            </a:r>
            <a:r>
              <a:rPr lang="en-US" sz="2400" dirty="0"/>
              <a:t> </a:t>
            </a:r>
            <a:r>
              <a:rPr lang="en-US" sz="2400" dirty="0" err="1"/>
              <a:t>thành</a:t>
            </a:r>
            <a:r>
              <a:rPr lang="en-US" sz="2400" dirty="0"/>
              <a:t>:</a:t>
            </a:r>
          </a:p>
          <a:p>
            <a:pPr algn="ctr"/>
            <a:r>
              <a:rPr lang="en-US" sz="3200" b="1" dirty="0"/>
              <a:t>defend the east wall.</a:t>
            </a:r>
          </a:p>
          <a:p>
            <a:endParaRPr lang="en-US" sz="2400" dirty="0"/>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endParaRPr lang="en-US" sz="2400" dirty="0"/>
          </a:p>
          <a:p>
            <a:endParaRPr lang="en-US" dirty="0"/>
          </a:p>
        </p:txBody>
      </p:sp>
      <p:pic>
        <p:nvPicPr>
          <p:cNvPr id="4098" name="Picture 2">
            <a:extLst>
              <a:ext uri="{FF2B5EF4-FFF2-40B4-BE49-F238E27FC236}">
                <a16:creationId xmlns:a16="http://schemas.microsoft.com/office/drawing/2014/main" id="{8130042A-52F2-431F-A0CF-20D92865C47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1447800"/>
            <a:ext cx="6400800" cy="2743200"/>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Arrow Connector 4">
            <a:extLst>
              <a:ext uri="{FF2B5EF4-FFF2-40B4-BE49-F238E27FC236}">
                <a16:creationId xmlns:a16="http://schemas.microsoft.com/office/drawing/2014/main" id="{01A2B602-5A6D-4678-89BC-18E54853DB81}"/>
              </a:ext>
            </a:extLst>
          </p:cNvPr>
          <p:cNvCxnSpPr>
            <a:cxnSpLocks/>
          </p:cNvCxnSpPr>
          <p:nvPr/>
        </p:nvCxnSpPr>
        <p:spPr>
          <a:xfrm>
            <a:off x="609600" y="1828800"/>
            <a:ext cx="6172200" cy="0"/>
          </a:xfrm>
          <a:prstGeom prst="straightConnector1">
            <a:avLst/>
          </a:prstGeom>
          <a:ln w="28575">
            <a:solidFill>
              <a:srgbClr val="FF0000"/>
            </a:solidFill>
            <a:tailEnd type="triangle"/>
          </a:ln>
        </p:spPr>
        <p:style>
          <a:lnRef idx="1">
            <a:schemeClr val="accent5"/>
          </a:lnRef>
          <a:fillRef idx="0">
            <a:schemeClr val="accent5"/>
          </a:fillRef>
          <a:effectRef idx="0">
            <a:schemeClr val="accent5"/>
          </a:effectRef>
          <a:fontRef idx="minor">
            <a:schemeClr val="tx1"/>
          </a:fontRef>
        </p:style>
      </p:cxnSp>
      <p:cxnSp>
        <p:nvCxnSpPr>
          <p:cNvPr id="9" name="Straight Arrow Connector 8">
            <a:extLst>
              <a:ext uri="{FF2B5EF4-FFF2-40B4-BE49-F238E27FC236}">
                <a16:creationId xmlns:a16="http://schemas.microsoft.com/office/drawing/2014/main" id="{3E08EAFB-A68B-4437-A67E-D25B1ED4AAAF}"/>
              </a:ext>
            </a:extLst>
          </p:cNvPr>
          <p:cNvCxnSpPr>
            <a:cxnSpLocks/>
          </p:cNvCxnSpPr>
          <p:nvPr/>
        </p:nvCxnSpPr>
        <p:spPr>
          <a:xfrm>
            <a:off x="571500" y="2590800"/>
            <a:ext cx="6172200" cy="0"/>
          </a:xfrm>
          <a:prstGeom prst="straightConnector1">
            <a:avLst/>
          </a:prstGeom>
          <a:ln w="28575">
            <a:solidFill>
              <a:srgbClr val="FF0000"/>
            </a:solidFill>
            <a:tailEnd type="triangle"/>
          </a:ln>
        </p:spPr>
        <p:style>
          <a:lnRef idx="1">
            <a:schemeClr val="accent5"/>
          </a:lnRef>
          <a:fillRef idx="0">
            <a:schemeClr val="accent5"/>
          </a:fillRef>
          <a:effectRef idx="0">
            <a:schemeClr val="accent5"/>
          </a:effectRef>
          <a:fontRef idx="minor">
            <a:schemeClr val="tx1"/>
          </a:fontRef>
        </p:style>
      </p:cxnSp>
      <p:cxnSp>
        <p:nvCxnSpPr>
          <p:cNvPr id="10" name="Straight Arrow Connector 9">
            <a:extLst>
              <a:ext uri="{FF2B5EF4-FFF2-40B4-BE49-F238E27FC236}">
                <a16:creationId xmlns:a16="http://schemas.microsoft.com/office/drawing/2014/main" id="{73DDAA9D-1D1F-4EFC-8288-9C19AAD7C7B1}"/>
              </a:ext>
            </a:extLst>
          </p:cNvPr>
          <p:cNvCxnSpPr>
            <a:cxnSpLocks/>
          </p:cNvCxnSpPr>
          <p:nvPr/>
        </p:nvCxnSpPr>
        <p:spPr>
          <a:xfrm>
            <a:off x="609600" y="3411071"/>
            <a:ext cx="6172200" cy="0"/>
          </a:xfrm>
          <a:prstGeom prst="straightConnector1">
            <a:avLst/>
          </a:prstGeom>
          <a:ln w="28575">
            <a:solidFill>
              <a:srgbClr val="FF0000"/>
            </a:solidFill>
            <a:tailEnd type="triangle"/>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5727776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par>
                                <p:cTn id="9" presetID="16" presetClass="entr" presetSubtype="21" fill="hold" nodeType="withEffect">
                                  <p:stCondLst>
                                    <p:cond delay="0"/>
                                  </p:stCondLst>
                                  <p:childTnLst>
                                    <p:set>
                                      <p:cBhvr>
                                        <p:cTn id="10" dur="1" fill="hold">
                                          <p:stCondLst>
                                            <p:cond delay="0"/>
                                          </p:stCondLst>
                                        </p:cTn>
                                        <p:tgtEl>
                                          <p:spTgt spid="4098"/>
                                        </p:tgtEl>
                                        <p:attrNameLst>
                                          <p:attrName>style.visibility</p:attrName>
                                        </p:attrNameLst>
                                      </p:cBhvr>
                                      <p:to>
                                        <p:strVal val="visible"/>
                                      </p:to>
                                    </p:set>
                                    <p:animEffect transition="in" filter="barn(inVertical)">
                                      <p:cBhvr>
                                        <p:cTn id="11" dur="500"/>
                                        <p:tgtEl>
                                          <p:spTgt spid="4098"/>
                                        </p:tgtEl>
                                      </p:cBhvr>
                                    </p:animEffect>
                                  </p:childTnLst>
                                </p:cTn>
                              </p:par>
                              <p:par>
                                <p:cTn id="12" presetID="16" presetClass="entr" presetSubtype="21" fill="hold" nodeType="with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barn(inVertical)">
                                      <p:cBhvr>
                                        <p:cTn id="14" dur="500"/>
                                        <p:tgtEl>
                                          <p:spTgt spid="5"/>
                                        </p:tgtEl>
                                      </p:cBhvr>
                                    </p:animEffect>
                                  </p:childTnLst>
                                </p:cTn>
                              </p:par>
                              <p:par>
                                <p:cTn id="15" presetID="16" presetClass="entr" presetSubtype="21" fill="hold" nodeType="with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barn(inVertical)">
                                      <p:cBhvr>
                                        <p:cTn id="17" dur="500"/>
                                        <p:tgtEl>
                                          <p:spTgt spid="9"/>
                                        </p:tgtEl>
                                      </p:cBhvr>
                                    </p:animEffect>
                                  </p:childTnLst>
                                </p:cTn>
                              </p:par>
                              <p:par>
                                <p:cTn id="18" presetID="16" presetClass="entr" presetSubtype="21" fill="hold" nodeType="with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barn(inVertical)">
                                      <p:cBhvr>
                                        <p:cTn id="20" dur="500"/>
                                        <p:tgtEl>
                                          <p:spTgt spid="10"/>
                                        </p:tgtEl>
                                      </p:cBhvr>
                                    </p:animEffect>
                                  </p:childTnLst>
                                </p:cTn>
                              </p:par>
                            </p:childTnLst>
                          </p:cTn>
                        </p:par>
                        <p:par>
                          <p:cTn id="21" fill="hold">
                            <p:stCondLst>
                              <p:cond delay="500"/>
                            </p:stCondLst>
                            <p:childTnLst>
                              <p:par>
                                <p:cTn id="22" presetID="2" presetClass="entr" presetSubtype="4" fill="hold" nodeType="afterEffect">
                                  <p:stCondLst>
                                    <p:cond delay="0"/>
                                  </p:stCondLst>
                                  <p:childTnLst>
                                    <p:set>
                                      <p:cBhvr>
                                        <p:cTn id="23" dur="1" fill="hold">
                                          <p:stCondLst>
                                            <p:cond delay="0"/>
                                          </p:stCondLst>
                                        </p:cTn>
                                        <p:tgtEl>
                                          <p:spTgt spid="4">
                                            <p:txEl>
                                              <p:pRg st="0" end="0"/>
                                            </p:txEl>
                                          </p:spTgt>
                                        </p:tgtEl>
                                        <p:attrNameLst>
                                          <p:attrName>style.visibility</p:attrName>
                                        </p:attrNameLst>
                                      </p:cBhvr>
                                      <p:to>
                                        <p:strVal val="visible"/>
                                      </p:to>
                                    </p:set>
                                    <p:anim calcmode="lin" valueType="num">
                                      <p:cBhvr additive="base">
                                        <p:cTn id="24"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par>
                          <p:cTn id="26" fill="hold">
                            <p:stCondLst>
                              <p:cond delay="1000"/>
                            </p:stCondLst>
                            <p:childTnLst>
                              <p:par>
                                <p:cTn id="27" presetID="2" presetClass="entr" presetSubtype="4" fill="hold" nodeType="afterEffect">
                                  <p:stCondLst>
                                    <p:cond delay="0"/>
                                  </p:stCondLst>
                                  <p:childTnLst>
                                    <p:set>
                                      <p:cBhvr>
                                        <p:cTn id="28" dur="1" fill="hold">
                                          <p:stCondLst>
                                            <p:cond delay="0"/>
                                          </p:stCondLst>
                                        </p:cTn>
                                        <p:tgtEl>
                                          <p:spTgt spid="4">
                                            <p:txEl>
                                              <p:pRg st="1" end="1"/>
                                            </p:txEl>
                                          </p:spTgt>
                                        </p:tgtEl>
                                        <p:attrNameLst>
                                          <p:attrName>style.visibility</p:attrName>
                                        </p:attrNameLst>
                                      </p:cBhvr>
                                      <p:to>
                                        <p:strVal val="visible"/>
                                      </p:to>
                                    </p:set>
                                    <p:anim calcmode="lin" valueType="num">
                                      <p:cBhvr additive="base">
                                        <p:cTn id="29"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par>
                          <p:cTn id="31" fill="hold">
                            <p:stCondLst>
                              <p:cond delay="1500"/>
                            </p:stCondLst>
                            <p:childTnLst>
                              <p:par>
                                <p:cTn id="32" presetID="2" presetClass="entr" presetSubtype="4" fill="hold" nodeType="afterEffect">
                                  <p:stCondLst>
                                    <p:cond delay="0"/>
                                  </p:stCondLst>
                                  <p:childTnLst>
                                    <p:set>
                                      <p:cBhvr>
                                        <p:cTn id="33" dur="1" fill="hold">
                                          <p:stCondLst>
                                            <p:cond delay="0"/>
                                          </p:stCondLst>
                                        </p:cTn>
                                        <p:tgtEl>
                                          <p:spTgt spid="4">
                                            <p:txEl>
                                              <p:pRg st="2" end="2"/>
                                            </p:txEl>
                                          </p:spTgt>
                                        </p:tgtEl>
                                        <p:attrNameLst>
                                          <p:attrName>style.visibility</p:attrName>
                                        </p:attrNameLst>
                                      </p:cBhvr>
                                      <p:to>
                                        <p:strVal val="visible"/>
                                      </p:to>
                                    </p:set>
                                    <p:anim calcmode="lin" valueType="num">
                                      <p:cBhvr additive="base">
                                        <p:cTn id="34"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35"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par>
                          <p:cTn id="36" fill="hold">
                            <p:stCondLst>
                              <p:cond delay="2000"/>
                            </p:stCondLst>
                            <p:childTnLst>
                              <p:par>
                                <p:cTn id="37" presetID="2" presetClass="entr" presetSubtype="4" fill="hold" nodeType="afterEffect">
                                  <p:stCondLst>
                                    <p:cond delay="0"/>
                                  </p:stCondLst>
                                  <p:childTnLst>
                                    <p:set>
                                      <p:cBhvr>
                                        <p:cTn id="38" dur="1" fill="hold">
                                          <p:stCondLst>
                                            <p:cond delay="0"/>
                                          </p:stCondLst>
                                        </p:cTn>
                                        <p:tgtEl>
                                          <p:spTgt spid="4">
                                            <p:txEl>
                                              <p:pRg st="3" end="3"/>
                                            </p:txEl>
                                          </p:spTgt>
                                        </p:tgtEl>
                                        <p:attrNameLst>
                                          <p:attrName>style.visibility</p:attrName>
                                        </p:attrNameLst>
                                      </p:cBhvr>
                                      <p:to>
                                        <p:strVal val="visible"/>
                                      </p:to>
                                    </p:set>
                                    <p:anim calcmode="lin" valueType="num">
                                      <p:cBhvr additive="base">
                                        <p:cTn id="39"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par>
                          <p:cTn id="41" fill="hold">
                            <p:stCondLst>
                              <p:cond delay="2500"/>
                            </p:stCondLst>
                            <p:childTnLst>
                              <p:par>
                                <p:cTn id="42" presetID="2" presetClass="entr" presetSubtype="4" fill="hold" nodeType="afterEffect">
                                  <p:stCondLst>
                                    <p:cond delay="0"/>
                                  </p:stCondLst>
                                  <p:childTnLst>
                                    <p:set>
                                      <p:cBhvr>
                                        <p:cTn id="43" dur="1" fill="hold">
                                          <p:stCondLst>
                                            <p:cond delay="0"/>
                                          </p:stCondLst>
                                        </p:cTn>
                                        <p:tgtEl>
                                          <p:spTgt spid="4">
                                            <p:txEl>
                                              <p:pRg st="5" end="5"/>
                                            </p:txEl>
                                          </p:spTgt>
                                        </p:tgtEl>
                                        <p:attrNameLst>
                                          <p:attrName>style.visibility</p:attrName>
                                        </p:attrNameLst>
                                      </p:cBhvr>
                                      <p:to>
                                        <p:strVal val="visible"/>
                                      </p:to>
                                    </p:set>
                                    <p:anim calcmode="lin" valueType="num">
                                      <p:cBhvr additive="base">
                                        <p:cTn id="44"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45" dur="500" fill="hold"/>
                                        <p:tgtEl>
                                          <p:spTgt spid="4">
                                            <p:txEl>
                                              <p:pRg st="5" end="5"/>
                                            </p:txEl>
                                          </p:spTgt>
                                        </p:tgtEl>
                                        <p:attrNameLst>
                                          <p:attrName>ppt_y</p:attrName>
                                        </p:attrNameLst>
                                      </p:cBhvr>
                                      <p:tavLst>
                                        <p:tav tm="0">
                                          <p:val>
                                            <p:strVal val="1+#ppt_h/2"/>
                                          </p:val>
                                        </p:tav>
                                        <p:tav tm="100000">
                                          <p:val>
                                            <p:strVal val="#ppt_y"/>
                                          </p:val>
                                        </p:tav>
                                      </p:tavLst>
                                    </p:anim>
                                  </p:childTnLst>
                                </p:cTn>
                              </p:par>
                            </p:childTnLst>
                          </p:cTn>
                        </p:par>
                        <p:par>
                          <p:cTn id="46" fill="hold">
                            <p:stCondLst>
                              <p:cond delay="3000"/>
                            </p:stCondLst>
                            <p:childTnLst>
                              <p:par>
                                <p:cTn id="47" presetID="2" presetClass="entr" presetSubtype="4" fill="hold" nodeType="afterEffect">
                                  <p:stCondLst>
                                    <p:cond delay="0"/>
                                  </p:stCondLst>
                                  <p:childTnLst>
                                    <p:set>
                                      <p:cBhvr>
                                        <p:cTn id="48" dur="1" fill="hold">
                                          <p:stCondLst>
                                            <p:cond delay="0"/>
                                          </p:stCondLst>
                                        </p:cTn>
                                        <p:tgtEl>
                                          <p:spTgt spid="4">
                                            <p:txEl>
                                              <p:pRg st="6" end="6"/>
                                            </p:txEl>
                                          </p:spTgt>
                                        </p:tgtEl>
                                        <p:attrNameLst>
                                          <p:attrName>style.visibility</p:attrName>
                                        </p:attrNameLst>
                                      </p:cBhvr>
                                      <p:to>
                                        <p:strVal val="visible"/>
                                      </p:to>
                                    </p:set>
                                    <p:anim calcmode="lin" valueType="num">
                                      <p:cBhvr additive="base">
                                        <p:cTn id="49"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4">
                                            <p:txEl>
                                              <p:pRg st="6" end="6"/>
                                            </p:txEl>
                                          </p:spTgt>
                                        </p:tgtEl>
                                        <p:attrNameLst>
                                          <p:attrName>ppt_y</p:attrName>
                                        </p:attrNameLst>
                                      </p:cBhvr>
                                      <p:tavLst>
                                        <p:tav tm="0">
                                          <p:val>
                                            <p:strVal val="1+#ppt_h/2"/>
                                          </p:val>
                                        </p:tav>
                                        <p:tav tm="100000">
                                          <p:val>
                                            <p:strVal val="#ppt_y"/>
                                          </p:val>
                                        </p:tav>
                                      </p:tavLst>
                                    </p:anim>
                                  </p:childTnLst>
                                </p:cTn>
                              </p:par>
                            </p:childTnLst>
                          </p:cTn>
                        </p:par>
                        <p:par>
                          <p:cTn id="51" fill="hold">
                            <p:stCondLst>
                              <p:cond delay="3500"/>
                            </p:stCondLst>
                            <p:childTnLst>
                              <p:par>
                                <p:cTn id="52" presetID="2" presetClass="entr" presetSubtype="4" fill="hold" nodeType="afterEffect">
                                  <p:stCondLst>
                                    <p:cond delay="0"/>
                                  </p:stCondLst>
                                  <p:childTnLst>
                                    <p:set>
                                      <p:cBhvr>
                                        <p:cTn id="53" dur="1" fill="hold">
                                          <p:stCondLst>
                                            <p:cond delay="0"/>
                                          </p:stCondLst>
                                        </p:cTn>
                                        <p:tgtEl>
                                          <p:spTgt spid="4">
                                            <p:txEl>
                                              <p:pRg st="7" end="7"/>
                                            </p:txEl>
                                          </p:spTgt>
                                        </p:tgtEl>
                                        <p:attrNameLst>
                                          <p:attrName>style.visibility</p:attrName>
                                        </p:attrNameLst>
                                      </p:cBhvr>
                                      <p:to>
                                        <p:strVal val="visible"/>
                                      </p:to>
                                    </p:set>
                                    <p:anim calcmode="lin" valueType="num">
                                      <p:cBhvr additive="base">
                                        <p:cTn id="54" dur="500" fill="hold"/>
                                        <p:tgtEl>
                                          <p:spTgt spid="4">
                                            <p:txEl>
                                              <p:pRg st="7" end="7"/>
                                            </p:txEl>
                                          </p:spTgt>
                                        </p:tgtEl>
                                        <p:attrNameLst>
                                          <p:attrName>ppt_x</p:attrName>
                                        </p:attrNameLst>
                                      </p:cBhvr>
                                      <p:tavLst>
                                        <p:tav tm="0">
                                          <p:val>
                                            <p:strVal val="#ppt_x"/>
                                          </p:val>
                                        </p:tav>
                                        <p:tav tm="100000">
                                          <p:val>
                                            <p:strVal val="#ppt_x"/>
                                          </p:val>
                                        </p:tav>
                                      </p:tavLst>
                                    </p:anim>
                                    <p:anim calcmode="lin" valueType="num">
                                      <p:cBhvr additive="base">
                                        <p:cTn id="55" dur="500" fill="hold"/>
                                        <p:tgtEl>
                                          <p:spTgt spid="4">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4408D88E-FB6A-4F1D-B1D2-2DB38C90C0F2}"/>
              </a:ext>
            </a:extLst>
          </p:cNvPr>
          <p:cNvGraphicFramePr>
            <a:graphicFrameLocks noGrp="1"/>
          </p:cNvGraphicFramePr>
          <p:nvPr>
            <p:extLst>
              <p:ext uri="{D42A27DB-BD31-4B8C-83A1-F6EECF244321}">
                <p14:modId xmlns:p14="http://schemas.microsoft.com/office/powerpoint/2010/main" val="3801816056"/>
              </p:ext>
            </p:extLst>
          </p:nvPr>
        </p:nvGraphicFramePr>
        <p:xfrm>
          <a:off x="1524000" y="457200"/>
          <a:ext cx="9448800" cy="5486399"/>
        </p:xfrm>
        <a:graphic>
          <a:graphicData uri="http://schemas.openxmlformats.org/drawingml/2006/table">
            <a:tbl>
              <a:tblPr firstRow="1" firstCol="1" bandRow="1">
                <a:tableStyleId>{5C22544A-7EE6-4342-B048-85BDC9FD1C3A}</a:tableStyleId>
              </a:tblPr>
              <a:tblGrid>
                <a:gridCol w="4724400">
                  <a:extLst>
                    <a:ext uri="{9D8B030D-6E8A-4147-A177-3AD203B41FA5}">
                      <a16:colId xmlns:a16="http://schemas.microsoft.com/office/drawing/2014/main" val="3067594859"/>
                    </a:ext>
                  </a:extLst>
                </a:gridCol>
                <a:gridCol w="4724400">
                  <a:extLst>
                    <a:ext uri="{9D8B030D-6E8A-4147-A177-3AD203B41FA5}">
                      <a16:colId xmlns:a16="http://schemas.microsoft.com/office/drawing/2014/main" val="3386160586"/>
                    </a:ext>
                  </a:extLst>
                </a:gridCol>
              </a:tblGrid>
              <a:tr h="536145">
                <a:tc>
                  <a:txBody>
                    <a:bodyPr/>
                    <a:lstStyle/>
                    <a:p>
                      <a:pPr marL="0" marR="0" algn="ctr">
                        <a:lnSpc>
                          <a:spcPct val="107000"/>
                        </a:lnSpc>
                        <a:spcBef>
                          <a:spcPts val="0"/>
                        </a:spcBef>
                        <a:spcAft>
                          <a:spcPts val="0"/>
                        </a:spcAft>
                      </a:pPr>
                      <a:r>
                        <a:rPr lang="en-US" sz="1600">
                          <a:effectLst/>
                        </a:rPr>
                        <a:t>Họ và tên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600">
                          <a:effectLst/>
                        </a:rPr>
                        <a:t>Công việc</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458297181"/>
                  </a:ext>
                </a:extLst>
              </a:tr>
              <a:tr h="1658414">
                <a:tc>
                  <a:txBody>
                    <a:bodyPr/>
                    <a:lstStyle/>
                    <a:p>
                      <a:pPr marL="0" marR="0" algn="l">
                        <a:lnSpc>
                          <a:spcPct val="107000"/>
                        </a:lnSpc>
                        <a:spcBef>
                          <a:spcPts val="0"/>
                        </a:spcBef>
                        <a:spcAft>
                          <a:spcPts val="0"/>
                        </a:spcAft>
                      </a:pPr>
                      <a:r>
                        <a:rPr lang="en-US" sz="1600" dirty="0" err="1">
                          <a:effectLst/>
                        </a:rPr>
                        <a:t>Nguyễn</a:t>
                      </a:r>
                      <a:r>
                        <a:rPr lang="en-US" sz="1600" dirty="0">
                          <a:effectLst/>
                        </a:rPr>
                        <a:t> Lê </a:t>
                      </a:r>
                      <a:r>
                        <a:rPr lang="en-US" sz="1600" dirty="0" err="1">
                          <a:effectLst/>
                        </a:rPr>
                        <a:t>Thúy</a:t>
                      </a:r>
                      <a:r>
                        <a:rPr lang="en-US" sz="1600" dirty="0">
                          <a:effectLst/>
                        </a:rPr>
                        <a:t> </a:t>
                      </a:r>
                      <a:r>
                        <a:rPr lang="en-US" sz="1600" dirty="0" err="1">
                          <a:effectLst/>
                        </a:rPr>
                        <a:t>Vy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1600">
                          <a:effectLst/>
                        </a:rPr>
                        <a:t>Lập trình trên Netbeans phía server và client với giao thức UDP</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83188668"/>
                  </a:ext>
                </a:extLst>
              </a:tr>
              <a:tr h="1097280">
                <a:tc>
                  <a:txBody>
                    <a:bodyPr/>
                    <a:lstStyle/>
                    <a:p>
                      <a:pPr marL="0" marR="0" algn="l">
                        <a:lnSpc>
                          <a:spcPct val="107000"/>
                        </a:lnSpc>
                        <a:spcBef>
                          <a:spcPts val="0"/>
                        </a:spcBef>
                        <a:spcAft>
                          <a:spcPts val="0"/>
                        </a:spcAft>
                      </a:pPr>
                      <a:r>
                        <a:rPr lang="en-US" sz="1600" dirty="0" err="1">
                          <a:effectLst/>
                        </a:rPr>
                        <a:t>Nguyễn</a:t>
                      </a:r>
                      <a:r>
                        <a:rPr lang="en-US" sz="1600" dirty="0">
                          <a:effectLst/>
                        </a:rPr>
                        <a:t> </a:t>
                      </a:r>
                      <a:r>
                        <a:rPr lang="en-US" sz="1600" dirty="0" err="1">
                          <a:effectLst/>
                        </a:rPr>
                        <a:t>Hoàng</a:t>
                      </a:r>
                      <a:r>
                        <a:rPr lang="en-US" sz="1600" dirty="0">
                          <a:effectLst/>
                        </a:rPr>
                        <a:t> Long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1600">
                          <a:effectLst/>
                        </a:rPr>
                        <a:t>Thiết kế giao diện cho chương trình.</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57107476"/>
                  </a:ext>
                </a:extLst>
              </a:tr>
              <a:tr h="1097280">
                <a:tc>
                  <a:txBody>
                    <a:bodyPr/>
                    <a:lstStyle/>
                    <a:p>
                      <a:pPr marL="0" marR="0" algn="l">
                        <a:lnSpc>
                          <a:spcPct val="107000"/>
                        </a:lnSpc>
                        <a:spcBef>
                          <a:spcPts val="0"/>
                        </a:spcBef>
                        <a:spcAft>
                          <a:spcPts val="0"/>
                        </a:spcAft>
                      </a:pPr>
                      <a:r>
                        <a:rPr lang="en-US" sz="1600">
                          <a:effectLst/>
                        </a:rPr>
                        <a:t>Phạm Duy Hoàng</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1600">
                          <a:effectLst/>
                        </a:rPr>
                        <a:t>Mã hóa tập tin gửi bằng thuật toán  Rail Fence.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75098888"/>
                  </a:ext>
                </a:extLst>
              </a:tr>
              <a:tr h="1097280">
                <a:tc>
                  <a:txBody>
                    <a:bodyPr/>
                    <a:lstStyle/>
                    <a:p>
                      <a:pPr marL="0" marR="0" algn="l">
                        <a:lnSpc>
                          <a:spcPct val="107000"/>
                        </a:lnSpc>
                        <a:spcBef>
                          <a:spcPts val="0"/>
                        </a:spcBef>
                        <a:spcAft>
                          <a:spcPts val="0"/>
                        </a:spcAft>
                      </a:pPr>
                      <a:r>
                        <a:rPr lang="en-US" sz="1600">
                          <a:effectLst/>
                        </a:rPr>
                        <a:t>Trần Thị Thanh Thủy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1600" dirty="0" err="1">
                          <a:effectLst/>
                        </a:rPr>
                        <a:t>Giải</a:t>
                      </a:r>
                      <a:r>
                        <a:rPr lang="en-US" sz="1600" dirty="0">
                          <a:effectLst/>
                        </a:rPr>
                        <a:t> </a:t>
                      </a:r>
                      <a:r>
                        <a:rPr lang="en-US" sz="1600" dirty="0" err="1">
                          <a:effectLst/>
                        </a:rPr>
                        <a:t>mã</a:t>
                      </a:r>
                      <a:r>
                        <a:rPr lang="en-US" sz="1600" dirty="0">
                          <a:effectLst/>
                        </a:rPr>
                        <a:t> </a:t>
                      </a:r>
                      <a:r>
                        <a:rPr lang="en-US" sz="1600" dirty="0" err="1">
                          <a:effectLst/>
                        </a:rPr>
                        <a:t>tập</a:t>
                      </a:r>
                      <a:r>
                        <a:rPr lang="en-US" sz="1600" dirty="0">
                          <a:effectLst/>
                        </a:rPr>
                        <a:t> tin </a:t>
                      </a:r>
                      <a:r>
                        <a:rPr lang="en-US" sz="1600" dirty="0" err="1">
                          <a:effectLst/>
                        </a:rPr>
                        <a:t>gửi</a:t>
                      </a:r>
                      <a:r>
                        <a:rPr lang="en-US" sz="1600" dirty="0">
                          <a:effectLst/>
                        </a:rPr>
                        <a:t> </a:t>
                      </a:r>
                      <a:r>
                        <a:rPr lang="en-US" sz="1600" dirty="0" err="1">
                          <a:effectLst/>
                        </a:rPr>
                        <a:t>bằng</a:t>
                      </a:r>
                      <a:r>
                        <a:rPr lang="en-US" sz="1600" dirty="0">
                          <a:effectLst/>
                        </a:rPr>
                        <a:t> </a:t>
                      </a:r>
                      <a:r>
                        <a:rPr lang="en-US" sz="1600" dirty="0" err="1">
                          <a:effectLst/>
                        </a:rPr>
                        <a:t>thuật</a:t>
                      </a:r>
                      <a:r>
                        <a:rPr lang="en-US" sz="1600" dirty="0">
                          <a:effectLst/>
                        </a:rPr>
                        <a:t> </a:t>
                      </a:r>
                      <a:r>
                        <a:rPr lang="en-US" sz="1600" dirty="0" err="1">
                          <a:effectLst/>
                        </a:rPr>
                        <a:t>toán</a:t>
                      </a:r>
                      <a:r>
                        <a:rPr lang="en-US" sz="1600" dirty="0">
                          <a:effectLst/>
                        </a:rPr>
                        <a:t>  Rail Fence.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52333687"/>
                  </a:ext>
                </a:extLst>
              </a:tr>
            </a:tbl>
          </a:graphicData>
        </a:graphic>
      </p:graphicFrame>
    </p:spTree>
    <p:extLst>
      <p:ext uri="{BB962C8B-B14F-4D97-AF65-F5344CB8AC3E}">
        <p14:creationId xmlns:p14="http://schemas.microsoft.com/office/powerpoint/2010/main" val="2420699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NỘI DUNG BÁO CÁO</a:t>
            </a:r>
            <a:endParaRPr dirty="0"/>
          </a:p>
        </p:txBody>
      </p:sp>
      <p:sp>
        <p:nvSpPr>
          <p:cNvPr id="14" name="Content Placeholder 13"/>
          <p:cNvSpPr>
            <a:spLocks noGrp="1"/>
          </p:cNvSpPr>
          <p:nvPr>
            <p:ph idx="1"/>
          </p:nvPr>
        </p:nvSpPr>
        <p:spPr/>
        <p:txBody>
          <a:bodyPr>
            <a:normAutofit/>
          </a:bodyPr>
          <a:lstStyle/>
          <a:p>
            <a:r>
              <a:rPr lang="en-US" sz="5000" b="1" dirty="0">
                <a:solidFill>
                  <a:schemeClr val="tx1">
                    <a:lumMod val="75000"/>
                  </a:schemeClr>
                </a:solidFill>
                <a:hlinkClick r:id="rId2" action="ppaction://hlinksldjump">
                  <a:extLst>
                    <a:ext uri="{A12FA001-AC4F-418D-AE19-62706E023703}">
                      <ahyp:hlinkClr xmlns:ahyp="http://schemas.microsoft.com/office/drawing/2018/hyperlinkcolor" val="tx"/>
                    </a:ext>
                  </a:extLst>
                </a:hlinkClick>
              </a:rPr>
              <a:t>SƠ LƯỢC VỀ UDP</a:t>
            </a:r>
            <a:endParaRPr sz="5000" b="1" dirty="0">
              <a:solidFill>
                <a:schemeClr val="tx1">
                  <a:lumMod val="75000"/>
                </a:schemeClr>
              </a:solidFill>
            </a:endParaRPr>
          </a:p>
          <a:p>
            <a:r>
              <a:rPr lang="en-US" sz="5000" b="1" dirty="0">
                <a:solidFill>
                  <a:schemeClr val="tx1">
                    <a:lumMod val="75000"/>
                  </a:schemeClr>
                </a:solidFill>
              </a:rPr>
              <a:t> </a:t>
            </a:r>
            <a:r>
              <a:rPr lang="en-US" sz="5000" b="1" dirty="0">
                <a:solidFill>
                  <a:schemeClr val="tx1">
                    <a:lumMod val="75000"/>
                  </a:schemeClr>
                </a:solidFill>
                <a:hlinkClick r:id="rId3" action="ppaction://hlinksldjump">
                  <a:extLst>
                    <a:ext uri="{A12FA001-AC4F-418D-AE19-62706E023703}">
                      <ahyp:hlinkClr xmlns:ahyp="http://schemas.microsoft.com/office/drawing/2018/hyperlinkcolor" val="tx"/>
                    </a:ext>
                  </a:extLst>
                </a:hlinkClick>
              </a:rPr>
              <a:t>THREAD</a:t>
            </a:r>
            <a:endParaRPr sz="5000" b="1" dirty="0">
              <a:solidFill>
                <a:schemeClr val="tx1">
                  <a:lumMod val="75000"/>
                </a:schemeClr>
              </a:solidFill>
            </a:endParaRPr>
          </a:p>
          <a:p>
            <a:r>
              <a:rPr lang="en-US" sz="5000" b="1" dirty="0">
                <a:solidFill>
                  <a:schemeClr val="tx1">
                    <a:lumMod val="75000"/>
                  </a:schemeClr>
                </a:solidFill>
                <a:hlinkClick r:id="rId4" action="ppaction://hlinksldjump">
                  <a:extLst>
                    <a:ext uri="{A12FA001-AC4F-418D-AE19-62706E023703}">
                      <ahyp:hlinkClr xmlns:ahyp="http://schemas.microsoft.com/office/drawing/2018/hyperlinkcolor" val="tx"/>
                    </a:ext>
                  </a:extLst>
                </a:hlinkClick>
              </a:rPr>
              <a:t>ĐỒ ÁN BÁO CÁO</a:t>
            </a:r>
            <a:endParaRPr sz="5000" b="1" dirty="0">
              <a:solidFill>
                <a:schemeClr val="tx1">
                  <a:lumMod val="75000"/>
                </a:schemeClr>
              </a:solidFill>
            </a:endParaRPr>
          </a:p>
        </p:txBody>
      </p:sp>
    </p:spTree>
    <p:extLst>
      <p:ext uri="{BB962C8B-B14F-4D97-AF65-F5344CB8AC3E}">
        <p14:creationId xmlns:p14="http://schemas.microsoft.com/office/powerpoint/2010/main" val="30428263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par>
                          <p:cTn id="8" fill="hold">
                            <p:stCondLst>
                              <p:cond delay="500"/>
                            </p:stCondLst>
                            <p:childTnLst>
                              <p:par>
                                <p:cTn id="9" presetID="2" presetClass="entr" presetSubtype="4" fill="hold" nodeType="afterEffect">
                                  <p:stCondLst>
                                    <p:cond delay="0"/>
                                  </p:stCondLst>
                                  <p:childTnLst>
                                    <p:set>
                                      <p:cBhvr>
                                        <p:cTn id="10" dur="1" fill="hold">
                                          <p:stCondLst>
                                            <p:cond delay="0"/>
                                          </p:stCondLst>
                                        </p:cTn>
                                        <p:tgtEl>
                                          <p:spTgt spid="14">
                                            <p:txEl>
                                              <p:pRg st="0" end="0"/>
                                            </p:txEl>
                                          </p:spTgt>
                                        </p:tgtEl>
                                        <p:attrNameLst>
                                          <p:attrName>style.visibility</p:attrName>
                                        </p:attrNameLst>
                                      </p:cBhvr>
                                      <p:to>
                                        <p:strVal val="visible"/>
                                      </p:to>
                                    </p:set>
                                    <p:anim calcmode="lin" valueType="num">
                                      <p:cBhvr additive="base">
                                        <p:cTn id="11" dur="500" fill="hold"/>
                                        <p:tgtEl>
                                          <p:spTgt spid="14">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4">
                                            <p:txEl>
                                              <p:pRg st="0" end="0"/>
                                            </p:txEl>
                                          </p:spTgt>
                                        </p:tgtEl>
                                        <p:attrNameLst>
                                          <p:attrName>ppt_y</p:attrName>
                                        </p:attrNameLst>
                                      </p:cBhvr>
                                      <p:tavLst>
                                        <p:tav tm="0">
                                          <p:val>
                                            <p:strVal val="1+#ppt_h/2"/>
                                          </p:val>
                                        </p:tav>
                                        <p:tav tm="100000">
                                          <p:val>
                                            <p:strVal val="#ppt_y"/>
                                          </p:val>
                                        </p:tav>
                                      </p:tavLst>
                                    </p:anim>
                                  </p:childTnLst>
                                </p:cTn>
                              </p:par>
                            </p:childTnLst>
                          </p:cTn>
                        </p:par>
                        <p:par>
                          <p:cTn id="13" fill="hold">
                            <p:stCondLst>
                              <p:cond delay="1000"/>
                            </p:stCondLst>
                            <p:childTnLst>
                              <p:par>
                                <p:cTn id="14" presetID="2" presetClass="entr" presetSubtype="4" fill="hold" nodeType="afterEffect">
                                  <p:stCondLst>
                                    <p:cond delay="0"/>
                                  </p:stCondLst>
                                  <p:childTnLst>
                                    <p:set>
                                      <p:cBhvr>
                                        <p:cTn id="15" dur="1" fill="hold">
                                          <p:stCondLst>
                                            <p:cond delay="0"/>
                                          </p:stCondLst>
                                        </p:cTn>
                                        <p:tgtEl>
                                          <p:spTgt spid="14">
                                            <p:txEl>
                                              <p:pRg st="1" end="1"/>
                                            </p:txEl>
                                          </p:spTgt>
                                        </p:tgtEl>
                                        <p:attrNameLst>
                                          <p:attrName>style.visibility</p:attrName>
                                        </p:attrNameLst>
                                      </p:cBhvr>
                                      <p:to>
                                        <p:strVal val="visible"/>
                                      </p:to>
                                    </p:set>
                                    <p:anim calcmode="lin" valueType="num">
                                      <p:cBhvr additive="base">
                                        <p:cTn id="16" dur="500" fill="hold"/>
                                        <p:tgtEl>
                                          <p:spTgt spid="14">
                                            <p:txEl>
                                              <p:pRg st="1" end="1"/>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14">
                                            <p:txEl>
                                              <p:pRg st="1" end="1"/>
                                            </p:txEl>
                                          </p:spTgt>
                                        </p:tgtEl>
                                        <p:attrNameLst>
                                          <p:attrName>ppt_y</p:attrName>
                                        </p:attrNameLst>
                                      </p:cBhvr>
                                      <p:tavLst>
                                        <p:tav tm="0">
                                          <p:val>
                                            <p:strVal val="1+#ppt_h/2"/>
                                          </p:val>
                                        </p:tav>
                                        <p:tav tm="100000">
                                          <p:val>
                                            <p:strVal val="#ppt_y"/>
                                          </p:val>
                                        </p:tav>
                                      </p:tavLst>
                                    </p:anim>
                                  </p:childTnLst>
                                </p:cTn>
                              </p:par>
                            </p:childTnLst>
                          </p:cTn>
                        </p:par>
                        <p:par>
                          <p:cTn id="18" fill="hold">
                            <p:stCondLst>
                              <p:cond delay="1500"/>
                            </p:stCondLst>
                            <p:childTnLst>
                              <p:par>
                                <p:cTn id="19" presetID="2" presetClass="entr" presetSubtype="4" fill="hold" nodeType="afterEffect">
                                  <p:stCondLst>
                                    <p:cond delay="0"/>
                                  </p:stCondLst>
                                  <p:childTnLst>
                                    <p:set>
                                      <p:cBhvr>
                                        <p:cTn id="20" dur="1" fill="hold">
                                          <p:stCondLst>
                                            <p:cond delay="0"/>
                                          </p:stCondLst>
                                        </p:cTn>
                                        <p:tgtEl>
                                          <p:spTgt spid="14">
                                            <p:txEl>
                                              <p:pRg st="2" end="2"/>
                                            </p:txEl>
                                          </p:spTgt>
                                        </p:tgtEl>
                                        <p:attrNameLst>
                                          <p:attrName>style.visibility</p:attrName>
                                        </p:attrNameLst>
                                      </p:cBhvr>
                                      <p:to>
                                        <p:strVal val="visible"/>
                                      </p:to>
                                    </p:set>
                                    <p:anim calcmode="lin" valueType="num">
                                      <p:cBhvr additive="base">
                                        <p:cTn id="21" dur="500" fill="hold"/>
                                        <p:tgtEl>
                                          <p:spTgt spid="14">
                                            <p:txEl>
                                              <p:pRg st="2" end="2"/>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4">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524000" y="2857500"/>
            <a:ext cx="9144000" cy="1143000"/>
          </a:xfrm>
        </p:spPr>
        <p:txBody>
          <a:bodyPr>
            <a:normAutofit/>
          </a:bodyPr>
          <a:lstStyle/>
          <a:p>
            <a:pPr algn="ctr"/>
            <a:r>
              <a:rPr lang="en-US" sz="5400" dirty="0"/>
              <a:t>SƠ LƯỢC VỀ UDP </a:t>
            </a:r>
            <a:endParaRPr sz="5400" dirty="0"/>
          </a:p>
        </p:txBody>
      </p:sp>
      <p:sp>
        <p:nvSpPr>
          <p:cNvPr id="4" name="Content Placeholder 3">
            <a:extLst>
              <a:ext uri="{FF2B5EF4-FFF2-40B4-BE49-F238E27FC236}">
                <a16:creationId xmlns:a16="http://schemas.microsoft.com/office/drawing/2014/main" id="{CAA2CE16-2E32-471E-82B8-63204AFAFCE7}"/>
              </a:ext>
            </a:extLst>
          </p:cNvPr>
          <p:cNvSpPr>
            <a:spLocks noGrp="1"/>
          </p:cNvSpPr>
          <p:nvPr>
            <p:ph idx="1"/>
          </p:nvPr>
        </p:nvSpPr>
        <p:spPr>
          <a:xfrm>
            <a:off x="2743200" y="5791200"/>
            <a:ext cx="9144000" cy="4267200"/>
          </a:xfrm>
        </p:spPr>
        <p:txBody>
          <a:bodyPr/>
          <a:lstStyle/>
          <a:p>
            <a:endParaRPr lang="en-US" dirty="0"/>
          </a:p>
        </p:txBody>
      </p:sp>
    </p:spTree>
    <p:extLst>
      <p:ext uri="{BB962C8B-B14F-4D97-AF65-F5344CB8AC3E}">
        <p14:creationId xmlns:p14="http://schemas.microsoft.com/office/powerpoint/2010/main" val="21161901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8965"/>
            <a:ext cx="9144000" cy="1143000"/>
          </a:xfrm>
        </p:spPr>
        <p:txBody>
          <a:bodyPr/>
          <a:lstStyle/>
          <a:p>
            <a:r>
              <a:rPr lang="en-US" dirty="0"/>
              <a:t>KHÁI NIỆM</a:t>
            </a:r>
            <a:endParaRPr dirty="0"/>
          </a:p>
        </p:txBody>
      </p:sp>
      <p:sp>
        <p:nvSpPr>
          <p:cNvPr id="3" name="Content Placeholder 2"/>
          <p:cNvSpPr>
            <a:spLocks noGrp="1"/>
          </p:cNvSpPr>
          <p:nvPr>
            <p:ph sz="half" idx="1"/>
          </p:nvPr>
        </p:nvSpPr>
        <p:spPr>
          <a:xfrm>
            <a:off x="228600" y="1371600"/>
            <a:ext cx="5943600" cy="4953000"/>
          </a:xfrm>
        </p:spPr>
        <p:txBody>
          <a:bodyPr/>
          <a:lstStyle/>
          <a:p>
            <a:r>
              <a:rPr lang="vi-VN" dirty="0"/>
              <a:t>UDP là giao thức nằm ở tầng giao vận, phía trên giao thức IP. Tầng giao vận cung</a:t>
            </a:r>
            <a:br>
              <a:rPr lang="vi-VN" dirty="0"/>
            </a:br>
            <a:r>
              <a:rPr lang="vi-VN" dirty="0"/>
              <a:t>cấp khả năng truyền tin giữa các mạng thông qua các gateway. Nó sử dụng các địa</a:t>
            </a:r>
            <a:br>
              <a:rPr lang="vi-VN" dirty="0"/>
            </a:br>
            <a:r>
              <a:rPr lang="vi-VN" dirty="0"/>
              <a:t>chỉ IP để gửi các gói tin trên Internet hoặc trên mạng thông qua các trình điều khiển</a:t>
            </a:r>
            <a:br>
              <a:rPr lang="vi-VN" dirty="0"/>
            </a:br>
            <a:r>
              <a:rPr lang="vi-VN" dirty="0"/>
              <a:t>thiết bị khác nhau. Giao thức UDP là giao thức đơn giản, phi liên kết và cung cấp dịch</a:t>
            </a:r>
            <a:br>
              <a:rPr lang="vi-VN" dirty="0"/>
            </a:br>
            <a:r>
              <a:rPr lang="vi-VN" dirty="0"/>
              <a:t>vụ trên tầng giao vận với tốc độ nhanh. Nó hỗ trợ liên kết một-nhiều và thường được</a:t>
            </a:r>
            <a:br>
              <a:rPr lang="vi-VN" dirty="0"/>
            </a:br>
            <a:r>
              <a:rPr lang="vi-VN" dirty="0"/>
              <a:t>sử dụng thường xuyên trong liên kết một-nhiều bằng cách sử dụng các datagram</a:t>
            </a:r>
            <a:br>
              <a:rPr lang="vi-VN" dirty="0"/>
            </a:br>
            <a:r>
              <a:rPr lang="vi-VN" dirty="0"/>
              <a:t>multicast và unicas </a:t>
            </a:r>
            <a:br>
              <a:rPr lang="vi-VN" dirty="0"/>
            </a:br>
            <a:endParaRPr dirty="0"/>
          </a:p>
        </p:txBody>
      </p:sp>
      <p:pic>
        <p:nvPicPr>
          <p:cNvPr id="1026" name="Picture 2" descr="Sự khác nhau giữa các giao thức truyền dữ liệu TCP và UDP">
            <a:extLst>
              <a:ext uri="{FF2B5EF4-FFF2-40B4-BE49-F238E27FC236}">
                <a16:creationId xmlns:a16="http://schemas.microsoft.com/office/drawing/2014/main" id="{2DE44A2D-3C5D-4F22-8282-44B4FA4FD89B}"/>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324600" y="1825624"/>
            <a:ext cx="5029200" cy="4270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5261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wipe(down)">
                                      <p:cBhvr>
                                        <p:cTn id="11" dur="500"/>
                                        <p:tgtEl>
                                          <p:spTgt spid="3">
                                            <p:txEl>
                                              <p:pRg st="0" end="0"/>
                                            </p:txEl>
                                          </p:spTgt>
                                        </p:tgtEl>
                                      </p:cBhvr>
                                    </p:animEffect>
                                  </p:childTnLst>
                                </p:cTn>
                              </p:par>
                            </p:childTnLst>
                          </p:cTn>
                        </p:par>
                        <p:par>
                          <p:cTn id="12" fill="hold">
                            <p:stCondLst>
                              <p:cond delay="1000"/>
                            </p:stCondLst>
                            <p:childTnLst>
                              <p:par>
                                <p:cTn id="13" presetID="22" presetClass="entr" presetSubtype="4" fill="hold" nodeType="afterEffect">
                                  <p:stCondLst>
                                    <p:cond delay="0"/>
                                  </p:stCondLst>
                                  <p:childTnLst>
                                    <p:set>
                                      <p:cBhvr>
                                        <p:cTn id="14" dur="1" fill="hold">
                                          <p:stCondLst>
                                            <p:cond delay="0"/>
                                          </p:stCondLst>
                                        </p:cTn>
                                        <p:tgtEl>
                                          <p:spTgt spid="1026"/>
                                        </p:tgtEl>
                                        <p:attrNameLst>
                                          <p:attrName>style.visibility</p:attrName>
                                        </p:attrNameLst>
                                      </p:cBhvr>
                                      <p:to>
                                        <p:strVal val="visible"/>
                                      </p:to>
                                    </p:set>
                                    <p:animEffect transition="in" filter="wipe(down)">
                                      <p:cBhvr>
                                        <p:cTn id="15"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FD9B49-F096-4A2B-9568-E447525AC831}"/>
              </a:ext>
            </a:extLst>
          </p:cNvPr>
          <p:cNvSpPr>
            <a:spLocks noGrp="1"/>
          </p:cNvSpPr>
          <p:nvPr>
            <p:ph type="title"/>
          </p:nvPr>
        </p:nvSpPr>
        <p:spPr>
          <a:xfrm>
            <a:off x="1676400" y="2514600"/>
            <a:ext cx="9144000" cy="1143000"/>
          </a:xfrm>
        </p:spPr>
        <p:txBody>
          <a:bodyPr>
            <a:normAutofit/>
          </a:bodyPr>
          <a:lstStyle/>
          <a:p>
            <a:pPr algn="ctr"/>
            <a:r>
              <a:rPr lang="en-US" sz="5000" dirty="0"/>
              <a:t>CÁCH UDP HOẠT ĐỘNG</a:t>
            </a:r>
          </a:p>
        </p:txBody>
      </p:sp>
    </p:spTree>
    <p:extLst>
      <p:ext uri="{BB962C8B-B14F-4D97-AF65-F5344CB8AC3E}">
        <p14:creationId xmlns:p14="http://schemas.microsoft.com/office/powerpoint/2010/main" val="3168694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27C6B3A-1DFE-4DCC-BEE2-F169AB9B3568}"/>
              </a:ext>
            </a:extLst>
          </p:cNvPr>
          <p:cNvSpPr>
            <a:spLocks noGrp="1"/>
          </p:cNvSpPr>
          <p:nvPr>
            <p:ph idx="1"/>
          </p:nvPr>
        </p:nvSpPr>
        <p:spPr>
          <a:xfrm>
            <a:off x="1295400" y="457200"/>
            <a:ext cx="9144000" cy="5486400"/>
          </a:xfrm>
        </p:spPr>
        <p:txBody>
          <a:bodyPr/>
          <a:lstStyle/>
          <a:p>
            <a:r>
              <a:rPr lang="vi-VN" dirty="0"/>
              <a:t>Khi một ứng dụng dựa trên giao thức UDP gửi dữ liệu tới một host khác trên mạng,</a:t>
            </a:r>
          </a:p>
          <a:p>
            <a:r>
              <a:rPr lang="vi-VN" dirty="0"/>
              <a:t>UDP thêm vào một header có độ dài 8 byte chứa các số hiệu cổng nguồn và đích,</a:t>
            </a:r>
          </a:p>
          <a:p>
            <a:r>
              <a:rPr lang="vi-VN" dirty="0"/>
              <a:t>cùng với tổng chiều dài dữ liệu và thông tin checksum. IP thêm vào header của riêng</a:t>
            </a:r>
          </a:p>
          <a:p>
            <a:r>
              <a:rPr lang="vi-VN" dirty="0"/>
              <a:t>nó vào đâu mỗi datagram UDP để tạo lên một datagram IPKhi một ứng dụng sử dụng UDP, các gói tin chỉ được gửi đến người nhận. Người gửi không đợi để đảm bảo người nhận nhận được gói tin hay không, mà nó tiếp tục gửi các gói tiếp theo. Nếu người nhận bỏ lỡ một vài gói tin UDP, gói tin đó bị mất vì người gửi sẽ không gửi lại chúng. Điều này có nghĩa là các thiết bị có thể giao tiếp nhanh hơn.</a:t>
            </a:r>
            <a:endParaRPr lang="en-US" dirty="0"/>
          </a:p>
          <a:p>
            <a:r>
              <a:rPr lang="en-US" dirty="0"/>
              <a:t>B</a:t>
            </a:r>
            <a:r>
              <a:rPr lang="vi-VN" dirty="0"/>
              <a:t>ạn đang xem một luồng video trực tiếp</a:t>
            </a:r>
            <a:r>
              <a:rPr lang="en-US" dirty="0"/>
              <a:t> </a:t>
            </a:r>
            <a:r>
              <a:rPr lang="en-US" b="1" dirty="0" err="1"/>
              <a:t>trên</a:t>
            </a:r>
            <a:r>
              <a:rPr lang="en-US" b="1" dirty="0"/>
              <a:t> YouTube</a:t>
            </a:r>
            <a:r>
              <a:rPr lang="vi-VN" dirty="0"/>
              <a:t>, thường được phát bằng UDP thay vì TCP</a:t>
            </a:r>
            <a:r>
              <a:rPr lang="en-US" dirty="0"/>
              <a:t>.</a:t>
            </a:r>
          </a:p>
          <a:p>
            <a:endParaRPr lang="en-US" dirty="0"/>
          </a:p>
        </p:txBody>
      </p:sp>
      <p:pic>
        <p:nvPicPr>
          <p:cNvPr id="1028" name="Picture 4" descr="YouTube Says It Paid Out $4 Billion to Music Industry Over Past Year -  Variety">
            <a:extLst>
              <a:ext uri="{FF2B5EF4-FFF2-40B4-BE49-F238E27FC236}">
                <a16:creationId xmlns:a16="http://schemas.microsoft.com/office/drawing/2014/main" id="{7B194714-3772-42FD-BC09-964D9D37BB8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781800" y="5081687"/>
            <a:ext cx="3157538" cy="17763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3850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additive="base">
                                        <p:cTn id="12"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nodeType="after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nodeType="after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 calcmode="lin" valueType="num">
                                      <p:cBhvr additive="base">
                                        <p:cTn id="22"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fill="hold" nodeType="after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par>
                          <p:cTn id="29" fill="hold">
                            <p:stCondLst>
                              <p:cond delay="2500"/>
                            </p:stCondLst>
                            <p:childTnLst>
                              <p:par>
                                <p:cTn id="30" presetID="2" presetClass="entr" presetSubtype="4" fill="hold" nodeType="afterEffect">
                                  <p:stCondLst>
                                    <p:cond delay="0"/>
                                  </p:stCondLst>
                                  <p:childTnLst>
                                    <p:set>
                                      <p:cBhvr>
                                        <p:cTn id="31" dur="1" fill="hold">
                                          <p:stCondLst>
                                            <p:cond delay="0"/>
                                          </p:stCondLst>
                                        </p:cTn>
                                        <p:tgtEl>
                                          <p:spTgt spid="1028"/>
                                        </p:tgtEl>
                                        <p:attrNameLst>
                                          <p:attrName>style.visibility</p:attrName>
                                        </p:attrNameLst>
                                      </p:cBhvr>
                                      <p:to>
                                        <p:strVal val="visible"/>
                                      </p:to>
                                    </p:set>
                                    <p:anim calcmode="lin" valueType="num">
                                      <p:cBhvr additive="base">
                                        <p:cTn id="32" dur="500" fill="hold"/>
                                        <p:tgtEl>
                                          <p:spTgt spid="1028"/>
                                        </p:tgtEl>
                                        <p:attrNameLst>
                                          <p:attrName>ppt_x</p:attrName>
                                        </p:attrNameLst>
                                      </p:cBhvr>
                                      <p:tavLst>
                                        <p:tav tm="0">
                                          <p:val>
                                            <p:strVal val="#ppt_x"/>
                                          </p:val>
                                        </p:tav>
                                        <p:tav tm="100000">
                                          <p:val>
                                            <p:strVal val="#ppt_x"/>
                                          </p:val>
                                        </p:tav>
                                      </p:tavLst>
                                    </p:anim>
                                    <p:anim calcmode="lin" valueType="num">
                                      <p:cBhvr additive="base">
                                        <p:cTn id="33" dur="500" fill="hold"/>
                                        <p:tgtEl>
                                          <p:spTgt spid="10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3A326BB-0EB4-49E9-87E4-907D73CC08AE}"/>
              </a:ext>
            </a:extLst>
          </p:cNvPr>
          <p:cNvSpPr txBox="1">
            <a:spLocks/>
          </p:cNvSpPr>
          <p:nvPr/>
        </p:nvSpPr>
        <p:spPr>
          <a:xfrm>
            <a:off x="1676400" y="2514600"/>
            <a:ext cx="9144000" cy="114300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a:lstStyle>
          <a:p>
            <a:pPr algn="ctr"/>
            <a:r>
              <a:rPr lang="en-US" sz="5000" dirty="0"/>
              <a:t>ỨNG DỤNG CỦA UDP</a:t>
            </a:r>
          </a:p>
        </p:txBody>
      </p:sp>
    </p:spTree>
    <p:extLst>
      <p:ext uri="{BB962C8B-B14F-4D97-AF65-F5344CB8AC3E}">
        <p14:creationId xmlns:p14="http://schemas.microsoft.com/office/powerpoint/2010/main" val="4205944487"/>
      </p:ext>
    </p:extLst>
  </p:cSld>
  <p:clrMapOvr>
    <a:masterClrMapping/>
  </p:clrMapOvr>
</p:sld>
</file>

<file path=ppt/theme/theme1.xml><?xml version="1.0" encoding="utf-8"?>
<a:theme xmlns:a="http://schemas.openxmlformats.org/drawingml/2006/main" name="Tech Computer 16x9">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2901026.potx" id="{FD85E87A-7813-4F67-9E59-69B5487A1910}" vid="{BDF94C36-3ACF-4CF1-939F-F4211E6D666F}"/>
    </a:ext>
  </a:extLst>
</a:theme>
</file>

<file path=ppt/theme/theme2.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Business technology circuit board design presentation (widescreen)</Template>
  <TotalTime>511</TotalTime>
  <Words>1151</Words>
  <Application>Microsoft Office PowerPoint</Application>
  <PresentationFormat>Widescreen</PresentationFormat>
  <Paragraphs>100</Paragraphs>
  <Slides>26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26</vt:i4>
      </vt:variant>
    </vt:vector>
  </HeadingPairs>
  <TitlesOfParts>
    <vt:vector size="33" baseType="lpstr">
      <vt:lpstr>Arial</vt:lpstr>
      <vt:lpstr>Calibri</vt:lpstr>
      <vt:lpstr>Candara</vt:lpstr>
      <vt:lpstr>Consolas</vt:lpstr>
      <vt:lpstr>Tahoma</vt:lpstr>
      <vt:lpstr>Verdana</vt:lpstr>
      <vt:lpstr>Tech Computer 16x9</vt:lpstr>
      <vt:lpstr>LẬP TRÌNH MẠNG MÁY TÍNH</vt:lpstr>
      <vt:lpstr>THỰC HIỆN BỞI:</vt:lpstr>
      <vt:lpstr>PowerPoint Presentation</vt:lpstr>
      <vt:lpstr>NỘI DUNG BÁO CÁO</vt:lpstr>
      <vt:lpstr>SƠ LƯỢC VỀ UDP </vt:lpstr>
      <vt:lpstr>KHÁI NIỆM</vt:lpstr>
      <vt:lpstr>CÁCH UDP HOẠT ĐỘNG</vt:lpstr>
      <vt:lpstr>PowerPoint Presentation</vt:lpstr>
      <vt:lpstr>PowerPoint Presentation</vt:lpstr>
      <vt:lpstr>PowerPoint Presentation</vt:lpstr>
      <vt:lpstr>KHÁC BIỆT GIỮA UDP VÀ TCP </vt:lpstr>
      <vt:lpstr>TCP CÓ GIAO THỨC BẮT TAY BA BƯỚC NHƯNG UDP THÌ KHÔNG </vt:lpstr>
      <vt:lpstr>TCP</vt:lpstr>
      <vt:lpstr>CỔNG GIAO THỨC CỦA UDP</vt:lpstr>
      <vt:lpstr>PowerPoint Presentation</vt:lpstr>
      <vt:lpstr>CÁC HÀM TRONG UDP</vt:lpstr>
      <vt:lpstr>PowerPoint Presentation</vt:lpstr>
      <vt:lpstr>MÔ HÌNH ĐƠN LUỒNG UDP</vt:lpstr>
      <vt:lpstr>PowerPoint Presentation</vt:lpstr>
      <vt:lpstr>PowerPoint Presentation</vt:lpstr>
      <vt:lpstr>ĐỒ ÁN BÁO CÁO</vt:lpstr>
      <vt:lpstr>THUẬT TOÁN RAIL FENCE </vt:lpstr>
      <vt:lpstr>KHÁI NIỆM </vt:lpstr>
      <vt:lpstr>PowerPoint Presentation</vt:lpstr>
      <vt:lpstr>QUÁ TRÌNH MÃ HÓA CỦA THUẬT TOÁN RAILFENCE</vt:lpstr>
      <vt:lpstr>QUÁ TRÌNH GIẢI MÃ CỦA THUẬT TOÁN RAILFENCE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LẬP TRÌNH MẠNG MÁY VI TÍNH</dc:title>
  <dc:creator>Long Nguyen</dc:creator>
  <cp:lastModifiedBy>Long Nguyen</cp:lastModifiedBy>
  <cp:revision>24</cp:revision>
  <dcterms:created xsi:type="dcterms:W3CDTF">2021-08-23T11:10:41Z</dcterms:created>
  <dcterms:modified xsi:type="dcterms:W3CDTF">2021-08-24T13:05:47Z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