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86" r:id="rId3"/>
    <p:sldId id="289" r:id="rId4"/>
    <p:sldId id="265" r:id="rId5"/>
    <p:sldId id="266" r:id="rId6"/>
    <p:sldId id="267" r:id="rId7"/>
    <p:sldId id="288" r:id="rId8"/>
    <p:sldId id="287" r:id="rId9"/>
    <p:sldId id="290" r:id="rId10"/>
    <p:sldId id="291" r:id="rId11"/>
    <p:sldId id="276" r:id="rId12"/>
    <p:sldId id="269" r:id="rId13"/>
    <p:sldId id="270" r:id="rId14"/>
    <p:sldId id="293" r:id="rId15"/>
    <p:sldId id="292" r:id="rId16"/>
    <p:sldId id="294" r:id="rId17"/>
    <p:sldId id="295" r:id="rId18"/>
    <p:sldId id="281" r:id="rId19"/>
    <p:sldId id="278" r:id="rId20"/>
    <p:sldId id="275" r:id="rId21"/>
    <p:sldId id="285" r:id="rId22"/>
    <p:sldId id="284" r:id="rId23"/>
    <p:sldId id="297" r:id="rId24"/>
    <p:sldId id="296" r:id="rId25"/>
    <p:sldId id="298" r:id="rId26"/>
    <p:sldId id="2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p:cViewPr varScale="1">
        <p:scale>
          <a:sx n="85" d="100"/>
          <a:sy n="85" d="100"/>
        </p:scale>
        <p:origin x="821"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8/25/2021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8/25/2021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8/25/2021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8/25/2021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LẬP TRÌNH MẠNG MÁY TÍNH</a:t>
            </a:r>
            <a:endParaRPr dirty="0"/>
          </a:p>
        </p:txBody>
      </p:sp>
      <p:sp>
        <p:nvSpPr>
          <p:cNvPr id="3" name="Subtitle 2"/>
          <p:cNvSpPr>
            <a:spLocks noGrp="1"/>
          </p:cNvSpPr>
          <p:nvPr>
            <p:ph type="subTitle" idx="1"/>
          </p:nvPr>
        </p:nvSpPr>
        <p:spPr/>
        <p:txBody>
          <a:bodyPr>
            <a:normAutofit/>
          </a:bodyPr>
          <a:lstStyle/>
          <a:p>
            <a:r>
              <a:rPr lang="en-US" sz="2800" dirty="0" err="1"/>
              <a:t>Giảng</a:t>
            </a:r>
            <a:r>
              <a:rPr lang="en-US" sz="2800" dirty="0"/>
              <a:t> </a:t>
            </a:r>
            <a:r>
              <a:rPr lang="en-US" sz="2800" dirty="0" err="1"/>
              <a:t>viên</a:t>
            </a:r>
            <a:r>
              <a:rPr lang="en-US" sz="2800" dirty="0"/>
              <a:t>: </a:t>
            </a:r>
            <a:r>
              <a:rPr lang="en-US" sz="2800" dirty="0" err="1"/>
              <a:t>Th.S</a:t>
            </a:r>
            <a:r>
              <a:rPr lang="en-US" sz="2800" dirty="0"/>
              <a:t> Phan Thanh Hy</a:t>
            </a:r>
            <a:endParaRPr sz="28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5E3A-9D1D-4FE9-AFB1-3B4222AC2B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B76D9C6-1491-4422-8F15-8E5F82737B2A}"/>
              </a:ext>
            </a:extLst>
          </p:cNvPr>
          <p:cNvSpPr>
            <a:spLocks noGrp="1"/>
          </p:cNvSpPr>
          <p:nvPr>
            <p:ph sz="half" idx="1"/>
          </p:nvPr>
        </p:nvSpPr>
        <p:spPr>
          <a:xfrm>
            <a:off x="0" y="1825625"/>
            <a:ext cx="6172200" cy="4575175"/>
          </a:xfrm>
        </p:spPr>
        <p:txBody>
          <a:bodyPr>
            <a:normAutofit fontScale="25000" lnSpcReduction="20000"/>
          </a:bodyPr>
          <a:lstStyle/>
          <a:p>
            <a:pPr algn="l"/>
            <a:r>
              <a:rPr lang="vi-VN" sz="8000" b="0" i="0" dirty="0">
                <a:effectLst/>
                <a:latin typeface="Arial" panose="020B0604020202020204" pitchFamily="34" charset="0"/>
              </a:rPr>
              <a:t>UDP được sử dụng khi tốc độ nhanh và không cần thiết sửa lỗi. Ví dụ, UDP thường được sử dụng cho các chương trình phát sóng trực tiếp và game online.</a:t>
            </a:r>
          </a:p>
          <a:p>
            <a:pPr algn="l"/>
            <a:r>
              <a:rPr lang="vi-VN" sz="8000" b="0" i="0" dirty="0">
                <a:effectLst/>
                <a:latin typeface="Arial" panose="020B0604020202020204" pitchFamily="34" charset="0"/>
              </a:rPr>
              <a:t>Giả dụ, bạn đang xem phát video trực tiếp, thường được phát bằng UDP thay vì TCP. Máy chủ sẽ gửi một luồng liên tục các gói tin UDP tới máy tính đang xem. Nếu bạn mất kết nối trong vài giây, video sẽ bị dừng hoặc bị giật trong giây lát và sau đó chuyển sang bit hiện tại của chương trình phát sóng. Nếu bạn chỉ bị mất gói tin nhỏ, video hoặc âm thanh có thể bị méo trong giây lát vì video sẽ tiếp tục phát mà không có dữ liệu bị thiếu.</a:t>
            </a:r>
          </a:p>
          <a:p>
            <a:pPr algn="l"/>
            <a:r>
              <a:rPr lang="vi-VN" sz="8000" b="0" i="0" dirty="0">
                <a:effectLst/>
                <a:latin typeface="Arial" panose="020B0604020202020204" pitchFamily="34" charset="0"/>
              </a:rPr>
              <a:t>Điều này hoạt động tương tự trong các trò chơi trực tuyến. Nếu bạn bỏ lỡ một số gói tin UDP, nhân vật người chơi có thể dịch chuyển trên bản đồ khi bạn nhận gói tin UDP mới. Việc bỏ qua sửa lỗi của TCP sẽ giúp tăng tốc kết nối trò chơi và giảm độ trễ.</a:t>
            </a:r>
          </a:p>
          <a:p>
            <a:endParaRPr lang="en-US" dirty="0"/>
          </a:p>
        </p:txBody>
      </p:sp>
      <p:pic>
        <p:nvPicPr>
          <p:cNvPr id="2050" name="Picture 2" descr="Hướng dẫn cách để dùng Google Meet quan sát được nhiều học sinh">
            <a:extLst>
              <a:ext uri="{FF2B5EF4-FFF2-40B4-BE49-F238E27FC236}">
                <a16:creationId xmlns:a16="http://schemas.microsoft.com/office/drawing/2014/main" id="{56989B83-AF02-453F-9796-B3E5DA50A766}"/>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825625"/>
            <a:ext cx="4343400" cy="24431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ague of Legends Logo | Symbol, History, PNG (3840*2160)">
            <a:extLst>
              <a:ext uri="{FF2B5EF4-FFF2-40B4-BE49-F238E27FC236}">
                <a16:creationId xmlns:a16="http://schemas.microsoft.com/office/drawing/2014/main" id="{B79C86FB-A896-47D3-BFEE-BFC2593334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4255340"/>
            <a:ext cx="4343400"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3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ppt_x"/>
                                          </p:val>
                                        </p:tav>
                                        <p:tav tm="100000">
                                          <p:val>
                                            <p:strVal val="#ppt_x"/>
                                          </p:val>
                                        </p:tav>
                                      </p:tavLst>
                                    </p:anim>
                                    <p:anim calcmode="lin" valueType="num">
                                      <p:cBhvr additive="base">
                                        <p:cTn id="23" dur="500" fill="hold"/>
                                        <p:tgtEl>
                                          <p:spTgt spid="205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1000"/>
                                        <p:tgtEl>
                                          <p:spTgt spid="2052"/>
                                        </p:tgtEl>
                                      </p:cBhvr>
                                    </p:animEffect>
                                    <p:anim calcmode="lin" valueType="num">
                                      <p:cBhvr>
                                        <p:cTn id="28" dur="1000" fill="hold"/>
                                        <p:tgtEl>
                                          <p:spTgt spid="2052"/>
                                        </p:tgtEl>
                                        <p:attrNameLst>
                                          <p:attrName>ppt_x</p:attrName>
                                        </p:attrNameLst>
                                      </p:cBhvr>
                                      <p:tavLst>
                                        <p:tav tm="0">
                                          <p:val>
                                            <p:strVal val="#ppt_x"/>
                                          </p:val>
                                        </p:tav>
                                        <p:tav tm="100000">
                                          <p:val>
                                            <p:strVal val="#ppt_x"/>
                                          </p:val>
                                        </p:tav>
                                      </p:tavLst>
                                    </p:anim>
                                    <p:anim calcmode="lin" valueType="num">
                                      <p:cBhvr>
                                        <p:cTn id="2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fontScale="90000"/>
          </a:bodyPr>
          <a:lstStyle/>
          <a:p>
            <a:pPr algn="ctr"/>
            <a:r>
              <a:rPr lang="en-US" sz="5400" dirty="0"/>
              <a:t>KHÁC BIỆT GIỮA UDP VÀ TCP </a:t>
            </a:r>
            <a:endParaRPr sz="5400" dirty="0"/>
          </a:p>
        </p:txBody>
      </p:sp>
    </p:spTree>
    <p:extLst>
      <p:ext uri="{BB962C8B-B14F-4D97-AF65-F5344CB8AC3E}">
        <p14:creationId xmlns:p14="http://schemas.microsoft.com/office/powerpoint/2010/main" val="215566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09800"/>
            <a:ext cx="3352800" cy="1143000"/>
          </a:xfrm>
        </p:spPr>
        <p:txBody>
          <a:bodyPr>
            <a:normAutofit fontScale="90000"/>
          </a:bodyPr>
          <a:lstStyle/>
          <a:p>
            <a:r>
              <a:rPr lang="en-US" dirty="0"/>
              <a:t>TCP CÓ GIAO THỨC BẮT TAY BA BƯỚC NHƯNG UDP THÌ KHÔNG </a:t>
            </a:r>
            <a:endParaRPr dirty="0"/>
          </a:p>
        </p:txBody>
      </p:sp>
      <p:pic>
        <p:nvPicPr>
          <p:cNvPr id="2054" name="Picture 6" descr="Giao thức TCP và UDP. TCP là gì? | by Minh Nguyen | Medium">
            <a:extLst>
              <a:ext uri="{FF2B5EF4-FFF2-40B4-BE49-F238E27FC236}">
                <a16:creationId xmlns:a16="http://schemas.microsoft.com/office/drawing/2014/main" id="{37C3088A-F9F5-41E1-B4EA-1D30610458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0" y="1046629"/>
            <a:ext cx="6308203" cy="311467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A4935C8D-3A06-471A-B103-CCF02C04F174}"/>
              </a:ext>
            </a:extLst>
          </p:cNvPr>
          <p:cNvSpPr txBox="1">
            <a:spLocks/>
          </p:cNvSpPr>
          <p:nvPr/>
        </p:nvSpPr>
        <p:spPr>
          <a:xfrm>
            <a:off x="5630601" y="4343400"/>
            <a:ext cx="5715000" cy="6858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GIAO THỨC BẮT TAY 3 BƯỚC</a:t>
            </a:r>
            <a:endParaRPr lang="vi-VN" dirty="0"/>
          </a:p>
        </p:txBody>
      </p:sp>
    </p:spTree>
    <p:extLst>
      <p:ext uri="{BB962C8B-B14F-4D97-AF65-F5344CB8AC3E}">
        <p14:creationId xmlns:p14="http://schemas.microsoft.com/office/powerpoint/2010/main" val="11530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54"/>
                                        </p:tgtEl>
                                        <p:attrNameLst>
                                          <p:attrName>style.visibility</p:attrName>
                                        </p:attrNameLst>
                                      </p:cBhvr>
                                      <p:to>
                                        <p:strVal val="visible"/>
                                      </p:to>
                                    </p:set>
                                    <p:animEffect transition="in" filter="wipe(down)">
                                      <p:cBhvr>
                                        <p:cTn id="11" dur="500"/>
                                        <p:tgtEl>
                                          <p:spTgt spid="205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 y="4419600"/>
            <a:ext cx="5334000" cy="1849437"/>
          </a:xfrm>
        </p:spPr>
        <p:txBody>
          <a:bodyPr>
            <a:normAutofit fontScale="85000" lnSpcReduction="10000"/>
          </a:bodyPr>
          <a:lstStyle/>
          <a:p>
            <a:pPr marL="342900" indent="-342900">
              <a:buFont typeface="Arial" panose="020B0604020202020204" pitchFamily="34" charset="0"/>
              <a:buChar char="•"/>
            </a:pPr>
            <a:r>
              <a:rPr lang="vi-VN" dirty="0"/>
              <a:t>Đảm bảo rằng dữ liệu đến đúng như khi được gửi.</a:t>
            </a:r>
          </a:p>
          <a:p>
            <a:pPr marL="342900" indent="-342900">
              <a:buFont typeface="Arial" panose="020B0604020202020204" pitchFamily="34" charset="0"/>
              <a:buChar char="•"/>
            </a:pPr>
            <a:r>
              <a:rPr lang="vi-VN" dirty="0"/>
              <a:t>Kiểm tra lỗi các luồng dữ liệu, theo dõi các gói dữ liệu.</a:t>
            </a:r>
          </a:p>
          <a:p>
            <a:pPr marL="342900" indent="-342900">
              <a:buFont typeface="Arial" panose="020B0604020202020204" pitchFamily="34" charset="0"/>
              <a:buChar char="•"/>
            </a:pPr>
            <a:r>
              <a:rPr lang="vi-VN" dirty="0"/>
              <a:t>Header 20 byte cho phép 40 byte dữ liệu tùy chọn.</a:t>
            </a:r>
          </a:p>
          <a:p>
            <a:pPr marL="342900" indent="-342900">
              <a:buFont typeface="Arial" panose="020B0604020202020204" pitchFamily="34" charset="0"/>
              <a:buChar char="•"/>
            </a:pPr>
            <a:r>
              <a:rPr lang="vi-VN" dirty="0"/>
              <a:t>Chậm hơn UDP.</a:t>
            </a:r>
          </a:p>
          <a:p>
            <a:pPr marL="342900" indent="-342900">
              <a:buFont typeface="Arial" panose="020B0604020202020204" pitchFamily="34" charset="0"/>
              <a:buChar char="•"/>
            </a:pPr>
            <a:r>
              <a:rPr lang="vi-VN" dirty="0"/>
              <a:t>Tốt nhất cho các ứng dụng yêu cầu độ tin cậy.</a:t>
            </a:r>
            <a:endParaRPr lang="en-US" dirty="0"/>
          </a:p>
        </p:txBody>
      </p:sp>
      <p:sp>
        <p:nvSpPr>
          <p:cNvPr id="5" name="Title 4">
            <a:extLst>
              <a:ext uri="{FF2B5EF4-FFF2-40B4-BE49-F238E27FC236}">
                <a16:creationId xmlns:a16="http://schemas.microsoft.com/office/drawing/2014/main" id="{ED3CE77B-1E47-4DC6-8B09-74E46A11F5D3}"/>
              </a:ext>
            </a:extLst>
          </p:cNvPr>
          <p:cNvSpPr>
            <a:spLocks noGrp="1"/>
          </p:cNvSpPr>
          <p:nvPr>
            <p:ph type="title"/>
          </p:nvPr>
        </p:nvSpPr>
        <p:spPr>
          <a:xfrm>
            <a:off x="1981200" y="9525"/>
            <a:ext cx="2667000" cy="838200"/>
          </a:xfrm>
        </p:spPr>
        <p:txBody>
          <a:bodyPr/>
          <a:lstStyle/>
          <a:p>
            <a:r>
              <a:rPr lang="en-US" dirty="0"/>
              <a:t>TCP</a:t>
            </a:r>
          </a:p>
        </p:txBody>
      </p:sp>
      <p:sp>
        <p:nvSpPr>
          <p:cNvPr id="7" name="Title 4">
            <a:extLst>
              <a:ext uri="{FF2B5EF4-FFF2-40B4-BE49-F238E27FC236}">
                <a16:creationId xmlns:a16="http://schemas.microsoft.com/office/drawing/2014/main" id="{80BEC454-C561-43D7-9F88-A67A4C332EDD}"/>
              </a:ext>
            </a:extLst>
          </p:cNvPr>
          <p:cNvSpPr txBox="1">
            <a:spLocks/>
          </p:cNvSpPr>
          <p:nvPr/>
        </p:nvSpPr>
        <p:spPr>
          <a:xfrm>
            <a:off x="8534400" y="9525"/>
            <a:ext cx="2667000" cy="838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dirty="0"/>
              <a:t>UDP</a:t>
            </a:r>
          </a:p>
        </p:txBody>
      </p:sp>
      <p:pic>
        <p:nvPicPr>
          <p:cNvPr id="8" name="Picture 7">
            <a:extLst>
              <a:ext uri="{FF2B5EF4-FFF2-40B4-BE49-F238E27FC236}">
                <a16:creationId xmlns:a16="http://schemas.microsoft.com/office/drawing/2014/main" id="{31BE3603-D96A-42E2-BC23-D3016E26E113}"/>
              </a:ext>
            </a:extLst>
          </p:cNvPr>
          <p:cNvPicPr>
            <a:picLocks noChangeAspect="1"/>
          </p:cNvPicPr>
          <p:nvPr/>
        </p:nvPicPr>
        <p:blipFill>
          <a:blip r:embed="rId2"/>
          <a:stretch>
            <a:fillRect/>
          </a:stretch>
        </p:blipFill>
        <p:spPr>
          <a:xfrm>
            <a:off x="609600" y="889635"/>
            <a:ext cx="5562600" cy="2990850"/>
          </a:xfrm>
          <a:prstGeom prst="rect">
            <a:avLst/>
          </a:prstGeom>
        </p:spPr>
      </p:pic>
      <p:pic>
        <p:nvPicPr>
          <p:cNvPr id="10" name="Picture 9">
            <a:extLst>
              <a:ext uri="{FF2B5EF4-FFF2-40B4-BE49-F238E27FC236}">
                <a16:creationId xmlns:a16="http://schemas.microsoft.com/office/drawing/2014/main" id="{802B5E2D-514D-4D88-B0C3-9D438915CE9C}"/>
              </a:ext>
            </a:extLst>
          </p:cNvPr>
          <p:cNvPicPr>
            <a:picLocks noChangeAspect="1"/>
          </p:cNvPicPr>
          <p:nvPr/>
        </p:nvPicPr>
        <p:blipFill>
          <a:blip r:embed="rId3"/>
          <a:stretch>
            <a:fillRect/>
          </a:stretch>
        </p:blipFill>
        <p:spPr>
          <a:xfrm>
            <a:off x="6648450" y="847725"/>
            <a:ext cx="4724400" cy="2990850"/>
          </a:xfrm>
          <a:prstGeom prst="rect">
            <a:avLst/>
          </a:prstGeom>
        </p:spPr>
      </p:pic>
      <p:sp>
        <p:nvSpPr>
          <p:cNvPr id="17" name="TextBox 16">
            <a:extLst>
              <a:ext uri="{FF2B5EF4-FFF2-40B4-BE49-F238E27FC236}">
                <a16:creationId xmlns:a16="http://schemas.microsoft.com/office/drawing/2014/main" id="{EBC9AD82-2DC3-4320-9B2C-3C016FADD8F5}"/>
              </a:ext>
            </a:extLst>
          </p:cNvPr>
          <p:cNvSpPr txBox="1"/>
          <p:nvPr/>
        </p:nvSpPr>
        <p:spPr>
          <a:xfrm>
            <a:off x="5962650" y="4419600"/>
            <a:ext cx="6096000" cy="2308324"/>
          </a:xfrm>
          <a:prstGeom prst="rect">
            <a:avLst/>
          </a:prstGeom>
          <a:noFill/>
        </p:spPr>
        <p:txBody>
          <a:bodyPr wrap="square">
            <a:spAutoFit/>
          </a:bodyPr>
          <a:lstStyle/>
          <a:p>
            <a:pPr marL="285750" indent="-285750">
              <a:buFont typeface="Arial" panose="020B0604020202020204" pitchFamily="34" charset="0"/>
              <a:buChar char="•"/>
            </a:pPr>
            <a:r>
              <a:rPr lang="vi-VN" dirty="0">
                <a:solidFill>
                  <a:schemeClr val="accent1">
                    <a:lumMod val="75000"/>
                  </a:schemeClr>
                </a:solidFill>
              </a:rPr>
              <a:t>Không đảm bảo việc chuyển dữ liệu, các gói tin có thể bị mất.</a:t>
            </a:r>
          </a:p>
          <a:p>
            <a:pPr marL="285750" indent="-285750">
              <a:buFont typeface="Arial" panose="020B0604020202020204" pitchFamily="34" charset="0"/>
              <a:buChar char="•"/>
            </a:pPr>
            <a:r>
              <a:rPr lang="vi-VN" dirty="0">
                <a:solidFill>
                  <a:schemeClr val="accent1">
                    <a:lumMod val="75000"/>
                  </a:schemeClr>
                </a:solidFill>
              </a:rPr>
              <a:t>Không cung cấp tính năng kiểm tra lỗi và không kiểm soát luồng dữ liệu.</a:t>
            </a:r>
          </a:p>
          <a:p>
            <a:pPr marL="285750" indent="-285750">
              <a:buFont typeface="Arial" panose="020B0604020202020204" pitchFamily="34" charset="0"/>
              <a:buChar char="•"/>
            </a:pPr>
            <a:r>
              <a:rPr lang="vi-VN" dirty="0">
                <a:solidFill>
                  <a:schemeClr val="accent1">
                    <a:lumMod val="75000"/>
                  </a:schemeClr>
                </a:solidFill>
              </a:rPr>
              <a:t>Header giới hạn 8 byte chỉ cho phép dữ liệu bắt buộc.</a:t>
            </a:r>
          </a:p>
          <a:p>
            <a:pPr marL="285750" indent="-285750">
              <a:buFont typeface="Arial" panose="020B0604020202020204" pitchFamily="34" charset="0"/>
              <a:buChar char="•"/>
            </a:pPr>
            <a:r>
              <a:rPr lang="vi-VN" dirty="0">
                <a:solidFill>
                  <a:schemeClr val="accent1">
                    <a:lumMod val="75000"/>
                  </a:schemeClr>
                </a:solidFill>
              </a:rPr>
              <a:t>Nhanh hơn TCP.</a:t>
            </a:r>
          </a:p>
          <a:p>
            <a:pPr marL="285750" indent="-285750">
              <a:buFont typeface="Arial" panose="020B0604020202020204" pitchFamily="34" charset="0"/>
              <a:buChar char="•"/>
            </a:pPr>
            <a:r>
              <a:rPr lang="vi-VN" dirty="0">
                <a:solidFill>
                  <a:schemeClr val="accent1">
                    <a:lumMod val="75000"/>
                  </a:schemeClr>
                </a:solidFill>
              </a:rPr>
              <a:t>Tốt nhất cho các ứng dụng yêu cầu tốc độ.</a:t>
            </a:r>
            <a:endParaRPr lang="en-US" dirty="0">
              <a:solidFill>
                <a:schemeClr val="accent1">
                  <a:lumMod val="75000"/>
                </a:schemeClr>
              </a:solidFill>
            </a:endParaRPr>
          </a:p>
        </p:txBody>
      </p:sp>
    </p:spTree>
    <p:extLst>
      <p:ext uri="{BB962C8B-B14F-4D97-AF65-F5344CB8AC3E}">
        <p14:creationId xmlns:p14="http://schemas.microsoft.com/office/powerpoint/2010/main" val="34444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500"/>
                            </p:stCondLst>
                            <p:childTnLst>
                              <p:par>
                                <p:cTn id="46" presetID="2" presetClass="entr" presetSubtype="4" fill="hold" nodeType="after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 calcmode="lin" valueType="num">
                                      <p:cBhvr additive="base">
                                        <p:cTn id="4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2" presetClass="entr" presetSubtype="4" fill="hold" nodeType="afterEffect">
                                  <p:stCondLst>
                                    <p:cond delay="0"/>
                                  </p:stCondLst>
                                  <p:childTnLst>
                                    <p:set>
                                      <p:cBhvr>
                                        <p:cTn id="52" dur="1" fill="hold">
                                          <p:stCondLst>
                                            <p:cond delay="0"/>
                                          </p:stCondLst>
                                        </p:cTn>
                                        <p:tgtEl>
                                          <p:spTgt spid="17">
                                            <p:txEl>
                                              <p:pRg st="1" end="1"/>
                                            </p:txEl>
                                          </p:spTgt>
                                        </p:tgtEl>
                                        <p:attrNameLst>
                                          <p:attrName>style.visibility</p:attrName>
                                        </p:attrNameLst>
                                      </p:cBhvr>
                                      <p:to>
                                        <p:strVal val="visible"/>
                                      </p:to>
                                    </p:set>
                                    <p:anim calcmode="lin" valueType="num">
                                      <p:cBhvr additive="base">
                                        <p:cTn id="5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2" presetClass="entr" presetSubtype="4" fill="hold" nodeType="afterEffect">
                                  <p:stCondLst>
                                    <p:cond delay="0"/>
                                  </p:stCondLst>
                                  <p:childTnLst>
                                    <p:set>
                                      <p:cBhvr>
                                        <p:cTn id="57" dur="1" fill="hold">
                                          <p:stCondLst>
                                            <p:cond delay="0"/>
                                          </p:stCondLst>
                                        </p:cTn>
                                        <p:tgtEl>
                                          <p:spTgt spid="17">
                                            <p:txEl>
                                              <p:pRg st="2" end="2"/>
                                            </p:txEl>
                                          </p:spTgt>
                                        </p:tgtEl>
                                        <p:attrNameLst>
                                          <p:attrName>style.visibility</p:attrName>
                                        </p:attrNameLst>
                                      </p:cBhvr>
                                      <p:to>
                                        <p:strVal val="visible"/>
                                      </p:to>
                                    </p:set>
                                    <p:anim calcmode="lin" valueType="num">
                                      <p:cBhvr additive="base">
                                        <p:cTn id="5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2" presetClass="entr" presetSubtype="4" fill="hold" nodeType="afterEffect">
                                  <p:stCondLst>
                                    <p:cond delay="0"/>
                                  </p:stCondLst>
                                  <p:childTnLst>
                                    <p:set>
                                      <p:cBhvr>
                                        <p:cTn id="62" dur="1" fill="hold">
                                          <p:stCondLst>
                                            <p:cond delay="0"/>
                                          </p:stCondLst>
                                        </p:cTn>
                                        <p:tgtEl>
                                          <p:spTgt spid="17">
                                            <p:txEl>
                                              <p:pRg st="3" end="3"/>
                                            </p:txEl>
                                          </p:spTgt>
                                        </p:tgtEl>
                                        <p:attrNameLst>
                                          <p:attrName>style.visibility</p:attrName>
                                        </p:attrNameLst>
                                      </p:cBhvr>
                                      <p:to>
                                        <p:strVal val="visible"/>
                                      </p:to>
                                    </p:set>
                                    <p:anim calcmode="lin" valueType="num">
                                      <p:cBhvr additive="base">
                                        <p:cTn id="6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par>
                          <p:cTn id="65" fill="hold">
                            <p:stCondLst>
                              <p:cond delay="6500"/>
                            </p:stCondLst>
                            <p:childTnLst>
                              <p:par>
                                <p:cTn id="66" presetID="2" presetClass="entr" presetSubtype="4" fill="hold" nodeType="afterEffect">
                                  <p:stCondLst>
                                    <p:cond delay="0"/>
                                  </p:stCondLst>
                                  <p:childTnLst>
                                    <p:set>
                                      <p:cBhvr>
                                        <p:cTn id="67" dur="1" fill="hold">
                                          <p:stCondLst>
                                            <p:cond delay="0"/>
                                          </p:stCondLst>
                                        </p:cTn>
                                        <p:tgtEl>
                                          <p:spTgt spid="17">
                                            <p:txEl>
                                              <p:pRg st="4" end="4"/>
                                            </p:txEl>
                                          </p:spTgt>
                                        </p:tgtEl>
                                        <p:attrNameLst>
                                          <p:attrName>style.visibility</p:attrName>
                                        </p:attrNameLst>
                                      </p:cBhvr>
                                      <p:to>
                                        <p:strVal val="visible"/>
                                      </p:to>
                                    </p:set>
                                    <p:anim calcmode="lin" valueType="num">
                                      <p:cBhvr additive="base">
                                        <p:cTn id="68"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2133600" y="2514600"/>
            <a:ext cx="9144000" cy="1066800"/>
          </a:xfrm>
        </p:spPr>
        <p:txBody>
          <a:bodyPr/>
          <a:lstStyle/>
          <a:p>
            <a:r>
              <a:rPr lang="en-US" dirty="0">
                <a:solidFill>
                  <a:schemeClr val="accent1">
                    <a:lumMod val="75000"/>
                  </a:schemeClr>
                </a:solidFill>
              </a:rPr>
              <a:t>CỔNG GIAO THỨC CỦA UDP</a:t>
            </a:r>
          </a:p>
        </p:txBody>
      </p:sp>
    </p:spTree>
    <p:extLst>
      <p:ext uri="{BB962C8B-B14F-4D97-AF65-F5344CB8AC3E}">
        <p14:creationId xmlns:p14="http://schemas.microsoft.com/office/powerpoint/2010/main" val="86852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5732B779-6DA0-4CE7-AA03-7F1A7D12C2F4}"/>
              </a:ext>
            </a:extLst>
          </p:cNvPr>
          <p:cNvGraphicFramePr>
            <a:graphicFrameLocks noGrp="1"/>
          </p:cNvGraphicFramePr>
          <p:nvPr>
            <p:extLst>
              <p:ext uri="{D42A27DB-BD31-4B8C-83A1-F6EECF244321}">
                <p14:modId xmlns:p14="http://schemas.microsoft.com/office/powerpoint/2010/main" val="2936085764"/>
              </p:ext>
            </p:extLst>
          </p:nvPr>
        </p:nvGraphicFramePr>
        <p:xfrm>
          <a:off x="914400" y="533400"/>
          <a:ext cx="10134600" cy="5486400"/>
        </p:xfrm>
        <a:graphic>
          <a:graphicData uri="http://schemas.openxmlformats.org/drawingml/2006/table">
            <a:tbl>
              <a:tblPr firstRow="1" bandRow="1">
                <a:tableStyleId>{5C22544A-7EE6-4342-B048-85BDC9FD1C3A}</a:tableStyleId>
              </a:tblPr>
              <a:tblGrid>
                <a:gridCol w="5067300">
                  <a:extLst>
                    <a:ext uri="{9D8B030D-6E8A-4147-A177-3AD203B41FA5}">
                      <a16:colId xmlns:a16="http://schemas.microsoft.com/office/drawing/2014/main" val="3203107566"/>
                    </a:ext>
                  </a:extLst>
                </a:gridCol>
                <a:gridCol w="5067300">
                  <a:extLst>
                    <a:ext uri="{9D8B030D-6E8A-4147-A177-3AD203B41FA5}">
                      <a16:colId xmlns:a16="http://schemas.microsoft.com/office/drawing/2014/main" val="2679892455"/>
                    </a:ext>
                  </a:extLst>
                </a:gridCol>
              </a:tblGrid>
              <a:tr h="481959">
                <a:tc>
                  <a:txBody>
                    <a:bodyPr/>
                    <a:lstStyle/>
                    <a:p>
                      <a:pPr algn="ctr"/>
                      <a:r>
                        <a:rPr lang="en-US" dirty="0" err="1"/>
                        <a:t>Cổng</a:t>
                      </a:r>
                      <a:r>
                        <a:rPr lang="en-US" dirty="0"/>
                        <a:t> </a:t>
                      </a:r>
                    </a:p>
                  </a:txBody>
                  <a:tcPr/>
                </a:tc>
                <a:tc>
                  <a:txBody>
                    <a:bodyPr/>
                    <a:lstStyle/>
                    <a:p>
                      <a:pPr algn="ctr"/>
                      <a:r>
                        <a:rPr lang="en-US" dirty="0" err="1"/>
                        <a:t>Mô</a:t>
                      </a:r>
                      <a:r>
                        <a:rPr lang="en-US" dirty="0"/>
                        <a:t> </a:t>
                      </a:r>
                      <a:r>
                        <a:rPr lang="en-US" dirty="0" err="1"/>
                        <a:t>tả</a:t>
                      </a:r>
                      <a:endParaRPr lang="en-US" dirty="0"/>
                    </a:p>
                  </a:txBody>
                  <a:tcPr/>
                </a:tc>
                <a:extLst>
                  <a:ext uri="{0D108BD9-81ED-4DB2-BD59-A6C34878D82A}">
                    <a16:rowId xmlns:a16="http://schemas.microsoft.com/office/drawing/2014/main" val="3442722141"/>
                  </a:ext>
                </a:extLst>
              </a:tr>
              <a:tr h="481959">
                <a:tc>
                  <a:txBody>
                    <a:bodyPr/>
                    <a:lstStyle/>
                    <a:p>
                      <a:pPr algn="ctr"/>
                      <a:r>
                        <a:rPr lang="en-US" dirty="0"/>
                        <a:t>15</a:t>
                      </a:r>
                    </a:p>
                  </a:txBody>
                  <a:tcPr/>
                </a:tc>
                <a:tc>
                  <a:txBody>
                    <a:bodyPr/>
                    <a:lstStyle/>
                    <a:p>
                      <a:pPr algn="ctr"/>
                      <a:r>
                        <a:rPr lang="vi-VN" dirty="0"/>
                        <a:t>Network Status-Tình trạng mạng</a:t>
                      </a:r>
                      <a:endParaRPr lang="en-US" dirty="0"/>
                    </a:p>
                  </a:txBody>
                  <a:tcPr/>
                </a:tc>
                <a:extLst>
                  <a:ext uri="{0D108BD9-81ED-4DB2-BD59-A6C34878D82A}">
                    <a16:rowId xmlns:a16="http://schemas.microsoft.com/office/drawing/2014/main" val="3873324439"/>
                  </a:ext>
                </a:extLst>
              </a:tr>
              <a:tr h="481959">
                <a:tc>
                  <a:txBody>
                    <a:bodyPr/>
                    <a:lstStyle/>
                    <a:p>
                      <a:pPr algn="ctr"/>
                      <a:r>
                        <a:rPr lang="vi-VN" dirty="0"/>
                        <a:t>53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DNS-Domain Name Server</a:t>
                      </a:r>
                    </a:p>
                  </a:txBody>
                  <a:tcPr/>
                </a:tc>
                <a:extLst>
                  <a:ext uri="{0D108BD9-81ED-4DB2-BD59-A6C34878D82A}">
                    <a16:rowId xmlns:a16="http://schemas.microsoft.com/office/drawing/2014/main" val="425082046"/>
                  </a:ext>
                </a:extLst>
              </a:tr>
              <a:tr h="1544907">
                <a:tc>
                  <a:txBody>
                    <a:bodyPr/>
                    <a:lstStyle/>
                    <a:p>
                      <a:pPr algn="ctr"/>
                      <a:r>
                        <a:rPr lang="vi-VN" dirty="0"/>
                        <a:t>69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TFTP-Trivial File Transfer Protocol</a:t>
                      </a:r>
                      <a:r>
                        <a:rPr lang="en-US" dirty="0"/>
                        <a:t> </a:t>
                      </a:r>
                      <a:r>
                        <a:rPr lang="vi-VN" dirty="0"/>
                        <a:t>Giao thức truyền tệp thông thường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vi-VN" dirty="0"/>
                    </a:p>
                  </a:txBody>
                  <a:tcPr/>
                </a:tc>
                <a:extLst>
                  <a:ext uri="{0D108BD9-81ED-4DB2-BD59-A6C34878D82A}">
                    <a16:rowId xmlns:a16="http://schemas.microsoft.com/office/drawing/2014/main" val="693051208"/>
                  </a:ext>
                </a:extLst>
              </a:tr>
              <a:tr h="831872">
                <a:tc>
                  <a:txBody>
                    <a:bodyPr/>
                    <a:lstStyle/>
                    <a:p>
                      <a:pPr algn="ctr"/>
                      <a:r>
                        <a:rPr lang="vi-VN" dirty="0"/>
                        <a:t>137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NetBIOS Name Service</a:t>
                      </a:r>
                    </a:p>
                    <a:p>
                      <a:endParaRPr lang="en-US" dirty="0"/>
                    </a:p>
                  </a:txBody>
                  <a:tcPr/>
                </a:tc>
                <a:extLst>
                  <a:ext uri="{0D108BD9-81ED-4DB2-BD59-A6C34878D82A}">
                    <a16:rowId xmlns:a16="http://schemas.microsoft.com/office/drawing/2014/main" val="3314086715"/>
                  </a:ext>
                </a:extLst>
              </a:tr>
              <a:tr h="831872">
                <a:tc>
                  <a:txBody>
                    <a:bodyPr/>
                    <a:lstStyle/>
                    <a:p>
                      <a:pPr algn="ctr"/>
                      <a:r>
                        <a:rPr lang="vi-VN" dirty="0"/>
                        <a:t>138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Dịch vụ Datagram NetBIOS</a:t>
                      </a:r>
                    </a:p>
                    <a:p>
                      <a:endParaRPr lang="en-US" dirty="0"/>
                    </a:p>
                  </a:txBody>
                  <a:tcPr/>
                </a:tc>
                <a:extLst>
                  <a:ext uri="{0D108BD9-81ED-4DB2-BD59-A6C34878D82A}">
                    <a16:rowId xmlns:a16="http://schemas.microsoft.com/office/drawing/2014/main" val="1567514293"/>
                  </a:ext>
                </a:extLst>
              </a:tr>
              <a:tr h="831872">
                <a:tc>
                  <a:txBody>
                    <a:bodyPr/>
                    <a:lstStyle/>
                    <a:p>
                      <a:pPr algn="ctr"/>
                      <a:r>
                        <a:rPr lang="vi-VN" dirty="0"/>
                        <a:t>161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SNMP</a:t>
                      </a:r>
                      <a:endParaRPr lang="en-US" dirty="0"/>
                    </a:p>
                    <a:p>
                      <a:endParaRPr lang="en-US" dirty="0"/>
                    </a:p>
                  </a:txBody>
                  <a:tcPr/>
                </a:tc>
                <a:extLst>
                  <a:ext uri="{0D108BD9-81ED-4DB2-BD59-A6C34878D82A}">
                    <a16:rowId xmlns:a16="http://schemas.microsoft.com/office/drawing/2014/main" val="2349440144"/>
                  </a:ext>
                </a:extLst>
              </a:tr>
            </a:tbl>
          </a:graphicData>
        </a:graphic>
      </p:graphicFrame>
    </p:spTree>
    <p:extLst>
      <p:ext uri="{BB962C8B-B14F-4D97-AF65-F5344CB8AC3E}">
        <p14:creationId xmlns:p14="http://schemas.microsoft.com/office/powerpoint/2010/main" val="88364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2133600" y="2514600"/>
            <a:ext cx="9144000" cy="1066800"/>
          </a:xfrm>
        </p:spPr>
        <p:txBody>
          <a:bodyPr/>
          <a:lstStyle/>
          <a:p>
            <a:pPr algn="ctr"/>
            <a:r>
              <a:rPr lang="en-US" dirty="0">
                <a:solidFill>
                  <a:schemeClr val="accent1">
                    <a:lumMod val="75000"/>
                  </a:schemeClr>
                </a:solidFill>
              </a:rPr>
              <a:t>CÁC HÀM TRONG UDP</a:t>
            </a:r>
          </a:p>
        </p:txBody>
      </p:sp>
    </p:spTree>
    <p:extLst>
      <p:ext uri="{BB962C8B-B14F-4D97-AF65-F5344CB8AC3E}">
        <p14:creationId xmlns:p14="http://schemas.microsoft.com/office/powerpoint/2010/main" val="267299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7F0B-D4A6-4164-8480-A01DD37BB057}"/>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4119E9E5-4680-4CDF-8730-129917551C43}"/>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A8803141-2483-4D1F-8240-4FEC4A7BD999}"/>
              </a:ext>
            </a:extLst>
          </p:cNvPr>
          <p:cNvPicPr>
            <a:picLocks noChangeAspect="1"/>
          </p:cNvPicPr>
          <p:nvPr/>
        </p:nvPicPr>
        <p:blipFill>
          <a:blip r:embed="rId2"/>
          <a:stretch>
            <a:fillRect/>
          </a:stretch>
        </p:blipFill>
        <p:spPr>
          <a:xfrm>
            <a:off x="762000" y="152400"/>
            <a:ext cx="11049000" cy="6553200"/>
          </a:xfrm>
          <a:prstGeom prst="rect">
            <a:avLst/>
          </a:prstGeom>
        </p:spPr>
      </p:pic>
    </p:spTree>
    <p:extLst>
      <p:ext uri="{BB962C8B-B14F-4D97-AF65-F5344CB8AC3E}">
        <p14:creationId xmlns:p14="http://schemas.microsoft.com/office/powerpoint/2010/main" val="28136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D2EE-6F66-409A-881C-476FC81324C0}"/>
              </a:ext>
            </a:extLst>
          </p:cNvPr>
          <p:cNvSpPr>
            <a:spLocks noGrp="1"/>
          </p:cNvSpPr>
          <p:nvPr>
            <p:ph type="title"/>
          </p:nvPr>
        </p:nvSpPr>
        <p:spPr/>
        <p:txBody>
          <a:bodyPr/>
          <a:lstStyle/>
          <a:p>
            <a:r>
              <a:rPr lang="en-US" dirty="0"/>
              <a:t>MÔ HÌNH ĐƠN LUỒNG UDP</a:t>
            </a:r>
          </a:p>
        </p:txBody>
      </p:sp>
      <p:pic>
        <p:nvPicPr>
          <p:cNvPr id="8" name="Content Placeholder 7">
            <a:extLst>
              <a:ext uri="{FF2B5EF4-FFF2-40B4-BE49-F238E27FC236}">
                <a16:creationId xmlns:a16="http://schemas.microsoft.com/office/drawing/2014/main" id="{64E0D128-0C15-4F3E-92C1-C79D9BCD9A4F}"/>
              </a:ext>
            </a:extLst>
          </p:cNvPr>
          <p:cNvPicPr>
            <a:picLocks noGrp="1" noChangeAspect="1"/>
          </p:cNvPicPr>
          <p:nvPr>
            <p:ph sz="quarter" idx="4"/>
          </p:nvPr>
        </p:nvPicPr>
        <p:blipFill>
          <a:blip r:embed="rId2"/>
          <a:stretch>
            <a:fillRect/>
          </a:stretch>
        </p:blipFill>
        <p:spPr>
          <a:xfrm>
            <a:off x="609600" y="1600200"/>
            <a:ext cx="11125200" cy="4495800"/>
          </a:xfrm>
        </p:spPr>
      </p:pic>
    </p:spTree>
    <p:extLst>
      <p:ext uri="{BB962C8B-B14F-4D97-AF65-F5344CB8AC3E}">
        <p14:creationId xmlns:p14="http://schemas.microsoft.com/office/powerpoint/2010/main" val="139375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8B6D01-AA6A-4A6A-A7B8-BAE37CDA7574}"/>
              </a:ext>
            </a:extLst>
          </p:cNvPr>
          <p:cNvSpPr txBox="1">
            <a:spLocks/>
          </p:cNvSpPr>
          <p:nvPr/>
        </p:nvSpPr>
        <p:spPr>
          <a:xfrm>
            <a:off x="1752600" y="26670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400" dirty="0">
                <a:solidFill>
                  <a:schemeClr val="accent1">
                    <a:lumMod val="75000"/>
                  </a:schemeClr>
                </a:solidFill>
              </a:rPr>
              <a:t>APACHE NETBEANS</a:t>
            </a:r>
          </a:p>
        </p:txBody>
      </p:sp>
    </p:spTree>
    <p:extLst>
      <p:ext uri="{BB962C8B-B14F-4D97-AF65-F5344CB8AC3E}">
        <p14:creationId xmlns:p14="http://schemas.microsoft.com/office/powerpoint/2010/main" val="21947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8479-0E35-4134-A1B1-A8472444A3BA}"/>
              </a:ext>
            </a:extLst>
          </p:cNvPr>
          <p:cNvSpPr>
            <a:spLocks noGrp="1"/>
          </p:cNvSpPr>
          <p:nvPr>
            <p:ph type="title"/>
          </p:nvPr>
        </p:nvSpPr>
        <p:spPr/>
        <p:txBody>
          <a:bodyPr/>
          <a:lstStyle/>
          <a:p>
            <a:pPr algn="ctr"/>
            <a:r>
              <a:rPr lang="en-US" dirty="0"/>
              <a:t>THỰC HIỆN BỞI:</a:t>
            </a:r>
          </a:p>
        </p:txBody>
      </p:sp>
      <p:sp>
        <p:nvSpPr>
          <p:cNvPr id="3" name="Content Placeholder 2">
            <a:extLst>
              <a:ext uri="{FF2B5EF4-FFF2-40B4-BE49-F238E27FC236}">
                <a16:creationId xmlns:a16="http://schemas.microsoft.com/office/drawing/2014/main" id="{0EB91316-13E8-4A89-9186-DE7AA7ECA3AE}"/>
              </a:ext>
            </a:extLst>
          </p:cNvPr>
          <p:cNvSpPr>
            <a:spLocks noGrp="1"/>
          </p:cNvSpPr>
          <p:nvPr>
            <p:ph idx="1"/>
          </p:nvPr>
        </p:nvSpPr>
        <p:spPr/>
        <p:txBody>
          <a:bodyPr>
            <a:normAutofit/>
          </a:bodyPr>
          <a:lstStyle/>
          <a:p>
            <a:pPr algn="ctr"/>
            <a:r>
              <a:rPr lang="en-US" sz="4000" dirty="0" err="1"/>
              <a:t>Trần</a:t>
            </a:r>
            <a:r>
              <a:rPr lang="en-US" sz="4000" dirty="0"/>
              <a:t> </a:t>
            </a:r>
            <a:r>
              <a:rPr lang="en-US" sz="4000" dirty="0" err="1"/>
              <a:t>Thị</a:t>
            </a:r>
            <a:r>
              <a:rPr lang="en-US" sz="4000" dirty="0"/>
              <a:t> Thanh </a:t>
            </a:r>
            <a:r>
              <a:rPr lang="en-US" sz="4000" dirty="0" err="1"/>
              <a:t>Thủy</a:t>
            </a:r>
            <a:endParaRPr lang="en-US" sz="4000" dirty="0"/>
          </a:p>
          <a:p>
            <a:pPr algn="ctr"/>
            <a:r>
              <a:rPr lang="en-US" sz="4000" dirty="0" err="1"/>
              <a:t>Phạm</a:t>
            </a:r>
            <a:r>
              <a:rPr lang="en-US" sz="4000" dirty="0"/>
              <a:t> </a:t>
            </a:r>
            <a:r>
              <a:rPr lang="en-US" sz="4000" dirty="0" err="1"/>
              <a:t>Duy</a:t>
            </a:r>
            <a:r>
              <a:rPr lang="en-US" sz="4000" dirty="0"/>
              <a:t> </a:t>
            </a:r>
            <a:r>
              <a:rPr lang="en-US" sz="4000" dirty="0" err="1"/>
              <a:t>Hoàng</a:t>
            </a:r>
            <a:r>
              <a:rPr lang="en-US" sz="4000" dirty="0"/>
              <a:t> </a:t>
            </a:r>
          </a:p>
          <a:p>
            <a:pPr algn="ctr"/>
            <a:r>
              <a:rPr lang="en-US" sz="4000" dirty="0" err="1"/>
              <a:t>Nguyễn</a:t>
            </a:r>
            <a:r>
              <a:rPr lang="en-US" sz="4000" dirty="0"/>
              <a:t> Lê </a:t>
            </a:r>
            <a:r>
              <a:rPr lang="en-US" sz="4000" dirty="0" err="1"/>
              <a:t>Thúy</a:t>
            </a:r>
            <a:r>
              <a:rPr lang="en-US" sz="4000" dirty="0"/>
              <a:t> </a:t>
            </a:r>
            <a:r>
              <a:rPr lang="en-US" sz="4000" dirty="0" err="1"/>
              <a:t>Vy</a:t>
            </a:r>
            <a:endParaRPr lang="en-US" sz="4000" dirty="0"/>
          </a:p>
          <a:p>
            <a:pPr algn="ctr"/>
            <a:r>
              <a:rPr lang="en-US" sz="4000" dirty="0" err="1"/>
              <a:t>Nguyễn</a:t>
            </a:r>
            <a:r>
              <a:rPr lang="en-US" sz="4000" dirty="0"/>
              <a:t> </a:t>
            </a:r>
            <a:r>
              <a:rPr lang="en-US" sz="4000" dirty="0" err="1"/>
              <a:t>Hoàng</a:t>
            </a:r>
            <a:r>
              <a:rPr lang="en-US" sz="4000" dirty="0"/>
              <a:t> Long</a:t>
            </a:r>
          </a:p>
          <a:p>
            <a:pPr marL="0" indent="0">
              <a:buNone/>
            </a:pPr>
            <a:r>
              <a:rPr lang="en-US" sz="4000" dirty="0"/>
              <a:t> </a:t>
            </a:r>
          </a:p>
        </p:txBody>
      </p:sp>
    </p:spTree>
    <p:extLst>
      <p:ext uri="{BB962C8B-B14F-4D97-AF65-F5344CB8AC3E}">
        <p14:creationId xmlns:p14="http://schemas.microsoft.com/office/powerpoint/2010/main" val="209768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a:xfrm>
            <a:off x="7543800" y="609600"/>
            <a:ext cx="4419600" cy="5867400"/>
          </a:xfrm>
        </p:spPr>
        <p:txBody>
          <a:bodyPr>
            <a:normAutofit/>
          </a:bodyPr>
          <a:lstStyle/>
          <a:p>
            <a:pPr marL="285750" indent="-285750">
              <a:buFont typeface="Arial" panose="020B0604020202020204" pitchFamily="34" charset="0"/>
              <a:buChar char="•"/>
            </a:pPr>
            <a:r>
              <a:rPr lang="vi-VN" sz="2000" dirty="0"/>
              <a:t>Hỗ trợ nhiều loại ngôn ngữ lập trình.</a:t>
            </a:r>
          </a:p>
          <a:p>
            <a:pPr marL="285750" indent="-285750">
              <a:buFont typeface="Arial" panose="020B0604020202020204" pitchFamily="34" charset="0"/>
              <a:buChar char="•"/>
            </a:pPr>
            <a:r>
              <a:rPr lang="vi-VN" sz="2000" dirty="0"/>
              <a:t>Chỉnh sửa mã nguồn thông minh.</a:t>
            </a:r>
          </a:p>
          <a:p>
            <a:pPr marL="285750" indent="-285750">
              <a:buFont typeface="Arial" panose="020B0604020202020204" pitchFamily="34" charset="0"/>
              <a:buChar char="•"/>
            </a:pPr>
            <a:r>
              <a:rPr lang="vi-VN" sz="2000" dirty="0"/>
              <a:t>Giao diện trực quan, dễ thao tác, sử dụng,</a:t>
            </a:r>
          </a:p>
          <a:p>
            <a:pPr marL="285750" indent="-285750">
              <a:buFont typeface="Arial" panose="020B0604020202020204" pitchFamily="34" charset="0"/>
              <a:buChar char="•"/>
            </a:pPr>
            <a:r>
              <a:rPr lang="vi-VN" sz="2000" dirty="0"/>
              <a:t>Là một công cụ lập trình phần mềm máy tính hoặc phần mềm trên các thiết bị di động.</a:t>
            </a:r>
          </a:p>
          <a:p>
            <a:pPr marL="285750" indent="-285750">
              <a:buFont typeface="Arial" panose="020B0604020202020204" pitchFamily="34" charset="0"/>
              <a:buChar char="•"/>
            </a:pPr>
            <a:r>
              <a:rPr lang="vi-VN" sz="2000" dirty="0"/>
              <a:t>Gỡ lỗi mạng nội bộ và từ xa.</a:t>
            </a:r>
          </a:p>
          <a:p>
            <a:pPr marL="285750" indent="-285750">
              <a:buFont typeface="Arial" panose="020B0604020202020204" pitchFamily="34" charset="0"/>
              <a:buChar char="•"/>
            </a:pPr>
            <a:r>
              <a:rPr lang="vi-VN" sz="2000" dirty="0"/>
              <a:t>Thử nghiệm tính năng xây dựng giao diện đồ họa.</a:t>
            </a:r>
          </a:p>
          <a:p>
            <a:pPr marL="285750" indent="-285750">
              <a:buFont typeface="Arial" panose="020B0604020202020204" pitchFamily="34" charset="0"/>
              <a:buChar char="•"/>
            </a:pPr>
            <a:r>
              <a:rPr lang="vi-VN" sz="2000" dirty="0"/>
              <a:t>Tính năng QuickSearch (Tìm kiếm nhanh), tự động biên dịch, hỗ trợ các Framework cho website, trình ứng dụng máy chủ GlassFish và cơ sở dữ liệu</a:t>
            </a:r>
            <a:endParaRPr lang="en-US" sz="2000" dirty="0"/>
          </a:p>
          <a:p>
            <a:pPr marL="285750" indent="-285750">
              <a:buFont typeface="Arial" panose="020B0604020202020204" pitchFamily="34" charset="0"/>
              <a:buChar char="•"/>
            </a:pPr>
            <a:r>
              <a:rPr lang="en-US" sz="2400" b="1" dirty="0" err="1"/>
              <a:t>Là</a:t>
            </a:r>
            <a:r>
              <a:rPr lang="en-US" sz="2400" b="1" dirty="0"/>
              <a:t> </a:t>
            </a:r>
            <a:r>
              <a:rPr lang="en-US" sz="2400" b="1" dirty="0" err="1"/>
              <a:t>phần</a:t>
            </a:r>
            <a:r>
              <a:rPr lang="en-US" sz="2400" b="1" dirty="0"/>
              <a:t> </a:t>
            </a:r>
            <a:r>
              <a:rPr lang="en-US" sz="2400" b="1" dirty="0" err="1"/>
              <a:t>mềm</a:t>
            </a:r>
            <a:r>
              <a:rPr lang="en-US" sz="2400" b="1" dirty="0"/>
              <a:t> </a:t>
            </a:r>
            <a:r>
              <a:rPr lang="en-US" sz="2400" b="1" dirty="0" err="1"/>
              <a:t>lập</a:t>
            </a:r>
            <a:r>
              <a:rPr lang="en-US" sz="2400" b="1" dirty="0"/>
              <a:t> </a:t>
            </a:r>
            <a:r>
              <a:rPr lang="en-US" sz="2400" b="1" dirty="0" err="1"/>
              <a:t>trình</a:t>
            </a:r>
            <a:r>
              <a:rPr lang="en-US" sz="2400" b="1" dirty="0"/>
              <a:t> </a:t>
            </a:r>
            <a:r>
              <a:rPr lang="en-US" sz="2400" b="1" dirty="0" err="1"/>
              <a:t>đa</a:t>
            </a:r>
            <a:r>
              <a:rPr lang="en-US" sz="2400" b="1" dirty="0"/>
              <a:t> </a:t>
            </a:r>
            <a:r>
              <a:rPr lang="en-US" sz="2400" b="1" dirty="0" err="1"/>
              <a:t>luồng</a:t>
            </a:r>
            <a:r>
              <a:rPr lang="en-US" sz="2400" b="1" dirty="0"/>
              <a:t>(multithread) </a:t>
            </a:r>
          </a:p>
        </p:txBody>
      </p:sp>
      <p:pic>
        <p:nvPicPr>
          <p:cNvPr id="5" name="Picture 2" descr="Apache NetBeans (@netbeans) | Twitter">
            <a:extLst>
              <a:ext uri="{FF2B5EF4-FFF2-40B4-BE49-F238E27FC236}">
                <a16:creationId xmlns:a16="http://schemas.microsoft.com/office/drawing/2014/main" id="{79601706-9B4D-4522-8058-2D148959A0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51" y="777240"/>
            <a:ext cx="6400800" cy="531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additive="base">
                                        <p:cTn id="4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81B6E-B77D-4F18-AA84-6A82C73C113B}"/>
              </a:ext>
            </a:extLst>
          </p:cNvPr>
          <p:cNvSpPr>
            <a:spLocks noGrp="1"/>
          </p:cNvSpPr>
          <p:nvPr>
            <p:ph type="title"/>
          </p:nvPr>
        </p:nvSpPr>
        <p:spPr>
          <a:xfrm>
            <a:off x="1524000" y="2857500"/>
            <a:ext cx="9144000" cy="1143000"/>
          </a:xfrm>
        </p:spPr>
        <p:txBody>
          <a:bodyPr>
            <a:normAutofit/>
          </a:bodyPr>
          <a:lstStyle/>
          <a:p>
            <a:pPr algn="ctr"/>
            <a:r>
              <a:rPr lang="en-US" dirty="0">
                <a:solidFill>
                  <a:schemeClr val="accent1">
                    <a:lumMod val="75000"/>
                  </a:schemeClr>
                </a:solidFill>
              </a:rPr>
              <a:t>ĐỒ ÁN BÁO CÁO</a:t>
            </a:r>
            <a:endParaRPr sz="5400" dirty="0">
              <a:solidFill>
                <a:schemeClr val="accent1">
                  <a:lumMod val="75000"/>
                </a:schemeClr>
              </a:solidFill>
            </a:endParaRPr>
          </a:p>
        </p:txBody>
      </p:sp>
    </p:spTree>
    <p:extLst>
      <p:ext uri="{BB962C8B-B14F-4D97-AF65-F5344CB8AC3E}">
        <p14:creationId xmlns:p14="http://schemas.microsoft.com/office/powerpoint/2010/main" val="335010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E8E-E905-46C4-B561-D174DED6A965}"/>
              </a:ext>
            </a:extLst>
          </p:cNvPr>
          <p:cNvSpPr>
            <a:spLocks noGrp="1"/>
          </p:cNvSpPr>
          <p:nvPr>
            <p:ph type="title"/>
          </p:nvPr>
        </p:nvSpPr>
        <p:spPr>
          <a:xfrm>
            <a:off x="1524000" y="2857500"/>
            <a:ext cx="9144000" cy="1143000"/>
          </a:xfrm>
        </p:spPr>
        <p:txBody>
          <a:bodyPr>
            <a:normAutofit fontScale="90000"/>
          </a:bodyPr>
          <a:lstStyle/>
          <a:p>
            <a:pPr algn="ctr"/>
            <a:r>
              <a:rPr lang="en-US" sz="5000" dirty="0">
                <a:solidFill>
                  <a:schemeClr val="accent1">
                    <a:lumMod val="75000"/>
                  </a:schemeClr>
                </a:solidFill>
              </a:rPr>
              <a:t>THUẬT TOÁN RAIL FENCE</a:t>
            </a:r>
            <a:br>
              <a:rPr lang="en-US" sz="5000" dirty="0">
                <a:solidFill>
                  <a:schemeClr val="accent1">
                    <a:lumMod val="75000"/>
                  </a:schemeClr>
                </a:solidFill>
              </a:rPr>
            </a:br>
            <a:endParaRPr sz="5000" dirty="0">
              <a:solidFill>
                <a:schemeClr val="accent1">
                  <a:lumMod val="75000"/>
                </a:schemeClr>
              </a:solidFill>
            </a:endParaRPr>
          </a:p>
        </p:txBody>
      </p:sp>
    </p:spTree>
    <p:extLst>
      <p:ext uri="{BB962C8B-B14F-4D97-AF65-F5344CB8AC3E}">
        <p14:creationId xmlns:p14="http://schemas.microsoft.com/office/powerpoint/2010/main" val="88817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E8E-E905-46C4-B561-D174DED6A965}"/>
              </a:ext>
            </a:extLst>
          </p:cNvPr>
          <p:cNvSpPr>
            <a:spLocks noGrp="1"/>
          </p:cNvSpPr>
          <p:nvPr>
            <p:ph type="title"/>
          </p:nvPr>
        </p:nvSpPr>
        <p:spPr>
          <a:xfrm>
            <a:off x="1524000" y="2857500"/>
            <a:ext cx="9144000" cy="1143000"/>
          </a:xfrm>
        </p:spPr>
        <p:txBody>
          <a:bodyPr>
            <a:normAutofit fontScale="90000"/>
          </a:bodyPr>
          <a:lstStyle/>
          <a:p>
            <a:pPr algn="ctr"/>
            <a:r>
              <a:rPr lang="en-US" sz="5000" dirty="0">
                <a:solidFill>
                  <a:schemeClr val="accent1">
                    <a:lumMod val="75000"/>
                  </a:schemeClr>
                </a:solidFill>
              </a:rPr>
              <a:t>KHÁI NIỆM</a:t>
            </a:r>
            <a:br>
              <a:rPr lang="en-US" sz="5000" dirty="0">
                <a:solidFill>
                  <a:schemeClr val="accent1">
                    <a:lumMod val="75000"/>
                  </a:schemeClr>
                </a:solidFill>
              </a:rPr>
            </a:br>
            <a:endParaRPr sz="5000" dirty="0">
              <a:solidFill>
                <a:schemeClr val="accent1">
                  <a:lumMod val="75000"/>
                </a:schemeClr>
              </a:solidFill>
            </a:endParaRPr>
          </a:p>
        </p:txBody>
      </p:sp>
    </p:spTree>
    <p:extLst>
      <p:ext uri="{BB962C8B-B14F-4D97-AF65-F5344CB8AC3E}">
        <p14:creationId xmlns:p14="http://schemas.microsoft.com/office/powerpoint/2010/main" val="657317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5E907-9F91-46EC-9DAE-2B26D2980242}"/>
              </a:ext>
            </a:extLst>
          </p:cNvPr>
          <p:cNvSpPr>
            <a:spLocks noGrp="1"/>
          </p:cNvSpPr>
          <p:nvPr>
            <p:ph idx="1"/>
          </p:nvPr>
        </p:nvSpPr>
        <p:spPr>
          <a:xfrm>
            <a:off x="760412" y="762000"/>
            <a:ext cx="11126788" cy="5638800"/>
          </a:xfrm>
        </p:spPr>
        <p:txBody>
          <a:bodyPr>
            <a:normAutofit fontScale="92500" lnSpcReduction="20000"/>
          </a:bodyPr>
          <a:lstStyle/>
          <a:p>
            <a:r>
              <a:rPr lang="en-US" sz="4000" dirty="0"/>
              <a:t>L</a:t>
            </a:r>
            <a:r>
              <a:rPr lang="vi-VN" sz="4000" dirty="0"/>
              <a:t>à mã zig zag là một hình thức của mã chuyển v</a:t>
            </a:r>
            <a:r>
              <a:rPr lang="en-US" sz="4000" dirty="0"/>
              <a:t>ị.</a:t>
            </a:r>
            <a:endParaRPr lang="vi-VN" sz="4000" dirty="0"/>
          </a:p>
          <a:p>
            <a:r>
              <a:rPr lang="vi-VN" sz="4000" dirty="0"/>
              <a:t>Thông điệp được viết lần lượt từ trái qua phải trên các cột (rail) của một hàng dào tưởng tượng theo đường chéo từ trên xuống dưới.</a:t>
            </a:r>
          </a:p>
          <a:p>
            <a:r>
              <a:rPr lang="vi-VN" sz="4000" dirty="0"/>
              <a:t>Theo đường chéo từ dưới lên khi đạt tới cột thấp nhất.</a:t>
            </a:r>
          </a:p>
          <a:p>
            <a:r>
              <a:rPr lang="vi-VN" sz="4000" dirty="0"/>
              <a:t>Và khi đạt tới cột cao nhất, lại viết theo đường chéo từ trên xuống. Cứ lặp đi lặp lại như thế nào cho đến khi viết hết toàn bộ nội dung của thông điệp.</a:t>
            </a:r>
            <a:endParaRPr lang="en-US" sz="4000" dirty="0"/>
          </a:p>
          <a:p>
            <a:endParaRPr lang="vi-VN" dirty="0"/>
          </a:p>
        </p:txBody>
      </p:sp>
    </p:spTree>
    <p:extLst>
      <p:ext uri="{BB962C8B-B14F-4D97-AF65-F5344CB8AC3E}">
        <p14:creationId xmlns:p14="http://schemas.microsoft.com/office/powerpoint/2010/main" val="187016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EE79-3491-4E6D-846A-8C0423C09E3F}"/>
              </a:ext>
            </a:extLst>
          </p:cNvPr>
          <p:cNvSpPr>
            <a:spLocks noGrp="1"/>
          </p:cNvSpPr>
          <p:nvPr>
            <p:ph type="title"/>
          </p:nvPr>
        </p:nvSpPr>
        <p:spPr>
          <a:xfrm>
            <a:off x="7047032" y="381000"/>
            <a:ext cx="5032173" cy="1219200"/>
          </a:xfrm>
        </p:spPr>
        <p:txBody>
          <a:bodyPr>
            <a:normAutofit/>
          </a:bodyPr>
          <a:lstStyle/>
          <a:p>
            <a:pPr algn="just"/>
            <a:r>
              <a:rPr lang="en-US" dirty="0"/>
              <a:t>QUÁ TRÌNH MÃ HÓA CỦA THUẬT TOÁN RAILFENCE</a:t>
            </a:r>
          </a:p>
        </p:txBody>
      </p:sp>
      <p:sp>
        <p:nvSpPr>
          <p:cNvPr id="4" name="Text Placeholder 3">
            <a:extLst>
              <a:ext uri="{FF2B5EF4-FFF2-40B4-BE49-F238E27FC236}">
                <a16:creationId xmlns:a16="http://schemas.microsoft.com/office/drawing/2014/main" id="{472059A5-79F9-43AE-B9E3-E91334A40F30}"/>
              </a:ext>
            </a:extLst>
          </p:cNvPr>
          <p:cNvSpPr>
            <a:spLocks noGrp="1"/>
          </p:cNvSpPr>
          <p:nvPr>
            <p:ph type="body" sz="half" idx="2"/>
          </p:nvPr>
        </p:nvSpPr>
        <p:spPr>
          <a:xfrm>
            <a:off x="7162800" y="1905000"/>
            <a:ext cx="5029200" cy="3581400"/>
          </a:xfrm>
        </p:spPr>
        <p:txBody>
          <a:bodyPr>
            <a:normAutofit/>
          </a:bodyPr>
          <a:lstStyle/>
          <a:p>
            <a:pPr marL="285750" indent="-285750">
              <a:buFont typeface="Arial" panose="020B0604020202020204" pitchFamily="34" charset="0"/>
              <a:buChar char="•"/>
            </a:pPr>
            <a:r>
              <a:rPr lang="en-US" sz="2400" dirty="0" err="1"/>
              <a:t>Nguyên</a:t>
            </a:r>
            <a:r>
              <a:rPr lang="en-US" sz="2400" dirty="0"/>
              <a:t> </a:t>
            </a:r>
            <a:r>
              <a:rPr lang="en-US" sz="2400" dirty="0" err="1"/>
              <a:t>bản</a:t>
            </a:r>
            <a:r>
              <a:rPr lang="en-US" sz="2400" dirty="0"/>
              <a:t>: </a:t>
            </a:r>
            <a:r>
              <a:rPr lang="en-US" sz="3000" dirty="0"/>
              <a:t>defend the east wall</a:t>
            </a:r>
            <a:r>
              <a:rPr lang="en-US" sz="2400" dirty="0"/>
              <a:t>.</a:t>
            </a:r>
          </a:p>
          <a:p>
            <a:pPr marL="285750" indent="-285750">
              <a:buFont typeface="Arial" panose="020B0604020202020204" pitchFamily="34" charset="0"/>
              <a:buChar char="•"/>
            </a:pPr>
            <a:r>
              <a:rPr lang="en-US" sz="2400" dirty="0" err="1"/>
              <a:t>Với</a:t>
            </a:r>
            <a:r>
              <a:rPr lang="en-US" sz="2400" dirty="0"/>
              <a:t> </a:t>
            </a:r>
            <a:r>
              <a:rPr lang="en-US" sz="3000" dirty="0"/>
              <a:t>k = 3</a:t>
            </a:r>
            <a:r>
              <a:rPr lang="en-US" sz="2400" dirty="0"/>
              <a:t>.</a:t>
            </a:r>
          </a:p>
          <a:p>
            <a:pPr marL="285750" indent="-285750">
              <a:buFont typeface="Arial" panose="020B0604020202020204" pitchFamily="34" charset="0"/>
              <a:buChar char="•"/>
            </a:pPr>
            <a:r>
              <a:rPr lang="en-US" sz="2400" dirty="0"/>
              <a:t>Sau </a:t>
            </a:r>
            <a:r>
              <a:rPr lang="en-US" sz="2400" dirty="0" err="1"/>
              <a:t>khi</a:t>
            </a:r>
            <a:r>
              <a:rPr lang="en-US" sz="2400" dirty="0"/>
              <a:t> qua </a:t>
            </a:r>
            <a:r>
              <a:rPr lang="en-US" sz="2400" dirty="0" err="1"/>
              <a:t>quá</a:t>
            </a:r>
            <a:r>
              <a:rPr lang="en-US" sz="2400" dirty="0"/>
              <a:t> </a:t>
            </a:r>
            <a:r>
              <a:rPr lang="en-US" sz="2400" dirty="0" err="1"/>
              <a:t>trình</a:t>
            </a:r>
            <a:r>
              <a:rPr lang="en-US" sz="2400" dirty="0"/>
              <a:t> </a:t>
            </a:r>
            <a:r>
              <a:rPr lang="en-US" sz="2400" dirty="0" err="1"/>
              <a:t>mã</a:t>
            </a:r>
            <a:r>
              <a:rPr lang="en-US" sz="2400" dirty="0"/>
              <a:t> </a:t>
            </a:r>
            <a:r>
              <a:rPr lang="en-US" sz="2400" dirty="0" err="1"/>
              <a:t>hóa</a:t>
            </a:r>
            <a:r>
              <a:rPr lang="en-US" sz="2400" dirty="0"/>
              <a:t> </a:t>
            </a:r>
            <a:r>
              <a:rPr lang="en-US" sz="2400" dirty="0" err="1"/>
              <a:t>theo</a:t>
            </a:r>
            <a:r>
              <a:rPr lang="en-US" sz="2400" dirty="0"/>
              <a:t> </a:t>
            </a:r>
            <a:r>
              <a:rPr lang="en-US" sz="2400" dirty="0" err="1"/>
              <a:t>thuật</a:t>
            </a:r>
            <a:r>
              <a:rPr lang="en-US" sz="2400" dirty="0"/>
              <a:t> </a:t>
            </a:r>
            <a:r>
              <a:rPr lang="en-US" sz="2400" dirty="0" err="1"/>
              <a:t>toán</a:t>
            </a:r>
            <a:r>
              <a:rPr lang="en-US" sz="2400" dirty="0"/>
              <a:t> </a:t>
            </a:r>
            <a:r>
              <a:rPr lang="en-US" sz="2400" dirty="0" err="1"/>
              <a:t>Railfence</a:t>
            </a:r>
            <a:r>
              <a:rPr lang="en-US" sz="2400" dirty="0"/>
              <a:t> </a:t>
            </a:r>
            <a:r>
              <a:rPr lang="en-US" sz="2400" dirty="0" err="1"/>
              <a:t>thì</a:t>
            </a:r>
            <a:r>
              <a:rPr lang="en-US" sz="2400" dirty="0"/>
              <a:t> </a:t>
            </a:r>
            <a:r>
              <a:rPr lang="en-US" sz="2400" dirty="0" err="1"/>
              <a:t>cách</a:t>
            </a:r>
            <a:r>
              <a:rPr lang="en-US" sz="2400" dirty="0"/>
              <a:t> </a:t>
            </a:r>
            <a:r>
              <a:rPr lang="en-US" sz="2400" dirty="0" err="1"/>
              <a:t>viết</a:t>
            </a:r>
            <a:r>
              <a:rPr lang="en-US" sz="2400" dirty="0"/>
              <a:t> </a:t>
            </a:r>
            <a:r>
              <a:rPr lang="en-US" sz="2400" dirty="0" err="1"/>
              <a:t>sẽ</a:t>
            </a:r>
            <a:r>
              <a:rPr lang="en-US" sz="2400" dirty="0"/>
              <a:t> </a:t>
            </a:r>
            <a:r>
              <a:rPr lang="en-US" sz="2400" dirty="0" err="1"/>
              <a:t>được</a:t>
            </a:r>
            <a:r>
              <a:rPr lang="en-US" sz="2400" dirty="0"/>
              <a:t> </a:t>
            </a:r>
            <a:r>
              <a:rPr lang="en-US" sz="2400" dirty="0" err="1"/>
              <a:t>viết</a:t>
            </a:r>
            <a:r>
              <a:rPr lang="en-US" sz="2400" dirty="0"/>
              <a:t> </a:t>
            </a:r>
            <a:r>
              <a:rPr lang="en-US" sz="2400" dirty="0" err="1"/>
              <a:t>từ</a:t>
            </a:r>
            <a:r>
              <a:rPr lang="en-US" sz="2400" dirty="0"/>
              <a:t> </a:t>
            </a:r>
            <a:r>
              <a:rPr lang="en-US" sz="2400" dirty="0" err="1"/>
              <a:t>trái</a:t>
            </a:r>
            <a:r>
              <a:rPr lang="en-US" sz="2400" dirty="0"/>
              <a:t> qua </a:t>
            </a:r>
            <a:r>
              <a:rPr lang="en-US" sz="2400" dirty="0" err="1"/>
              <a:t>phải</a:t>
            </a:r>
            <a:r>
              <a:rPr lang="en-US" sz="2400" dirty="0"/>
              <a:t> </a:t>
            </a:r>
            <a:r>
              <a:rPr lang="en-US" sz="2400" dirty="0" err="1"/>
              <a:t>và</a:t>
            </a:r>
            <a:r>
              <a:rPr lang="en-US" sz="2400" dirty="0"/>
              <a:t> </a:t>
            </a:r>
            <a:r>
              <a:rPr lang="en-US" sz="2400" dirty="0" err="1"/>
              <a:t>từ</a:t>
            </a:r>
            <a:r>
              <a:rPr lang="en-US" sz="2400" dirty="0"/>
              <a:t> </a:t>
            </a:r>
            <a:r>
              <a:rPr lang="en-US" sz="2400" dirty="0" err="1"/>
              <a:t>trên</a:t>
            </a:r>
            <a:r>
              <a:rPr lang="en-US" sz="2400" dirty="0"/>
              <a:t> </a:t>
            </a:r>
            <a:r>
              <a:rPr lang="en-US" sz="2400" dirty="0" err="1"/>
              <a:t>xuống</a:t>
            </a:r>
            <a:r>
              <a:rPr lang="en-US" sz="2400" dirty="0"/>
              <a:t> </a:t>
            </a:r>
            <a:r>
              <a:rPr lang="en-US" sz="2400" dirty="0" err="1"/>
              <a:t>dưới</a:t>
            </a:r>
            <a:r>
              <a:rPr lang="en-US" sz="2400" dirty="0"/>
              <a:t>.</a:t>
            </a:r>
          </a:p>
          <a:p>
            <a:pPr marL="285750" indent="-285750">
              <a:buFont typeface="Arial" panose="020B0604020202020204" pitchFamily="34" charset="0"/>
              <a:buChar char="•"/>
            </a:pPr>
            <a:r>
              <a:rPr lang="en-US" sz="2400" dirty="0" err="1"/>
              <a:t>Đoạn</a:t>
            </a:r>
            <a:r>
              <a:rPr lang="en-US" sz="2400" dirty="0"/>
              <a:t> </a:t>
            </a:r>
            <a:r>
              <a:rPr lang="en-US" sz="2400" dirty="0" err="1"/>
              <a:t>mã</a:t>
            </a:r>
            <a:r>
              <a:rPr lang="en-US" sz="2400" dirty="0"/>
              <a:t> </a:t>
            </a:r>
            <a:r>
              <a:rPr lang="en-US" sz="2400" dirty="0" err="1"/>
              <a:t>sẽ</a:t>
            </a:r>
            <a:r>
              <a:rPr lang="en-US" sz="2400" dirty="0"/>
              <a:t> </a:t>
            </a:r>
            <a:r>
              <a:rPr lang="en-US" sz="2400" dirty="0" err="1"/>
              <a:t>được</a:t>
            </a:r>
            <a:r>
              <a:rPr lang="en-US" sz="2400" dirty="0"/>
              <a:t> </a:t>
            </a:r>
            <a:r>
              <a:rPr lang="en-US" sz="2400" dirty="0" err="1"/>
              <a:t>sinh</a:t>
            </a:r>
            <a:r>
              <a:rPr lang="en-US" sz="2400" dirty="0"/>
              <a:t> ra </a:t>
            </a:r>
            <a:r>
              <a:rPr lang="en-US" sz="2400" dirty="0" err="1"/>
              <a:t>sau</a:t>
            </a:r>
            <a:r>
              <a:rPr lang="en-US" sz="2400" dirty="0"/>
              <a:t> </a:t>
            </a:r>
            <a:r>
              <a:rPr lang="en-US" sz="2400" dirty="0" err="1"/>
              <a:t>đây</a:t>
            </a:r>
            <a:r>
              <a:rPr lang="en-US" sz="2400" dirty="0"/>
              <a:t>: </a:t>
            </a:r>
          </a:p>
          <a:p>
            <a:r>
              <a:rPr lang="en-US" sz="3000" b="1" dirty="0"/>
              <a:t>   DNETLEEDHESWLXFTAAX</a:t>
            </a:r>
          </a:p>
          <a:p>
            <a:pPr marL="285750" indent="-285750">
              <a:buFont typeface="Arial" panose="020B0604020202020204" pitchFamily="34" charset="0"/>
              <a:buChar char="•"/>
            </a:pPr>
            <a:endParaRPr lang="en-US" sz="2400" dirty="0"/>
          </a:p>
          <a:p>
            <a:endParaRPr lang="en-US" dirty="0"/>
          </a:p>
        </p:txBody>
      </p:sp>
      <p:pic>
        <p:nvPicPr>
          <p:cNvPr id="4098" name="Picture 2">
            <a:extLst>
              <a:ext uri="{FF2B5EF4-FFF2-40B4-BE49-F238E27FC236}">
                <a16:creationId xmlns:a16="http://schemas.microsoft.com/office/drawing/2014/main" id="{8130042A-52F2-431F-A0CF-20D92865C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4008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7333D72D-2E07-482C-A764-9E5FB27F03AE}"/>
              </a:ext>
            </a:extLst>
          </p:cNvPr>
          <p:cNvCxnSpPr/>
          <p:nvPr/>
        </p:nvCxnSpPr>
        <p:spPr>
          <a:xfrm>
            <a:off x="609600" y="2438400"/>
            <a:ext cx="609600" cy="1447800"/>
          </a:xfrm>
          <a:prstGeom prst="straightConnector1">
            <a:avLst/>
          </a:prstGeom>
          <a:ln w="3810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8" name="Straight Arrow Connector 7">
            <a:extLst>
              <a:ext uri="{FF2B5EF4-FFF2-40B4-BE49-F238E27FC236}">
                <a16:creationId xmlns:a16="http://schemas.microsoft.com/office/drawing/2014/main" id="{9E8E1040-D024-498E-9EBC-48C03FC4A094}"/>
              </a:ext>
            </a:extLst>
          </p:cNvPr>
          <p:cNvCxnSpPr/>
          <p:nvPr/>
        </p:nvCxnSpPr>
        <p:spPr>
          <a:xfrm flipV="1">
            <a:off x="1524000" y="2286000"/>
            <a:ext cx="685800" cy="16002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B93C3091-D95D-496B-A2C9-7A0D0E4EE9D5}"/>
              </a:ext>
            </a:extLst>
          </p:cNvPr>
          <p:cNvCxnSpPr>
            <a:cxnSpLocks/>
          </p:cNvCxnSpPr>
          <p:nvPr/>
        </p:nvCxnSpPr>
        <p:spPr>
          <a:xfrm>
            <a:off x="1866900" y="2286000"/>
            <a:ext cx="723900" cy="16002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a:extLst>
              <a:ext uri="{FF2B5EF4-FFF2-40B4-BE49-F238E27FC236}">
                <a16:creationId xmlns:a16="http://schemas.microsoft.com/office/drawing/2014/main" id="{5AAE59D1-E5F6-49EF-85D5-D5CDF46247F5}"/>
              </a:ext>
            </a:extLst>
          </p:cNvPr>
          <p:cNvCxnSpPr>
            <a:cxnSpLocks/>
          </p:cNvCxnSpPr>
          <p:nvPr/>
        </p:nvCxnSpPr>
        <p:spPr>
          <a:xfrm flipV="1">
            <a:off x="2762250" y="2133600"/>
            <a:ext cx="819150"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57CB6476-28B9-47D7-B7CD-CBEEB0EBC4E7}"/>
              </a:ext>
            </a:extLst>
          </p:cNvPr>
          <p:cNvCxnSpPr>
            <a:cxnSpLocks/>
          </p:cNvCxnSpPr>
          <p:nvPr/>
        </p:nvCxnSpPr>
        <p:spPr>
          <a:xfrm>
            <a:off x="3276600" y="2209800"/>
            <a:ext cx="609600" cy="16764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85C15906-6B5A-4644-8C1E-5AC54DD8CF84}"/>
              </a:ext>
            </a:extLst>
          </p:cNvPr>
          <p:cNvCxnSpPr>
            <a:cxnSpLocks/>
          </p:cNvCxnSpPr>
          <p:nvPr/>
        </p:nvCxnSpPr>
        <p:spPr>
          <a:xfrm flipV="1">
            <a:off x="4075019" y="2209800"/>
            <a:ext cx="735106"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6A8718C2-5F86-4B4C-A8D4-1E01F01FD5DF}"/>
              </a:ext>
            </a:extLst>
          </p:cNvPr>
          <p:cNvCxnSpPr>
            <a:cxnSpLocks/>
          </p:cNvCxnSpPr>
          <p:nvPr/>
        </p:nvCxnSpPr>
        <p:spPr>
          <a:xfrm>
            <a:off x="4568638" y="2324100"/>
            <a:ext cx="689162" cy="16383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FFB19084-6506-4B1B-8E55-C789D6799CF3}"/>
              </a:ext>
            </a:extLst>
          </p:cNvPr>
          <p:cNvCxnSpPr>
            <a:cxnSpLocks/>
          </p:cNvCxnSpPr>
          <p:nvPr/>
        </p:nvCxnSpPr>
        <p:spPr>
          <a:xfrm flipV="1">
            <a:off x="5371366" y="2133600"/>
            <a:ext cx="735106"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a:extLst>
              <a:ext uri="{FF2B5EF4-FFF2-40B4-BE49-F238E27FC236}">
                <a16:creationId xmlns:a16="http://schemas.microsoft.com/office/drawing/2014/main" id="{9FE49426-9D16-46C3-B77B-CA25A67A43CD}"/>
              </a:ext>
            </a:extLst>
          </p:cNvPr>
          <p:cNvCxnSpPr>
            <a:cxnSpLocks/>
          </p:cNvCxnSpPr>
          <p:nvPr/>
        </p:nvCxnSpPr>
        <p:spPr>
          <a:xfrm>
            <a:off x="5883702" y="2209800"/>
            <a:ext cx="716389"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5959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4098"/>
                                        </p:tgtEl>
                                        <p:attrNameLst>
                                          <p:attrName>style.visibility</p:attrName>
                                        </p:attrNameLst>
                                      </p:cBhvr>
                                      <p:to>
                                        <p:strVal val="visible"/>
                                      </p:to>
                                    </p:set>
                                    <p:animEffect transition="in" filter="fade">
                                      <p:cBhvr>
                                        <p:cTn id="38" dur="500"/>
                                        <p:tgtEl>
                                          <p:spTgt spid="4098"/>
                                        </p:tgtEl>
                                      </p:cBhvr>
                                    </p:animEffect>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 calcmode="lin" valueType="num">
                                      <p:cBhvr additive="base">
                                        <p:cTn id="4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 calcmode="lin" valueType="num">
                                      <p:cBhvr additive="base">
                                        <p:cTn id="4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nodeType="after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nodeType="after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 calcmode="lin" valueType="num">
                                      <p:cBhvr additive="base">
                                        <p:cTn id="5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59" fill="hold">
                            <p:stCondLst>
                              <p:cond delay="2500"/>
                            </p:stCondLst>
                            <p:childTnLst>
                              <p:par>
                                <p:cTn id="60" presetID="2" presetClass="entr" presetSubtype="4" fill="hold" nodeType="after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 calcmode="lin" valueType="num">
                                      <p:cBhvr additive="base">
                                        <p:cTn id="6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EE79-3491-4E6D-846A-8C0423C09E3F}"/>
              </a:ext>
            </a:extLst>
          </p:cNvPr>
          <p:cNvSpPr>
            <a:spLocks noGrp="1"/>
          </p:cNvSpPr>
          <p:nvPr>
            <p:ph type="title"/>
          </p:nvPr>
        </p:nvSpPr>
        <p:spPr>
          <a:xfrm>
            <a:off x="7047032" y="381000"/>
            <a:ext cx="5032173" cy="1219200"/>
          </a:xfrm>
        </p:spPr>
        <p:txBody>
          <a:bodyPr>
            <a:normAutofit fontScale="90000"/>
          </a:bodyPr>
          <a:lstStyle/>
          <a:p>
            <a:pPr algn="just"/>
            <a:r>
              <a:rPr lang="en-US" dirty="0"/>
              <a:t>QUÁ TRÌNH GIẢI MÃ CỦA THUẬT TOÁN RAILFENCE</a:t>
            </a:r>
          </a:p>
        </p:txBody>
      </p:sp>
      <p:sp>
        <p:nvSpPr>
          <p:cNvPr id="4" name="Text Placeholder 3">
            <a:extLst>
              <a:ext uri="{FF2B5EF4-FFF2-40B4-BE49-F238E27FC236}">
                <a16:creationId xmlns:a16="http://schemas.microsoft.com/office/drawing/2014/main" id="{472059A5-79F9-43AE-B9E3-E91334A40F30}"/>
              </a:ext>
            </a:extLst>
          </p:cNvPr>
          <p:cNvSpPr>
            <a:spLocks noGrp="1"/>
          </p:cNvSpPr>
          <p:nvPr>
            <p:ph type="body" sz="half" idx="2"/>
          </p:nvPr>
        </p:nvSpPr>
        <p:spPr>
          <a:xfrm>
            <a:off x="7162800" y="1905000"/>
            <a:ext cx="5029200" cy="3581400"/>
          </a:xfrm>
        </p:spPr>
        <p:txBody>
          <a:bodyPr>
            <a:normAutofit fontScale="92500" lnSpcReduction="10000"/>
          </a:bodyPr>
          <a:lstStyle/>
          <a:p>
            <a:pPr marL="285750" indent="-285750">
              <a:buFont typeface="Arial" panose="020B0604020202020204" pitchFamily="34" charset="0"/>
              <a:buChar char="•"/>
            </a:pPr>
            <a:r>
              <a:rPr lang="en-US" sz="2400" dirty="0" err="1"/>
              <a:t>Đoạn</a:t>
            </a:r>
            <a:r>
              <a:rPr lang="en-US" sz="2400" dirty="0"/>
              <a:t> </a:t>
            </a:r>
            <a:r>
              <a:rPr lang="en-US" sz="2400" dirty="0" err="1"/>
              <a:t>mã</a:t>
            </a:r>
            <a:r>
              <a:rPr lang="en-US" sz="2400" dirty="0"/>
              <a:t>  </a:t>
            </a:r>
            <a:r>
              <a:rPr lang="en-US" sz="2400" dirty="0" err="1"/>
              <a:t>sau</a:t>
            </a:r>
            <a:r>
              <a:rPr lang="en-US" sz="2400" dirty="0"/>
              <a:t> </a:t>
            </a:r>
            <a:r>
              <a:rPr lang="en-US" sz="2400" dirty="0" err="1"/>
              <a:t>đây</a:t>
            </a:r>
            <a:r>
              <a:rPr lang="en-US" sz="2400" dirty="0"/>
              <a:t>: </a:t>
            </a:r>
          </a:p>
          <a:p>
            <a:r>
              <a:rPr lang="en-US" sz="3000" b="1" dirty="0"/>
              <a:t>   DNETLEEDHESWLXFTAAX</a:t>
            </a:r>
            <a:endParaRPr lang="en-US" sz="2400" dirty="0"/>
          </a:p>
          <a:p>
            <a:pPr marL="285750" indent="-285750">
              <a:buFont typeface="Arial" panose="020B0604020202020204" pitchFamily="34" charset="0"/>
              <a:buChar char="•"/>
            </a:pPr>
            <a:r>
              <a:rPr lang="en-US" sz="2400" dirty="0" err="1"/>
              <a:t>Với</a:t>
            </a:r>
            <a:r>
              <a:rPr lang="en-US" sz="2400" dirty="0"/>
              <a:t> </a:t>
            </a:r>
            <a:r>
              <a:rPr lang="en-US" sz="3000" dirty="0"/>
              <a:t>k = 3</a:t>
            </a:r>
            <a:r>
              <a:rPr lang="en-US" sz="2400" dirty="0"/>
              <a:t>.</a:t>
            </a:r>
          </a:p>
          <a:p>
            <a:pPr marL="342900" indent="-342900">
              <a:buFont typeface="Arial" panose="020B0604020202020204" pitchFamily="34" charset="0"/>
              <a:buChar char="•"/>
            </a:pPr>
            <a:r>
              <a:rPr lang="en-US" sz="2400" dirty="0" err="1"/>
              <a:t>Viết</a:t>
            </a:r>
            <a:r>
              <a:rPr lang="en-US" sz="2400" dirty="0"/>
              <a:t> </a:t>
            </a:r>
            <a:r>
              <a:rPr lang="en-US" sz="2400" dirty="0" err="1"/>
              <a:t>từ</a:t>
            </a:r>
            <a:r>
              <a:rPr lang="en-US" sz="2400" dirty="0"/>
              <a:t> </a:t>
            </a:r>
            <a:r>
              <a:rPr lang="en-US" sz="2400" dirty="0" err="1"/>
              <a:t>trái</a:t>
            </a:r>
            <a:r>
              <a:rPr lang="en-US" sz="2400" dirty="0"/>
              <a:t> qua </a:t>
            </a:r>
            <a:r>
              <a:rPr lang="en-US" sz="2400" dirty="0" err="1"/>
              <a:t>phải</a:t>
            </a:r>
            <a:r>
              <a:rPr lang="en-US" sz="2400" dirty="0"/>
              <a:t> </a:t>
            </a:r>
            <a:r>
              <a:rPr lang="en-US" sz="2400" dirty="0" err="1"/>
              <a:t>theo</a:t>
            </a:r>
            <a:r>
              <a:rPr lang="en-US" sz="2400" dirty="0"/>
              <a:t> </a:t>
            </a:r>
            <a:r>
              <a:rPr lang="en-US" sz="2400" dirty="0" err="1"/>
              <a:t>đoạn</a:t>
            </a:r>
            <a:r>
              <a:rPr lang="en-US" sz="2400" dirty="0"/>
              <a:t> </a:t>
            </a:r>
            <a:r>
              <a:rPr lang="en-US" sz="2400" dirty="0" err="1"/>
              <a:t>mã</a:t>
            </a:r>
            <a:r>
              <a:rPr lang="en-US" sz="2400" dirty="0"/>
              <a:t> </a:t>
            </a:r>
            <a:r>
              <a:rPr lang="en-US" sz="2400" dirty="0" err="1"/>
              <a:t>và</a:t>
            </a:r>
            <a:r>
              <a:rPr lang="en-US" sz="2400" dirty="0"/>
              <a:t> </a:t>
            </a:r>
            <a:r>
              <a:rPr lang="en-US" sz="2400" dirty="0" err="1"/>
              <a:t>cách</a:t>
            </a:r>
            <a:r>
              <a:rPr lang="en-US" sz="2400" dirty="0"/>
              <a:t> ra </a:t>
            </a:r>
            <a:r>
              <a:rPr lang="en-US" sz="2400" dirty="0" err="1"/>
              <a:t>theo</a:t>
            </a:r>
            <a:r>
              <a:rPr lang="en-US" sz="2400" dirty="0"/>
              <a:t> </a:t>
            </a:r>
            <a:r>
              <a:rPr lang="en-US" sz="2400" dirty="0" err="1"/>
              <a:t>số</a:t>
            </a:r>
            <a:r>
              <a:rPr lang="en-US" sz="2400" dirty="0"/>
              <a:t> k </a:t>
            </a:r>
            <a:r>
              <a:rPr lang="en-US" sz="2400" dirty="0" err="1"/>
              <a:t>là</a:t>
            </a:r>
            <a:r>
              <a:rPr lang="en-US" sz="2400" dirty="0"/>
              <a:t> 3.</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Và</a:t>
            </a:r>
            <a:r>
              <a:rPr lang="en-US" sz="2400" dirty="0"/>
              <a:t> </a:t>
            </a:r>
            <a:r>
              <a:rPr lang="en-US" sz="2400" dirty="0" err="1"/>
              <a:t>viết</a:t>
            </a:r>
            <a:r>
              <a:rPr lang="en-US" sz="2400" dirty="0"/>
              <a:t> </a:t>
            </a:r>
            <a:r>
              <a:rPr lang="en-US" sz="2400" dirty="0" err="1"/>
              <a:t>theo</a:t>
            </a:r>
            <a:r>
              <a:rPr lang="en-US" sz="2400" dirty="0"/>
              <a:t> zig zag </a:t>
            </a:r>
            <a:r>
              <a:rPr lang="en-US" sz="2400" dirty="0" err="1"/>
              <a:t>giống</a:t>
            </a:r>
            <a:r>
              <a:rPr lang="en-US" sz="2400" dirty="0"/>
              <a:t> </a:t>
            </a:r>
            <a:r>
              <a:rPr lang="en-US" sz="2400" dirty="0" err="1"/>
              <a:t>như</a:t>
            </a:r>
            <a:r>
              <a:rPr lang="en-US" sz="2400" dirty="0"/>
              <a:t> </a:t>
            </a:r>
            <a:r>
              <a:rPr lang="en-US" sz="2400" dirty="0" err="1"/>
              <a:t>quá</a:t>
            </a:r>
            <a:r>
              <a:rPr lang="en-US" sz="2400" dirty="0"/>
              <a:t> </a:t>
            </a:r>
            <a:r>
              <a:rPr lang="en-US" sz="2400" dirty="0" err="1"/>
              <a:t>trình</a:t>
            </a:r>
            <a:r>
              <a:rPr lang="en-US" sz="2400" dirty="0"/>
              <a:t> </a:t>
            </a:r>
            <a:r>
              <a:rPr lang="en-US" sz="2400" dirty="0" err="1"/>
              <a:t>mã</a:t>
            </a:r>
            <a:r>
              <a:rPr lang="en-US" sz="2400" dirty="0"/>
              <a:t> </a:t>
            </a:r>
            <a:r>
              <a:rPr lang="en-US" sz="2400" dirty="0" err="1"/>
              <a:t>hóa</a:t>
            </a:r>
            <a:r>
              <a:rPr lang="en-US" sz="2400" dirty="0"/>
              <a:t>.</a:t>
            </a:r>
          </a:p>
          <a:p>
            <a:pPr marL="342900" indent="-342900">
              <a:buFont typeface="Arial" panose="020B0604020202020204" pitchFamily="34" charset="0"/>
              <a:buChar char="•"/>
            </a:pPr>
            <a:r>
              <a:rPr lang="en-US" sz="2400" dirty="0"/>
              <a:t>Sau </a:t>
            </a:r>
            <a:r>
              <a:rPr lang="en-US" sz="2400" dirty="0" err="1"/>
              <a:t>quá</a:t>
            </a:r>
            <a:r>
              <a:rPr lang="en-US" sz="2400" dirty="0"/>
              <a:t> </a:t>
            </a:r>
            <a:r>
              <a:rPr lang="en-US" sz="2400" dirty="0" err="1"/>
              <a:t>trình</a:t>
            </a:r>
            <a:r>
              <a:rPr lang="en-US" sz="2400" dirty="0"/>
              <a:t> </a:t>
            </a:r>
            <a:r>
              <a:rPr lang="en-US" sz="2400" dirty="0" err="1"/>
              <a:t>giải</a:t>
            </a:r>
            <a:r>
              <a:rPr lang="en-US" sz="2400" dirty="0"/>
              <a:t> </a:t>
            </a:r>
            <a:r>
              <a:rPr lang="en-US" sz="2400" dirty="0" err="1"/>
              <a:t>mã</a:t>
            </a:r>
            <a:r>
              <a:rPr lang="en-US" sz="2400" dirty="0"/>
              <a:t> </a:t>
            </a:r>
            <a:r>
              <a:rPr lang="en-US" sz="2400" dirty="0" err="1"/>
              <a:t>thì</a:t>
            </a:r>
            <a:r>
              <a:rPr lang="en-US" sz="2400" dirty="0"/>
              <a:t> </a:t>
            </a:r>
            <a:r>
              <a:rPr lang="en-US" sz="2400" dirty="0" err="1"/>
              <a:t>đoạn</a:t>
            </a:r>
            <a:r>
              <a:rPr lang="en-US" sz="2400" dirty="0"/>
              <a:t> </a:t>
            </a:r>
            <a:r>
              <a:rPr lang="en-US" sz="2400" dirty="0" err="1"/>
              <a:t>mã</a:t>
            </a:r>
            <a:r>
              <a:rPr lang="en-US" sz="2400" dirty="0"/>
              <a:t> </a:t>
            </a:r>
            <a:r>
              <a:rPr lang="en-US" sz="2400" dirty="0" err="1"/>
              <a:t>sẽ</a:t>
            </a:r>
            <a:r>
              <a:rPr lang="en-US" sz="2400" dirty="0"/>
              <a:t> </a:t>
            </a:r>
            <a:r>
              <a:rPr lang="en-US" sz="2400" dirty="0" err="1"/>
              <a:t>được</a:t>
            </a:r>
            <a:r>
              <a:rPr lang="en-US" sz="2400" dirty="0"/>
              <a:t> </a:t>
            </a:r>
            <a:r>
              <a:rPr lang="en-US" sz="2400" dirty="0" err="1"/>
              <a:t>chuyển</a:t>
            </a:r>
            <a:r>
              <a:rPr lang="en-US" sz="2400" dirty="0"/>
              <a:t> </a:t>
            </a:r>
            <a:r>
              <a:rPr lang="en-US" sz="2400" dirty="0" err="1"/>
              <a:t>hóa</a:t>
            </a:r>
            <a:r>
              <a:rPr lang="en-US" sz="2400" dirty="0"/>
              <a:t> </a:t>
            </a:r>
            <a:r>
              <a:rPr lang="en-US" sz="2400" dirty="0" err="1"/>
              <a:t>thành</a:t>
            </a:r>
            <a:r>
              <a:rPr lang="en-US" sz="2400" dirty="0"/>
              <a:t>:</a:t>
            </a:r>
          </a:p>
          <a:p>
            <a:pPr algn="ctr"/>
            <a:r>
              <a:rPr lang="en-US" sz="3200" b="1" dirty="0"/>
              <a:t>defend the east wall.</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dirty="0"/>
          </a:p>
        </p:txBody>
      </p:sp>
      <p:pic>
        <p:nvPicPr>
          <p:cNvPr id="4098" name="Picture 2">
            <a:extLst>
              <a:ext uri="{FF2B5EF4-FFF2-40B4-BE49-F238E27FC236}">
                <a16:creationId xmlns:a16="http://schemas.microsoft.com/office/drawing/2014/main" id="{8130042A-52F2-431F-A0CF-20D92865C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4008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1A2B602-5A6D-4678-89BC-18E54853DB81}"/>
              </a:ext>
            </a:extLst>
          </p:cNvPr>
          <p:cNvCxnSpPr>
            <a:cxnSpLocks/>
          </p:cNvCxnSpPr>
          <p:nvPr/>
        </p:nvCxnSpPr>
        <p:spPr>
          <a:xfrm>
            <a:off x="609600" y="1828800"/>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a:extLst>
              <a:ext uri="{FF2B5EF4-FFF2-40B4-BE49-F238E27FC236}">
                <a16:creationId xmlns:a16="http://schemas.microsoft.com/office/drawing/2014/main" id="{3E08EAFB-A68B-4437-A67E-D25B1ED4AAAF}"/>
              </a:ext>
            </a:extLst>
          </p:cNvPr>
          <p:cNvCxnSpPr>
            <a:cxnSpLocks/>
          </p:cNvCxnSpPr>
          <p:nvPr/>
        </p:nvCxnSpPr>
        <p:spPr>
          <a:xfrm>
            <a:off x="571500" y="2590800"/>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73DDAA9D-1D1F-4EFC-8288-9C19AAD7C7B1}"/>
              </a:ext>
            </a:extLst>
          </p:cNvPr>
          <p:cNvCxnSpPr>
            <a:cxnSpLocks/>
          </p:cNvCxnSpPr>
          <p:nvPr/>
        </p:nvCxnSpPr>
        <p:spPr>
          <a:xfrm>
            <a:off x="609600" y="3411071"/>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7277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arn(inVertical)">
                                      <p:cBhvr>
                                        <p:cTn id="11" dur="500"/>
                                        <p:tgtEl>
                                          <p:spTgt spid="4098"/>
                                        </p:tgtEl>
                                      </p:cBhvr>
                                    </p:animEffect>
                                  </p:childTnLst>
                                </p:cTn>
                              </p:par>
                              <p:par>
                                <p:cTn id="12" presetID="16" presetClass="entr" presetSubtype="2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additive="base">
                                        <p:cTn id="3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additive="base">
                                        <p:cTn id="3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nodeType="after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nodeType="after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 calcmode="lin" valueType="num">
                                      <p:cBhvr additive="base">
                                        <p:cTn id="5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08D88E-FB6A-4F1D-B1D2-2DB38C90C0F2}"/>
              </a:ext>
            </a:extLst>
          </p:cNvPr>
          <p:cNvGraphicFramePr>
            <a:graphicFrameLocks noGrp="1"/>
          </p:cNvGraphicFramePr>
          <p:nvPr>
            <p:extLst>
              <p:ext uri="{D42A27DB-BD31-4B8C-83A1-F6EECF244321}">
                <p14:modId xmlns:p14="http://schemas.microsoft.com/office/powerpoint/2010/main" val="3801816056"/>
              </p:ext>
            </p:extLst>
          </p:nvPr>
        </p:nvGraphicFramePr>
        <p:xfrm>
          <a:off x="1524000" y="457200"/>
          <a:ext cx="9448800" cy="5486399"/>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3067594859"/>
                    </a:ext>
                  </a:extLst>
                </a:gridCol>
                <a:gridCol w="4724400">
                  <a:extLst>
                    <a:ext uri="{9D8B030D-6E8A-4147-A177-3AD203B41FA5}">
                      <a16:colId xmlns:a16="http://schemas.microsoft.com/office/drawing/2014/main" val="3386160586"/>
                    </a:ext>
                  </a:extLst>
                </a:gridCol>
              </a:tblGrid>
              <a:tr h="536145">
                <a:tc>
                  <a:txBody>
                    <a:bodyPr/>
                    <a:lstStyle/>
                    <a:p>
                      <a:pPr marL="0" marR="0" algn="ctr">
                        <a:lnSpc>
                          <a:spcPct val="107000"/>
                        </a:lnSpc>
                        <a:spcBef>
                          <a:spcPts val="0"/>
                        </a:spcBef>
                        <a:spcAft>
                          <a:spcPts val="0"/>
                        </a:spcAft>
                      </a:pPr>
                      <a:r>
                        <a:rPr lang="en-US" sz="16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Công việc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8297181"/>
                  </a:ext>
                </a:extLst>
              </a:tr>
              <a:tr h="1658414">
                <a:tc>
                  <a:txBody>
                    <a:bodyPr/>
                    <a:lstStyle/>
                    <a:p>
                      <a:pPr marL="0" marR="0" algn="l">
                        <a:lnSpc>
                          <a:spcPct val="107000"/>
                        </a:lnSpc>
                        <a:spcBef>
                          <a:spcPts val="0"/>
                        </a:spcBef>
                        <a:spcAft>
                          <a:spcPts val="0"/>
                        </a:spcAft>
                      </a:pPr>
                      <a:r>
                        <a:rPr lang="en-US" sz="1600" dirty="0" err="1">
                          <a:effectLst/>
                        </a:rPr>
                        <a:t>Nguyễn</a:t>
                      </a:r>
                      <a:r>
                        <a:rPr lang="en-US" sz="1600" dirty="0">
                          <a:effectLst/>
                        </a:rPr>
                        <a:t> Lê </a:t>
                      </a:r>
                      <a:r>
                        <a:rPr lang="en-US" sz="1600" dirty="0" err="1">
                          <a:effectLst/>
                        </a:rPr>
                        <a:t>Thúy</a:t>
                      </a:r>
                      <a:r>
                        <a:rPr lang="en-US" sz="1600" dirty="0">
                          <a:effectLst/>
                        </a:rPr>
                        <a:t> </a:t>
                      </a:r>
                      <a:r>
                        <a:rPr lang="en-US" sz="1600" dirty="0" err="1">
                          <a:effectLst/>
                        </a:rPr>
                        <a:t>Vy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Lập trình trên Netbeans phía server và client với giao thức UDP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188668"/>
                  </a:ext>
                </a:extLst>
              </a:tr>
              <a:tr h="1097280">
                <a:tc>
                  <a:txBody>
                    <a:bodyPr/>
                    <a:lstStyle/>
                    <a:p>
                      <a:pPr marL="0" marR="0" algn="l">
                        <a:lnSpc>
                          <a:spcPct val="107000"/>
                        </a:lnSpc>
                        <a:spcBef>
                          <a:spcPts val="0"/>
                        </a:spcBef>
                        <a:spcAft>
                          <a:spcPts val="0"/>
                        </a:spcAft>
                      </a:pPr>
                      <a:r>
                        <a:rPr lang="en-US" sz="1600" dirty="0" err="1">
                          <a:effectLst/>
                        </a:rPr>
                        <a:t>Nguyễn</a:t>
                      </a:r>
                      <a:r>
                        <a:rPr lang="en-US" sz="1600" dirty="0">
                          <a:effectLst/>
                        </a:rPr>
                        <a:t> </a:t>
                      </a:r>
                      <a:r>
                        <a:rPr lang="en-US" sz="1600" dirty="0" err="1">
                          <a:effectLst/>
                        </a:rPr>
                        <a:t>Hoàng</a:t>
                      </a:r>
                      <a:r>
                        <a:rPr lang="en-US" sz="1600" dirty="0">
                          <a:effectLst/>
                        </a:rPr>
                        <a:t> Long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Thiết kế giao diện cho chương trình.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7107476"/>
                  </a:ext>
                </a:extLst>
              </a:tr>
              <a:tr h="1097280">
                <a:tc>
                  <a:txBody>
                    <a:bodyPr/>
                    <a:lstStyle/>
                    <a:p>
                      <a:pPr marL="0" marR="0" algn="l">
                        <a:lnSpc>
                          <a:spcPct val="107000"/>
                        </a:lnSpc>
                        <a:spcBef>
                          <a:spcPts val="0"/>
                        </a:spcBef>
                        <a:spcAft>
                          <a:spcPts val="0"/>
                        </a:spcAft>
                      </a:pPr>
                      <a:r>
                        <a:rPr lang="en-US" sz="1600">
                          <a:effectLst/>
                        </a:rPr>
                        <a:t>Phạm Duy Hoàng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Mã hóa tập tin gửi bằng thuật toán  Rail Fence.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5098888"/>
                  </a:ext>
                </a:extLst>
              </a:tr>
              <a:tr h="1097280">
                <a:tc>
                  <a:txBody>
                    <a:bodyPr/>
                    <a:lstStyle/>
                    <a:p>
                      <a:pPr marL="0" marR="0" algn="l">
                        <a:lnSpc>
                          <a:spcPct val="107000"/>
                        </a:lnSpc>
                        <a:spcBef>
                          <a:spcPts val="0"/>
                        </a:spcBef>
                        <a:spcAft>
                          <a:spcPts val="0"/>
                        </a:spcAft>
                      </a:pPr>
                      <a:r>
                        <a:rPr lang="en-US" sz="1600">
                          <a:effectLst/>
                        </a:rPr>
                        <a:t>Trần Thị Thanh Thủy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dirty="0" err="1">
                          <a:effectLst/>
                        </a:rPr>
                        <a:t>Giải</a:t>
                      </a:r>
                      <a:r>
                        <a:rPr lang="en-US" sz="1600" dirty="0">
                          <a:effectLst/>
                        </a:rPr>
                        <a:t> </a:t>
                      </a:r>
                      <a:r>
                        <a:rPr lang="en-US" sz="1600" dirty="0" err="1">
                          <a:effectLst/>
                        </a:rPr>
                        <a:t>mã</a:t>
                      </a:r>
                      <a:r>
                        <a:rPr lang="en-US" sz="1600" dirty="0">
                          <a:effectLst/>
                        </a:rPr>
                        <a:t> </a:t>
                      </a:r>
                      <a:r>
                        <a:rPr lang="en-US" sz="1600" dirty="0" err="1">
                          <a:effectLst/>
                        </a:rPr>
                        <a:t>tập</a:t>
                      </a:r>
                      <a:r>
                        <a:rPr lang="en-US" sz="1600" dirty="0">
                          <a:effectLst/>
                        </a:rPr>
                        <a:t> tin </a:t>
                      </a:r>
                      <a:r>
                        <a:rPr lang="en-US" sz="1600" dirty="0" err="1">
                          <a:effectLst/>
                        </a:rPr>
                        <a:t>gửi</a:t>
                      </a:r>
                      <a:r>
                        <a:rPr lang="en-US" sz="1600" dirty="0">
                          <a:effectLst/>
                        </a:rPr>
                        <a:t> </a:t>
                      </a:r>
                      <a:r>
                        <a:rPr lang="en-US" sz="1600" dirty="0" err="1">
                          <a:effectLst/>
                        </a:rPr>
                        <a:t>bằng</a:t>
                      </a:r>
                      <a:r>
                        <a:rPr lang="en-US" sz="1600" dirty="0">
                          <a:effectLst/>
                        </a:rPr>
                        <a:t> </a:t>
                      </a:r>
                      <a:r>
                        <a:rPr lang="en-US" sz="1600" dirty="0" err="1">
                          <a:effectLst/>
                        </a:rPr>
                        <a:t>thuật</a:t>
                      </a:r>
                      <a:r>
                        <a:rPr lang="en-US" sz="1600" dirty="0">
                          <a:effectLst/>
                        </a:rPr>
                        <a:t> </a:t>
                      </a:r>
                      <a:r>
                        <a:rPr lang="en-US" sz="1600" dirty="0" err="1">
                          <a:effectLst/>
                        </a:rPr>
                        <a:t>toán</a:t>
                      </a:r>
                      <a:r>
                        <a:rPr lang="en-US" sz="1600" dirty="0">
                          <a:effectLst/>
                        </a:rPr>
                        <a:t>  Rail Fence.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333687"/>
                  </a:ext>
                </a:extLst>
              </a:tr>
            </a:tbl>
          </a:graphicData>
        </a:graphic>
      </p:graphicFrame>
    </p:spTree>
    <p:extLst>
      <p:ext uri="{BB962C8B-B14F-4D97-AF65-F5344CB8AC3E}">
        <p14:creationId xmlns:p14="http://schemas.microsoft.com/office/powerpoint/2010/main" val="2420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NỘI DUNG BÁO CÁO</a:t>
            </a:r>
            <a:endParaRPr dirty="0"/>
          </a:p>
        </p:txBody>
      </p:sp>
      <p:sp>
        <p:nvSpPr>
          <p:cNvPr id="14" name="Content Placeholder 13"/>
          <p:cNvSpPr>
            <a:spLocks noGrp="1"/>
          </p:cNvSpPr>
          <p:nvPr>
            <p:ph idx="1"/>
          </p:nvPr>
        </p:nvSpPr>
        <p:spPr/>
        <p:txBody>
          <a:bodyPr>
            <a:normAutofit/>
          </a:bodyPr>
          <a:lstStyle/>
          <a:p>
            <a:r>
              <a:rPr lang="en-US" sz="5000" b="1" dirty="0">
                <a:solidFill>
                  <a:schemeClr val="tx1">
                    <a:lumMod val="75000"/>
                  </a:schemeClr>
                </a:solidFill>
                <a:hlinkClick r:id="rId2" action="ppaction://hlinksldjump">
                  <a:extLst>
                    <a:ext uri="{A12FA001-AC4F-418D-AE19-62706E023703}">
                      <ahyp:hlinkClr xmlns:ahyp="http://schemas.microsoft.com/office/drawing/2018/hyperlinkcolor" val="tx"/>
                    </a:ext>
                  </a:extLst>
                </a:hlinkClick>
              </a:rPr>
              <a:t>SƠ LƯỢC VỀ UDP</a:t>
            </a:r>
            <a:endParaRPr sz="5000" b="1" dirty="0">
              <a:solidFill>
                <a:schemeClr val="tx1">
                  <a:lumMod val="75000"/>
                </a:schemeClr>
              </a:solidFill>
            </a:endParaRPr>
          </a:p>
          <a:p>
            <a:r>
              <a:rPr lang="en-US" sz="5000" b="1" dirty="0">
                <a:solidFill>
                  <a:schemeClr val="tx1">
                    <a:lumMod val="75000"/>
                  </a:schemeClr>
                </a:solidFill>
              </a:rPr>
              <a:t> </a:t>
            </a:r>
            <a:r>
              <a:rPr lang="en-US" sz="5000" b="1" dirty="0">
                <a:solidFill>
                  <a:schemeClr val="tx1">
                    <a:lumMod val="75000"/>
                  </a:schemeClr>
                </a:solidFill>
                <a:hlinkClick r:id="rId3" action="ppaction://hlinksldjump">
                  <a:extLst>
                    <a:ext uri="{A12FA001-AC4F-418D-AE19-62706E023703}">
                      <ahyp:hlinkClr xmlns:ahyp="http://schemas.microsoft.com/office/drawing/2018/hyperlinkcolor" val="tx"/>
                    </a:ext>
                  </a:extLst>
                </a:hlinkClick>
              </a:rPr>
              <a:t>THREAD</a:t>
            </a:r>
            <a:endParaRPr sz="5000" b="1" dirty="0">
              <a:solidFill>
                <a:schemeClr val="tx1">
                  <a:lumMod val="75000"/>
                </a:schemeClr>
              </a:solidFill>
            </a:endParaRPr>
          </a:p>
          <a:p>
            <a:r>
              <a:rPr lang="en-US" sz="5000" b="1" dirty="0">
                <a:solidFill>
                  <a:schemeClr val="tx1">
                    <a:lumMod val="75000"/>
                  </a:schemeClr>
                </a:solidFill>
                <a:hlinkClick r:id="rId4" action="ppaction://hlinksldjump">
                  <a:extLst>
                    <a:ext uri="{A12FA001-AC4F-418D-AE19-62706E023703}">
                      <ahyp:hlinkClr xmlns:ahyp="http://schemas.microsoft.com/office/drawing/2018/hyperlinkcolor" val="tx"/>
                    </a:ext>
                  </a:extLst>
                </a:hlinkClick>
              </a:rPr>
              <a:t>ĐỒ ÁN BÁO CÁO</a:t>
            </a:r>
            <a:endParaRPr sz="5000" b="1" dirty="0">
              <a:solidFill>
                <a:schemeClr val="tx1">
                  <a:lumMod val="75000"/>
                </a:schemeClr>
              </a:solidFill>
            </a:endParaRP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 calcmode="lin" valueType="num">
                                      <p:cBhvr additive="base">
                                        <p:cTn id="16"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additive="base">
                                        <p:cTn id="2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a:bodyPr>
          <a:lstStyle/>
          <a:p>
            <a:pPr algn="ctr"/>
            <a:r>
              <a:rPr lang="en-US" sz="5400" dirty="0"/>
              <a:t>SƠ LƯỢC VỀ UDP </a:t>
            </a:r>
            <a:endParaRPr sz="5400" dirty="0"/>
          </a:p>
        </p:txBody>
      </p:sp>
      <p:sp>
        <p:nvSpPr>
          <p:cNvPr id="4" name="Content Placeholder 3">
            <a:extLst>
              <a:ext uri="{FF2B5EF4-FFF2-40B4-BE49-F238E27FC236}">
                <a16:creationId xmlns:a16="http://schemas.microsoft.com/office/drawing/2014/main" id="{CAA2CE16-2E32-471E-82B8-63204AFAFCE7}"/>
              </a:ext>
            </a:extLst>
          </p:cNvPr>
          <p:cNvSpPr>
            <a:spLocks noGrp="1"/>
          </p:cNvSpPr>
          <p:nvPr>
            <p:ph idx="1"/>
          </p:nvPr>
        </p:nvSpPr>
        <p:spPr>
          <a:xfrm>
            <a:off x="2743200" y="5791200"/>
            <a:ext cx="9144000" cy="4267200"/>
          </a:xfrm>
        </p:spPr>
        <p:txBody>
          <a:bodyPr/>
          <a:lstStyle/>
          <a:p>
            <a:endParaRPr lang="en-US" dirty="0"/>
          </a:p>
        </p:txBody>
      </p:sp>
    </p:spTree>
    <p:extLst>
      <p:ext uri="{BB962C8B-B14F-4D97-AF65-F5344CB8AC3E}">
        <p14:creationId xmlns:p14="http://schemas.microsoft.com/office/powerpoint/2010/main" val="211619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965"/>
            <a:ext cx="9144000" cy="1143000"/>
          </a:xfrm>
        </p:spPr>
        <p:txBody>
          <a:bodyPr/>
          <a:lstStyle/>
          <a:p>
            <a:r>
              <a:rPr lang="en-US" dirty="0"/>
              <a:t>KHÁI NIỆM</a:t>
            </a:r>
            <a:endParaRPr dirty="0"/>
          </a:p>
        </p:txBody>
      </p:sp>
      <p:sp>
        <p:nvSpPr>
          <p:cNvPr id="3" name="Content Placeholder 2"/>
          <p:cNvSpPr>
            <a:spLocks noGrp="1"/>
          </p:cNvSpPr>
          <p:nvPr>
            <p:ph sz="half" idx="1"/>
          </p:nvPr>
        </p:nvSpPr>
        <p:spPr>
          <a:xfrm>
            <a:off x="228600" y="1371600"/>
            <a:ext cx="5943600" cy="4953000"/>
          </a:xfrm>
        </p:spPr>
        <p:txBody>
          <a:bodyPr/>
          <a:lstStyle/>
          <a:p>
            <a:r>
              <a:rPr lang="vi-VN" dirty="0"/>
              <a:t>UDP là giao thức nằm ở tầng giao vận, phía trên giao thức IP. Tầng giao vận cung</a:t>
            </a:r>
            <a:br>
              <a:rPr lang="vi-VN" dirty="0"/>
            </a:br>
            <a:r>
              <a:rPr lang="vi-VN" dirty="0"/>
              <a:t>cấp khả năng truyền tin giữa các mạng thông qua các gateway. Nó sử dụng các địa</a:t>
            </a:r>
            <a:br>
              <a:rPr lang="vi-VN" dirty="0"/>
            </a:br>
            <a:r>
              <a:rPr lang="vi-VN" dirty="0"/>
              <a:t>chỉ IP để gửi các gói tin trên Internet hoặc trên mạng thông qua các trình điều khiển</a:t>
            </a:r>
            <a:br>
              <a:rPr lang="vi-VN" dirty="0"/>
            </a:br>
            <a:r>
              <a:rPr lang="vi-VN" dirty="0"/>
              <a:t>thiết bị khác nhau. Giao thức UDP là giao thức đơn giản, phi liên kết và cung cấp dịch</a:t>
            </a:r>
            <a:br>
              <a:rPr lang="vi-VN" dirty="0"/>
            </a:br>
            <a:r>
              <a:rPr lang="vi-VN" dirty="0"/>
              <a:t>vụ trên tầng giao vận với tốc độ nhanh. Nó hỗ trợ liên kết một-nhiều và thường được</a:t>
            </a:r>
            <a:br>
              <a:rPr lang="vi-VN" dirty="0"/>
            </a:br>
            <a:r>
              <a:rPr lang="vi-VN" dirty="0"/>
              <a:t>sử dụng thường xuyên trong liên kết một-nhiều bằng cách sử dụng các datagram</a:t>
            </a:r>
            <a:br>
              <a:rPr lang="vi-VN" dirty="0"/>
            </a:br>
            <a:r>
              <a:rPr lang="vi-VN" dirty="0"/>
              <a:t>multicast và unicas </a:t>
            </a:r>
            <a:br>
              <a:rPr lang="vi-VN" dirty="0"/>
            </a:br>
            <a:endParaRPr dirty="0"/>
          </a:p>
        </p:txBody>
      </p:sp>
      <p:pic>
        <p:nvPicPr>
          <p:cNvPr id="1026" name="Picture 2" descr="Sự khác nhau giữa các giao thức truyền dữ liệu TCP và UDP">
            <a:extLst>
              <a:ext uri="{FF2B5EF4-FFF2-40B4-BE49-F238E27FC236}">
                <a16:creationId xmlns:a16="http://schemas.microsoft.com/office/drawing/2014/main" id="{2DE44A2D-3C5D-4F22-8282-44B4FA4FD89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4600" y="1825624"/>
            <a:ext cx="5029200" cy="427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9B49-F096-4A2B-9568-E447525AC831}"/>
              </a:ext>
            </a:extLst>
          </p:cNvPr>
          <p:cNvSpPr>
            <a:spLocks noGrp="1"/>
          </p:cNvSpPr>
          <p:nvPr>
            <p:ph type="title"/>
          </p:nvPr>
        </p:nvSpPr>
        <p:spPr>
          <a:xfrm>
            <a:off x="1676400" y="2514600"/>
            <a:ext cx="9144000" cy="1143000"/>
          </a:xfrm>
        </p:spPr>
        <p:txBody>
          <a:bodyPr>
            <a:normAutofit/>
          </a:bodyPr>
          <a:lstStyle/>
          <a:p>
            <a:pPr algn="ctr"/>
            <a:r>
              <a:rPr lang="en-US" sz="5000" dirty="0"/>
              <a:t>CÁCH UDP HOẠT ĐỘNG</a:t>
            </a:r>
          </a:p>
        </p:txBody>
      </p:sp>
    </p:spTree>
    <p:extLst>
      <p:ext uri="{BB962C8B-B14F-4D97-AF65-F5344CB8AC3E}">
        <p14:creationId xmlns:p14="http://schemas.microsoft.com/office/powerpoint/2010/main" val="31686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C6B3A-1DFE-4DCC-BEE2-F169AB9B3568}"/>
              </a:ext>
            </a:extLst>
          </p:cNvPr>
          <p:cNvSpPr>
            <a:spLocks noGrp="1"/>
          </p:cNvSpPr>
          <p:nvPr>
            <p:ph idx="1"/>
          </p:nvPr>
        </p:nvSpPr>
        <p:spPr>
          <a:xfrm>
            <a:off x="1295400" y="457200"/>
            <a:ext cx="9144000" cy="5486400"/>
          </a:xfrm>
        </p:spPr>
        <p:txBody>
          <a:bodyPr/>
          <a:lstStyle/>
          <a:p>
            <a:r>
              <a:rPr lang="vi-VN" dirty="0"/>
              <a:t>Khi một ứng dụng dựa trên giao thức UDP gửi dữ liệu tới một host khác trên mạng,</a:t>
            </a:r>
          </a:p>
          <a:p>
            <a:r>
              <a:rPr lang="vi-VN" dirty="0"/>
              <a:t>UDP thêm vào một header có độ dài 8 byte chứa các số hiệu cổng nguồn và đích,</a:t>
            </a:r>
          </a:p>
          <a:p>
            <a:r>
              <a:rPr lang="vi-VN" dirty="0"/>
              <a:t>cùng với tổng chiều dài dữ liệu và thông tin checksum. IP thêm vào header của riêng</a:t>
            </a:r>
          </a:p>
          <a:p>
            <a:r>
              <a:rPr lang="vi-VN" dirty="0"/>
              <a:t>nó vào đâu mỗi datagram UDP để tạo lên một datagram IPKhi một ứng dụng sử dụng UDP, các gói tin chỉ được gửi đến người nhận. Người gửi không đợi để đảm bảo người nhận nhận được gói tin hay không, mà nó tiếp tục gửi các gói tiếp theo. Nếu người nhận bỏ lỡ một vài gói tin UDP, gói tin đó bị mất vì người gửi sẽ không gửi lại chúng. Điều này có nghĩa là các thiết bị có thể giao tiếp nhanh hơn.</a:t>
            </a:r>
            <a:endParaRPr lang="en-US" dirty="0"/>
          </a:p>
          <a:p>
            <a:r>
              <a:rPr lang="en-US" dirty="0"/>
              <a:t>B</a:t>
            </a:r>
            <a:r>
              <a:rPr lang="vi-VN" dirty="0"/>
              <a:t>ạn đang xem một luồng video trực tiếp</a:t>
            </a:r>
            <a:r>
              <a:rPr lang="en-US" dirty="0"/>
              <a:t> </a:t>
            </a:r>
            <a:r>
              <a:rPr lang="en-US" b="1" dirty="0" err="1"/>
              <a:t>trên</a:t>
            </a:r>
            <a:r>
              <a:rPr lang="en-US" b="1" dirty="0"/>
              <a:t> YouTube</a:t>
            </a:r>
            <a:r>
              <a:rPr lang="vi-VN" dirty="0"/>
              <a:t>, thường được phát bằng UDP thay vì TCP</a:t>
            </a:r>
            <a:r>
              <a:rPr lang="en-US" dirty="0"/>
              <a:t>.</a:t>
            </a:r>
          </a:p>
          <a:p>
            <a:endParaRPr lang="en-US" dirty="0"/>
          </a:p>
        </p:txBody>
      </p:sp>
      <p:pic>
        <p:nvPicPr>
          <p:cNvPr id="1028" name="Picture 4" descr="YouTube Says It Paid Out $4 Billion to Music Industry Over Past Year -  Variety">
            <a:extLst>
              <a:ext uri="{FF2B5EF4-FFF2-40B4-BE49-F238E27FC236}">
                <a16:creationId xmlns:a16="http://schemas.microsoft.com/office/drawing/2014/main" id="{7B194714-3772-42FD-BC09-964D9D37BB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5081687"/>
            <a:ext cx="3157538" cy="177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additive="base">
                                        <p:cTn id="32" dur="500" fill="hold"/>
                                        <p:tgtEl>
                                          <p:spTgt spid="1028"/>
                                        </p:tgtEl>
                                        <p:attrNameLst>
                                          <p:attrName>ppt_x</p:attrName>
                                        </p:attrNameLst>
                                      </p:cBhvr>
                                      <p:tavLst>
                                        <p:tav tm="0">
                                          <p:val>
                                            <p:strVal val="#ppt_x"/>
                                          </p:val>
                                        </p:tav>
                                        <p:tav tm="100000">
                                          <p:val>
                                            <p:strVal val="#ppt_x"/>
                                          </p:val>
                                        </p:tav>
                                      </p:tavLst>
                                    </p:anim>
                                    <p:anim calcmode="lin" valueType="num">
                                      <p:cBhvr additive="base">
                                        <p:cTn id="3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A326BB-0EB4-49E9-87E4-907D73CC08AE}"/>
              </a:ext>
            </a:extLst>
          </p:cNvPr>
          <p:cNvSpPr txBox="1">
            <a:spLocks/>
          </p:cNvSpPr>
          <p:nvPr/>
        </p:nvSpPr>
        <p:spPr>
          <a:xfrm>
            <a:off x="1676400" y="25146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000" dirty="0"/>
              <a:t>ỨNG DỤNG CỦA UDP</a:t>
            </a:r>
          </a:p>
        </p:txBody>
      </p:sp>
    </p:spTree>
    <p:extLst>
      <p:ext uri="{BB962C8B-B14F-4D97-AF65-F5344CB8AC3E}">
        <p14:creationId xmlns:p14="http://schemas.microsoft.com/office/powerpoint/2010/main" val="420594448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511</TotalTime>
  <Words>1151</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Candara</vt:lpstr>
      <vt:lpstr>Consolas</vt:lpstr>
      <vt:lpstr>Tahoma</vt:lpstr>
      <vt:lpstr>Verdana</vt:lpstr>
      <vt:lpstr>Tech Computer 16x9</vt:lpstr>
      <vt:lpstr>LẬP TRÌNH MẠNG MÁY TÍNH</vt:lpstr>
      <vt:lpstr>THỰC HIỆN BỞI:</vt:lpstr>
      <vt:lpstr>PowerPoint Presentation</vt:lpstr>
      <vt:lpstr>NỘI DUNG BÁO CÁO</vt:lpstr>
      <vt:lpstr>SƠ LƯỢC VỀ UDP </vt:lpstr>
      <vt:lpstr>KHÁI NIỆM</vt:lpstr>
      <vt:lpstr>CÁCH UDP HOẠT ĐỘNG</vt:lpstr>
      <vt:lpstr>PowerPoint Presentation</vt:lpstr>
      <vt:lpstr>PowerPoint Presentation</vt:lpstr>
      <vt:lpstr>PowerPoint Presentation</vt:lpstr>
      <vt:lpstr>KHÁC BIỆT GIỮA UDP VÀ TCP </vt:lpstr>
      <vt:lpstr>TCP CÓ GIAO THỨC BẮT TAY BA BƯỚC NHƯNG UDP THÌ KHÔNG </vt:lpstr>
      <vt:lpstr>TCP</vt:lpstr>
      <vt:lpstr>CỔNG GIAO THỨC CỦA UDP</vt:lpstr>
      <vt:lpstr>PowerPoint Presentation</vt:lpstr>
      <vt:lpstr>CÁC HÀM TRONG UDP</vt:lpstr>
      <vt:lpstr>PowerPoint Presentation</vt:lpstr>
      <vt:lpstr>MÔ HÌNH ĐƠN LUỒNG UDP</vt:lpstr>
      <vt:lpstr>PowerPoint Presentation</vt:lpstr>
      <vt:lpstr>PowerPoint Presentation</vt:lpstr>
      <vt:lpstr>ĐỒ ÁN BÁO CÁO</vt:lpstr>
      <vt:lpstr>THUẬT TOÁN RAIL FENCE </vt:lpstr>
      <vt:lpstr>KHÁI NIỆM </vt:lpstr>
      <vt:lpstr>PowerPoint Presentation</vt:lpstr>
      <vt:lpstr>QUÁ TRÌNH MÃ HÓA CỦA THUẬT TOÁN RAILFENCE</vt:lpstr>
      <vt:lpstr>QUÁ TRÌNH GIẢI MÃ CỦA THUẬT TOÁN RAILFENCE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 MÁY VI TÍNH</dc:title>
  <dc:creator>Long Nguyen</dc:creator>
  <cp:lastModifiedBy>Long Nguyen</cp:lastModifiedBy>
  <cp:revision>24</cp:revision>
  <dcterms:created xsi:type="dcterms:W3CDTF">2021-08-23T11:10:41Z</dcterms:created>
  <dcterms:modified xsi:type="dcterms:W3CDTF">2021-08-25T05:37:24Z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