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164"/>
    <a:srgbClr val="693063"/>
    <a:srgbClr val="281F47"/>
    <a:srgbClr val="2A2048"/>
    <a:srgbClr val="642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B3BC5-2737-458E-9993-1BA4025BB3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59C6FA-908E-4BCC-A664-8818877BF18A}">
      <dgm:prSet/>
      <dgm:spPr/>
      <dgm:t>
        <a:bodyPr/>
        <a:lstStyle/>
        <a:p>
          <a:r>
            <a:rPr lang="en-US" b="1" i="0" dirty="0"/>
            <a:t>Product Owner </a:t>
          </a:r>
          <a:r>
            <a:rPr lang="en-US" b="0" i="0" dirty="0"/>
            <a:t>– accountable for the management, optimization, and presentation of the Product Backlog</a:t>
          </a:r>
          <a:endParaRPr lang="en-US" dirty="0"/>
        </a:p>
      </dgm:t>
    </dgm:pt>
    <dgm:pt modelId="{108B1379-1518-4D14-9AF5-F4885B2D28B8}" type="parTrans" cxnId="{FE4ECD34-64F0-4981-8292-541B07E53248}">
      <dgm:prSet/>
      <dgm:spPr/>
      <dgm:t>
        <a:bodyPr/>
        <a:lstStyle/>
        <a:p>
          <a:endParaRPr lang="en-US"/>
        </a:p>
      </dgm:t>
    </dgm:pt>
    <dgm:pt modelId="{264CA991-1B37-4CE4-979D-2539CE921E98}" type="sibTrans" cxnId="{FE4ECD34-64F0-4981-8292-541B07E53248}">
      <dgm:prSet/>
      <dgm:spPr/>
      <dgm:t>
        <a:bodyPr/>
        <a:lstStyle/>
        <a:p>
          <a:endParaRPr lang="en-US"/>
        </a:p>
      </dgm:t>
    </dgm:pt>
    <dgm:pt modelId="{61BBE928-AF13-49F6-91E0-52B01D50AB1F}">
      <dgm:prSet/>
      <dgm:spPr/>
      <dgm:t>
        <a:bodyPr/>
        <a:lstStyle/>
        <a:p>
          <a:r>
            <a:rPr lang="en-US" b="1" i="0" dirty="0"/>
            <a:t>Scrum Master </a:t>
          </a:r>
          <a:r>
            <a:rPr lang="en-US" b="0" i="0" dirty="0"/>
            <a:t>– accountable for ensuring Scrum is understood and executed</a:t>
          </a:r>
          <a:endParaRPr lang="en-US" dirty="0"/>
        </a:p>
      </dgm:t>
    </dgm:pt>
    <dgm:pt modelId="{C71C8466-8AC1-43C8-9554-D455FA05DA2E}" type="parTrans" cxnId="{4ACECFBE-5C93-4314-9F89-6DD0D3D0ED26}">
      <dgm:prSet/>
      <dgm:spPr/>
      <dgm:t>
        <a:bodyPr/>
        <a:lstStyle/>
        <a:p>
          <a:endParaRPr lang="en-US"/>
        </a:p>
      </dgm:t>
    </dgm:pt>
    <dgm:pt modelId="{85319D17-F2FC-4580-9CC6-7924925D08B1}" type="sibTrans" cxnId="{4ACECFBE-5C93-4314-9F89-6DD0D3D0ED26}">
      <dgm:prSet/>
      <dgm:spPr/>
      <dgm:t>
        <a:bodyPr/>
        <a:lstStyle/>
        <a:p>
          <a:endParaRPr lang="en-US"/>
        </a:p>
      </dgm:t>
    </dgm:pt>
    <dgm:pt modelId="{3452B229-0DEC-490A-A686-0CE654EC0A5E}">
      <dgm:prSet/>
      <dgm:spPr/>
      <dgm:t>
        <a:bodyPr/>
        <a:lstStyle/>
        <a:p>
          <a:r>
            <a:rPr lang="en-US" b="1" i="0" dirty="0"/>
            <a:t>Developer</a:t>
          </a:r>
          <a:r>
            <a:rPr lang="en-US" b="0" i="0" dirty="0"/>
            <a:t> – accountable for developing and building a usable increment for each Sprint</a:t>
          </a:r>
          <a:endParaRPr lang="en-US" dirty="0"/>
        </a:p>
      </dgm:t>
    </dgm:pt>
    <dgm:pt modelId="{6AD9021B-A702-476C-B5B0-4A96F7069C81}" type="parTrans" cxnId="{10037098-72E6-4C89-A829-17C8881EF927}">
      <dgm:prSet/>
      <dgm:spPr/>
      <dgm:t>
        <a:bodyPr/>
        <a:lstStyle/>
        <a:p>
          <a:endParaRPr lang="en-US"/>
        </a:p>
      </dgm:t>
    </dgm:pt>
    <dgm:pt modelId="{CDBBDF47-6098-41F7-BFAA-B05626057668}" type="sibTrans" cxnId="{10037098-72E6-4C89-A829-17C8881EF927}">
      <dgm:prSet/>
      <dgm:spPr/>
      <dgm:t>
        <a:bodyPr/>
        <a:lstStyle/>
        <a:p>
          <a:endParaRPr lang="en-US"/>
        </a:p>
      </dgm:t>
    </dgm:pt>
    <dgm:pt modelId="{12F49DDD-ECA2-4739-83FF-FD75FB574C17}">
      <dgm:prSet/>
      <dgm:spPr/>
      <dgm:t>
        <a:bodyPr/>
        <a:lstStyle/>
        <a:p>
          <a:r>
            <a:rPr lang="en-US" b="1" i="0" dirty="0"/>
            <a:t>Tester</a:t>
          </a:r>
          <a:r>
            <a:rPr lang="en-US" b="0" i="0" dirty="0"/>
            <a:t> – accountable for developing and testing a usable increment for each Sprint</a:t>
          </a:r>
          <a:endParaRPr lang="en-US" dirty="0"/>
        </a:p>
      </dgm:t>
    </dgm:pt>
    <dgm:pt modelId="{B10644A0-D288-4B71-AE15-084AF3270FC7}" type="parTrans" cxnId="{415A0178-7A93-407E-B682-CCE8029E363A}">
      <dgm:prSet/>
      <dgm:spPr/>
      <dgm:t>
        <a:bodyPr/>
        <a:lstStyle/>
        <a:p>
          <a:endParaRPr lang="en-US"/>
        </a:p>
      </dgm:t>
    </dgm:pt>
    <dgm:pt modelId="{EB0BD09F-0C80-40ED-BE9D-094DE5198440}" type="sibTrans" cxnId="{415A0178-7A93-407E-B682-CCE8029E363A}">
      <dgm:prSet/>
      <dgm:spPr/>
      <dgm:t>
        <a:bodyPr/>
        <a:lstStyle/>
        <a:p>
          <a:endParaRPr lang="en-US"/>
        </a:p>
      </dgm:t>
    </dgm:pt>
    <dgm:pt modelId="{7DB9CFB2-09C6-4190-A851-DEEAA5EEDD00}" type="pres">
      <dgm:prSet presAssocID="{E30B3BC5-2737-458E-9993-1BA4025BB380}" presName="linear" presStyleCnt="0">
        <dgm:presLayoutVars>
          <dgm:animLvl val="lvl"/>
          <dgm:resizeHandles val="exact"/>
        </dgm:presLayoutVars>
      </dgm:prSet>
      <dgm:spPr/>
    </dgm:pt>
    <dgm:pt modelId="{EAE06BC9-C8F9-431A-AA94-88A38F98DC71}" type="pres">
      <dgm:prSet presAssocID="{E359C6FA-908E-4BCC-A664-8818877BF1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CB1D68-A4E8-4392-800D-D064EFD9F4B3}" type="pres">
      <dgm:prSet presAssocID="{264CA991-1B37-4CE4-979D-2539CE921E98}" presName="spacer" presStyleCnt="0"/>
      <dgm:spPr/>
    </dgm:pt>
    <dgm:pt modelId="{7CA9B588-46EE-4240-A6BC-10D399E153BB}" type="pres">
      <dgm:prSet presAssocID="{61BBE928-AF13-49F6-91E0-52B01D50AB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AAD3F7-5160-48CD-8D0A-601411AF437C}" type="pres">
      <dgm:prSet presAssocID="{85319D17-F2FC-4580-9CC6-7924925D08B1}" presName="spacer" presStyleCnt="0"/>
      <dgm:spPr/>
    </dgm:pt>
    <dgm:pt modelId="{08603FC5-59BA-438C-B425-CB57AD225F49}" type="pres">
      <dgm:prSet presAssocID="{3452B229-0DEC-490A-A686-0CE654EC0A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F2E3AF-3604-4BC4-95E3-510FC5E19B9A}" type="pres">
      <dgm:prSet presAssocID="{CDBBDF47-6098-41F7-BFAA-B05626057668}" presName="spacer" presStyleCnt="0"/>
      <dgm:spPr/>
    </dgm:pt>
    <dgm:pt modelId="{751B5165-DA89-4682-909E-5E13973BBE3F}" type="pres">
      <dgm:prSet presAssocID="{12F49DDD-ECA2-4739-83FF-FD75FB574C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F7DC14-6446-4EF7-BB27-F59303B7AC06}" type="presOf" srcId="{3452B229-0DEC-490A-A686-0CE654EC0A5E}" destId="{08603FC5-59BA-438C-B425-CB57AD225F49}" srcOrd="0" destOrd="0" presId="urn:microsoft.com/office/officeart/2005/8/layout/vList2"/>
    <dgm:cxn modelId="{FE4ECD34-64F0-4981-8292-541B07E53248}" srcId="{E30B3BC5-2737-458E-9993-1BA4025BB380}" destId="{E359C6FA-908E-4BCC-A664-8818877BF18A}" srcOrd="0" destOrd="0" parTransId="{108B1379-1518-4D14-9AF5-F4885B2D28B8}" sibTransId="{264CA991-1B37-4CE4-979D-2539CE921E98}"/>
    <dgm:cxn modelId="{A16ABE47-0CC9-4AC0-8AC6-7554553945B1}" type="presOf" srcId="{E359C6FA-908E-4BCC-A664-8818877BF18A}" destId="{EAE06BC9-C8F9-431A-AA94-88A38F98DC71}" srcOrd="0" destOrd="0" presId="urn:microsoft.com/office/officeart/2005/8/layout/vList2"/>
    <dgm:cxn modelId="{415A0178-7A93-407E-B682-CCE8029E363A}" srcId="{E30B3BC5-2737-458E-9993-1BA4025BB380}" destId="{12F49DDD-ECA2-4739-83FF-FD75FB574C17}" srcOrd="3" destOrd="0" parTransId="{B10644A0-D288-4B71-AE15-084AF3270FC7}" sibTransId="{EB0BD09F-0C80-40ED-BE9D-094DE5198440}"/>
    <dgm:cxn modelId="{8CFF6281-AA3E-42C3-838A-E04417A3AC4E}" type="presOf" srcId="{12F49DDD-ECA2-4739-83FF-FD75FB574C17}" destId="{751B5165-DA89-4682-909E-5E13973BBE3F}" srcOrd="0" destOrd="0" presId="urn:microsoft.com/office/officeart/2005/8/layout/vList2"/>
    <dgm:cxn modelId="{10037098-72E6-4C89-A829-17C8881EF927}" srcId="{E30B3BC5-2737-458E-9993-1BA4025BB380}" destId="{3452B229-0DEC-490A-A686-0CE654EC0A5E}" srcOrd="2" destOrd="0" parTransId="{6AD9021B-A702-476C-B5B0-4A96F7069C81}" sibTransId="{CDBBDF47-6098-41F7-BFAA-B05626057668}"/>
    <dgm:cxn modelId="{07912FA2-A969-4275-BA6B-398C8CEEEFB0}" type="presOf" srcId="{E30B3BC5-2737-458E-9993-1BA4025BB380}" destId="{7DB9CFB2-09C6-4190-A851-DEEAA5EEDD00}" srcOrd="0" destOrd="0" presId="urn:microsoft.com/office/officeart/2005/8/layout/vList2"/>
    <dgm:cxn modelId="{4ACECFBE-5C93-4314-9F89-6DD0D3D0ED26}" srcId="{E30B3BC5-2737-458E-9993-1BA4025BB380}" destId="{61BBE928-AF13-49F6-91E0-52B01D50AB1F}" srcOrd="1" destOrd="0" parTransId="{C71C8466-8AC1-43C8-9554-D455FA05DA2E}" sibTransId="{85319D17-F2FC-4580-9CC6-7924925D08B1}"/>
    <dgm:cxn modelId="{911065EB-A6F8-4E59-AA11-0B0BA2FA3642}" type="presOf" srcId="{61BBE928-AF13-49F6-91E0-52B01D50AB1F}" destId="{7CA9B588-46EE-4240-A6BC-10D399E153BB}" srcOrd="0" destOrd="0" presId="urn:microsoft.com/office/officeart/2005/8/layout/vList2"/>
    <dgm:cxn modelId="{8F842000-026B-4AFA-9247-1DAA78FC0D87}" type="presParOf" srcId="{7DB9CFB2-09C6-4190-A851-DEEAA5EEDD00}" destId="{EAE06BC9-C8F9-431A-AA94-88A38F98DC71}" srcOrd="0" destOrd="0" presId="urn:microsoft.com/office/officeart/2005/8/layout/vList2"/>
    <dgm:cxn modelId="{D648E1BE-0C08-4A4B-A22D-4E56BABACF88}" type="presParOf" srcId="{7DB9CFB2-09C6-4190-A851-DEEAA5EEDD00}" destId="{EACB1D68-A4E8-4392-800D-D064EFD9F4B3}" srcOrd="1" destOrd="0" presId="urn:microsoft.com/office/officeart/2005/8/layout/vList2"/>
    <dgm:cxn modelId="{23FEEC48-52AA-4295-BF35-6BBC779DF269}" type="presParOf" srcId="{7DB9CFB2-09C6-4190-A851-DEEAA5EEDD00}" destId="{7CA9B588-46EE-4240-A6BC-10D399E153BB}" srcOrd="2" destOrd="0" presId="urn:microsoft.com/office/officeart/2005/8/layout/vList2"/>
    <dgm:cxn modelId="{AF6C5556-EA8B-4DA1-8D7C-F6FADB8EA7E6}" type="presParOf" srcId="{7DB9CFB2-09C6-4190-A851-DEEAA5EEDD00}" destId="{2DAAD3F7-5160-48CD-8D0A-601411AF437C}" srcOrd="3" destOrd="0" presId="urn:microsoft.com/office/officeart/2005/8/layout/vList2"/>
    <dgm:cxn modelId="{D327F93D-7F4D-45E7-B7CC-5CC53039BBFC}" type="presParOf" srcId="{7DB9CFB2-09C6-4190-A851-DEEAA5EEDD00}" destId="{08603FC5-59BA-438C-B425-CB57AD225F49}" srcOrd="4" destOrd="0" presId="urn:microsoft.com/office/officeart/2005/8/layout/vList2"/>
    <dgm:cxn modelId="{2AD7FD1F-2C8D-4F20-B0FF-08BD9FBDD10E}" type="presParOf" srcId="{7DB9CFB2-09C6-4190-A851-DEEAA5EEDD00}" destId="{44F2E3AF-3604-4BC4-95E3-510FC5E19B9A}" srcOrd="5" destOrd="0" presId="urn:microsoft.com/office/officeart/2005/8/layout/vList2"/>
    <dgm:cxn modelId="{6BD6C736-8E06-4884-9A9B-D50ACC903091}" type="presParOf" srcId="{7DB9CFB2-09C6-4190-A851-DEEAA5EEDD00}" destId="{751B5165-DA89-4682-909E-5E13973BBE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06BC9-C8F9-431A-AA94-88A38F98DC71}">
      <dsp:nvSpPr>
        <dsp:cNvPr id="0" name=""/>
        <dsp:cNvSpPr/>
      </dsp:nvSpPr>
      <dsp:spPr>
        <a:xfrm>
          <a:off x="0" y="32317"/>
          <a:ext cx="869573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Product Owner </a:t>
          </a:r>
          <a:r>
            <a:rPr lang="en-US" sz="2200" b="0" i="0" kern="1200" dirty="0"/>
            <a:t>– accountable for the management, optimization, and presentation of the Product Backlog</a:t>
          </a:r>
          <a:endParaRPr lang="en-US" sz="2200" kern="1200" dirty="0"/>
        </a:p>
      </dsp:txBody>
      <dsp:txXfrm>
        <a:off x="42722" y="75039"/>
        <a:ext cx="8610291" cy="789716"/>
      </dsp:txXfrm>
    </dsp:sp>
    <dsp:sp modelId="{7CA9B588-46EE-4240-A6BC-10D399E153BB}">
      <dsp:nvSpPr>
        <dsp:cNvPr id="0" name=""/>
        <dsp:cNvSpPr/>
      </dsp:nvSpPr>
      <dsp:spPr>
        <a:xfrm>
          <a:off x="0" y="970837"/>
          <a:ext cx="869573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Scrum Master </a:t>
          </a:r>
          <a:r>
            <a:rPr lang="en-US" sz="2200" b="0" i="0" kern="1200" dirty="0"/>
            <a:t>– accountable for ensuring Scrum is understood and executed</a:t>
          </a:r>
          <a:endParaRPr lang="en-US" sz="2200" kern="1200" dirty="0"/>
        </a:p>
      </dsp:txBody>
      <dsp:txXfrm>
        <a:off x="42722" y="1013559"/>
        <a:ext cx="8610291" cy="789716"/>
      </dsp:txXfrm>
    </dsp:sp>
    <dsp:sp modelId="{08603FC5-59BA-438C-B425-CB57AD225F49}">
      <dsp:nvSpPr>
        <dsp:cNvPr id="0" name=""/>
        <dsp:cNvSpPr/>
      </dsp:nvSpPr>
      <dsp:spPr>
        <a:xfrm>
          <a:off x="0" y="1909357"/>
          <a:ext cx="869573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Developer</a:t>
          </a:r>
          <a:r>
            <a:rPr lang="en-US" sz="2200" b="0" i="0" kern="1200" dirty="0"/>
            <a:t> – accountable for developing and building a usable increment for each Sprint</a:t>
          </a:r>
          <a:endParaRPr lang="en-US" sz="2200" kern="1200" dirty="0"/>
        </a:p>
      </dsp:txBody>
      <dsp:txXfrm>
        <a:off x="42722" y="1952079"/>
        <a:ext cx="8610291" cy="789716"/>
      </dsp:txXfrm>
    </dsp:sp>
    <dsp:sp modelId="{751B5165-DA89-4682-909E-5E13973BBE3F}">
      <dsp:nvSpPr>
        <dsp:cNvPr id="0" name=""/>
        <dsp:cNvSpPr/>
      </dsp:nvSpPr>
      <dsp:spPr>
        <a:xfrm>
          <a:off x="0" y="2847877"/>
          <a:ext cx="869573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Tester</a:t>
          </a:r>
          <a:r>
            <a:rPr lang="en-US" sz="2200" b="0" i="0" kern="1200" dirty="0"/>
            <a:t> – accountable for developing and testing a usable increment for each Sprint</a:t>
          </a:r>
          <a:endParaRPr lang="en-US" sz="2200" kern="1200" dirty="0"/>
        </a:p>
      </dsp:txBody>
      <dsp:txXfrm>
        <a:off x="42722" y="2890599"/>
        <a:ext cx="8610291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4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2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FE5D321-DB55-45F3-A3C3-7C46A01F5F51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77344C-4BCA-42B2-A91E-B28ABB41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ABD-5D7B-4D59-A610-A484F8159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82819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latin typeface="Avenir Next LT Pro Demi" panose="020B0604020202020204" pitchFamily="34" charset="0"/>
              </a:rPr>
              <a:t>Scrum-Agile Model</a:t>
            </a:r>
            <a:br>
              <a:rPr lang="en-US" sz="4400" dirty="0">
                <a:latin typeface="Avenir Next LT Pro Demi" panose="020B0604020202020204" pitchFamily="34" charset="0"/>
              </a:rPr>
            </a:br>
            <a:r>
              <a:rPr lang="en-US" sz="4400" dirty="0">
                <a:latin typeface="Avenir Next LT Pro Demi" panose="020B0604020202020204" pitchFamily="34" charset="0"/>
              </a:rPr>
              <a:t>vs.</a:t>
            </a:r>
            <a:br>
              <a:rPr lang="en-US" sz="4400" dirty="0">
                <a:latin typeface="Avenir Next LT Pro Demi" panose="020B0604020202020204" pitchFamily="34" charset="0"/>
              </a:rPr>
            </a:br>
            <a:r>
              <a:rPr lang="en-US" sz="4400" dirty="0">
                <a:latin typeface="Avenir Next LT Pro Demi" panose="020B0604020202020204" pitchFamily="34" charset="0"/>
              </a:rPr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7090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C88-8809-4F44-8C7E-91BBDA5B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Scrum-Agile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222996-83A2-4544-8F05-2F9035E03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83701"/>
              </p:ext>
            </p:extLst>
          </p:nvPr>
        </p:nvGraphicFramePr>
        <p:xfrm>
          <a:off x="1748132" y="2628667"/>
          <a:ext cx="8695735" cy="375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36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F0E2F-3ADA-4E45-A56F-E44EDEAE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213" y="942959"/>
            <a:ext cx="4023073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7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Agile Model</a:t>
            </a:r>
            <a:br>
              <a:rPr lang="en-US" sz="1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Software Development Life Cycle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A81BA9F-116C-455A-B735-B4898A7C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152016"/>
            <a:ext cx="6391533" cy="45539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7A804-206C-4A23-9B7C-EA9CC77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Dynamic Phases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Planning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Requirement Analysis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Design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Coding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Unit Testing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Acceptance Testing</a:t>
            </a: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47174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F0E2F-3ADA-4E45-A56F-E44EDEAE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0" y="973668"/>
            <a:ext cx="3943694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7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Waterfall Model</a:t>
            </a:r>
            <a:br>
              <a:rPr lang="en-US" sz="1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Software Development Life Cycle</a:t>
            </a:r>
          </a:p>
        </p:txBody>
      </p:sp>
      <p:pic>
        <p:nvPicPr>
          <p:cNvPr id="20" name="Content Placeholder 19" descr="Diagram&#10;&#10;Description automatically generated">
            <a:extLst>
              <a:ext uri="{FF2B5EF4-FFF2-40B4-BE49-F238E27FC236}">
                <a16:creationId xmlns:a16="http://schemas.microsoft.com/office/drawing/2014/main" id="{A17A7E37-778A-424C-802A-1A3B1382D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1152016"/>
            <a:ext cx="6391533" cy="455396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7A804-206C-4A23-9B7C-EA9CC77E9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Sequential Phases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Requirement Analysis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System Design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Implementation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Integration and Testing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Deployment of system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Maintenance</a:t>
            </a: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152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96E-EE2B-4864-A416-1E4F6EC1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vs Scrum-Agile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42C84-7087-48C1-9C26-F133362B2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25201-88FB-449B-BD11-3311AD04E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34810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Requirement Analysis and Design done once in the beginning</a:t>
            </a:r>
          </a:p>
          <a:p>
            <a:r>
              <a:rPr lang="en-US" dirty="0"/>
              <a:t>Phases are sequential and done one at a time</a:t>
            </a:r>
          </a:p>
          <a:p>
            <a:r>
              <a:rPr lang="en-US" dirty="0"/>
              <a:t>Less interaction with client</a:t>
            </a:r>
          </a:p>
          <a:p>
            <a:r>
              <a:rPr lang="en-US" dirty="0"/>
              <a:t>No unexpected changes or updates</a:t>
            </a:r>
          </a:p>
          <a:p>
            <a:r>
              <a:rPr lang="en-US" dirty="0"/>
              <a:t>Clearly defined milestones</a:t>
            </a:r>
          </a:p>
          <a:p>
            <a:r>
              <a:rPr lang="en-US" dirty="0"/>
              <a:t>Individuals specialize in specific work</a:t>
            </a:r>
          </a:p>
          <a:p>
            <a:r>
              <a:rPr lang="en-US" dirty="0"/>
              <a:t>May have periods of time when individuals may not have work available  </a:t>
            </a:r>
          </a:p>
          <a:p>
            <a:r>
              <a:rPr lang="en-US" dirty="0"/>
              <a:t>High level of risk and uncertainty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7AF0B-AB83-4265-BD69-43E2C50C6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Scrum-Agile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B538E-5FF4-4018-8680-A567B38CF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34810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Requirement Analysis and Design done throughout the entire project</a:t>
            </a:r>
          </a:p>
          <a:p>
            <a:r>
              <a:rPr lang="en-US" dirty="0"/>
              <a:t>Phases are done incrementally and repeated throughout project</a:t>
            </a:r>
          </a:p>
          <a:p>
            <a:r>
              <a:rPr lang="en-US" dirty="0"/>
              <a:t>Feature driven development</a:t>
            </a:r>
          </a:p>
          <a:p>
            <a:r>
              <a:rPr lang="en-US" dirty="0"/>
              <a:t>Multiple meetings with client throughout project</a:t>
            </a:r>
          </a:p>
          <a:p>
            <a:r>
              <a:rPr lang="en-US" dirty="0"/>
              <a:t>Changes are encouraged and expected</a:t>
            </a:r>
          </a:p>
          <a:p>
            <a:r>
              <a:rPr lang="en-US" dirty="0"/>
              <a:t>Dynamic, Cross-functional team</a:t>
            </a:r>
          </a:p>
          <a:p>
            <a:r>
              <a:rPr lang="en-US" dirty="0"/>
              <a:t>Team members work and help each other throughout the project</a:t>
            </a:r>
          </a:p>
          <a:p>
            <a:r>
              <a:rPr lang="en-US" dirty="0"/>
              <a:t>Failure is encouraged, consequences are minimal due to short incremental phases</a:t>
            </a:r>
          </a:p>
        </p:txBody>
      </p:sp>
    </p:spTree>
    <p:extLst>
      <p:ext uri="{BB962C8B-B14F-4D97-AF65-F5344CB8AC3E}">
        <p14:creationId xmlns:p14="http://schemas.microsoft.com/office/powerpoint/2010/main" val="400613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EF56-E893-47C5-878B-A3514F2F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or Scrum-Agile?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469A5-835B-49F9-B5E7-F801E6524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02911-8539-43A0-B77B-1FE4C2F5CB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Good for:</a:t>
            </a:r>
          </a:p>
          <a:p>
            <a:r>
              <a:rPr lang="en-US" dirty="0"/>
              <a:t>Small Projects</a:t>
            </a:r>
          </a:p>
          <a:p>
            <a:r>
              <a:rPr lang="en-US" dirty="0"/>
              <a:t>Project’s requirements are stable and well defined</a:t>
            </a:r>
          </a:p>
          <a:p>
            <a:r>
              <a:rPr lang="en-US" dirty="0"/>
              <a:t>Projects with minimal variable factors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182E1-254E-4E59-9C83-B82C3B974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Scrum-Agile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AFAFC-A7B2-448A-B359-87516D735A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Good for:</a:t>
            </a:r>
          </a:p>
          <a:p>
            <a:r>
              <a:rPr lang="en-US" dirty="0"/>
              <a:t>Large projects with high risk of change</a:t>
            </a:r>
          </a:p>
          <a:p>
            <a:r>
              <a:rPr lang="en-US" dirty="0"/>
              <a:t>Projects with many features</a:t>
            </a:r>
          </a:p>
          <a:p>
            <a:r>
              <a:rPr lang="en-US" dirty="0"/>
              <a:t>Projects with one product owner, product backlog, one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670BF-8A5E-47E9-8BC7-33DBC76D5BD9}"/>
              </a:ext>
            </a:extLst>
          </p:cNvPr>
          <p:cNvSpPr txBox="1"/>
          <p:nvPr/>
        </p:nvSpPr>
        <p:spPr>
          <a:xfrm>
            <a:off x="1241572" y="5402510"/>
            <a:ext cx="3187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Factors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product backlog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49F36-4253-44D0-B7C8-7CAFC998F8A7}"/>
              </a:ext>
            </a:extLst>
          </p:cNvPr>
          <p:cNvSpPr txBox="1"/>
          <p:nvPr/>
        </p:nvSpPr>
        <p:spPr>
          <a:xfrm>
            <a:off x="4816680" y="5403908"/>
            <a:ext cx="3187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defined is the project/product?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4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9761-256D-4AAA-9B59-158E2955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5DA2-DAD9-4751-ACA9-ABB481D5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9091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effectLst/>
              </a:rPr>
              <a:t>Agile SDLC (software development life cycle)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GeeksforGeeks</a:t>
            </a:r>
            <a:r>
              <a:rPr lang="en-US" dirty="0">
                <a:effectLst/>
              </a:rPr>
              <a:t>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effectLst/>
              </a:rPr>
              <a:t>(2021, October 22). Retrieved October 23, 2021, from 	https://www.geeksforgeeks.org/agile-sdlc-software-development-life-	cycle/.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Cobb, C. G. (2015). </a:t>
            </a:r>
            <a:r>
              <a:rPr lang="en-US" i="1" dirty="0">
                <a:effectLst/>
              </a:rPr>
              <a:t>Project Manager's Guide to Mastering Agile: Principles 	and practices for an</a:t>
            </a:r>
            <a:r>
              <a:rPr lang="en-US" dirty="0">
                <a:effectLst/>
              </a:rPr>
              <a:t>. John Wiley &amp; Sons. 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SDLC Tutorial</a:t>
            </a:r>
            <a:r>
              <a:rPr lang="en-US" dirty="0">
                <a:effectLst/>
              </a:rPr>
              <a:t>. SDLC tutorial. (n.d.). Retrieved October 23, 2021, from 	https://www.tutorialspoint.com/sdlc/index.htm. </a:t>
            </a:r>
          </a:p>
          <a:p>
            <a:pPr marL="0" indent="0">
              <a:buNone/>
            </a:pPr>
            <a:r>
              <a:rPr lang="en-US" i="1" dirty="0">
                <a:effectLst/>
              </a:rPr>
              <a:t>What is Scrum?</a:t>
            </a:r>
            <a:r>
              <a:rPr lang="en-US" dirty="0">
                <a:effectLst/>
              </a:rPr>
              <a:t> Scrum.org. (n.d.). Retrieved October 23, 2021, from 	https://www.scrum.org/resources/what-is-scrum.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629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1192</TotalTime>
  <Words>423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 Demi</vt:lpstr>
      <vt:lpstr>Century Gothic</vt:lpstr>
      <vt:lpstr>Wingdings 3</vt:lpstr>
      <vt:lpstr>Ion Boardroom</vt:lpstr>
      <vt:lpstr>Scrum-Agile Model vs. Waterfall Model</vt:lpstr>
      <vt:lpstr>The Scrum-Agile Team</vt:lpstr>
      <vt:lpstr>Agile Model Software Development Life Cycle</vt:lpstr>
      <vt:lpstr>Waterfall Model Software Development Life Cycle</vt:lpstr>
      <vt:lpstr>Waterfall vs Scrum-Agile</vt:lpstr>
      <vt:lpstr>Waterfall or Scrum-Agile?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Scrum-Agile Model vs. Waterfall Model</dc:title>
  <dc:creator>Quick, Lewis</dc:creator>
  <cp:lastModifiedBy>Quick, Lewis</cp:lastModifiedBy>
  <cp:revision>8</cp:revision>
  <dcterms:created xsi:type="dcterms:W3CDTF">2021-10-23T00:20:24Z</dcterms:created>
  <dcterms:modified xsi:type="dcterms:W3CDTF">2021-10-23T20:12:36Z</dcterms:modified>
</cp:coreProperties>
</file>