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61" r:id="rId2"/>
  </p:sldIdLst>
  <p:sldSz cx="43891200" cy="32918400"/>
  <p:notesSz cx="42645013" cy="31672213"/>
  <p:defaultTextStyle>
    <a:defPPr>
      <a:defRPr lang="en-US"/>
    </a:defPPr>
    <a:lvl1pPr marL="0" algn="l" defTabSz="3686676" rtl="0" eaLnBrk="1" latinLnBrk="0" hangingPunct="1">
      <a:defRPr sz="7258" kern="1200">
        <a:solidFill>
          <a:schemeClr val="tx1"/>
        </a:solidFill>
        <a:latin typeface="+mn-lt"/>
        <a:ea typeface="+mn-ea"/>
        <a:cs typeface="+mn-cs"/>
      </a:defRPr>
    </a:lvl1pPr>
    <a:lvl2pPr marL="1843338" algn="l" defTabSz="3686676" rtl="0" eaLnBrk="1" latinLnBrk="0" hangingPunct="1">
      <a:defRPr sz="7258" kern="1200">
        <a:solidFill>
          <a:schemeClr val="tx1"/>
        </a:solidFill>
        <a:latin typeface="+mn-lt"/>
        <a:ea typeface="+mn-ea"/>
        <a:cs typeface="+mn-cs"/>
      </a:defRPr>
    </a:lvl2pPr>
    <a:lvl3pPr marL="3686676" algn="l" defTabSz="3686676" rtl="0" eaLnBrk="1" latinLnBrk="0" hangingPunct="1">
      <a:defRPr sz="7258" kern="1200">
        <a:solidFill>
          <a:schemeClr val="tx1"/>
        </a:solidFill>
        <a:latin typeface="+mn-lt"/>
        <a:ea typeface="+mn-ea"/>
        <a:cs typeface="+mn-cs"/>
      </a:defRPr>
    </a:lvl3pPr>
    <a:lvl4pPr marL="5530015" algn="l" defTabSz="3686676" rtl="0" eaLnBrk="1" latinLnBrk="0" hangingPunct="1">
      <a:defRPr sz="7258" kern="1200">
        <a:solidFill>
          <a:schemeClr val="tx1"/>
        </a:solidFill>
        <a:latin typeface="+mn-lt"/>
        <a:ea typeface="+mn-ea"/>
        <a:cs typeface="+mn-cs"/>
      </a:defRPr>
    </a:lvl4pPr>
    <a:lvl5pPr marL="7373354" algn="l" defTabSz="3686676" rtl="0" eaLnBrk="1" latinLnBrk="0" hangingPunct="1">
      <a:defRPr sz="7258" kern="1200">
        <a:solidFill>
          <a:schemeClr val="tx1"/>
        </a:solidFill>
        <a:latin typeface="+mn-lt"/>
        <a:ea typeface="+mn-ea"/>
        <a:cs typeface="+mn-cs"/>
      </a:defRPr>
    </a:lvl5pPr>
    <a:lvl6pPr marL="9216691" algn="l" defTabSz="3686676" rtl="0" eaLnBrk="1" latinLnBrk="0" hangingPunct="1">
      <a:defRPr sz="7258" kern="1200">
        <a:solidFill>
          <a:schemeClr val="tx1"/>
        </a:solidFill>
        <a:latin typeface="+mn-lt"/>
        <a:ea typeface="+mn-ea"/>
        <a:cs typeface="+mn-cs"/>
      </a:defRPr>
    </a:lvl6pPr>
    <a:lvl7pPr marL="11060029" algn="l" defTabSz="3686676" rtl="0" eaLnBrk="1" latinLnBrk="0" hangingPunct="1">
      <a:defRPr sz="7258" kern="1200">
        <a:solidFill>
          <a:schemeClr val="tx1"/>
        </a:solidFill>
        <a:latin typeface="+mn-lt"/>
        <a:ea typeface="+mn-ea"/>
        <a:cs typeface="+mn-cs"/>
      </a:defRPr>
    </a:lvl7pPr>
    <a:lvl8pPr marL="12903367" algn="l" defTabSz="3686676" rtl="0" eaLnBrk="1" latinLnBrk="0" hangingPunct="1">
      <a:defRPr sz="7258" kern="1200">
        <a:solidFill>
          <a:schemeClr val="tx1"/>
        </a:solidFill>
        <a:latin typeface="+mn-lt"/>
        <a:ea typeface="+mn-ea"/>
        <a:cs typeface="+mn-cs"/>
      </a:defRPr>
    </a:lvl8pPr>
    <a:lvl9pPr marL="14746706" algn="l" defTabSz="3686676"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DB23"/>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983" autoAdjust="0"/>
    <p:restoredTop sz="86412" autoAdjust="0"/>
  </p:normalViewPr>
  <p:slideViewPr>
    <p:cSldViewPr snapToGrid="0">
      <p:cViewPr>
        <p:scale>
          <a:sx n="23" d="100"/>
          <a:sy n="23" d="100"/>
        </p:scale>
        <p:origin x="1408" y="352"/>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9"/>
            <a:ext cx="18479507" cy="1590943"/>
          </a:xfrm>
          <a:prstGeom prst="rect">
            <a:avLst/>
          </a:prstGeom>
        </p:spPr>
        <p:txBody>
          <a:bodyPr vert="horz" lIns="424602" tIns="212308" rIns="424602" bIns="212308" rtlCol="0"/>
          <a:lstStyle>
            <a:lvl1pPr algn="l">
              <a:defRPr sz="6100"/>
            </a:lvl1pPr>
          </a:lstStyle>
          <a:p>
            <a:endParaRPr lang="es-MX" dirty="0"/>
          </a:p>
        </p:txBody>
      </p:sp>
      <p:sp>
        <p:nvSpPr>
          <p:cNvPr id="3" name="Date Placeholder 2"/>
          <p:cNvSpPr>
            <a:spLocks noGrp="1"/>
          </p:cNvSpPr>
          <p:nvPr>
            <p:ph type="dt" idx="1"/>
          </p:nvPr>
        </p:nvSpPr>
        <p:spPr>
          <a:xfrm>
            <a:off x="24158109" y="9"/>
            <a:ext cx="18479507" cy="1590943"/>
          </a:xfrm>
          <a:prstGeom prst="rect">
            <a:avLst/>
          </a:prstGeom>
        </p:spPr>
        <p:txBody>
          <a:bodyPr vert="horz" lIns="424602" tIns="212308" rIns="424602" bIns="212308" rtlCol="0"/>
          <a:lstStyle>
            <a:lvl1pPr algn="r">
              <a:defRPr sz="6100"/>
            </a:lvl1pPr>
          </a:lstStyle>
          <a:p>
            <a:fld id="{564EC204-DC23-48C9-A5DB-74A993CA617F}" type="datetimeFigureOut">
              <a:rPr lang="es-MX" smtClean="0"/>
              <a:t>01/12/17</a:t>
            </a:fld>
            <a:endParaRPr lang="es-MX" dirty="0"/>
          </a:p>
        </p:txBody>
      </p:sp>
      <p:sp>
        <p:nvSpPr>
          <p:cNvPr id="4" name="Slide Image Placeholder 3"/>
          <p:cNvSpPr>
            <a:spLocks noGrp="1" noRot="1" noChangeAspect="1"/>
          </p:cNvSpPr>
          <p:nvPr>
            <p:ph type="sldImg" idx="2"/>
          </p:nvPr>
        </p:nvSpPr>
        <p:spPr>
          <a:xfrm>
            <a:off x="14200188" y="3962400"/>
            <a:ext cx="14244637" cy="10683875"/>
          </a:xfrm>
          <a:prstGeom prst="rect">
            <a:avLst/>
          </a:prstGeom>
          <a:noFill/>
          <a:ln w="12700">
            <a:solidFill>
              <a:prstClr val="black"/>
            </a:solidFill>
          </a:ln>
        </p:spPr>
        <p:txBody>
          <a:bodyPr vert="horz" lIns="424602" tIns="212308" rIns="424602" bIns="212308" rtlCol="0" anchor="ctr"/>
          <a:lstStyle/>
          <a:p>
            <a:endParaRPr lang="es-MX" dirty="0"/>
          </a:p>
        </p:txBody>
      </p:sp>
      <p:sp>
        <p:nvSpPr>
          <p:cNvPr id="5" name="Notes Placeholder 4"/>
          <p:cNvSpPr>
            <a:spLocks noGrp="1"/>
          </p:cNvSpPr>
          <p:nvPr>
            <p:ph type="body" sz="quarter" idx="3"/>
          </p:nvPr>
        </p:nvSpPr>
        <p:spPr>
          <a:xfrm>
            <a:off x="4264509" y="15242269"/>
            <a:ext cx="34116004" cy="12470923"/>
          </a:xfrm>
          <a:prstGeom prst="rect">
            <a:avLst/>
          </a:prstGeom>
        </p:spPr>
        <p:txBody>
          <a:bodyPr vert="horz" lIns="424602" tIns="212308" rIns="424602" bIns="212308"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6" name="Footer Placeholder 5"/>
          <p:cNvSpPr>
            <a:spLocks noGrp="1"/>
          </p:cNvSpPr>
          <p:nvPr>
            <p:ph type="ftr" sz="quarter" idx="4"/>
          </p:nvPr>
        </p:nvSpPr>
        <p:spPr>
          <a:xfrm>
            <a:off x="0" y="30081282"/>
            <a:ext cx="18479507" cy="1590938"/>
          </a:xfrm>
          <a:prstGeom prst="rect">
            <a:avLst/>
          </a:prstGeom>
        </p:spPr>
        <p:txBody>
          <a:bodyPr vert="horz" lIns="424602" tIns="212308" rIns="424602" bIns="212308" rtlCol="0" anchor="b"/>
          <a:lstStyle>
            <a:lvl1pPr algn="l">
              <a:defRPr sz="6100"/>
            </a:lvl1pPr>
          </a:lstStyle>
          <a:p>
            <a:endParaRPr lang="es-MX" dirty="0"/>
          </a:p>
        </p:txBody>
      </p:sp>
      <p:sp>
        <p:nvSpPr>
          <p:cNvPr id="7" name="Slide Number Placeholder 6"/>
          <p:cNvSpPr>
            <a:spLocks noGrp="1"/>
          </p:cNvSpPr>
          <p:nvPr>
            <p:ph type="sldNum" sz="quarter" idx="5"/>
          </p:nvPr>
        </p:nvSpPr>
        <p:spPr>
          <a:xfrm>
            <a:off x="24158109" y="30081282"/>
            <a:ext cx="18479507" cy="1590938"/>
          </a:xfrm>
          <a:prstGeom prst="rect">
            <a:avLst/>
          </a:prstGeom>
        </p:spPr>
        <p:txBody>
          <a:bodyPr vert="horz" lIns="424602" tIns="212308" rIns="424602" bIns="212308" rtlCol="0" anchor="b"/>
          <a:lstStyle>
            <a:lvl1pPr algn="r">
              <a:defRPr sz="6100"/>
            </a:lvl1pPr>
          </a:lstStyle>
          <a:p>
            <a:fld id="{EF797ABB-6C27-4825-B64A-E266FC6739A1}" type="slidenum">
              <a:rPr lang="es-MX" smtClean="0"/>
              <a:t>‹#›</a:t>
            </a:fld>
            <a:endParaRPr lang="es-MX" dirty="0"/>
          </a:p>
        </p:txBody>
      </p:sp>
    </p:spTree>
    <p:extLst>
      <p:ext uri="{BB962C8B-B14F-4D97-AF65-F5344CB8AC3E}">
        <p14:creationId xmlns:p14="http://schemas.microsoft.com/office/powerpoint/2010/main" val="3552612272"/>
      </p:ext>
    </p:extLst>
  </p:cSld>
  <p:clrMap bg1="lt1" tx1="dk1" bg2="lt2" tx2="dk2" accent1="accent1" accent2="accent2" accent3="accent3" accent4="accent4" accent5="accent5" accent6="accent6" hlink="hlink" folHlink="folHlink"/>
  <p:notesStyle>
    <a:lvl1pPr marL="0" algn="l" defTabSz="914354" rtl="0" eaLnBrk="1" latinLnBrk="0" hangingPunct="1">
      <a:defRPr sz="1200" kern="1200">
        <a:solidFill>
          <a:schemeClr val="tx1"/>
        </a:solidFill>
        <a:latin typeface="+mn-lt"/>
        <a:ea typeface="+mn-ea"/>
        <a:cs typeface="+mn-cs"/>
      </a:defRPr>
    </a:lvl1pPr>
    <a:lvl2pPr marL="457177"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1"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3"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7" algn="l" defTabSz="914354"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CBAEC18-CCE6-4A33-AD81-C42AFD6F2BDE}" type="datetimeFigureOut">
              <a:rPr lang="en-US" smtClean="0"/>
              <a:t>12/1/17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86D147-AFC1-43B7-B333-D16728AE67AA}"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BAEC18-CCE6-4A33-AD81-C42AFD6F2BDE}" type="datetimeFigureOut">
              <a:rPr lang="en-US" smtClean="0"/>
              <a:t>12/1/17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86D147-AFC1-43B7-B333-D16728AE67AA}"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BAEC18-CCE6-4A33-AD81-C42AFD6F2BDE}" type="datetimeFigureOut">
              <a:rPr lang="en-US" smtClean="0"/>
              <a:t>12/1/17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86D147-AFC1-43B7-B333-D16728AE67AA}"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BAEC18-CCE6-4A33-AD81-C42AFD6F2BDE}" type="datetimeFigureOut">
              <a:rPr lang="en-US" smtClean="0"/>
              <a:t>12/1/17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86D147-AFC1-43B7-B333-D16728AE67AA}"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BAEC18-CCE6-4A33-AD81-C42AFD6F2BDE}" type="datetimeFigureOut">
              <a:rPr lang="en-US" smtClean="0"/>
              <a:t>12/1/17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86D147-AFC1-43B7-B333-D16728AE67AA}"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CBAEC18-CCE6-4A33-AD81-C42AFD6F2BDE}" type="datetimeFigureOut">
              <a:rPr lang="en-US" smtClean="0"/>
              <a:t>12/1/17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86D147-AFC1-43B7-B333-D16728AE67AA}"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CBAEC18-CCE6-4A33-AD81-C42AFD6F2BDE}" type="datetimeFigureOut">
              <a:rPr lang="en-US" smtClean="0"/>
              <a:t>12/1/17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486D147-AFC1-43B7-B333-D16728AE67AA}"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CBAEC18-CCE6-4A33-AD81-C42AFD6F2BDE}" type="datetimeFigureOut">
              <a:rPr lang="en-US" smtClean="0"/>
              <a:t>12/1/17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486D147-AFC1-43B7-B333-D16728AE67AA}"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BAEC18-CCE6-4A33-AD81-C42AFD6F2BDE}" type="datetimeFigureOut">
              <a:rPr lang="en-US" smtClean="0"/>
              <a:t>12/1/17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86D147-AFC1-43B7-B333-D16728AE67AA}"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BAEC18-CCE6-4A33-AD81-C42AFD6F2BDE}" type="datetimeFigureOut">
              <a:rPr lang="en-US" smtClean="0"/>
              <a:t>12/1/17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86D147-AFC1-43B7-B333-D16728AE67AA}"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BAEC18-CCE6-4A33-AD81-C42AFD6F2BDE}" type="datetimeFigureOut">
              <a:rPr lang="en-US" smtClean="0"/>
              <a:t>12/1/17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86D147-AFC1-43B7-B333-D16728AE67AA}"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CBAEC18-CCE6-4A33-AD81-C42AFD6F2BDE}" type="datetimeFigureOut">
              <a:rPr lang="en-US" smtClean="0"/>
              <a:t>12/1/17</a:t>
            </a:fld>
            <a:endParaRPr lang="en-US" dirty="0"/>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A486D147-AFC1-43B7-B333-D16728AE67AA}" type="slidenum">
              <a:rPr lang="en-US" smtClean="0"/>
              <a:t>‹#›</a:t>
            </a:fld>
            <a:endParaRPr lang="en-US" dirty="0"/>
          </a:p>
        </p:txBody>
      </p:sp>
    </p:spTree>
    <p:extLst>
      <p:ext uri="{BB962C8B-B14F-4D97-AF65-F5344CB8AC3E}">
        <p14:creationId xmlns:p14="http://schemas.microsoft.com/office/powerpoint/2010/main" val="11219049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7913077" y="169199"/>
            <a:ext cx="28065047" cy="3520925"/>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smtClean="0">
                <a:solidFill>
                  <a:schemeClr val="tx1"/>
                </a:solidFill>
              </a:rPr>
              <a:t>Examining the Association of Sleep Quality and Timing with Dietary Choices</a:t>
            </a:r>
            <a:endParaRPr lang="en-US" sz="7051" b="1" dirty="0">
              <a:solidFill>
                <a:schemeClr val="tx1"/>
              </a:solidFill>
              <a:latin typeface="Arial" panose="020B0604020202020204" pitchFamily="34" charset="0"/>
              <a:cs typeface="Arial" panose="020B0604020202020204" pitchFamily="34" charset="0"/>
            </a:endParaRPr>
          </a:p>
        </p:txBody>
      </p:sp>
      <p:sp>
        <p:nvSpPr>
          <p:cNvPr id="13" name="TextBox 12"/>
          <p:cNvSpPr txBox="1"/>
          <p:nvPr/>
        </p:nvSpPr>
        <p:spPr>
          <a:xfrm>
            <a:off x="600780" y="6200982"/>
            <a:ext cx="19168401" cy="9180718"/>
          </a:xfrm>
          <a:prstGeom prst="rect">
            <a:avLst/>
          </a:prstGeom>
          <a:ln w="38100">
            <a:solidFill>
              <a:srgbClr val="FFC000"/>
            </a:solidFill>
          </a:ln>
        </p:spPr>
        <p:style>
          <a:lnRef idx="2">
            <a:schemeClr val="accent2"/>
          </a:lnRef>
          <a:fillRef idx="1">
            <a:schemeClr val="lt1"/>
          </a:fillRef>
          <a:effectRef idx="0">
            <a:schemeClr val="accent2"/>
          </a:effectRef>
          <a:fontRef idx="minor">
            <a:schemeClr val="dk1"/>
          </a:fontRef>
        </p:style>
        <p:txBody>
          <a:bodyPr wrap="square" lIns="365760" tIns="365760" rIns="365760" bIns="365760" rtlCol="0">
            <a:spAutoFit/>
          </a:bodyPr>
          <a:lstStyle/>
          <a:p>
            <a:pPr algn="ctr"/>
            <a:r>
              <a:rPr lang="en-US" sz="2743" b="1" dirty="0" smtClean="0">
                <a:solidFill>
                  <a:srgbClr val="0070C0"/>
                </a:solidFill>
                <a:latin typeface="Arial" panose="020B0604020202020204" pitchFamily="34" charset="0"/>
                <a:cs typeface="Arial" panose="020B0604020202020204" pitchFamily="34" charset="0"/>
              </a:rPr>
              <a:t>ABSTRACT</a:t>
            </a:r>
            <a:endParaRPr lang="en-US" sz="2743" b="1" dirty="0">
              <a:solidFill>
                <a:srgbClr val="0070C0"/>
              </a:solidFill>
              <a:latin typeface="Arial" panose="020B0604020202020204" pitchFamily="34" charset="0"/>
              <a:cs typeface="Arial" panose="020B0604020202020204" pitchFamily="34" charset="0"/>
            </a:endParaRPr>
          </a:p>
          <a:p>
            <a:pPr marL="0" lvl="1"/>
            <a:r>
              <a:rPr lang="en-US" sz="2743" dirty="0" smtClean="0">
                <a:solidFill>
                  <a:schemeClr val="tx1"/>
                </a:solidFill>
                <a:latin typeface="Arial" charset="0"/>
                <a:ea typeface="Arial" charset="0"/>
                <a:cs typeface="Arial" charset="0"/>
              </a:rPr>
              <a:t>The objective of this study was to investigate the relationship between sleep quality and timing with dietary choices among Americans. A retrospective review of data from the Add Health Cross-Sectional study (Wave IV) was done. Descriptive statistics were done for all variables analyzed. A little over half of the sample were female (51.6%), and over half (55.9%) of the sample reported having trouble staying asleep in the past week. One-Way ANOVA found no significant differences in fast food consumption among trouble staying asleep groups (p=.793, F-.421). Independent T-Test significant differences in sugar-sweetened beverage consumption between those who went to bed in the AM versus PM. </a:t>
            </a:r>
            <a:r>
              <a:rPr lang="en-US" sz="2743" dirty="0">
                <a:latin typeface="Arial" panose="020B0604020202020204" pitchFamily="34" charset="0"/>
                <a:cs typeface="Arial" panose="020B0604020202020204" pitchFamily="34" charset="0"/>
              </a:rPr>
              <a:t>The mean difference in sugar-sweetened consumption groups going to bed in the AM and PM is 2.25 (CI: 1.5-3.0) (p&lt;0.001</a:t>
            </a:r>
            <a:r>
              <a:rPr lang="en-US" sz="2743" dirty="0" smtClean="0">
                <a:latin typeface="Arial" panose="020B0604020202020204" pitchFamily="34" charset="0"/>
                <a:cs typeface="Arial" panose="020B0604020202020204" pitchFamily="34" charset="0"/>
              </a:rPr>
              <a:t>). Future studies should investigate the relationship between sleep quality and dietary choices to examine causality and further support the association between sleep and nutrition. </a:t>
            </a:r>
          </a:p>
          <a:p>
            <a:pPr algn="ctr"/>
            <a:endParaRPr lang="en-US" sz="2743" b="1" dirty="0" smtClean="0">
              <a:solidFill>
                <a:srgbClr val="0070C0"/>
              </a:solidFill>
              <a:latin typeface="Arial" panose="020B0604020202020204" pitchFamily="34" charset="0"/>
              <a:cs typeface="Arial" panose="020B0604020202020204" pitchFamily="34" charset="0"/>
            </a:endParaRPr>
          </a:p>
          <a:p>
            <a:pPr algn="ctr"/>
            <a:r>
              <a:rPr lang="en-US" sz="2743" b="1" dirty="0" smtClean="0">
                <a:solidFill>
                  <a:srgbClr val="0070C0"/>
                </a:solidFill>
                <a:latin typeface="Arial" panose="020B0604020202020204" pitchFamily="34" charset="0"/>
                <a:cs typeface="Arial" panose="020B0604020202020204" pitchFamily="34" charset="0"/>
              </a:rPr>
              <a:t>INTRODUCTION</a:t>
            </a:r>
            <a:endParaRPr lang="en-US" sz="2743" b="1" dirty="0">
              <a:solidFill>
                <a:srgbClr val="0070C0"/>
              </a:solidFill>
              <a:latin typeface="Arial" panose="020B0604020202020204" pitchFamily="34" charset="0"/>
              <a:cs typeface="Arial" panose="020B0604020202020204" pitchFamily="34" charset="0"/>
            </a:endParaRPr>
          </a:p>
          <a:p>
            <a:r>
              <a:rPr lang="en-US" sz="2743" dirty="0">
                <a:latin typeface="Arial" charset="0"/>
                <a:ea typeface="Arial" charset="0"/>
                <a:cs typeface="Arial" charset="0"/>
              </a:rPr>
              <a:t>The US population is experiencing two phenomena- an increase in body mass index and a decline in the average time spent sleeping. About 65% of Americans are overweight or obese. Consumption of high calorie, low nutrient foods is a critical factor in the cause of nutrition-related chronic diseases. Research has also found that inadequate and insufficient sleep is associated with increased caloric consumption and poor dietary habits, thus contributing further to risk of obesity (</a:t>
            </a:r>
            <a:r>
              <a:rPr lang="en-US" sz="2743" dirty="0" err="1">
                <a:latin typeface="Arial" charset="0"/>
                <a:ea typeface="Arial" charset="0"/>
                <a:cs typeface="Arial" charset="0"/>
              </a:rPr>
              <a:t>Chaput</a:t>
            </a:r>
            <a:r>
              <a:rPr lang="en-US" sz="2743" dirty="0">
                <a:latin typeface="Arial" charset="0"/>
                <a:ea typeface="Arial" charset="0"/>
                <a:cs typeface="Arial" charset="0"/>
              </a:rPr>
              <a:t>, 2013). It is important to investigate the relationship between sleep and weight because studies have shown that sleep duration alone cannot explain the variation in weight status.  Sleep timing and quality are also important factors to consider when establishing the relationship. </a:t>
            </a:r>
          </a:p>
          <a:p>
            <a:pPr marL="0" lvl="1"/>
            <a:endParaRPr lang="en-US" sz="2743" dirty="0">
              <a:latin typeface="Arial" panose="020B0604020202020204" pitchFamily="34" charset="0"/>
              <a:cs typeface="Arial" panose="020B0604020202020204" pitchFamily="34" charset="0"/>
            </a:endParaRPr>
          </a:p>
        </p:txBody>
      </p:sp>
      <p:sp>
        <p:nvSpPr>
          <p:cNvPr id="19" name="TextBox 18"/>
          <p:cNvSpPr txBox="1"/>
          <p:nvPr/>
        </p:nvSpPr>
        <p:spPr>
          <a:xfrm>
            <a:off x="598109" y="14925181"/>
            <a:ext cx="19171072" cy="10024924"/>
          </a:xfrm>
          <a:prstGeom prst="rect">
            <a:avLst/>
          </a:prstGeom>
          <a:ln w="38100">
            <a:solidFill>
              <a:srgbClr val="FFC000"/>
            </a:solidFill>
          </a:ln>
        </p:spPr>
        <p:style>
          <a:lnRef idx="2">
            <a:schemeClr val="accent2"/>
          </a:lnRef>
          <a:fillRef idx="1">
            <a:schemeClr val="lt1"/>
          </a:fillRef>
          <a:effectRef idx="0">
            <a:schemeClr val="accent2"/>
          </a:effectRef>
          <a:fontRef idx="minor">
            <a:schemeClr val="dk1"/>
          </a:fontRef>
        </p:style>
        <p:txBody>
          <a:bodyPr wrap="square" lIns="365760" tIns="365760" rIns="365760" bIns="365760" rtlCol="0">
            <a:spAutoFit/>
          </a:bodyPr>
          <a:lstStyle/>
          <a:p>
            <a:pPr algn="ctr"/>
            <a:r>
              <a:rPr lang="en-US" sz="2743" b="1" dirty="0" smtClean="0">
                <a:solidFill>
                  <a:srgbClr val="0070C0"/>
                </a:solidFill>
                <a:latin typeface="Arial" panose="020B0604020202020204" pitchFamily="34" charset="0"/>
                <a:cs typeface="Arial" panose="020B0604020202020204" pitchFamily="34" charset="0"/>
              </a:rPr>
              <a:t>METHODS</a:t>
            </a:r>
            <a:endParaRPr lang="en-US" sz="2743" b="1" dirty="0">
              <a:solidFill>
                <a:srgbClr val="0070C0"/>
              </a:solidFill>
              <a:latin typeface="Arial" panose="020B0604020202020204" pitchFamily="34" charset="0"/>
              <a:cs typeface="Arial" panose="020B0604020202020204" pitchFamily="34" charset="0"/>
            </a:endParaRPr>
          </a:p>
          <a:p>
            <a:pPr marL="457200" indent="-457200">
              <a:buFont typeface="Arial" charset="0"/>
              <a:buChar char="•"/>
            </a:pPr>
            <a:r>
              <a:rPr lang="en-US" sz="2743" b="1" dirty="0" smtClean="0">
                <a:solidFill>
                  <a:schemeClr val="tx1"/>
                </a:solidFill>
                <a:latin typeface="Arial" panose="020B0604020202020204" pitchFamily="34" charset="0"/>
                <a:cs typeface="Arial" panose="020B0604020202020204" pitchFamily="34" charset="0"/>
              </a:rPr>
              <a:t>Data Collection</a:t>
            </a:r>
          </a:p>
          <a:p>
            <a:pPr marL="2300538" lvl="1" indent="-457200">
              <a:buFont typeface="Arial" charset="0"/>
              <a:buChar char="•"/>
            </a:pPr>
            <a:r>
              <a:rPr lang="en-US" sz="2743" dirty="0" smtClean="0">
                <a:solidFill>
                  <a:schemeClr val="tx1"/>
                </a:solidFill>
                <a:latin typeface="Arial" panose="020B0604020202020204" pitchFamily="34" charset="0"/>
                <a:cs typeface="Arial" panose="020B0604020202020204" pitchFamily="34" charset="0"/>
              </a:rPr>
              <a:t>Retrospective study of data </a:t>
            </a:r>
            <a:r>
              <a:rPr lang="en-US" sz="2743" dirty="0">
                <a:solidFill>
                  <a:schemeClr val="tx1"/>
                </a:solidFill>
                <a:latin typeface="Arial" panose="020B0604020202020204" pitchFamily="34" charset="0"/>
                <a:cs typeface="Arial" panose="020B0604020202020204" pitchFamily="34" charset="0"/>
              </a:rPr>
              <a:t>c</a:t>
            </a:r>
            <a:r>
              <a:rPr lang="en-US" sz="2743" dirty="0" smtClean="0">
                <a:solidFill>
                  <a:schemeClr val="tx1"/>
                </a:solidFill>
                <a:latin typeface="Arial" panose="020B0604020202020204" pitchFamily="34" charset="0"/>
                <a:cs typeface="Arial" panose="020B0604020202020204" pitchFamily="34" charset="0"/>
              </a:rPr>
              <a:t>ollected from a cross-sectional study of United States young adults ranging from 24 to 32 years old </a:t>
            </a:r>
          </a:p>
          <a:p>
            <a:pPr marL="2300538" lvl="1" indent="-457200">
              <a:buFont typeface="Arial" charset="0"/>
              <a:buChar char="•"/>
            </a:pPr>
            <a:r>
              <a:rPr lang="en-US" sz="2743" dirty="0" smtClean="0">
                <a:solidFill>
                  <a:schemeClr val="tx1"/>
                </a:solidFill>
                <a:latin typeface="Arial" panose="020B0604020202020204" pitchFamily="34" charset="0"/>
                <a:cs typeface="Arial" panose="020B0604020202020204" pitchFamily="34" charset="0"/>
              </a:rPr>
              <a:t>Wave IV of the ADD Health study included in-home interviews designed to investigate health trajectories among the participants </a:t>
            </a:r>
          </a:p>
          <a:p>
            <a:pPr marL="457200" indent="-457200">
              <a:buFont typeface="Arial" charset="0"/>
              <a:buChar char="•"/>
            </a:pPr>
            <a:r>
              <a:rPr lang="en-US" sz="2743" b="1" dirty="0" smtClean="0">
                <a:solidFill>
                  <a:schemeClr val="tx1"/>
                </a:solidFill>
                <a:latin typeface="Arial" panose="020B0604020202020204" pitchFamily="34" charset="0"/>
                <a:cs typeface="Arial" panose="020B0604020202020204" pitchFamily="34" charset="0"/>
              </a:rPr>
              <a:t>Variables</a:t>
            </a:r>
          </a:p>
          <a:p>
            <a:pPr marL="2300538" lvl="1" indent="-457200">
              <a:buFont typeface="Arial" charset="0"/>
              <a:buChar char="•"/>
            </a:pPr>
            <a:r>
              <a:rPr lang="en-US" sz="2743" dirty="0" smtClean="0">
                <a:solidFill>
                  <a:schemeClr val="tx1"/>
                </a:solidFill>
                <a:latin typeface="Arial" panose="020B0604020202020204" pitchFamily="34" charset="0"/>
                <a:cs typeface="Arial" panose="020B0604020202020204" pitchFamily="34" charset="0"/>
              </a:rPr>
              <a:t>Gender</a:t>
            </a:r>
          </a:p>
          <a:p>
            <a:pPr marL="2300538" lvl="1" indent="-457200">
              <a:buFont typeface="Arial" charset="0"/>
              <a:buChar char="•"/>
            </a:pPr>
            <a:r>
              <a:rPr lang="en-US" sz="2743" dirty="0" smtClean="0">
                <a:solidFill>
                  <a:schemeClr val="tx1"/>
                </a:solidFill>
                <a:latin typeface="Arial" panose="020B0604020202020204" pitchFamily="34" charset="0"/>
                <a:cs typeface="Arial" panose="020B0604020202020204" pitchFamily="34" charset="0"/>
              </a:rPr>
              <a:t>Age</a:t>
            </a:r>
          </a:p>
          <a:p>
            <a:pPr marL="2300538" lvl="1" indent="-457200">
              <a:buFont typeface="Arial" charset="0"/>
              <a:buChar char="•"/>
            </a:pPr>
            <a:r>
              <a:rPr lang="en-US" sz="2743" dirty="0" smtClean="0">
                <a:solidFill>
                  <a:schemeClr val="tx1"/>
                </a:solidFill>
                <a:latin typeface="Arial" panose="020B0604020202020204" pitchFamily="34" charset="0"/>
                <a:cs typeface="Arial" panose="020B0604020202020204" pitchFamily="34" charset="0"/>
              </a:rPr>
              <a:t>H4BMI- Body Mass Index </a:t>
            </a:r>
            <a:r>
              <a:rPr lang="en-US" sz="2743" dirty="0">
                <a:solidFill>
                  <a:schemeClr val="tx1"/>
                </a:solidFill>
                <a:latin typeface="Arial" panose="020B0604020202020204" pitchFamily="34" charset="0"/>
                <a:cs typeface="Arial" panose="020B0604020202020204" pitchFamily="34" charset="0"/>
              </a:rPr>
              <a:t>[</a:t>
            </a:r>
            <a:r>
              <a:rPr lang="en-US" sz="2743" dirty="0" smtClean="0">
                <a:solidFill>
                  <a:schemeClr val="tx1"/>
                </a:solidFill>
                <a:latin typeface="Arial" panose="020B0604020202020204" pitchFamily="34" charset="0"/>
                <a:cs typeface="Arial" panose="020B0604020202020204" pitchFamily="34" charset="0"/>
              </a:rPr>
              <a:t>weight (kg) / height (m</a:t>
            </a:r>
            <a:r>
              <a:rPr lang="en-US" sz="2743" baseline="30000" dirty="0" smtClean="0">
                <a:solidFill>
                  <a:schemeClr val="tx1"/>
                </a:solidFill>
                <a:latin typeface="Arial" panose="020B0604020202020204" pitchFamily="34" charset="0"/>
                <a:cs typeface="Arial" panose="020B0604020202020204" pitchFamily="34" charset="0"/>
              </a:rPr>
              <a:t>2</a:t>
            </a:r>
            <a:r>
              <a:rPr lang="en-US" sz="2743" dirty="0" smtClean="0">
                <a:solidFill>
                  <a:schemeClr val="tx1"/>
                </a:solidFill>
                <a:latin typeface="Arial" panose="020B0604020202020204" pitchFamily="34" charset="0"/>
                <a:cs typeface="Arial" panose="020B0604020202020204" pitchFamily="34" charset="0"/>
              </a:rPr>
              <a:t>)]</a:t>
            </a:r>
            <a:endParaRPr lang="en-US" sz="2743" dirty="0" smtClean="0">
              <a:solidFill>
                <a:schemeClr val="tx1"/>
              </a:solidFill>
              <a:latin typeface="Arial" panose="020B0604020202020204" pitchFamily="34" charset="0"/>
              <a:cs typeface="Arial" panose="020B0604020202020204" pitchFamily="34" charset="0"/>
            </a:endParaRPr>
          </a:p>
          <a:p>
            <a:pPr marL="2300538" lvl="1" indent="-457200">
              <a:buFont typeface="Arial" charset="0"/>
              <a:buChar char="•"/>
            </a:pPr>
            <a:r>
              <a:rPr lang="en-US" sz="2743" dirty="0" smtClean="0">
                <a:solidFill>
                  <a:schemeClr val="tx1"/>
                </a:solidFill>
                <a:latin typeface="Arial" panose="020B0604020202020204" pitchFamily="34" charset="0"/>
                <a:cs typeface="Arial" panose="020B0604020202020204" pitchFamily="34" charset="0"/>
              </a:rPr>
              <a:t>H4SP1T- “</a:t>
            </a:r>
            <a:r>
              <a:rPr lang="en-US" sz="2743" dirty="0">
                <a:solidFill>
                  <a:schemeClr val="tx1"/>
                </a:solidFill>
                <a:latin typeface="Arial" panose="020B0604020202020204" pitchFamily="34" charset="0"/>
                <a:cs typeface="Arial" panose="020B0604020202020204" pitchFamily="34" charset="0"/>
              </a:rPr>
              <a:t>On the days you go to work, school, or similar activities, what time do you usually wake up</a:t>
            </a:r>
            <a:r>
              <a:rPr lang="en-US" sz="2743" dirty="0" smtClean="0">
                <a:solidFill>
                  <a:schemeClr val="tx1"/>
                </a:solidFill>
                <a:latin typeface="Arial" panose="020B0604020202020204" pitchFamily="34" charset="0"/>
                <a:cs typeface="Arial" panose="020B0604020202020204" pitchFamily="34" charset="0"/>
              </a:rPr>
              <a:t>?” [AM/PM]</a:t>
            </a:r>
          </a:p>
          <a:p>
            <a:pPr marL="2300538" lvl="1" indent="-457200">
              <a:buFont typeface="Arial" charset="0"/>
              <a:buChar char="•"/>
            </a:pPr>
            <a:r>
              <a:rPr lang="en-US" sz="2743" dirty="0" smtClean="0">
                <a:solidFill>
                  <a:schemeClr val="tx1"/>
                </a:solidFill>
                <a:latin typeface="Arial" panose="020B0604020202020204" pitchFamily="34" charset="0"/>
                <a:cs typeface="Arial" panose="020B0604020202020204" pitchFamily="34" charset="0"/>
              </a:rPr>
              <a:t>H4SP2T-</a:t>
            </a:r>
            <a:r>
              <a:rPr lang="en-US" sz="2743" dirty="0">
                <a:solidFill>
                  <a:schemeClr val="tx1"/>
                </a:solidFill>
                <a:latin typeface="Arial" panose="020B0604020202020204" pitchFamily="34" charset="0"/>
                <a:cs typeface="Arial" panose="020B0604020202020204" pitchFamily="34" charset="0"/>
              </a:rPr>
              <a:t>“On those days, what time do you usually go to sleep the day before</a:t>
            </a:r>
            <a:r>
              <a:rPr lang="en-US" sz="2743" dirty="0" smtClean="0">
                <a:solidFill>
                  <a:schemeClr val="tx1"/>
                </a:solidFill>
                <a:latin typeface="Arial" panose="020B0604020202020204" pitchFamily="34" charset="0"/>
                <a:cs typeface="Arial" panose="020B0604020202020204" pitchFamily="34" charset="0"/>
              </a:rPr>
              <a:t>?”[AM/PM]</a:t>
            </a:r>
          </a:p>
          <a:p>
            <a:pPr marL="2300538" lvl="1" indent="-457200">
              <a:buFont typeface="Arial" charset="0"/>
              <a:buChar char="•"/>
            </a:pPr>
            <a:r>
              <a:rPr lang="en-US" sz="2743" dirty="0" smtClean="0">
                <a:solidFill>
                  <a:schemeClr val="tx1"/>
                </a:solidFill>
                <a:latin typeface="Arial" panose="020B0604020202020204" pitchFamily="34" charset="0"/>
                <a:cs typeface="Arial" panose="020B0604020202020204" pitchFamily="34" charset="0"/>
              </a:rPr>
              <a:t>H4SP6- </a:t>
            </a:r>
            <a:r>
              <a:rPr lang="en-US" sz="2743" dirty="0">
                <a:solidFill>
                  <a:schemeClr val="tx1"/>
                </a:solidFill>
                <a:latin typeface="Arial" panose="020B0604020202020204" pitchFamily="34" charset="0"/>
                <a:cs typeface="Arial" panose="020B0604020202020204" pitchFamily="34" charset="0"/>
              </a:rPr>
              <a:t>“Over the past four weeks: How often did you have trouble staying asleep throughout the night</a:t>
            </a:r>
            <a:r>
              <a:rPr lang="en-US" sz="2743" dirty="0" smtClean="0">
                <a:solidFill>
                  <a:schemeClr val="tx1"/>
                </a:solidFill>
                <a:latin typeface="Arial" panose="020B0604020202020204" pitchFamily="34" charset="0"/>
                <a:cs typeface="Arial" panose="020B0604020202020204" pitchFamily="34" charset="0"/>
              </a:rPr>
              <a:t>?”</a:t>
            </a:r>
          </a:p>
          <a:p>
            <a:pPr marL="2300538" lvl="1" indent="-457200">
              <a:buFont typeface="Arial" charset="0"/>
              <a:buChar char="•"/>
            </a:pPr>
            <a:r>
              <a:rPr lang="en-US" sz="2743" dirty="0" smtClean="0">
                <a:solidFill>
                  <a:schemeClr val="tx1"/>
                </a:solidFill>
                <a:latin typeface="Arial" panose="020B0604020202020204" pitchFamily="34" charset="0"/>
                <a:cs typeface="Arial" panose="020B0604020202020204" pitchFamily="34" charset="0"/>
              </a:rPr>
              <a:t>H4GH8- </a:t>
            </a:r>
            <a:r>
              <a:rPr lang="en-US" sz="2743" dirty="0">
                <a:solidFill>
                  <a:schemeClr val="tx1"/>
                </a:solidFill>
                <a:latin typeface="Arial" panose="020B0604020202020204" pitchFamily="34" charset="0"/>
                <a:cs typeface="Arial" panose="020B0604020202020204" pitchFamily="34" charset="0"/>
              </a:rPr>
              <a:t>“How many times in the past seven days did you eat food from a fast food restaurant… </a:t>
            </a:r>
            <a:r>
              <a:rPr lang="en-US" sz="2743" dirty="0" smtClean="0">
                <a:solidFill>
                  <a:schemeClr val="tx1"/>
                </a:solidFill>
                <a:latin typeface="Arial" panose="020B0604020202020204" pitchFamily="34" charset="0"/>
                <a:cs typeface="Arial" panose="020B0604020202020204" pitchFamily="34" charset="0"/>
              </a:rPr>
              <a:t>?”</a:t>
            </a:r>
          </a:p>
          <a:p>
            <a:pPr marL="2300538" lvl="1" indent="-457200">
              <a:buFont typeface="Arial" charset="0"/>
              <a:buChar char="•"/>
            </a:pPr>
            <a:r>
              <a:rPr lang="en-US" sz="2743" dirty="0" smtClean="0">
                <a:solidFill>
                  <a:schemeClr val="tx1"/>
                </a:solidFill>
                <a:latin typeface="Arial" panose="020B0604020202020204" pitchFamily="34" charset="0"/>
                <a:cs typeface="Arial" panose="020B0604020202020204" pitchFamily="34" charset="0"/>
              </a:rPr>
              <a:t>H4GH9- </a:t>
            </a:r>
            <a:r>
              <a:rPr lang="en-US" sz="2743" dirty="0">
                <a:solidFill>
                  <a:schemeClr val="tx1"/>
                </a:solidFill>
                <a:latin typeface="Arial" panose="020B0604020202020204" pitchFamily="34" charset="0"/>
                <a:cs typeface="Arial" panose="020B0604020202020204" pitchFamily="34" charset="0"/>
              </a:rPr>
              <a:t>“In the past 7 days, how many regular (non-diet) sweetened drinks did you have?...” </a:t>
            </a:r>
            <a:endParaRPr lang="en-US" sz="2743" dirty="0" smtClean="0">
              <a:solidFill>
                <a:schemeClr val="tx1"/>
              </a:solidFill>
              <a:latin typeface="Arial" panose="020B0604020202020204" pitchFamily="34" charset="0"/>
              <a:cs typeface="Arial" panose="020B0604020202020204" pitchFamily="34" charset="0"/>
            </a:endParaRPr>
          </a:p>
          <a:p>
            <a:pPr marL="457200" indent="-457200">
              <a:buFont typeface="Arial" charset="0"/>
              <a:buChar char="•"/>
            </a:pPr>
            <a:r>
              <a:rPr lang="en-US" sz="2743" b="1" dirty="0" smtClean="0">
                <a:solidFill>
                  <a:schemeClr val="tx1"/>
                </a:solidFill>
                <a:latin typeface="Arial" panose="020B0604020202020204" pitchFamily="34" charset="0"/>
                <a:cs typeface="Arial" panose="020B0604020202020204" pitchFamily="34" charset="0"/>
              </a:rPr>
              <a:t>Statistical Analysis </a:t>
            </a:r>
          </a:p>
          <a:p>
            <a:pPr marL="2300538" lvl="1" indent="-457200">
              <a:buFont typeface="Arial" charset="0"/>
              <a:buChar char="•"/>
            </a:pPr>
            <a:r>
              <a:rPr lang="en-US" sz="2743" dirty="0" smtClean="0">
                <a:solidFill>
                  <a:schemeClr val="tx1"/>
                </a:solidFill>
                <a:latin typeface="Arial" panose="020B0604020202020204" pitchFamily="34" charset="0"/>
                <a:cs typeface="Arial" panose="020B0604020202020204" pitchFamily="34" charset="0"/>
              </a:rPr>
              <a:t>Descriptive Statistics to explain demographic variables</a:t>
            </a:r>
          </a:p>
          <a:p>
            <a:pPr marL="2300538" lvl="1" indent="-457200">
              <a:buFont typeface="Arial" charset="0"/>
              <a:buChar char="•"/>
            </a:pPr>
            <a:r>
              <a:rPr lang="en-US" sz="2743" dirty="0" smtClean="0">
                <a:solidFill>
                  <a:schemeClr val="tx1"/>
                </a:solidFill>
                <a:latin typeface="Arial" panose="020B0604020202020204" pitchFamily="34" charset="0"/>
                <a:cs typeface="Arial" panose="020B0604020202020204" pitchFamily="34" charset="0"/>
              </a:rPr>
              <a:t>One-way Analysis of Variance (ANOVA) and Independent T-Tests to measure mean differences between categorical variables </a:t>
            </a:r>
          </a:p>
          <a:p>
            <a:pPr marL="2300538" lvl="1" indent="-457200">
              <a:buFont typeface="Arial" charset="0"/>
              <a:buChar char="•"/>
            </a:pPr>
            <a:r>
              <a:rPr lang="en-US" sz="2743" dirty="0" smtClean="0">
                <a:solidFill>
                  <a:schemeClr val="tx1"/>
                </a:solidFill>
                <a:latin typeface="Arial" panose="020B0604020202020204" pitchFamily="34" charset="0"/>
                <a:cs typeface="Arial" panose="020B0604020202020204" pitchFamily="34" charset="0"/>
              </a:rPr>
              <a:t>Multiple Linear Regression to measure the association between continuous variables and control for categorical predictors</a:t>
            </a:r>
          </a:p>
        </p:txBody>
      </p:sp>
      <p:sp>
        <p:nvSpPr>
          <p:cNvPr id="27" name="TextBox 26"/>
          <p:cNvSpPr txBox="1"/>
          <p:nvPr/>
        </p:nvSpPr>
        <p:spPr>
          <a:xfrm>
            <a:off x="20235728" y="22832849"/>
            <a:ext cx="22876190" cy="7070205"/>
          </a:xfrm>
          <a:prstGeom prst="rect">
            <a:avLst/>
          </a:prstGeom>
          <a:ln w="38100">
            <a:solidFill>
              <a:srgbClr val="FFC000"/>
            </a:solidFill>
          </a:ln>
        </p:spPr>
        <p:style>
          <a:lnRef idx="2">
            <a:schemeClr val="accent2"/>
          </a:lnRef>
          <a:fillRef idx="1">
            <a:schemeClr val="lt1"/>
          </a:fillRef>
          <a:effectRef idx="0">
            <a:schemeClr val="accent2"/>
          </a:effectRef>
          <a:fontRef idx="minor">
            <a:schemeClr val="dk1"/>
          </a:fontRef>
        </p:style>
        <p:txBody>
          <a:bodyPr wrap="square" lIns="365760" tIns="365760" rIns="365760" bIns="365760" rtlCol="0">
            <a:spAutoFit/>
          </a:bodyPr>
          <a:lstStyle/>
          <a:p>
            <a:pPr algn="ctr"/>
            <a:r>
              <a:rPr lang="en-US" sz="2743" b="1" dirty="0">
                <a:solidFill>
                  <a:srgbClr val="0070C0"/>
                </a:solidFill>
                <a:latin typeface="Arial" panose="020B0604020202020204" pitchFamily="34" charset="0"/>
                <a:cs typeface="Arial" panose="020B0604020202020204" pitchFamily="34" charset="0"/>
              </a:rPr>
              <a:t>CONCLUSION</a:t>
            </a:r>
          </a:p>
          <a:p>
            <a:pPr marL="457200" indent="-457200">
              <a:buFont typeface="Arial" charset="0"/>
              <a:buChar char="•"/>
            </a:pPr>
            <a:r>
              <a:rPr lang="en-US" sz="2743" b="1" dirty="0" smtClean="0">
                <a:latin typeface="Arial" charset="0"/>
                <a:ea typeface="Arial" charset="0"/>
                <a:cs typeface="Arial" charset="0"/>
              </a:rPr>
              <a:t>Discussion</a:t>
            </a:r>
          </a:p>
          <a:p>
            <a:pPr marL="2300538" lvl="1" indent="-457200">
              <a:buFont typeface="Arial" charset="0"/>
              <a:buChar char="•"/>
            </a:pPr>
            <a:r>
              <a:rPr lang="en-US" sz="2743" dirty="0">
                <a:latin typeface="Arial" panose="020B0604020202020204" pitchFamily="34" charset="0"/>
                <a:cs typeface="Arial" panose="020B0604020202020204" pitchFamily="34" charset="0"/>
              </a:rPr>
              <a:t>We fail to reject the null hypothesis that fast food consumption was the same across trouble staying asleep </a:t>
            </a:r>
            <a:r>
              <a:rPr lang="en-US" sz="2743" dirty="0" smtClean="0">
                <a:latin typeface="Arial" panose="020B0604020202020204" pitchFamily="34" charset="0"/>
                <a:cs typeface="Arial" panose="020B0604020202020204" pitchFamily="34" charset="0"/>
              </a:rPr>
              <a:t>categories. </a:t>
            </a:r>
          </a:p>
          <a:p>
            <a:pPr marL="2300538" lvl="1" indent="-457200">
              <a:buFont typeface="Arial" charset="0"/>
              <a:buChar char="•"/>
            </a:pPr>
            <a:r>
              <a:rPr lang="en-US" sz="2743" dirty="0" smtClean="0">
                <a:latin typeface="Arial" panose="020B0604020202020204" pitchFamily="34" charset="0"/>
                <a:cs typeface="Arial" panose="020B0604020202020204" pitchFamily="34" charset="0"/>
              </a:rPr>
              <a:t>We </a:t>
            </a:r>
            <a:r>
              <a:rPr lang="en-US" sz="2743" dirty="0">
                <a:latin typeface="Arial" panose="020B0604020202020204" pitchFamily="34" charset="0"/>
                <a:cs typeface="Arial" panose="020B0604020202020204" pitchFamily="34" charset="0"/>
              </a:rPr>
              <a:t>reject the null hypothesis that there is no difference in sugar-sweetened beverage consumption between AM and PM groups. We are 95% confident that the average difference in sugar-sweetened beverage consumption between AM and PM groups is between 1.5 and 3.0 times per week. </a:t>
            </a:r>
          </a:p>
          <a:p>
            <a:pPr marL="2300538" lvl="1" indent="-457200">
              <a:buFont typeface="Arial" charset="0"/>
              <a:buChar char="•"/>
            </a:pPr>
            <a:r>
              <a:rPr lang="en-US" sz="2743" dirty="0" smtClean="0">
                <a:latin typeface="Arial" charset="0"/>
                <a:ea typeface="Arial" charset="0"/>
                <a:cs typeface="Arial" charset="0"/>
              </a:rPr>
              <a:t>The </a:t>
            </a:r>
            <a:r>
              <a:rPr lang="en-US" sz="2743" dirty="0">
                <a:latin typeface="Arial" charset="0"/>
                <a:ea typeface="Arial" charset="0"/>
                <a:cs typeface="Arial" charset="0"/>
              </a:rPr>
              <a:t>results support evidence that there is a significant association with sleep timing and dietary consumption of sugar-sweetened beverages. Previously, the literature has shown that amount of sleep can contribute to physical health, but evidence was lacking for sleep timing in terms of when someone goes to bed and when they wake up. Baron et al found similar results, where people who went to bed later were at higher risk for obesity. It is important to investigate these aspects of sleep because of the growing issue of Americans not getting adequate sleep and making poorer dietary habits. </a:t>
            </a:r>
            <a:endParaRPr lang="en-US" sz="2743" dirty="0" smtClean="0">
              <a:latin typeface="Arial" charset="0"/>
              <a:ea typeface="Arial" charset="0"/>
              <a:cs typeface="Arial" charset="0"/>
            </a:endParaRPr>
          </a:p>
          <a:p>
            <a:pPr marL="457200" indent="-457200">
              <a:buFont typeface="Arial" charset="0"/>
              <a:buChar char="•"/>
            </a:pPr>
            <a:r>
              <a:rPr lang="en-US" sz="2743" b="1" dirty="0" smtClean="0">
                <a:latin typeface="Arial" charset="0"/>
                <a:ea typeface="Arial" charset="0"/>
                <a:cs typeface="Arial" charset="0"/>
              </a:rPr>
              <a:t>Implications</a:t>
            </a:r>
            <a:r>
              <a:rPr lang="en-US" sz="2743" dirty="0" smtClean="0">
                <a:latin typeface="Arial" charset="0"/>
                <a:ea typeface="Arial" charset="0"/>
                <a:cs typeface="Arial" charset="0"/>
              </a:rPr>
              <a:t> </a:t>
            </a:r>
          </a:p>
          <a:p>
            <a:pPr marL="2300538" lvl="1" indent="-457200">
              <a:buFont typeface="Arial" charset="0"/>
              <a:buChar char="•"/>
            </a:pPr>
            <a:r>
              <a:rPr lang="en-US" sz="2743" dirty="0">
                <a:latin typeface="Arial" charset="0"/>
                <a:ea typeface="Arial" charset="0"/>
                <a:cs typeface="Arial" charset="0"/>
              </a:rPr>
              <a:t>The current study provides evidence that sleep timing is an important predictor of dietary consumption habits. Further research is warranted to examine the association of going to bed before or after midnight, and whether nutrition-related behavior can change as a result. </a:t>
            </a:r>
            <a:endParaRPr lang="en-US" sz="2743" dirty="0">
              <a:latin typeface="Arial" charset="0"/>
              <a:ea typeface="Arial" charset="0"/>
              <a:cs typeface="Arial" charset="0"/>
            </a:endParaRPr>
          </a:p>
        </p:txBody>
      </p:sp>
      <p:pic>
        <p:nvPicPr>
          <p:cNvPr id="9" name="Picture 8"/>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8275238" y="694200"/>
            <a:ext cx="3634142" cy="3634142"/>
          </a:xfrm>
          <a:prstGeom prst="rect">
            <a:avLst/>
          </a:prstGeom>
        </p:spPr>
      </p:pic>
      <p:sp>
        <p:nvSpPr>
          <p:cNvPr id="26" name="Rectangle 2"/>
          <p:cNvSpPr>
            <a:spLocks noChangeArrowheads="1"/>
          </p:cNvSpPr>
          <p:nvPr/>
        </p:nvSpPr>
        <p:spPr bwMode="auto">
          <a:xfrm>
            <a:off x="35694941" y="13548470"/>
            <a:ext cx="184731" cy="1069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sz="6351" dirty="0"/>
          </a:p>
        </p:txBody>
      </p:sp>
      <p:sp>
        <p:nvSpPr>
          <p:cNvPr id="3" name="Rectangle 2"/>
          <p:cNvSpPr/>
          <p:nvPr/>
        </p:nvSpPr>
        <p:spPr>
          <a:xfrm>
            <a:off x="5064371" y="3898352"/>
            <a:ext cx="33762461" cy="1831271"/>
          </a:xfrm>
          <a:prstGeom prst="rect">
            <a:avLst/>
          </a:prstGeom>
        </p:spPr>
        <p:txBody>
          <a:bodyPr wrap="square">
            <a:spAutoFit/>
          </a:bodyPr>
          <a:lstStyle/>
          <a:p>
            <a:pPr algn="ctr">
              <a:spcBef>
                <a:spcPts val="600"/>
              </a:spcBef>
            </a:pPr>
            <a:r>
              <a:rPr lang="en-US" sz="5400" b="1" dirty="0" smtClean="0"/>
              <a:t>Danielle Salomon</a:t>
            </a:r>
            <a:endParaRPr lang="en-US" sz="5400" b="1" dirty="0"/>
          </a:p>
          <a:p>
            <a:pPr algn="ctr">
              <a:spcBef>
                <a:spcPts val="600"/>
              </a:spcBef>
            </a:pPr>
            <a:r>
              <a:rPr lang="en-US" sz="5400" dirty="0" smtClean="0"/>
              <a:t>California </a:t>
            </a:r>
            <a:r>
              <a:rPr lang="en-US" sz="5400" dirty="0"/>
              <a:t>State University, Chico</a:t>
            </a:r>
          </a:p>
        </p:txBody>
      </p:sp>
      <p:sp>
        <p:nvSpPr>
          <p:cNvPr id="54" name="TextBox 53"/>
          <p:cNvSpPr txBox="1"/>
          <p:nvPr/>
        </p:nvSpPr>
        <p:spPr>
          <a:xfrm>
            <a:off x="597427" y="25065932"/>
            <a:ext cx="19168401" cy="7492307"/>
          </a:xfrm>
          <a:prstGeom prst="rect">
            <a:avLst/>
          </a:prstGeom>
          <a:ln w="38100">
            <a:solidFill>
              <a:srgbClr val="FFC000"/>
            </a:solidFill>
          </a:ln>
        </p:spPr>
        <p:style>
          <a:lnRef idx="2">
            <a:schemeClr val="accent2"/>
          </a:lnRef>
          <a:fillRef idx="1">
            <a:schemeClr val="lt1"/>
          </a:fillRef>
          <a:effectRef idx="0">
            <a:schemeClr val="accent2"/>
          </a:effectRef>
          <a:fontRef idx="minor">
            <a:schemeClr val="dk1"/>
          </a:fontRef>
        </p:style>
        <p:txBody>
          <a:bodyPr wrap="square" lIns="365760" tIns="365760" rIns="365760" bIns="365760" rtlCol="0">
            <a:spAutoFit/>
          </a:bodyPr>
          <a:lstStyle/>
          <a:p>
            <a:pPr lvl="1" algn="ctr"/>
            <a:r>
              <a:rPr lang="en-US" sz="2743" b="1" dirty="0" smtClean="0">
                <a:solidFill>
                  <a:srgbClr val="0070C0"/>
                </a:solidFill>
                <a:latin typeface="Arial" panose="020B0604020202020204" pitchFamily="34" charset="0"/>
                <a:cs typeface="Arial" panose="020B0604020202020204" pitchFamily="34" charset="0"/>
              </a:rPr>
              <a:t>SAMPLE </a:t>
            </a:r>
          </a:p>
          <a:p>
            <a:pPr lvl="1" algn="ctr"/>
            <a:r>
              <a:rPr lang="en-US" sz="2743" b="1" dirty="0" smtClean="0">
                <a:solidFill>
                  <a:srgbClr val="0070C0"/>
                </a:solidFill>
                <a:latin typeface="Arial" panose="020B0604020202020204" pitchFamily="34" charset="0"/>
                <a:cs typeface="Arial" panose="020B0604020202020204" pitchFamily="34" charset="0"/>
              </a:rPr>
              <a:t>CHARACTERISTICS</a:t>
            </a:r>
          </a:p>
          <a:p>
            <a:pPr algn="ctr"/>
            <a:r>
              <a:rPr lang="en-US" sz="2743" dirty="0" smtClean="0">
                <a:solidFill>
                  <a:schemeClr val="tx1"/>
                </a:solidFill>
                <a:latin typeface="Arial" panose="020B0604020202020204" pitchFamily="34" charset="0"/>
                <a:cs typeface="Arial" panose="020B0604020202020204" pitchFamily="34" charset="0"/>
              </a:rPr>
              <a:t> </a:t>
            </a:r>
            <a:endParaRPr lang="en-US" sz="2743" dirty="0">
              <a:solidFill>
                <a:schemeClr val="tx1"/>
              </a:solidFill>
              <a:latin typeface="Arial" panose="020B0604020202020204" pitchFamily="34" charset="0"/>
              <a:cs typeface="Arial" panose="020B0604020202020204" pitchFamily="34" charset="0"/>
            </a:endParaRPr>
          </a:p>
          <a:p>
            <a:pPr algn="ctr"/>
            <a:endParaRPr lang="en-US" sz="2743" b="1" dirty="0" smtClean="0">
              <a:solidFill>
                <a:srgbClr val="0070C0"/>
              </a:solidFill>
              <a:latin typeface="Arial" panose="020B0604020202020204" pitchFamily="34" charset="0"/>
              <a:cs typeface="Arial" panose="020B0604020202020204" pitchFamily="34" charset="0"/>
            </a:endParaRPr>
          </a:p>
          <a:p>
            <a:pPr algn="ctr"/>
            <a:endParaRPr lang="en-US" sz="2743" b="1" dirty="0">
              <a:solidFill>
                <a:srgbClr val="0070C0"/>
              </a:solidFill>
              <a:latin typeface="Arial" panose="020B0604020202020204" pitchFamily="34" charset="0"/>
              <a:cs typeface="Arial" panose="020B0604020202020204" pitchFamily="34" charset="0"/>
            </a:endParaRPr>
          </a:p>
          <a:p>
            <a:pPr algn="ctr"/>
            <a:endParaRPr lang="en-US" sz="2743" b="1" dirty="0" smtClean="0">
              <a:solidFill>
                <a:srgbClr val="0070C0"/>
              </a:solidFill>
              <a:latin typeface="Arial" panose="020B0604020202020204" pitchFamily="34" charset="0"/>
              <a:cs typeface="Arial" panose="020B0604020202020204" pitchFamily="34" charset="0"/>
            </a:endParaRPr>
          </a:p>
          <a:p>
            <a:pPr algn="ctr"/>
            <a:endParaRPr lang="en-US" sz="2743" b="1" dirty="0">
              <a:solidFill>
                <a:srgbClr val="0070C0"/>
              </a:solidFill>
              <a:latin typeface="Arial" panose="020B0604020202020204" pitchFamily="34" charset="0"/>
              <a:cs typeface="Arial" panose="020B0604020202020204" pitchFamily="34" charset="0"/>
            </a:endParaRPr>
          </a:p>
          <a:p>
            <a:pPr algn="ctr"/>
            <a:endParaRPr lang="en-US" sz="2743" b="1" dirty="0">
              <a:solidFill>
                <a:srgbClr val="0070C0"/>
              </a:solidFill>
              <a:latin typeface="Arial" panose="020B0604020202020204" pitchFamily="34" charset="0"/>
              <a:cs typeface="Arial" panose="020B0604020202020204" pitchFamily="34" charset="0"/>
            </a:endParaRPr>
          </a:p>
          <a:p>
            <a:pPr algn="ctr"/>
            <a:endParaRPr lang="en-US" sz="2743" b="1" dirty="0" smtClean="0">
              <a:solidFill>
                <a:srgbClr val="0070C0"/>
              </a:solidFill>
              <a:latin typeface="Arial" panose="020B0604020202020204" pitchFamily="34" charset="0"/>
              <a:cs typeface="Arial" panose="020B0604020202020204" pitchFamily="34" charset="0"/>
            </a:endParaRPr>
          </a:p>
          <a:p>
            <a:pPr algn="ctr"/>
            <a:endParaRPr lang="en-US" sz="2743" b="1" dirty="0">
              <a:solidFill>
                <a:srgbClr val="0070C0"/>
              </a:solidFill>
              <a:latin typeface="Arial" panose="020B0604020202020204" pitchFamily="34" charset="0"/>
              <a:cs typeface="Arial" panose="020B0604020202020204" pitchFamily="34" charset="0"/>
            </a:endParaRPr>
          </a:p>
          <a:p>
            <a:pPr algn="ctr"/>
            <a:endParaRPr lang="en-US" sz="2743" b="1" dirty="0" smtClean="0">
              <a:solidFill>
                <a:srgbClr val="0070C0"/>
              </a:solidFill>
              <a:latin typeface="Arial" panose="020B0604020202020204" pitchFamily="34" charset="0"/>
              <a:cs typeface="Arial" panose="020B0604020202020204" pitchFamily="34" charset="0"/>
            </a:endParaRPr>
          </a:p>
          <a:p>
            <a:pPr algn="ctr"/>
            <a:endParaRPr lang="en-US" sz="2743" b="1" dirty="0">
              <a:solidFill>
                <a:srgbClr val="0070C0"/>
              </a:solidFill>
              <a:latin typeface="Arial" panose="020B0604020202020204" pitchFamily="34" charset="0"/>
              <a:cs typeface="Arial" panose="020B0604020202020204" pitchFamily="34" charset="0"/>
            </a:endParaRPr>
          </a:p>
          <a:p>
            <a:pPr algn="ctr"/>
            <a:endParaRPr lang="en-US" sz="2743" b="1" dirty="0" smtClean="0">
              <a:solidFill>
                <a:srgbClr val="0070C0"/>
              </a:solidFill>
              <a:latin typeface="Arial" panose="020B0604020202020204" pitchFamily="34" charset="0"/>
              <a:cs typeface="Arial" panose="020B0604020202020204" pitchFamily="34" charset="0"/>
            </a:endParaRPr>
          </a:p>
          <a:p>
            <a:pPr algn="ctr"/>
            <a:endParaRPr lang="en-US" sz="2743" b="1" dirty="0" smtClean="0">
              <a:solidFill>
                <a:srgbClr val="0070C0"/>
              </a:solidFill>
              <a:latin typeface="Arial" panose="020B0604020202020204" pitchFamily="34" charset="0"/>
              <a:cs typeface="Arial" panose="020B0604020202020204" pitchFamily="34" charset="0"/>
            </a:endParaRPr>
          </a:p>
          <a:p>
            <a:pPr algn="ctr"/>
            <a:r>
              <a:rPr lang="en-US" sz="2743" b="1" dirty="0" smtClean="0">
                <a:solidFill>
                  <a:srgbClr val="0070C0"/>
                </a:solidFill>
                <a:latin typeface="Arial" panose="020B0604020202020204" pitchFamily="34" charset="0"/>
                <a:cs typeface="Arial" panose="020B0604020202020204" pitchFamily="34" charset="0"/>
              </a:rPr>
              <a:t> </a:t>
            </a:r>
            <a:endParaRPr lang="en-US" sz="2743" b="1" dirty="0">
              <a:solidFill>
                <a:srgbClr val="0070C0"/>
              </a:solidFill>
              <a:latin typeface="Arial" panose="020B0604020202020204" pitchFamily="34" charset="0"/>
              <a:cs typeface="Arial" panose="020B0604020202020204" pitchFamily="34" charset="0"/>
            </a:endParaRPr>
          </a:p>
          <a:p>
            <a:endParaRPr lang="en-US" sz="2743" dirty="0">
              <a:latin typeface="Arial" charset="0"/>
              <a:ea typeface="Arial" charset="0"/>
              <a:cs typeface="Arial" charset="0"/>
            </a:endParaRPr>
          </a:p>
        </p:txBody>
      </p:sp>
      <p:sp>
        <p:nvSpPr>
          <p:cNvPr id="55" name="TextBox 54"/>
          <p:cNvSpPr txBox="1"/>
          <p:nvPr/>
        </p:nvSpPr>
        <p:spPr>
          <a:xfrm>
            <a:off x="20235728" y="30249915"/>
            <a:ext cx="22876190" cy="2308324"/>
          </a:xfrm>
          <a:prstGeom prst="rect">
            <a:avLst/>
          </a:prstGeom>
          <a:ln w="38100">
            <a:solidFill>
              <a:srgbClr val="FFC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b="1" dirty="0" smtClean="0">
                <a:solidFill>
                  <a:srgbClr val="0070C0"/>
                </a:solidFill>
                <a:latin typeface="Arial" panose="020B0604020202020204" pitchFamily="34" charset="0"/>
                <a:cs typeface="Arial" panose="020B0604020202020204" pitchFamily="34" charset="0"/>
              </a:rPr>
              <a:t>REFERENCES </a:t>
            </a:r>
            <a:endParaRPr lang="en-US" sz="2400" b="1" dirty="0">
              <a:solidFill>
                <a:srgbClr val="0070C0"/>
              </a:solidFill>
              <a:latin typeface="Arial" panose="020B0604020202020204" pitchFamily="34" charset="0"/>
              <a:cs typeface="Arial" panose="020B0604020202020204" pitchFamily="34" charset="0"/>
            </a:endParaRPr>
          </a:p>
          <a:p>
            <a:pPr marL="457200" indent="-457200" algn="just">
              <a:buFont typeface="Arial" charset="0"/>
              <a:buChar char="•"/>
            </a:pPr>
            <a:r>
              <a:rPr lang="en-US" sz="2000" dirty="0">
                <a:latin typeface="Arial" panose="020B0604020202020204" pitchFamily="34" charset="0"/>
                <a:cs typeface="Arial" panose="020B0604020202020204" pitchFamily="34" charset="0"/>
              </a:rPr>
              <a:t>Baron, K. G., Reid, K. J., Kern, A. S., &amp; Zee, P. C. (2011). Role of Sleep Timing in Caloric Intake and BMI. Obesity, 19(7), 1374-1381. </a:t>
            </a:r>
            <a:endParaRPr lang="en-US" sz="2000" dirty="0" smtClean="0">
              <a:latin typeface="Arial" panose="020B0604020202020204" pitchFamily="34" charset="0"/>
              <a:cs typeface="Arial" panose="020B0604020202020204" pitchFamily="34" charset="0"/>
            </a:endParaRPr>
          </a:p>
          <a:p>
            <a:pPr marL="457200" indent="-457200" algn="just">
              <a:buFont typeface="Arial" charset="0"/>
              <a:buChar char="•"/>
            </a:pPr>
            <a:r>
              <a:rPr lang="en-US" sz="2000" dirty="0" err="1" smtClean="0">
                <a:latin typeface="Arial" panose="020B0604020202020204" pitchFamily="34" charset="0"/>
                <a:cs typeface="Arial" panose="020B0604020202020204" pitchFamily="34" charset="0"/>
              </a:rPr>
              <a:t>Chaput</a:t>
            </a:r>
            <a:r>
              <a:rPr lang="en-US" sz="2000" dirty="0">
                <a:latin typeface="Arial" panose="020B0604020202020204" pitchFamily="34" charset="0"/>
                <a:cs typeface="Arial" panose="020B0604020202020204" pitchFamily="34" charset="0"/>
              </a:rPr>
              <a:t>, J. (2013) Sleep patterns, diet quality and energy balance. Physiology &amp; Behavior, 134, 86-91. </a:t>
            </a:r>
            <a:endParaRPr lang="en-US" sz="2000" dirty="0" smtClean="0">
              <a:latin typeface="Arial" panose="020B0604020202020204" pitchFamily="34" charset="0"/>
              <a:cs typeface="Arial" panose="020B0604020202020204" pitchFamily="34" charset="0"/>
            </a:endParaRPr>
          </a:p>
          <a:p>
            <a:pPr marL="457200" indent="-457200" algn="just">
              <a:buFont typeface="Arial" charset="0"/>
              <a:buChar char="•"/>
            </a:pPr>
            <a:r>
              <a:rPr lang="en-US" sz="2000" dirty="0" err="1" smtClean="0">
                <a:latin typeface="Arial" panose="020B0604020202020204" pitchFamily="34" charset="0"/>
                <a:cs typeface="Arial" panose="020B0604020202020204" pitchFamily="34" charset="0"/>
              </a:rPr>
              <a:t>Markwald</a:t>
            </a:r>
            <a:r>
              <a:rPr lang="en-US" sz="2000" dirty="0">
                <a:latin typeface="Arial" panose="020B0604020202020204" pitchFamily="34" charset="0"/>
                <a:cs typeface="Arial" panose="020B0604020202020204" pitchFamily="34" charset="0"/>
              </a:rPr>
              <a:t>, R. R., </a:t>
            </a:r>
            <a:r>
              <a:rPr lang="en-US" sz="2000" dirty="0" err="1">
                <a:latin typeface="Arial" panose="020B0604020202020204" pitchFamily="34" charset="0"/>
                <a:cs typeface="Arial" panose="020B0604020202020204" pitchFamily="34" charset="0"/>
              </a:rPr>
              <a:t>Melanson</a:t>
            </a:r>
            <a:r>
              <a:rPr lang="en-US" sz="2000" dirty="0">
                <a:latin typeface="Arial" panose="020B0604020202020204" pitchFamily="34" charset="0"/>
                <a:cs typeface="Arial" panose="020B0604020202020204" pitchFamily="34" charset="0"/>
              </a:rPr>
              <a:t>, E. L., Smith, M. R., Higgins, J., Perreault, L., </a:t>
            </a:r>
            <a:r>
              <a:rPr lang="en-US" sz="2000" dirty="0" err="1">
                <a:latin typeface="Arial" panose="020B0604020202020204" pitchFamily="34" charset="0"/>
                <a:cs typeface="Arial" panose="020B0604020202020204" pitchFamily="34" charset="0"/>
              </a:rPr>
              <a:t>Eckel</a:t>
            </a:r>
            <a:r>
              <a:rPr lang="en-US" sz="2000" dirty="0">
                <a:latin typeface="Arial" panose="020B0604020202020204" pitchFamily="34" charset="0"/>
                <a:cs typeface="Arial" panose="020B0604020202020204" pitchFamily="34" charset="0"/>
              </a:rPr>
              <a:t>, R. H., &amp; Wright, K. P. (2013). Impact of insufficient sleep on total daily energy expenditure, food intake, and weight gain. Proceedings of the National Academy of Sciences, 110(14), 5695-5700. </a:t>
            </a:r>
          </a:p>
          <a:p>
            <a:pPr marL="457200" indent="-457200" algn="just">
              <a:buFont typeface="Arial" charset="0"/>
              <a:buChar char="•"/>
            </a:pPr>
            <a:r>
              <a:rPr lang="en-US" sz="2000" dirty="0" smtClean="0">
                <a:latin typeface="Arial" panose="020B0604020202020204" pitchFamily="34" charset="0"/>
                <a:cs typeface="Arial" panose="020B0604020202020204" pitchFamily="34" charset="0"/>
              </a:rPr>
              <a:t>Weiss</a:t>
            </a:r>
            <a:r>
              <a:rPr lang="en-US" sz="2000" dirty="0">
                <a:latin typeface="Arial" panose="020B0604020202020204" pitchFamily="34" charset="0"/>
                <a:cs typeface="Arial" panose="020B0604020202020204" pitchFamily="34" charset="0"/>
              </a:rPr>
              <a:t>, A., Xu, F., </a:t>
            </a:r>
            <a:r>
              <a:rPr lang="en-US" sz="2000" dirty="0" err="1">
                <a:latin typeface="Arial" panose="020B0604020202020204" pitchFamily="34" charset="0"/>
                <a:cs typeface="Arial" panose="020B0604020202020204" pitchFamily="34" charset="0"/>
              </a:rPr>
              <a:t>Storfer-Isser</a:t>
            </a:r>
            <a:r>
              <a:rPr lang="en-US" sz="2000" dirty="0">
                <a:latin typeface="Arial" panose="020B0604020202020204" pitchFamily="34" charset="0"/>
                <a:cs typeface="Arial" panose="020B0604020202020204" pitchFamily="34" charset="0"/>
              </a:rPr>
              <a:t>, A., Thomas, A., </a:t>
            </a:r>
            <a:r>
              <a:rPr lang="en-US" sz="2000" dirty="0" err="1">
                <a:latin typeface="Arial" panose="020B0604020202020204" pitchFamily="34" charset="0"/>
                <a:cs typeface="Arial" panose="020B0604020202020204" pitchFamily="34" charset="0"/>
              </a:rPr>
              <a:t>Ievers</a:t>
            </a:r>
            <a:r>
              <a:rPr lang="en-US" sz="2000" dirty="0">
                <a:latin typeface="Arial" panose="020B0604020202020204" pitchFamily="34" charset="0"/>
                <a:cs typeface="Arial" panose="020B0604020202020204" pitchFamily="34" charset="0"/>
              </a:rPr>
              <a:t>-Landis, C. E., &amp; Redline, S. (2010). The Association of Sleep Duration with Adolescents Fat and Carbohydrate Consumption. Sleep, 33(9), 1201-1209. </a:t>
            </a:r>
            <a:endParaRPr lang="en-US" sz="2000" dirty="0">
              <a:latin typeface="Arial" panose="020B0604020202020204" pitchFamily="34" charset="0"/>
              <a:cs typeface="Arial" panose="020B0604020202020204" pitchFamily="34" charset="0"/>
            </a:endParaRPr>
          </a:p>
        </p:txBody>
      </p:sp>
      <p:sp>
        <p:nvSpPr>
          <p:cNvPr id="34" name="Rectangle 33"/>
          <p:cNvSpPr/>
          <p:nvPr/>
        </p:nvSpPr>
        <p:spPr>
          <a:xfrm>
            <a:off x="20235728" y="6200984"/>
            <a:ext cx="22876190" cy="16117150"/>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295" dirty="0"/>
          </a:p>
        </p:txBody>
      </p:sp>
      <p:sp>
        <p:nvSpPr>
          <p:cNvPr id="28" name="TextBox 27"/>
          <p:cNvSpPr txBox="1"/>
          <p:nvPr/>
        </p:nvSpPr>
        <p:spPr>
          <a:xfrm>
            <a:off x="20532253" y="6510933"/>
            <a:ext cx="22244250" cy="2624949"/>
          </a:xfrm>
          <a:prstGeom prst="rect">
            <a:avLst/>
          </a:prstGeom>
          <a:noFill/>
        </p:spPr>
        <p:txBody>
          <a:bodyPr wrap="square" rtlCol="0">
            <a:spAutoFit/>
          </a:bodyPr>
          <a:lstStyle/>
          <a:p>
            <a:pPr algn="ctr"/>
            <a:r>
              <a:rPr lang="en-US" sz="2743" b="1" dirty="0" smtClean="0">
                <a:solidFill>
                  <a:srgbClr val="0070C0"/>
                </a:solidFill>
                <a:latin typeface="Arial" panose="020B0604020202020204" pitchFamily="34" charset="0"/>
                <a:cs typeface="Arial" panose="020B0604020202020204" pitchFamily="34" charset="0"/>
              </a:rPr>
              <a:t>RESULTS</a:t>
            </a:r>
          </a:p>
          <a:p>
            <a:pPr marL="457200" indent="-457200">
              <a:buFont typeface="Arial" charset="0"/>
              <a:buChar char="•"/>
            </a:pPr>
            <a:r>
              <a:rPr lang="en-US" sz="2743" b="1" dirty="0" smtClean="0">
                <a:latin typeface="Arial" panose="020B0604020202020204" pitchFamily="34" charset="0"/>
                <a:cs typeface="Arial" panose="020B0604020202020204" pitchFamily="34" charset="0"/>
              </a:rPr>
              <a:t>Sleep Quality and Dietary Intake </a:t>
            </a:r>
          </a:p>
          <a:p>
            <a:pPr marL="2300538" lvl="1" indent="-457200">
              <a:buFont typeface="Arial" charset="0"/>
              <a:buChar char="•"/>
            </a:pPr>
            <a:r>
              <a:rPr lang="en-US" sz="2743" dirty="0" smtClean="0">
                <a:latin typeface="Arial" panose="020B0604020202020204" pitchFamily="34" charset="0"/>
                <a:cs typeface="Arial" panose="020B0604020202020204" pitchFamily="34" charset="0"/>
              </a:rPr>
              <a:t>The mean consumption of fast food was compared across trouble staying asleep categories</a:t>
            </a:r>
          </a:p>
          <a:p>
            <a:pPr marL="2300538" lvl="1" indent="-457200">
              <a:buFont typeface="Arial" charset="0"/>
              <a:buChar char="•"/>
            </a:pPr>
            <a:r>
              <a:rPr lang="en-US" sz="2743" dirty="0" smtClean="0">
                <a:latin typeface="Arial" panose="020B0604020202020204" pitchFamily="34" charset="0"/>
                <a:cs typeface="Arial" panose="020B0604020202020204" pitchFamily="34" charset="0"/>
              </a:rPr>
              <a:t>One-ANOVA test found </a:t>
            </a:r>
            <a:r>
              <a:rPr lang="en-US" sz="2743" dirty="0">
                <a:latin typeface="Arial" panose="020B0604020202020204" pitchFamily="34" charset="0"/>
                <a:cs typeface="Arial" panose="020B0604020202020204" pitchFamily="34" charset="0"/>
              </a:rPr>
              <a:t>no significant differences in fast food consumption among trouble staying asleep groups (</a:t>
            </a:r>
            <a:r>
              <a:rPr lang="en-US" sz="2743" i="1" dirty="0">
                <a:latin typeface="Arial" panose="020B0604020202020204" pitchFamily="34" charset="0"/>
                <a:cs typeface="Arial" panose="020B0604020202020204" pitchFamily="34" charset="0"/>
              </a:rPr>
              <a:t>p</a:t>
            </a:r>
            <a:r>
              <a:rPr lang="en-US" sz="2743" dirty="0" smtClean="0">
                <a:latin typeface="Arial" panose="020B0604020202020204" pitchFamily="34" charset="0"/>
                <a:cs typeface="Arial" panose="020B0604020202020204" pitchFamily="34" charset="0"/>
              </a:rPr>
              <a:t>=.793, F=.421).</a:t>
            </a:r>
            <a:endParaRPr lang="en-US" sz="2743" b="1" dirty="0" smtClean="0">
              <a:latin typeface="Arial" panose="020B0604020202020204" pitchFamily="34" charset="0"/>
              <a:cs typeface="Arial" panose="020B0604020202020204" pitchFamily="34" charset="0"/>
            </a:endParaRPr>
          </a:p>
          <a:p>
            <a:pPr marL="457200" indent="-457200">
              <a:buFont typeface="Arial" charset="0"/>
              <a:buChar char="•"/>
            </a:pPr>
            <a:endParaRPr lang="en-US" sz="2743" dirty="0" smtClean="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79694206"/>
              </p:ext>
            </p:extLst>
          </p:nvPr>
        </p:nvGraphicFramePr>
        <p:xfrm>
          <a:off x="799829" y="25245662"/>
          <a:ext cx="8103539" cy="7090588"/>
        </p:xfrm>
        <a:graphic>
          <a:graphicData uri="http://schemas.openxmlformats.org/drawingml/2006/table">
            <a:tbl>
              <a:tblPr firstRow="1" bandRow="1">
                <a:tableStyleId>{5C22544A-7EE6-4342-B048-85BDC9FD1C3A}</a:tableStyleId>
              </a:tblPr>
              <a:tblGrid>
                <a:gridCol w="5639071"/>
                <a:gridCol w="2464468"/>
              </a:tblGrid>
              <a:tr h="534309">
                <a:tc>
                  <a:txBody>
                    <a:bodyPr/>
                    <a:lstStyle/>
                    <a:p>
                      <a:r>
                        <a:rPr lang="en-US" sz="2800" dirty="0" smtClean="0"/>
                        <a:t>Variable</a:t>
                      </a:r>
                      <a:endParaRPr lang="en-US" sz="2800" dirty="0"/>
                    </a:p>
                  </a:txBody>
                  <a:tcPr/>
                </a:tc>
                <a:tc>
                  <a:txBody>
                    <a:bodyPr/>
                    <a:lstStyle/>
                    <a:p>
                      <a:r>
                        <a:rPr lang="en-US" sz="2400" dirty="0" smtClean="0"/>
                        <a:t>N (%) </a:t>
                      </a:r>
                      <a:endParaRPr lang="en-US" sz="2400" dirty="0"/>
                    </a:p>
                  </a:txBody>
                  <a:tcPr/>
                </a:tc>
              </a:tr>
              <a:tr h="6556279">
                <a:tc>
                  <a:txBody>
                    <a:bodyPr/>
                    <a:lstStyle/>
                    <a:p>
                      <a:r>
                        <a:rPr lang="en-US" sz="2740" dirty="0" smtClean="0"/>
                        <a:t>Gender</a:t>
                      </a:r>
                    </a:p>
                    <a:p>
                      <a:pPr lvl="1"/>
                      <a:r>
                        <a:rPr lang="en-US" sz="2740" dirty="0" smtClean="0"/>
                        <a:t>Male</a:t>
                      </a:r>
                    </a:p>
                    <a:p>
                      <a:pPr lvl="1"/>
                      <a:r>
                        <a:rPr lang="en-US" sz="2740" dirty="0" smtClean="0"/>
                        <a:t>Female </a:t>
                      </a:r>
                    </a:p>
                    <a:p>
                      <a:r>
                        <a:rPr lang="en-US" sz="2740" dirty="0" smtClean="0"/>
                        <a:t>Frequency</a:t>
                      </a:r>
                      <a:r>
                        <a:rPr lang="en-US" sz="2740" baseline="0" dirty="0" smtClean="0"/>
                        <a:t> of Trouble Staying Asleep</a:t>
                      </a:r>
                    </a:p>
                    <a:p>
                      <a:pPr lvl="1"/>
                      <a:r>
                        <a:rPr lang="en-US" sz="2740" baseline="0" dirty="0" smtClean="0"/>
                        <a:t>Never</a:t>
                      </a:r>
                    </a:p>
                    <a:p>
                      <a:pPr lvl="1"/>
                      <a:r>
                        <a:rPr lang="en-US" sz="2740" baseline="0" dirty="0" smtClean="0"/>
                        <a:t>Less than once/week</a:t>
                      </a:r>
                    </a:p>
                    <a:p>
                      <a:pPr lvl="1"/>
                      <a:r>
                        <a:rPr lang="en-US" sz="2740" baseline="0" dirty="0" smtClean="0"/>
                        <a:t>1 or 2 times/ week</a:t>
                      </a:r>
                    </a:p>
                    <a:p>
                      <a:pPr lvl="1"/>
                      <a:r>
                        <a:rPr lang="en-US" sz="2740" baseline="0" dirty="0" smtClean="0"/>
                        <a:t>3 or 4 times/week</a:t>
                      </a:r>
                    </a:p>
                    <a:p>
                      <a:pPr lvl="1"/>
                      <a:r>
                        <a:rPr lang="en-US" sz="2740" baseline="0" dirty="0" smtClean="0"/>
                        <a:t>5 or more times/week</a:t>
                      </a:r>
                    </a:p>
                    <a:p>
                      <a:r>
                        <a:rPr lang="en-US" sz="2740" baseline="0" dirty="0" smtClean="0"/>
                        <a:t>Time going to sleep </a:t>
                      </a:r>
                    </a:p>
                    <a:p>
                      <a:pPr lvl="1"/>
                      <a:r>
                        <a:rPr lang="en-US" sz="2740" dirty="0" smtClean="0"/>
                        <a:t>AM</a:t>
                      </a:r>
                    </a:p>
                    <a:p>
                      <a:pPr lvl="1"/>
                      <a:r>
                        <a:rPr lang="en-US" sz="2740" dirty="0" smtClean="0"/>
                        <a:t>PM</a:t>
                      </a:r>
                    </a:p>
                    <a:p>
                      <a:r>
                        <a:rPr lang="en-US" sz="2740" baseline="0" dirty="0" smtClean="0"/>
                        <a:t>Time Waking up </a:t>
                      </a:r>
                    </a:p>
                    <a:p>
                      <a:pPr lvl="1"/>
                      <a:r>
                        <a:rPr lang="en-US" sz="2740" dirty="0" smtClean="0"/>
                        <a:t>AM</a:t>
                      </a:r>
                    </a:p>
                    <a:p>
                      <a:pPr lvl="1"/>
                      <a:r>
                        <a:rPr lang="en-US" sz="2740" dirty="0" smtClean="0"/>
                        <a:t>PM</a:t>
                      </a:r>
                    </a:p>
                  </a:txBody>
                  <a:tcPr/>
                </a:tc>
                <a:tc>
                  <a:txBody>
                    <a:bodyPr/>
                    <a:lstStyle/>
                    <a:p>
                      <a:endParaRPr lang="en-US" sz="2740" dirty="0" smtClean="0"/>
                    </a:p>
                    <a:p>
                      <a:pPr algn="ctr"/>
                      <a:r>
                        <a:rPr lang="en-US" sz="2740" dirty="0" smtClean="0"/>
                        <a:t>3147 (48.4)</a:t>
                      </a:r>
                    </a:p>
                    <a:p>
                      <a:pPr algn="ctr"/>
                      <a:r>
                        <a:rPr lang="en-US" sz="2740" dirty="0" smtClean="0"/>
                        <a:t>3356 (51.6)</a:t>
                      </a:r>
                    </a:p>
                    <a:p>
                      <a:pPr algn="ctr"/>
                      <a:endParaRPr lang="en-US" sz="2740" dirty="0" smtClean="0"/>
                    </a:p>
                    <a:p>
                      <a:pPr algn="ctr"/>
                      <a:r>
                        <a:rPr lang="en-US" sz="2740" dirty="0" smtClean="0"/>
                        <a:t>2237 (44.1)</a:t>
                      </a:r>
                    </a:p>
                    <a:p>
                      <a:pPr algn="ctr"/>
                      <a:r>
                        <a:rPr lang="en-US" sz="2740" dirty="0" smtClean="0"/>
                        <a:t>866</a:t>
                      </a:r>
                      <a:r>
                        <a:rPr lang="en-US" sz="2740" baseline="0" dirty="0" smtClean="0"/>
                        <a:t> (17.1)</a:t>
                      </a:r>
                    </a:p>
                    <a:p>
                      <a:pPr algn="ctr"/>
                      <a:r>
                        <a:rPr lang="en-US" sz="2740" baseline="0" dirty="0" smtClean="0"/>
                        <a:t>866 (17.1)</a:t>
                      </a:r>
                    </a:p>
                    <a:p>
                      <a:pPr algn="ctr"/>
                      <a:r>
                        <a:rPr lang="en-US" sz="2740" dirty="0" smtClean="0"/>
                        <a:t>500 (9.9)</a:t>
                      </a:r>
                    </a:p>
                    <a:p>
                      <a:pPr algn="ctr"/>
                      <a:r>
                        <a:rPr lang="en-US" sz="2740" dirty="0" smtClean="0"/>
                        <a:t>598 (11.8)</a:t>
                      </a:r>
                    </a:p>
                    <a:p>
                      <a:pPr algn="ctr"/>
                      <a:endParaRPr lang="en-US" sz="2740" dirty="0" smtClean="0"/>
                    </a:p>
                    <a:p>
                      <a:pPr algn="ctr"/>
                      <a:r>
                        <a:rPr lang="en-US" sz="2740" dirty="0" smtClean="0"/>
                        <a:t>1681 (32.9)</a:t>
                      </a:r>
                    </a:p>
                    <a:p>
                      <a:pPr algn="ctr"/>
                      <a:r>
                        <a:rPr lang="en-US" sz="2740" dirty="0" smtClean="0"/>
                        <a:t>3421 (67.1)</a:t>
                      </a:r>
                    </a:p>
                    <a:p>
                      <a:pPr algn="ctr"/>
                      <a:endParaRPr lang="en-US" sz="2740" dirty="0" smtClean="0"/>
                    </a:p>
                    <a:p>
                      <a:pPr algn="ctr"/>
                      <a:r>
                        <a:rPr lang="en-US" sz="2740" dirty="0" smtClean="0"/>
                        <a:t>4834</a:t>
                      </a:r>
                      <a:r>
                        <a:rPr lang="en-US" sz="2740" baseline="0" dirty="0" smtClean="0"/>
                        <a:t> (94.9%)</a:t>
                      </a:r>
                    </a:p>
                    <a:p>
                      <a:pPr algn="ctr"/>
                      <a:r>
                        <a:rPr lang="en-US" sz="2740" baseline="0" dirty="0" smtClean="0"/>
                        <a:t>358 (5.1%)</a:t>
                      </a:r>
                      <a:endParaRPr lang="en-US" sz="2740" dirty="0" smtClean="0"/>
                    </a:p>
                  </a:txBody>
                  <a:tcPr/>
                </a:tc>
              </a:tr>
            </a:tbl>
          </a:graphicData>
        </a:graphic>
      </p:graphicFrame>
      <p:graphicFrame>
        <p:nvGraphicFramePr>
          <p:cNvPr id="42" name="Table 41"/>
          <p:cNvGraphicFramePr>
            <a:graphicFrameLocks noGrp="1"/>
          </p:cNvGraphicFramePr>
          <p:nvPr>
            <p:extLst>
              <p:ext uri="{D42A27DB-BD31-4B8C-83A1-F6EECF244321}">
                <p14:modId xmlns:p14="http://schemas.microsoft.com/office/powerpoint/2010/main" val="963398693"/>
              </p:ext>
            </p:extLst>
          </p:nvPr>
        </p:nvGraphicFramePr>
        <p:xfrm>
          <a:off x="13447618" y="25244382"/>
          <a:ext cx="6113609" cy="7091868"/>
        </p:xfrm>
        <a:graphic>
          <a:graphicData uri="http://schemas.openxmlformats.org/drawingml/2006/table">
            <a:tbl>
              <a:tblPr firstRow="1" bandRow="1">
                <a:tableStyleId>{5C22544A-7EE6-4342-B048-85BDC9FD1C3A}</a:tableStyleId>
              </a:tblPr>
              <a:tblGrid>
                <a:gridCol w="4472000"/>
                <a:gridCol w="1641609"/>
              </a:tblGrid>
              <a:tr h="453084">
                <a:tc>
                  <a:txBody>
                    <a:bodyPr/>
                    <a:lstStyle/>
                    <a:p>
                      <a:r>
                        <a:rPr lang="en-US" sz="2800" dirty="0" smtClean="0"/>
                        <a:t>Variable</a:t>
                      </a:r>
                      <a:endParaRPr lang="en-US" sz="2800" dirty="0"/>
                    </a:p>
                  </a:txBody>
                  <a:tcPr/>
                </a:tc>
                <a:tc>
                  <a:txBody>
                    <a:bodyPr/>
                    <a:lstStyle/>
                    <a:p>
                      <a:r>
                        <a:rPr lang="en-US" sz="2400" dirty="0" smtClean="0"/>
                        <a:t>Mean (SD) </a:t>
                      </a:r>
                      <a:endParaRPr lang="en-US" sz="2400" dirty="0"/>
                    </a:p>
                  </a:txBody>
                  <a:tcPr/>
                </a:tc>
              </a:tr>
              <a:tr h="6573708">
                <a:tc>
                  <a:txBody>
                    <a:bodyPr/>
                    <a:lstStyle/>
                    <a:p>
                      <a:r>
                        <a:rPr lang="en-US" sz="2740" dirty="0" smtClean="0"/>
                        <a:t>Age</a:t>
                      </a:r>
                    </a:p>
                    <a:p>
                      <a:endParaRPr lang="en-US" sz="2740" dirty="0" smtClean="0"/>
                    </a:p>
                    <a:p>
                      <a:endParaRPr lang="en-US" sz="2740" dirty="0" smtClean="0"/>
                    </a:p>
                    <a:p>
                      <a:r>
                        <a:rPr lang="en-US" sz="2740" dirty="0" smtClean="0"/>
                        <a:t>Body Mass Index (BMI) </a:t>
                      </a:r>
                    </a:p>
                    <a:p>
                      <a:endParaRPr lang="en-US" sz="2740" dirty="0" smtClean="0"/>
                    </a:p>
                    <a:p>
                      <a:endParaRPr lang="en-US" sz="2740" dirty="0" smtClean="0"/>
                    </a:p>
                    <a:p>
                      <a:r>
                        <a:rPr lang="en-US" sz="2740" dirty="0" smtClean="0"/>
                        <a:t>Frequency</a:t>
                      </a:r>
                      <a:r>
                        <a:rPr lang="en-US" sz="2740" baseline="0" dirty="0" smtClean="0"/>
                        <a:t> of Sugar Sweetened Beverage Consumption (in past 7 days)</a:t>
                      </a:r>
                    </a:p>
                    <a:p>
                      <a:endParaRPr lang="en-US" sz="2740" baseline="0" dirty="0" smtClean="0"/>
                    </a:p>
                    <a:p>
                      <a:endParaRPr lang="en-US" sz="2740" baseline="0" dirty="0" smtClean="0"/>
                    </a:p>
                    <a:p>
                      <a:r>
                        <a:rPr lang="en-US" sz="2740" baseline="0" dirty="0" smtClean="0"/>
                        <a:t>Frequency of Fast Food Consumption (in past 7 days)</a:t>
                      </a:r>
                    </a:p>
                    <a:p>
                      <a:endParaRPr lang="en-US" sz="2740" baseline="0" dirty="0" smtClean="0"/>
                    </a:p>
                  </a:txBody>
                  <a:tcPr/>
                </a:tc>
                <a:tc>
                  <a:txBody>
                    <a:bodyPr/>
                    <a:lstStyle/>
                    <a:p>
                      <a:pPr algn="ctr"/>
                      <a:r>
                        <a:rPr lang="en-US" sz="2400" dirty="0" smtClean="0"/>
                        <a:t>29</a:t>
                      </a:r>
                      <a:r>
                        <a:rPr lang="en-US" sz="2400" baseline="0" dirty="0" smtClean="0"/>
                        <a:t> (1.8)</a:t>
                      </a:r>
                      <a:endParaRPr lang="en-US" sz="2400" dirty="0" smtClean="0"/>
                    </a:p>
                    <a:p>
                      <a:pPr algn="ctr"/>
                      <a:endParaRPr lang="en-US" sz="2740" dirty="0" smtClean="0"/>
                    </a:p>
                    <a:p>
                      <a:pPr algn="ctr"/>
                      <a:endParaRPr lang="en-US" sz="2740" dirty="0" smtClean="0"/>
                    </a:p>
                    <a:p>
                      <a:pPr algn="ctr"/>
                      <a:r>
                        <a:rPr lang="en-US" sz="2740" dirty="0" smtClean="0"/>
                        <a:t>29.1 (7.5)</a:t>
                      </a:r>
                    </a:p>
                    <a:p>
                      <a:pPr algn="ctr"/>
                      <a:endParaRPr lang="en-US" sz="2740" dirty="0" smtClean="0"/>
                    </a:p>
                    <a:p>
                      <a:pPr algn="ctr"/>
                      <a:endParaRPr lang="en-US" sz="2740" dirty="0" smtClean="0"/>
                    </a:p>
                    <a:p>
                      <a:pPr algn="ctr"/>
                      <a:endParaRPr lang="en-US" sz="2740" dirty="0" smtClean="0"/>
                    </a:p>
                    <a:p>
                      <a:pPr algn="ctr"/>
                      <a:r>
                        <a:rPr lang="en-US" sz="2740" dirty="0" smtClean="0"/>
                        <a:t>11.32 (12)</a:t>
                      </a:r>
                    </a:p>
                    <a:p>
                      <a:pPr algn="ctr"/>
                      <a:endParaRPr lang="en-US" sz="2740" dirty="0" smtClean="0"/>
                    </a:p>
                    <a:p>
                      <a:pPr algn="ctr"/>
                      <a:endParaRPr lang="en-US" sz="2740" dirty="0" smtClean="0"/>
                    </a:p>
                    <a:p>
                      <a:pPr algn="ctr"/>
                      <a:endParaRPr lang="en-US" sz="2740" dirty="0" smtClean="0"/>
                    </a:p>
                    <a:p>
                      <a:pPr algn="ctr"/>
                      <a:r>
                        <a:rPr lang="en-US" sz="2740" dirty="0" smtClean="0"/>
                        <a:t>2.34</a:t>
                      </a:r>
                      <a:r>
                        <a:rPr lang="en-US" sz="2740" baseline="0" dirty="0" smtClean="0"/>
                        <a:t> (2.9) </a:t>
                      </a:r>
                      <a:endParaRPr lang="en-US" sz="2740" dirty="0" smtClean="0"/>
                    </a:p>
                  </a:txBody>
                  <a:tcPr/>
                </a:tc>
              </a:tr>
            </a:tbl>
          </a:graphicData>
        </a:graphic>
      </p:graphicFrame>
      <p:sp>
        <p:nvSpPr>
          <p:cNvPr id="4" name="TextBox 3"/>
          <p:cNvSpPr txBox="1"/>
          <p:nvPr/>
        </p:nvSpPr>
        <p:spPr>
          <a:xfrm>
            <a:off x="9185564" y="26403300"/>
            <a:ext cx="3906981" cy="5573834"/>
          </a:xfrm>
          <a:prstGeom prst="rect">
            <a:avLst/>
          </a:prstGeom>
          <a:noFill/>
        </p:spPr>
        <p:txBody>
          <a:bodyPr wrap="square" rtlCol="0">
            <a:spAutoFit/>
          </a:bodyPr>
          <a:lstStyle/>
          <a:p>
            <a:r>
              <a:rPr lang="en-US" sz="2740" b="1" u="sng" dirty="0" smtClean="0">
                <a:latin typeface="Arial" charset="0"/>
                <a:ea typeface="Arial" charset="0"/>
                <a:cs typeface="Arial" charset="0"/>
              </a:rPr>
              <a:t>Table 1</a:t>
            </a:r>
            <a:r>
              <a:rPr lang="en-US" sz="2740" dirty="0" smtClean="0">
                <a:latin typeface="Arial" charset="0"/>
                <a:ea typeface="Arial" charset="0"/>
                <a:cs typeface="Arial" charset="0"/>
              </a:rPr>
              <a:t>: </a:t>
            </a:r>
          </a:p>
          <a:p>
            <a:pPr algn="ctr"/>
            <a:r>
              <a:rPr lang="en-US" sz="2740" dirty="0" smtClean="0">
                <a:latin typeface="Arial" charset="0"/>
                <a:ea typeface="Arial" charset="0"/>
                <a:cs typeface="Arial" charset="0"/>
              </a:rPr>
              <a:t>A total of n=6503 participants were analyzed. There was a nearly equal representation of males and females. The majority of participants did not have trouble staying asleep, went to bed in the PM, woke up in the AM, and had a normal BMI. </a:t>
            </a:r>
            <a:endParaRPr lang="en-US" sz="2740" dirty="0">
              <a:latin typeface="Arial" charset="0"/>
              <a:ea typeface="Arial" charset="0"/>
              <a:cs typeface="Arial" charset="0"/>
            </a:endParaRPr>
          </a:p>
        </p:txBody>
      </p:sp>
      <p:pic>
        <p:nvPicPr>
          <p:cNvPr id="5" name="Picture 4"/>
          <p:cNvPicPr>
            <a:picLocks noChangeAspect="1"/>
          </p:cNvPicPr>
          <p:nvPr/>
        </p:nvPicPr>
        <p:blipFill rotWithShape="1">
          <a:blip r:embed="rId3"/>
          <a:srcRect r="5070" b="8065"/>
          <a:stretch/>
        </p:blipFill>
        <p:spPr>
          <a:xfrm>
            <a:off x="20532253" y="8874781"/>
            <a:ext cx="9413688" cy="5856103"/>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818095270"/>
              </p:ext>
            </p:extLst>
          </p:nvPr>
        </p:nvGraphicFramePr>
        <p:xfrm>
          <a:off x="34341110" y="8781206"/>
          <a:ext cx="7868256" cy="5520084"/>
        </p:xfrm>
        <a:graphic>
          <a:graphicData uri="http://schemas.openxmlformats.org/drawingml/2006/table">
            <a:tbl>
              <a:tblPr firstRow="1" bandRow="1">
                <a:tableStyleId>{5C22544A-7EE6-4342-B048-85BDC9FD1C3A}</a:tableStyleId>
              </a:tblPr>
              <a:tblGrid>
                <a:gridCol w="2194287"/>
                <a:gridCol w="1453662"/>
                <a:gridCol w="2180492"/>
                <a:gridCol w="2039815"/>
              </a:tblGrid>
              <a:tr h="614294">
                <a:tc>
                  <a:txBody>
                    <a:bodyPr/>
                    <a:lstStyle/>
                    <a:p>
                      <a:endParaRPr lang="en-US" sz="2740" dirty="0"/>
                    </a:p>
                  </a:txBody>
                  <a:tcPr/>
                </a:tc>
                <a:tc>
                  <a:txBody>
                    <a:bodyPr/>
                    <a:lstStyle/>
                    <a:p>
                      <a:pPr algn="ctr"/>
                      <a:r>
                        <a:rPr lang="en-US" sz="2740" dirty="0" smtClean="0"/>
                        <a:t>N</a:t>
                      </a:r>
                      <a:endParaRPr lang="en-US" sz="2740" dirty="0"/>
                    </a:p>
                  </a:txBody>
                  <a:tcPr/>
                </a:tc>
                <a:tc>
                  <a:txBody>
                    <a:bodyPr/>
                    <a:lstStyle/>
                    <a:p>
                      <a:pPr algn="ctr"/>
                      <a:r>
                        <a:rPr lang="en-US" sz="2740" dirty="0" smtClean="0"/>
                        <a:t>MEAN (SD)</a:t>
                      </a:r>
                      <a:endParaRPr lang="en-US" sz="2740" dirty="0"/>
                    </a:p>
                  </a:txBody>
                  <a:tcPr/>
                </a:tc>
                <a:tc>
                  <a:txBody>
                    <a:bodyPr/>
                    <a:lstStyle/>
                    <a:p>
                      <a:pPr algn="ctr"/>
                      <a:r>
                        <a:rPr lang="en-US" sz="2740" i="1" dirty="0" smtClean="0"/>
                        <a:t>P</a:t>
                      </a:r>
                      <a:r>
                        <a:rPr lang="en-US" sz="2740" dirty="0" smtClean="0"/>
                        <a:t>-VALUE</a:t>
                      </a:r>
                      <a:endParaRPr lang="en-US" sz="2740" dirty="0"/>
                    </a:p>
                  </a:txBody>
                  <a:tcPr/>
                </a:tc>
              </a:tr>
              <a:tr h="981158">
                <a:tc>
                  <a:txBody>
                    <a:bodyPr/>
                    <a:lstStyle/>
                    <a:p>
                      <a:pPr algn="ctr"/>
                      <a:r>
                        <a:rPr lang="en-US" sz="2740" dirty="0" smtClean="0"/>
                        <a:t>NEVER</a:t>
                      </a:r>
                      <a:endParaRPr lang="en-US" sz="2740" dirty="0"/>
                    </a:p>
                  </a:txBody>
                  <a:tcPr/>
                </a:tc>
                <a:tc>
                  <a:txBody>
                    <a:bodyPr/>
                    <a:lstStyle/>
                    <a:p>
                      <a:pPr algn="ctr"/>
                      <a:r>
                        <a:rPr lang="en-US" sz="2740" dirty="0" smtClean="0"/>
                        <a:t>2217</a:t>
                      </a:r>
                      <a:endParaRPr lang="en-US" sz="2740" dirty="0"/>
                    </a:p>
                  </a:txBody>
                  <a:tcPr/>
                </a:tc>
                <a:tc>
                  <a:txBody>
                    <a:bodyPr/>
                    <a:lstStyle/>
                    <a:p>
                      <a:pPr algn="ctr"/>
                      <a:r>
                        <a:rPr lang="en-US" sz="2740" dirty="0" smtClean="0"/>
                        <a:t>2.4 (2.8)</a:t>
                      </a:r>
                      <a:endParaRPr lang="en-US" sz="2740" dirty="0"/>
                    </a:p>
                  </a:txBody>
                  <a:tcPr/>
                </a:tc>
                <a:tc rowSpan="5">
                  <a:txBody>
                    <a:bodyPr/>
                    <a:lstStyle/>
                    <a:p>
                      <a:pPr algn="ctr"/>
                      <a:r>
                        <a:rPr lang="en-US" sz="2740" i="1" dirty="0" smtClean="0"/>
                        <a:t>P</a:t>
                      </a:r>
                      <a:r>
                        <a:rPr lang="en-US" sz="2740" dirty="0" smtClean="0"/>
                        <a:t>= .793</a:t>
                      </a:r>
                      <a:endParaRPr lang="en-US" sz="2740" dirty="0"/>
                    </a:p>
                    <a:p>
                      <a:pPr algn="ctr"/>
                      <a:endParaRPr lang="en-US" sz="2740" dirty="0" smtClean="0"/>
                    </a:p>
                    <a:p>
                      <a:pPr algn="ctr"/>
                      <a:r>
                        <a:rPr lang="en-US" sz="2740" dirty="0" smtClean="0"/>
                        <a:t>F=</a:t>
                      </a:r>
                      <a:r>
                        <a:rPr lang="en-US" sz="2740" baseline="0" dirty="0" smtClean="0"/>
                        <a:t> .421 </a:t>
                      </a:r>
                      <a:endParaRPr lang="en-US" sz="2740" dirty="0"/>
                    </a:p>
                  </a:txBody>
                  <a:tcPr/>
                </a:tc>
              </a:tr>
              <a:tr h="981158">
                <a:tc>
                  <a:txBody>
                    <a:bodyPr/>
                    <a:lstStyle/>
                    <a:p>
                      <a:pPr algn="ctr"/>
                      <a:r>
                        <a:rPr lang="en-US" sz="2740" dirty="0" smtClean="0"/>
                        <a:t>LESS THAN ONCE</a:t>
                      </a:r>
                      <a:endParaRPr lang="en-US" sz="2740" dirty="0"/>
                    </a:p>
                  </a:txBody>
                  <a:tcPr/>
                </a:tc>
                <a:tc>
                  <a:txBody>
                    <a:bodyPr/>
                    <a:lstStyle/>
                    <a:p>
                      <a:pPr algn="ctr"/>
                      <a:r>
                        <a:rPr lang="en-US" sz="2740" dirty="0" smtClean="0"/>
                        <a:t>863</a:t>
                      </a:r>
                      <a:endParaRPr lang="en-US" sz="2740" dirty="0"/>
                    </a:p>
                  </a:txBody>
                  <a:tcPr/>
                </a:tc>
                <a:tc>
                  <a:txBody>
                    <a:bodyPr/>
                    <a:lstStyle/>
                    <a:p>
                      <a:pPr algn="ctr"/>
                      <a:r>
                        <a:rPr lang="en-US" sz="2740" dirty="0" smtClean="0"/>
                        <a:t>2.2 (3.0)</a:t>
                      </a:r>
                      <a:endParaRPr lang="en-US" sz="2740" dirty="0"/>
                    </a:p>
                  </a:txBody>
                  <a:tcPr/>
                </a:tc>
                <a:tc vMerge="1">
                  <a:txBody>
                    <a:bodyPr/>
                    <a:lstStyle/>
                    <a:p>
                      <a:endParaRPr lang="en-US" sz="2740" dirty="0"/>
                    </a:p>
                  </a:txBody>
                  <a:tcPr/>
                </a:tc>
              </a:tr>
              <a:tr h="981158">
                <a:tc>
                  <a:txBody>
                    <a:bodyPr/>
                    <a:lstStyle/>
                    <a:p>
                      <a:pPr algn="ctr"/>
                      <a:r>
                        <a:rPr lang="en-US" sz="2740" dirty="0" smtClean="0"/>
                        <a:t>1 OR 2 TIMES</a:t>
                      </a:r>
                      <a:endParaRPr lang="en-US" sz="2740" dirty="0"/>
                    </a:p>
                  </a:txBody>
                  <a:tcPr/>
                </a:tc>
                <a:tc>
                  <a:txBody>
                    <a:bodyPr/>
                    <a:lstStyle/>
                    <a:p>
                      <a:pPr algn="ctr"/>
                      <a:r>
                        <a:rPr lang="en-US" sz="2740" dirty="0" smtClean="0"/>
                        <a:t>860</a:t>
                      </a:r>
                      <a:endParaRPr lang="en-US" sz="2740" dirty="0"/>
                    </a:p>
                  </a:txBody>
                  <a:tcPr/>
                </a:tc>
                <a:tc>
                  <a:txBody>
                    <a:bodyPr/>
                    <a:lstStyle/>
                    <a:p>
                      <a:pPr algn="ctr"/>
                      <a:r>
                        <a:rPr lang="en-US" sz="2740" dirty="0" smtClean="0"/>
                        <a:t>2.3 (2.7)</a:t>
                      </a:r>
                      <a:endParaRPr lang="en-US" sz="2740" dirty="0"/>
                    </a:p>
                  </a:txBody>
                  <a:tcPr/>
                </a:tc>
                <a:tc vMerge="1">
                  <a:txBody>
                    <a:bodyPr/>
                    <a:lstStyle/>
                    <a:p>
                      <a:endParaRPr lang="en-US" sz="2740" dirty="0"/>
                    </a:p>
                  </a:txBody>
                  <a:tcPr/>
                </a:tc>
              </a:tr>
              <a:tr h="981158">
                <a:tc>
                  <a:txBody>
                    <a:bodyPr/>
                    <a:lstStyle/>
                    <a:p>
                      <a:pPr algn="ctr"/>
                      <a:r>
                        <a:rPr lang="en-US" sz="2740" dirty="0" smtClean="0"/>
                        <a:t>3 OR</a:t>
                      </a:r>
                      <a:r>
                        <a:rPr lang="en-US" sz="2740" baseline="0" dirty="0" smtClean="0"/>
                        <a:t> 4 TIMES</a:t>
                      </a:r>
                      <a:endParaRPr lang="en-US" sz="2740" dirty="0"/>
                    </a:p>
                  </a:txBody>
                  <a:tcPr/>
                </a:tc>
                <a:tc>
                  <a:txBody>
                    <a:bodyPr/>
                    <a:lstStyle/>
                    <a:p>
                      <a:pPr algn="ctr"/>
                      <a:r>
                        <a:rPr lang="en-US" sz="2740" dirty="0" smtClean="0"/>
                        <a:t>494</a:t>
                      </a:r>
                      <a:endParaRPr lang="en-US" sz="2740" dirty="0"/>
                    </a:p>
                  </a:txBody>
                  <a:tcPr/>
                </a:tc>
                <a:tc>
                  <a:txBody>
                    <a:bodyPr/>
                    <a:lstStyle/>
                    <a:p>
                      <a:pPr algn="ctr"/>
                      <a:r>
                        <a:rPr lang="en-US" sz="2740" dirty="0" smtClean="0"/>
                        <a:t>2.3 (2.7)</a:t>
                      </a:r>
                      <a:endParaRPr lang="en-US" sz="2740" dirty="0"/>
                    </a:p>
                  </a:txBody>
                  <a:tcPr/>
                </a:tc>
                <a:tc vMerge="1">
                  <a:txBody>
                    <a:bodyPr/>
                    <a:lstStyle/>
                    <a:p>
                      <a:endParaRPr lang="en-US" sz="2740" dirty="0"/>
                    </a:p>
                  </a:txBody>
                  <a:tcPr/>
                </a:tc>
              </a:tr>
              <a:tr h="981158">
                <a:tc>
                  <a:txBody>
                    <a:bodyPr/>
                    <a:lstStyle/>
                    <a:p>
                      <a:pPr algn="ctr"/>
                      <a:r>
                        <a:rPr lang="en-US" sz="2740" dirty="0" smtClean="0"/>
                        <a:t>5 OR MORE TIMES</a:t>
                      </a:r>
                      <a:endParaRPr lang="en-US" sz="2740" dirty="0"/>
                    </a:p>
                  </a:txBody>
                  <a:tcPr/>
                </a:tc>
                <a:tc>
                  <a:txBody>
                    <a:bodyPr/>
                    <a:lstStyle/>
                    <a:p>
                      <a:pPr algn="ctr"/>
                      <a:r>
                        <a:rPr lang="en-US" sz="2740" dirty="0" smtClean="0"/>
                        <a:t>596</a:t>
                      </a:r>
                      <a:endParaRPr lang="en-US" sz="2740" dirty="0"/>
                    </a:p>
                  </a:txBody>
                  <a:tcPr/>
                </a:tc>
                <a:tc>
                  <a:txBody>
                    <a:bodyPr/>
                    <a:lstStyle/>
                    <a:p>
                      <a:pPr algn="ctr"/>
                      <a:r>
                        <a:rPr lang="en-US" sz="2740" dirty="0" smtClean="0"/>
                        <a:t>2.41 (3.1)</a:t>
                      </a:r>
                      <a:endParaRPr lang="en-US" sz="2740" dirty="0"/>
                    </a:p>
                  </a:txBody>
                  <a:tcPr/>
                </a:tc>
                <a:tc vMerge="1">
                  <a:txBody>
                    <a:bodyPr/>
                    <a:lstStyle/>
                    <a:p>
                      <a:endParaRPr lang="en-US" sz="2740" dirty="0"/>
                    </a:p>
                  </a:txBody>
                  <a:tcPr/>
                </a:tc>
              </a:tr>
            </a:tbl>
          </a:graphicData>
        </a:graphic>
      </p:graphicFrame>
      <p:sp>
        <p:nvSpPr>
          <p:cNvPr id="8" name="TextBox 7"/>
          <p:cNvSpPr txBox="1"/>
          <p:nvPr/>
        </p:nvSpPr>
        <p:spPr>
          <a:xfrm>
            <a:off x="20551698" y="14820360"/>
            <a:ext cx="22244250" cy="3047053"/>
          </a:xfrm>
          <a:prstGeom prst="rect">
            <a:avLst/>
          </a:prstGeom>
          <a:noFill/>
        </p:spPr>
        <p:txBody>
          <a:bodyPr wrap="square" rtlCol="0">
            <a:spAutoFit/>
          </a:bodyPr>
          <a:lstStyle/>
          <a:p>
            <a:pPr marL="457200" indent="-457200">
              <a:buFont typeface="Arial" charset="0"/>
              <a:buChar char="•"/>
            </a:pPr>
            <a:r>
              <a:rPr lang="en-US" sz="2743" b="1" dirty="0">
                <a:latin typeface="Arial" panose="020B0604020202020204" pitchFamily="34" charset="0"/>
                <a:cs typeface="Arial" panose="020B0604020202020204" pitchFamily="34" charset="0"/>
              </a:rPr>
              <a:t>Sleep Timing and Dietary Intake </a:t>
            </a:r>
          </a:p>
          <a:p>
            <a:pPr marL="2300538" lvl="1" indent="-457200">
              <a:buFont typeface="Arial" charset="0"/>
              <a:buChar char="•"/>
            </a:pPr>
            <a:r>
              <a:rPr lang="en-US" sz="2743" dirty="0">
                <a:latin typeface="Arial" panose="020B0604020202020204" pitchFamily="34" charset="0"/>
                <a:cs typeface="Arial" panose="020B0604020202020204" pitchFamily="34" charset="0"/>
              </a:rPr>
              <a:t>The mean consumption of sugar-sweetened </a:t>
            </a:r>
            <a:r>
              <a:rPr lang="en-US" sz="2743" dirty="0" smtClean="0">
                <a:latin typeface="Arial" panose="020B0604020202020204" pitchFamily="34" charset="0"/>
                <a:cs typeface="Arial" panose="020B0604020202020204" pitchFamily="34" charset="0"/>
              </a:rPr>
              <a:t>beverages were compared </a:t>
            </a:r>
            <a:r>
              <a:rPr lang="en-US" sz="2743" dirty="0">
                <a:latin typeface="Arial" panose="020B0604020202020204" pitchFamily="34" charset="0"/>
                <a:cs typeface="Arial" panose="020B0604020202020204" pitchFamily="34" charset="0"/>
              </a:rPr>
              <a:t>between two groups of time going to sleep </a:t>
            </a:r>
          </a:p>
          <a:p>
            <a:pPr marL="2300538" lvl="1" indent="-457200">
              <a:buFont typeface="Arial" charset="0"/>
              <a:buChar char="•"/>
            </a:pPr>
            <a:r>
              <a:rPr lang="en-US" sz="2743" dirty="0" smtClean="0">
                <a:latin typeface="Arial" panose="020B0604020202020204" pitchFamily="34" charset="0"/>
                <a:cs typeface="Arial" panose="020B0604020202020204" pitchFamily="34" charset="0"/>
              </a:rPr>
              <a:t>Independent </a:t>
            </a:r>
            <a:r>
              <a:rPr lang="en-US" sz="2743" dirty="0">
                <a:latin typeface="Arial" panose="020B0604020202020204" pitchFamily="34" charset="0"/>
                <a:cs typeface="Arial" panose="020B0604020202020204" pitchFamily="34" charset="0"/>
              </a:rPr>
              <a:t>T-Test found that </a:t>
            </a:r>
            <a:r>
              <a:rPr lang="en-US" sz="2743" dirty="0" err="1">
                <a:latin typeface="Arial" panose="020B0604020202020204" pitchFamily="34" charset="0"/>
                <a:cs typeface="Arial" panose="020B0604020202020204" pitchFamily="34" charset="0"/>
              </a:rPr>
              <a:t>Levene’s</a:t>
            </a:r>
            <a:r>
              <a:rPr lang="en-US" sz="2743" dirty="0">
                <a:latin typeface="Arial" panose="020B0604020202020204" pitchFamily="34" charset="0"/>
                <a:cs typeface="Arial" panose="020B0604020202020204" pitchFamily="34" charset="0"/>
              </a:rPr>
              <a:t> Test for Equality of Variance was significant (p&lt;0.001). Equal variances cannot be assumed </a:t>
            </a:r>
          </a:p>
          <a:p>
            <a:pPr marL="2300538" lvl="1" indent="-457200">
              <a:buFont typeface="Arial" charset="0"/>
              <a:buChar char="•"/>
            </a:pPr>
            <a:r>
              <a:rPr lang="en-US" sz="2743" dirty="0">
                <a:latin typeface="Arial" panose="020B0604020202020204" pitchFamily="34" charset="0"/>
                <a:cs typeface="Arial" panose="020B0604020202020204" pitchFamily="34" charset="0"/>
              </a:rPr>
              <a:t>On average, the AM group consumed sugar sweetened drinks at a significantly higher frequency per week compared to the PM group. The mean difference in sugar-sweetened consumption groups going to bed in the AM and PM is </a:t>
            </a:r>
            <a:r>
              <a:rPr lang="en-US" sz="2743" dirty="0" smtClean="0">
                <a:latin typeface="Arial" panose="020B0604020202020204" pitchFamily="34" charset="0"/>
                <a:cs typeface="Arial" panose="020B0604020202020204" pitchFamily="34" charset="0"/>
              </a:rPr>
              <a:t>2.25 (</a:t>
            </a:r>
            <a:r>
              <a:rPr lang="en-US" sz="2743" dirty="0">
                <a:latin typeface="Arial" panose="020B0604020202020204" pitchFamily="34" charset="0"/>
                <a:cs typeface="Arial" panose="020B0604020202020204" pitchFamily="34" charset="0"/>
              </a:rPr>
              <a:t>CI: 1.5-3.0) (p&lt;0.001</a:t>
            </a:r>
            <a:r>
              <a:rPr lang="en-US" sz="2743" dirty="0" smtClean="0">
                <a:latin typeface="Arial" panose="020B0604020202020204" pitchFamily="34" charset="0"/>
                <a:cs typeface="Arial" panose="020B0604020202020204" pitchFamily="34" charset="0"/>
              </a:rPr>
              <a:t>)</a:t>
            </a:r>
            <a:endParaRPr lang="en-US" sz="2743" dirty="0">
              <a:latin typeface="Arial" panose="020B0604020202020204" pitchFamily="34" charset="0"/>
              <a:cs typeface="Arial" panose="020B0604020202020204" pitchFamily="34" charset="0"/>
            </a:endParaRPr>
          </a:p>
        </p:txBody>
      </p:sp>
      <p:sp>
        <p:nvSpPr>
          <p:cNvPr id="11" name="TextBox 10"/>
          <p:cNvSpPr txBox="1"/>
          <p:nvPr/>
        </p:nvSpPr>
        <p:spPr>
          <a:xfrm>
            <a:off x="30094204" y="8964829"/>
            <a:ext cx="4098643" cy="1778949"/>
          </a:xfrm>
          <a:prstGeom prst="rect">
            <a:avLst/>
          </a:prstGeom>
          <a:noFill/>
        </p:spPr>
        <p:txBody>
          <a:bodyPr wrap="square" rtlCol="0">
            <a:spAutoFit/>
          </a:bodyPr>
          <a:lstStyle/>
          <a:p>
            <a:pPr algn="ctr"/>
            <a:r>
              <a:rPr lang="en-US" sz="2740" b="1" u="sng" dirty="0" smtClean="0">
                <a:latin typeface="Arial" charset="0"/>
                <a:ea typeface="Arial" charset="0"/>
                <a:cs typeface="Arial" charset="0"/>
              </a:rPr>
              <a:t>Figure 1 </a:t>
            </a:r>
            <a:r>
              <a:rPr lang="en-US" sz="2740" dirty="0" smtClean="0">
                <a:latin typeface="Arial" charset="0"/>
                <a:ea typeface="Arial" charset="0"/>
                <a:cs typeface="Arial" charset="0"/>
              </a:rPr>
              <a:t>(left): Box Plot of fast food consumption among trouble falling asleep categories </a:t>
            </a:r>
            <a:endParaRPr lang="en-US" sz="2740" dirty="0">
              <a:latin typeface="Arial" charset="0"/>
              <a:ea typeface="Arial" charset="0"/>
              <a:cs typeface="Arial" charset="0"/>
            </a:endParaRPr>
          </a:p>
        </p:txBody>
      </p:sp>
      <p:sp>
        <p:nvSpPr>
          <p:cNvPr id="49" name="TextBox 48"/>
          <p:cNvSpPr txBox="1"/>
          <p:nvPr/>
        </p:nvSpPr>
        <p:spPr>
          <a:xfrm>
            <a:off x="30094204" y="11008523"/>
            <a:ext cx="3877141" cy="2622256"/>
          </a:xfrm>
          <a:prstGeom prst="rect">
            <a:avLst/>
          </a:prstGeom>
          <a:noFill/>
        </p:spPr>
        <p:txBody>
          <a:bodyPr wrap="square" rtlCol="0">
            <a:spAutoFit/>
          </a:bodyPr>
          <a:lstStyle/>
          <a:p>
            <a:pPr algn="ctr"/>
            <a:r>
              <a:rPr lang="en-US" sz="2740" b="1" u="sng" dirty="0" smtClean="0">
                <a:latin typeface="Arial" charset="0"/>
                <a:ea typeface="Arial" charset="0"/>
                <a:cs typeface="Arial" charset="0"/>
              </a:rPr>
              <a:t>Table 2</a:t>
            </a:r>
            <a:r>
              <a:rPr lang="en-US" sz="2740" dirty="0">
                <a:latin typeface="Arial" charset="0"/>
                <a:ea typeface="Arial" charset="0"/>
                <a:cs typeface="Arial" charset="0"/>
              </a:rPr>
              <a:t> </a:t>
            </a:r>
            <a:r>
              <a:rPr lang="en-US" sz="2740" smtClean="0">
                <a:latin typeface="Arial" charset="0"/>
                <a:ea typeface="Arial" charset="0"/>
                <a:cs typeface="Arial" charset="0"/>
              </a:rPr>
              <a:t>(right): One-Way </a:t>
            </a:r>
            <a:r>
              <a:rPr lang="en-US" sz="2740" dirty="0" smtClean="0">
                <a:latin typeface="Arial" charset="0"/>
                <a:ea typeface="Arial" charset="0"/>
                <a:cs typeface="Arial" charset="0"/>
              </a:rPr>
              <a:t>ANOVA comparing frequency of fast food consumption among trouble falling asleep categories </a:t>
            </a:r>
            <a:endParaRPr lang="en-US" sz="2740" dirty="0">
              <a:latin typeface="Arial" charset="0"/>
              <a:ea typeface="Arial" charset="0"/>
              <a:cs typeface="Arial" charset="0"/>
            </a:endParaRPr>
          </a:p>
        </p:txBody>
      </p:sp>
      <p:graphicFrame>
        <p:nvGraphicFramePr>
          <p:cNvPr id="51" name="Table 50"/>
          <p:cNvGraphicFramePr>
            <a:graphicFrameLocks noGrp="1"/>
          </p:cNvGraphicFramePr>
          <p:nvPr>
            <p:extLst>
              <p:ext uri="{D42A27DB-BD31-4B8C-83A1-F6EECF244321}">
                <p14:modId xmlns:p14="http://schemas.microsoft.com/office/powerpoint/2010/main" val="566321805"/>
              </p:ext>
            </p:extLst>
          </p:nvPr>
        </p:nvGraphicFramePr>
        <p:xfrm>
          <a:off x="21353030" y="17867413"/>
          <a:ext cx="7868256" cy="2576610"/>
        </p:xfrm>
        <a:graphic>
          <a:graphicData uri="http://schemas.openxmlformats.org/drawingml/2006/table">
            <a:tbl>
              <a:tblPr firstRow="1" bandRow="1">
                <a:tableStyleId>{5C22544A-7EE6-4342-B048-85BDC9FD1C3A}</a:tableStyleId>
              </a:tblPr>
              <a:tblGrid>
                <a:gridCol w="2194287"/>
                <a:gridCol w="1453662"/>
                <a:gridCol w="2180492"/>
                <a:gridCol w="2039815"/>
              </a:tblGrid>
              <a:tr h="614294">
                <a:tc>
                  <a:txBody>
                    <a:bodyPr/>
                    <a:lstStyle/>
                    <a:p>
                      <a:endParaRPr lang="en-US" sz="2740" dirty="0"/>
                    </a:p>
                  </a:txBody>
                  <a:tcPr/>
                </a:tc>
                <a:tc>
                  <a:txBody>
                    <a:bodyPr/>
                    <a:lstStyle/>
                    <a:p>
                      <a:pPr algn="ctr"/>
                      <a:r>
                        <a:rPr lang="en-US" sz="2740" dirty="0" smtClean="0"/>
                        <a:t>N</a:t>
                      </a:r>
                      <a:endParaRPr lang="en-US" sz="2740" dirty="0"/>
                    </a:p>
                  </a:txBody>
                  <a:tcPr/>
                </a:tc>
                <a:tc>
                  <a:txBody>
                    <a:bodyPr/>
                    <a:lstStyle/>
                    <a:p>
                      <a:pPr algn="ctr"/>
                      <a:r>
                        <a:rPr lang="en-US" sz="2740" dirty="0" smtClean="0"/>
                        <a:t>MEAN (SD)</a:t>
                      </a:r>
                      <a:endParaRPr lang="en-US" sz="2740" dirty="0"/>
                    </a:p>
                  </a:txBody>
                  <a:tcPr/>
                </a:tc>
                <a:tc>
                  <a:txBody>
                    <a:bodyPr/>
                    <a:lstStyle/>
                    <a:p>
                      <a:pPr algn="ctr"/>
                      <a:r>
                        <a:rPr lang="en-US" sz="2740" i="1" dirty="0" smtClean="0"/>
                        <a:t>P</a:t>
                      </a:r>
                      <a:r>
                        <a:rPr lang="en-US" sz="2740" dirty="0" smtClean="0"/>
                        <a:t>-VALUE</a:t>
                      </a:r>
                      <a:endParaRPr lang="en-US" sz="2740" dirty="0"/>
                    </a:p>
                  </a:txBody>
                  <a:tcPr/>
                </a:tc>
              </a:tr>
              <a:tr h="981158">
                <a:tc>
                  <a:txBody>
                    <a:bodyPr/>
                    <a:lstStyle/>
                    <a:p>
                      <a:pPr algn="ctr"/>
                      <a:r>
                        <a:rPr lang="en-US" sz="2740" dirty="0" smtClean="0"/>
                        <a:t>AM</a:t>
                      </a:r>
                      <a:endParaRPr lang="en-US" sz="2740" dirty="0"/>
                    </a:p>
                  </a:txBody>
                  <a:tcPr/>
                </a:tc>
                <a:tc>
                  <a:txBody>
                    <a:bodyPr/>
                    <a:lstStyle/>
                    <a:p>
                      <a:pPr algn="ctr"/>
                      <a:r>
                        <a:rPr lang="en-US" sz="2740" dirty="0" smtClean="0"/>
                        <a:t>1657</a:t>
                      </a:r>
                      <a:endParaRPr lang="en-US" sz="2740" dirty="0"/>
                    </a:p>
                  </a:txBody>
                  <a:tcPr/>
                </a:tc>
                <a:tc>
                  <a:txBody>
                    <a:bodyPr/>
                    <a:lstStyle/>
                    <a:p>
                      <a:pPr algn="ctr"/>
                      <a:r>
                        <a:rPr lang="en-US" sz="2740" dirty="0" smtClean="0"/>
                        <a:t>12.8 (13.4)</a:t>
                      </a:r>
                      <a:endParaRPr lang="en-US" sz="2740" dirty="0"/>
                    </a:p>
                  </a:txBody>
                  <a:tcPr/>
                </a:tc>
                <a:tc rowSpan="2">
                  <a:txBody>
                    <a:bodyPr/>
                    <a:lstStyle/>
                    <a:p>
                      <a:pPr algn="ctr"/>
                      <a:r>
                        <a:rPr lang="en-US" sz="2740" i="1" dirty="0" smtClean="0"/>
                        <a:t>P</a:t>
                      </a:r>
                      <a:r>
                        <a:rPr lang="en-US" sz="2740" i="0" dirty="0" smtClean="0"/>
                        <a:t>&lt;</a:t>
                      </a:r>
                      <a:r>
                        <a:rPr lang="en-US" sz="2740" i="0" baseline="0" dirty="0" smtClean="0"/>
                        <a:t> 0.001*</a:t>
                      </a:r>
                      <a:endParaRPr lang="en-US" sz="2740" dirty="0" smtClean="0"/>
                    </a:p>
                    <a:p>
                      <a:pPr algn="ctr"/>
                      <a:endParaRPr lang="en-US" sz="2740" dirty="0" smtClean="0"/>
                    </a:p>
                    <a:p>
                      <a:pPr algn="ctr"/>
                      <a:r>
                        <a:rPr lang="en-US" sz="2740" dirty="0" smtClean="0"/>
                        <a:t>F=</a:t>
                      </a:r>
                      <a:r>
                        <a:rPr lang="en-US" sz="2740" baseline="0" dirty="0" smtClean="0"/>
                        <a:t> 53.9 </a:t>
                      </a:r>
                      <a:endParaRPr lang="en-US" sz="2740" dirty="0"/>
                    </a:p>
                  </a:txBody>
                  <a:tcPr/>
                </a:tc>
              </a:tr>
              <a:tr h="981158">
                <a:tc>
                  <a:txBody>
                    <a:bodyPr/>
                    <a:lstStyle/>
                    <a:p>
                      <a:pPr algn="ctr"/>
                      <a:r>
                        <a:rPr lang="en-US" sz="2740" dirty="0" smtClean="0"/>
                        <a:t>PM</a:t>
                      </a:r>
                      <a:endParaRPr lang="en-US" sz="2740" dirty="0"/>
                    </a:p>
                  </a:txBody>
                  <a:tcPr/>
                </a:tc>
                <a:tc>
                  <a:txBody>
                    <a:bodyPr/>
                    <a:lstStyle/>
                    <a:p>
                      <a:pPr algn="ctr"/>
                      <a:r>
                        <a:rPr lang="en-US" sz="2740" dirty="0" smtClean="0"/>
                        <a:t>3400</a:t>
                      </a:r>
                      <a:endParaRPr lang="en-US" sz="2740" dirty="0"/>
                    </a:p>
                  </a:txBody>
                  <a:tcPr/>
                </a:tc>
                <a:tc>
                  <a:txBody>
                    <a:bodyPr/>
                    <a:lstStyle/>
                    <a:p>
                      <a:pPr algn="ctr"/>
                      <a:r>
                        <a:rPr lang="en-US" sz="2740" dirty="0" smtClean="0"/>
                        <a:t>10.6 (11.2)</a:t>
                      </a:r>
                      <a:endParaRPr lang="en-US" sz="2740" dirty="0"/>
                    </a:p>
                  </a:txBody>
                  <a:tcPr/>
                </a:tc>
                <a:tc vMerge="1">
                  <a:txBody>
                    <a:bodyPr/>
                    <a:lstStyle/>
                    <a:p>
                      <a:endParaRPr lang="en-US" sz="2740" dirty="0"/>
                    </a:p>
                  </a:txBody>
                  <a:tcPr/>
                </a:tc>
              </a:tr>
            </a:tbl>
          </a:graphicData>
        </a:graphic>
      </p:graphicFrame>
      <p:sp>
        <p:nvSpPr>
          <p:cNvPr id="52" name="TextBox 51"/>
          <p:cNvSpPr txBox="1"/>
          <p:nvPr/>
        </p:nvSpPr>
        <p:spPr>
          <a:xfrm>
            <a:off x="21304969" y="20717519"/>
            <a:ext cx="7868256" cy="1357295"/>
          </a:xfrm>
          <a:prstGeom prst="rect">
            <a:avLst/>
          </a:prstGeom>
          <a:noFill/>
        </p:spPr>
        <p:txBody>
          <a:bodyPr wrap="square" rtlCol="0">
            <a:spAutoFit/>
          </a:bodyPr>
          <a:lstStyle/>
          <a:p>
            <a:pPr algn="ctr"/>
            <a:r>
              <a:rPr lang="en-US" sz="2740" b="1" u="sng" dirty="0" smtClean="0">
                <a:latin typeface="Arial" charset="0"/>
                <a:ea typeface="Arial" charset="0"/>
                <a:cs typeface="Arial" charset="0"/>
              </a:rPr>
              <a:t>Table 3: </a:t>
            </a:r>
            <a:r>
              <a:rPr lang="en-US" sz="2740" dirty="0" smtClean="0">
                <a:latin typeface="Arial" charset="0"/>
                <a:ea typeface="Arial" charset="0"/>
                <a:cs typeface="Arial" charset="0"/>
              </a:rPr>
              <a:t>Independent T-Test comparing sugar sweetened beverage consumption between going to sleep in the AM and PM</a:t>
            </a:r>
            <a:endParaRPr lang="en-US" sz="2740" dirty="0">
              <a:latin typeface="Arial" charset="0"/>
              <a:ea typeface="Arial" charset="0"/>
              <a:cs typeface="Arial" charset="0"/>
            </a:endParaRPr>
          </a:p>
        </p:txBody>
      </p:sp>
      <p:pic>
        <p:nvPicPr>
          <p:cNvPr id="14" name="Picture 13"/>
          <p:cNvPicPr>
            <a:picLocks noChangeAspect="1"/>
          </p:cNvPicPr>
          <p:nvPr/>
        </p:nvPicPr>
        <p:blipFill rotWithShape="1">
          <a:blip r:embed="rId4"/>
          <a:srcRect t="18646" b="8315"/>
          <a:stretch/>
        </p:blipFill>
        <p:spPr>
          <a:xfrm>
            <a:off x="34192847" y="17777106"/>
            <a:ext cx="8016519" cy="3761089"/>
          </a:xfrm>
          <a:prstGeom prst="rect">
            <a:avLst/>
          </a:prstGeom>
        </p:spPr>
      </p:pic>
      <p:sp>
        <p:nvSpPr>
          <p:cNvPr id="53" name="TextBox 52"/>
          <p:cNvSpPr txBox="1"/>
          <p:nvPr/>
        </p:nvSpPr>
        <p:spPr>
          <a:xfrm>
            <a:off x="29860930" y="18243421"/>
            <a:ext cx="4098643" cy="2200602"/>
          </a:xfrm>
          <a:prstGeom prst="rect">
            <a:avLst/>
          </a:prstGeom>
          <a:noFill/>
        </p:spPr>
        <p:txBody>
          <a:bodyPr wrap="square" rtlCol="0">
            <a:spAutoFit/>
          </a:bodyPr>
          <a:lstStyle/>
          <a:p>
            <a:pPr algn="ctr"/>
            <a:r>
              <a:rPr lang="en-US" sz="2740" b="1" u="sng" smtClean="0">
                <a:latin typeface="Arial" charset="0"/>
                <a:ea typeface="Arial" charset="0"/>
                <a:cs typeface="Arial" charset="0"/>
              </a:rPr>
              <a:t>Figure 2</a:t>
            </a:r>
            <a:r>
              <a:rPr lang="en-US" sz="2740" smtClean="0">
                <a:latin typeface="Arial" charset="0"/>
                <a:ea typeface="Arial" charset="0"/>
                <a:cs typeface="Arial" charset="0"/>
              </a:rPr>
              <a:t>: </a:t>
            </a:r>
            <a:r>
              <a:rPr lang="en-US" sz="2740" dirty="0" smtClean="0">
                <a:latin typeface="Arial" charset="0"/>
                <a:ea typeface="Arial" charset="0"/>
                <a:cs typeface="Arial" charset="0"/>
              </a:rPr>
              <a:t>Box Plot of sugar-sweetened beverage consumption </a:t>
            </a:r>
            <a:r>
              <a:rPr lang="en-US" sz="2740" smtClean="0">
                <a:latin typeface="Arial" charset="0"/>
                <a:ea typeface="Arial" charset="0"/>
                <a:cs typeface="Arial" charset="0"/>
              </a:rPr>
              <a:t>across time to sleep categories </a:t>
            </a:r>
            <a:endParaRPr lang="en-US" sz="2740" dirty="0">
              <a:latin typeface="Arial" charset="0"/>
              <a:ea typeface="Arial" charset="0"/>
              <a:cs typeface="Arial" charset="0"/>
            </a:endParaRPr>
          </a:p>
        </p:txBody>
      </p:sp>
    </p:spTree>
    <p:extLst>
      <p:ext uri="{BB962C8B-B14F-4D97-AF65-F5344CB8AC3E}">
        <p14:creationId xmlns:p14="http://schemas.microsoft.com/office/powerpoint/2010/main" val="4881892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4745</TotalTime>
  <Words>1403</Words>
  <Application>Microsoft Macintosh PowerPoint</Application>
  <PresentationFormat>Custom</PresentationFormat>
  <Paragraphs>155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Calibri Light</vt:lpstr>
      <vt:lpstr>Arial</vt:lpstr>
      <vt:lpstr>Office Theme</vt:lpstr>
      <vt:lpstr>PowerPoint Presentation</vt:lpstr>
    </vt:vector>
  </TitlesOfParts>
  <Company>CSU Chico</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MLIB450P07</dc:creator>
  <cp:lastModifiedBy>Danielle Salomon</cp:lastModifiedBy>
  <cp:revision>279</cp:revision>
  <cp:lastPrinted>2016-07-21T20:27:07Z</cp:lastPrinted>
  <dcterms:created xsi:type="dcterms:W3CDTF">2016-05-19T16:50:29Z</dcterms:created>
  <dcterms:modified xsi:type="dcterms:W3CDTF">2017-12-02T01:38:54Z</dcterms:modified>
</cp:coreProperties>
</file>