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wdp" ContentType="image/vnd.ms-photo"/>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4" autoAdjust="0"/>
    <p:restoredTop sz="94764" autoAdjust="0"/>
  </p:normalViewPr>
  <p:slideViewPr>
    <p:cSldViewPr snapToGrid="0" snapToObjects="1" showGuides="1">
      <p:cViewPr>
        <p:scale>
          <a:sx n="36" d="100"/>
          <a:sy n="36" d="100"/>
        </p:scale>
        <p:origin x="312" y="152"/>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11/30/17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11/30/17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1872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25"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2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27"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28"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49"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50"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51"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52"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73"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74"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75"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76"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microsoft.com/office/2007/relationships/hdphoto" Target="../media/hdphoto1.wdp"/><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6263231"/>
          </a:xfrm>
        </p:spPr>
        <p:txBody>
          <a:bodyPr/>
          <a:lstStyle/>
          <a:p>
            <a:pPr algn="just"/>
            <a:r>
              <a:rPr lang="en-US" sz="3200" dirty="0"/>
              <a:t>I </a:t>
            </a:r>
            <a:r>
              <a:rPr lang="en-US" sz="3200" dirty="0" smtClean="0"/>
              <a:t>analyzed </a:t>
            </a:r>
            <a:r>
              <a:rPr lang="en-US" sz="3200" dirty="0"/>
              <a:t>the </a:t>
            </a:r>
            <a:r>
              <a:rPr lang="en-US" sz="3200" dirty="0" smtClean="0"/>
              <a:t>association </a:t>
            </a:r>
            <a:r>
              <a:rPr lang="en-US" sz="3200" dirty="0"/>
              <a:t>between religious preference </a:t>
            </a:r>
            <a:r>
              <a:rPr lang="en-US" sz="3200" dirty="0" smtClean="0"/>
              <a:t>and education on sexual </a:t>
            </a:r>
            <a:r>
              <a:rPr lang="en-US" sz="3200" dirty="0"/>
              <a:t>promiscuity in the individuals surveyed in the National Longitudinal Study of Adolescent to Adult Health. Much of the previous research in this field of study </a:t>
            </a:r>
            <a:r>
              <a:rPr lang="en-US" sz="3200" dirty="0" smtClean="0"/>
              <a:t>has focused </a:t>
            </a:r>
            <a:r>
              <a:rPr lang="en-US" sz="3200" dirty="0"/>
              <a:t>on the effects of either religion or education on sexual promiscuity, or the effects of education and religion on one another. I </a:t>
            </a:r>
            <a:r>
              <a:rPr lang="en-US" sz="3200" dirty="0" smtClean="0"/>
              <a:t>introduced </a:t>
            </a:r>
            <a:r>
              <a:rPr lang="en-US" sz="3200" dirty="0"/>
              <a:t>education </a:t>
            </a:r>
            <a:r>
              <a:rPr lang="en-US" sz="3200" dirty="0" smtClean="0"/>
              <a:t>to the association between </a:t>
            </a:r>
            <a:r>
              <a:rPr lang="en-US" sz="3200" dirty="0"/>
              <a:t>religious preference and sexual promiscuity </a:t>
            </a:r>
            <a:r>
              <a:rPr lang="en-US" sz="3200" dirty="0" smtClean="0"/>
              <a:t>as a potential moderator or confounder in </a:t>
            </a:r>
            <a:r>
              <a:rPr lang="en-US" sz="3200" dirty="0"/>
              <a:t>an effort to control for </a:t>
            </a:r>
            <a:r>
              <a:rPr lang="en-US" sz="3200" dirty="0" smtClean="0"/>
              <a:t>socio-economic effects</a:t>
            </a:r>
            <a:r>
              <a:rPr lang="en-US" sz="3200" dirty="0"/>
              <a:t>. </a:t>
            </a:r>
            <a:r>
              <a:rPr lang="en-US" dirty="0"/>
              <a:t/>
            </a:r>
            <a:br>
              <a:rPr lang="en-US" dirty="0"/>
            </a:br>
            <a:endParaRPr lang="en-US" dirty="0"/>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4" name="Text Placeholder 3"/>
          <p:cNvSpPr>
            <a:spLocks noGrp="1"/>
          </p:cNvSpPr>
          <p:nvPr>
            <p:ph type="body" sz="quarter" idx="20"/>
          </p:nvPr>
        </p:nvSpPr>
        <p:spPr/>
        <p:txBody>
          <a:bodyPr/>
          <a:lstStyle/>
          <a:p>
            <a:r>
              <a:rPr lang="en-US" dirty="0" smtClean="0"/>
              <a:t>Research Subjects/Questions</a:t>
            </a:r>
            <a:endParaRPr lang="en-US" dirty="0"/>
          </a:p>
        </p:txBody>
      </p:sp>
      <p:sp>
        <p:nvSpPr>
          <p:cNvPr id="5" name="Text Placeholder 4"/>
          <p:cNvSpPr>
            <a:spLocks noGrp="1"/>
          </p:cNvSpPr>
          <p:nvPr>
            <p:ph type="body" sz="quarter" idx="21"/>
          </p:nvPr>
        </p:nvSpPr>
        <p:spPr>
          <a:xfrm>
            <a:off x="11460161" y="6378481"/>
            <a:ext cx="10048874" cy="24671347"/>
          </a:xfrm>
        </p:spPr>
        <p:txBody>
          <a:bodyPr/>
          <a:lstStyle/>
          <a:p>
            <a:pPr algn="just" fontAlgn="base"/>
            <a:r>
              <a:rPr lang="en-US" sz="3200" b="1" dirty="0" smtClean="0">
                <a:solidFill>
                  <a:schemeClr val="tx1"/>
                </a:solidFill>
                <a:latin typeface="Times New Roman" charset="0"/>
                <a:ea typeface="Times New Roman" charset="0"/>
                <a:cs typeface="Times New Roman" charset="0"/>
              </a:rPr>
              <a:t>Survey Characteristics:</a:t>
            </a:r>
          </a:p>
          <a:p>
            <a:pPr algn="just" fontAlgn="base"/>
            <a:endParaRPr lang="en-US" sz="2800" dirty="0" smtClean="0">
              <a:latin typeface="Times New Roman" charset="0"/>
              <a:ea typeface="Times New Roman" charset="0"/>
              <a:cs typeface="Times New Roman" charset="0"/>
            </a:endParaRPr>
          </a:p>
          <a:p>
            <a:pPr algn="just" fontAlgn="base"/>
            <a:r>
              <a:rPr lang="en-US" sz="2800" dirty="0" smtClean="0">
                <a:latin typeface="Times New Roman" charset="0"/>
                <a:ea typeface="Times New Roman" charset="0"/>
                <a:cs typeface="Times New Roman" charset="0"/>
              </a:rPr>
              <a:t>National </a:t>
            </a:r>
            <a:r>
              <a:rPr lang="en-US" sz="2800" dirty="0">
                <a:latin typeface="Times New Roman" charset="0"/>
                <a:ea typeface="Times New Roman" charset="0"/>
                <a:cs typeface="Times New Roman" charset="0"/>
              </a:rPr>
              <a:t>Longitudinal Study of Adolescent to Adult Health</a:t>
            </a:r>
          </a:p>
          <a:p>
            <a:pPr lvl="1" algn="just" fontAlgn="base"/>
            <a:r>
              <a:rPr lang="en-US" sz="2800" dirty="0">
                <a:latin typeface="Times New Roman" charset="0"/>
                <a:ea typeface="Times New Roman" charset="0"/>
                <a:cs typeface="Times New Roman" charset="0"/>
              </a:rPr>
              <a:t>6,504 participants (N = </a:t>
            </a:r>
            <a:r>
              <a:rPr lang="en-US" sz="2800" dirty="0" smtClean="0">
                <a:latin typeface="Times New Roman" charset="0"/>
                <a:ea typeface="Times New Roman" charset="0"/>
                <a:cs typeface="Times New Roman" charset="0"/>
              </a:rPr>
              <a:t>3777 </a:t>
            </a:r>
            <a:r>
              <a:rPr lang="en-US" sz="2800" dirty="0">
                <a:latin typeface="Times New Roman" charset="0"/>
                <a:ea typeface="Times New Roman" charset="0"/>
                <a:cs typeface="Times New Roman" charset="0"/>
              </a:rPr>
              <a:t>for analysis categories)</a:t>
            </a:r>
          </a:p>
          <a:p>
            <a:pPr lvl="1" algn="just" fontAlgn="base"/>
            <a:r>
              <a:rPr lang="en-US" sz="2800" dirty="0">
                <a:latin typeface="Times New Roman" charset="0"/>
                <a:ea typeface="Times New Roman" charset="0"/>
                <a:cs typeface="Times New Roman" charset="0"/>
              </a:rPr>
              <a:t>Age: 24-32 (mean = 29 years old, SD = 1.77 years)</a:t>
            </a:r>
          </a:p>
          <a:p>
            <a:pPr lvl="1" algn="just" fontAlgn="base"/>
            <a:r>
              <a:rPr lang="en-US" sz="2800" dirty="0">
                <a:latin typeface="Times New Roman" charset="0"/>
                <a:ea typeface="Times New Roman" charset="0"/>
                <a:cs typeface="Times New Roman" charset="0"/>
              </a:rPr>
              <a:t>Gender: Male and Female</a:t>
            </a:r>
          </a:p>
          <a:p>
            <a:pPr lvl="1" algn="just" fontAlgn="base"/>
            <a:r>
              <a:rPr lang="en-US" sz="2800" dirty="0">
                <a:latin typeface="Times New Roman" charset="0"/>
                <a:ea typeface="Times New Roman" charset="0"/>
                <a:cs typeface="Times New Roman" charset="0"/>
              </a:rPr>
              <a:t>Ethnicity: Range, not specified in codebook.</a:t>
            </a:r>
          </a:p>
          <a:p>
            <a:pPr lvl="1" algn="just" fontAlgn="base"/>
            <a:r>
              <a:rPr lang="en-US" sz="2800" dirty="0">
                <a:latin typeface="Times New Roman" charset="0"/>
                <a:ea typeface="Times New Roman" charset="0"/>
                <a:cs typeface="Times New Roman" charset="0"/>
              </a:rPr>
              <a:t>Survey conducted via in-home </a:t>
            </a:r>
            <a:r>
              <a:rPr lang="en-US" sz="2800" dirty="0" smtClean="0">
                <a:latin typeface="Times New Roman" charset="0"/>
                <a:ea typeface="Times New Roman" charset="0"/>
                <a:cs typeface="Times New Roman" charset="0"/>
              </a:rPr>
              <a:t>interview</a:t>
            </a:r>
          </a:p>
          <a:p>
            <a:pPr lvl="1" algn="just" fontAlgn="base"/>
            <a:endParaRPr lang="en-US" sz="2800" dirty="0">
              <a:latin typeface="Times New Roman" charset="0"/>
              <a:ea typeface="Times New Roman" charset="0"/>
              <a:cs typeface="Times New Roman" charset="0"/>
            </a:endParaRPr>
          </a:p>
          <a:p>
            <a:pPr marL="60325" lvl="1" indent="-30163" algn="just" fontAlgn="base">
              <a:buNone/>
            </a:pPr>
            <a:r>
              <a:rPr lang="en-US" sz="3200" b="1" dirty="0" smtClean="0">
                <a:latin typeface="Times New Roman" charset="0"/>
                <a:ea typeface="Times New Roman" charset="0"/>
                <a:cs typeface="Times New Roman" charset="0"/>
              </a:rPr>
              <a:t>Variables:</a:t>
            </a:r>
          </a:p>
          <a:p>
            <a:pPr marL="914354" lvl="1" indent="0" algn="just" fontAlgn="base">
              <a:buNone/>
            </a:pPr>
            <a:endParaRPr lang="en-US" sz="2800" dirty="0">
              <a:latin typeface="Times New Roman" charset="0"/>
              <a:ea typeface="Times New Roman" charset="0"/>
              <a:cs typeface="Times New Roman" charset="0"/>
            </a:endParaRPr>
          </a:p>
          <a:p>
            <a:pPr algn="just" fontAlgn="base"/>
            <a:r>
              <a:rPr lang="en-US" sz="2800" dirty="0" smtClean="0">
                <a:latin typeface="Times New Roman" charset="0"/>
                <a:ea typeface="Times New Roman" charset="0"/>
                <a:cs typeface="Times New Roman" charset="0"/>
              </a:rPr>
              <a:t>Religious Preference</a:t>
            </a:r>
          </a:p>
          <a:p>
            <a:pPr lvl="1" algn="just" fontAlgn="base"/>
            <a:r>
              <a:rPr lang="en-US" sz="2800" dirty="0" smtClean="0">
                <a:latin typeface="Times New Roman" charset="0"/>
                <a:ea typeface="Times New Roman" charset="0"/>
                <a:cs typeface="Times New Roman" charset="0"/>
              </a:rPr>
              <a:t>Is the survey participant Christian?</a:t>
            </a:r>
          </a:p>
          <a:p>
            <a:pPr lvl="2" algn="just" fontAlgn="base"/>
            <a:r>
              <a:rPr lang="en-US" sz="2800" dirty="0" smtClean="0">
                <a:latin typeface="Times New Roman" charset="0"/>
                <a:ea typeface="Times New Roman" charset="0"/>
                <a:cs typeface="Times New Roman" charset="0"/>
              </a:rPr>
              <a:t>Responses recoded as Christian and Non-Christian. </a:t>
            </a:r>
          </a:p>
          <a:p>
            <a:pPr algn="just" fontAlgn="base"/>
            <a:r>
              <a:rPr lang="en-US" sz="2800" dirty="0" smtClean="0">
                <a:latin typeface="Times New Roman" charset="0"/>
                <a:ea typeface="Times New Roman" charset="0"/>
                <a:cs typeface="Times New Roman" charset="0"/>
              </a:rPr>
              <a:t>Age of First Sexual Intercourse</a:t>
            </a:r>
          </a:p>
          <a:p>
            <a:pPr lvl="1" algn="just" fontAlgn="base"/>
            <a:r>
              <a:rPr lang="en-US" sz="2800" dirty="0" smtClean="0">
                <a:latin typeface="Times New Roman" charset="0"/>
                <a:ea typeface="Times New Roman" charset="0"/>
                <a:cs typeface="Times New Roman" charset="0"/>
              </a:rPr>
              <a:t>At what age did the survey participant first have sexual intercourse?</a:t>
            </a:r>
          </a:p>
          <a:p>
            <a:pPr lvl="2" algn="just" fontAlgn="base"/>
            <a:r>
              <a:rPr lang="en-US" sz="2800" dirty="0" smtClean="0">
                <a:latin typeface="Times New Roman" charset="0"/>
                <a:ea typeface="Times New Roman" charset="0"/>
                <a:cs typeface="Times New Roman" charset="0"/>
              </a:rPr>
              <a:t>Values below age 10 removed in order to focus on sexual promiscuity, not potential molestation.</a:t>
            </a:r>
          </a:p>
          <a:p>
            <a:pPr algn="just" fontAlgn="base"/>
            <a:r>
              <a:rPr lang="en-US" sz="2800" dirty="0" smtClean="0">
                <a:latin typeface="Times New Roman" charset="0"/>
                <a:ea typeface="Times New Roman" charset="0"/>
                <a:cs typeface="Times New Roman" charset="0"/>
              </a:rPr>
              <a:t>Number of Sexual Partners</a:t>
            </a:r>
          </a:p>
          <a:p>
            <a:pPr lvl="1" algn="just" fontAlgn="base"/>
            <a:r>
              <a:rPr lang="en-US" sz="2800" dirty="0" smtClean="0">
                <a:latin typeface="Times New Roman" charset="0"/>
                <a:ea typeface="Times New Roman" charset="0"/>
                <a:cs typeface="Times New Roman" charset="0"/>
              </a:rPr>
              <a:t>How many sexual partners has the survey participant had in their lifetime?</a:t>
            </a:r>
          </a:p>
          <a:p>
            <a:pPr lvl="2" algn="just" fontAlgn="base"/>
            <a:r>
              <a:rPr lang="en-US" sz="2800" dirty="0" smtClean="0">
                <a:latin typeface="Times New Roman" charset="0"/>
                <a:ea typeface="Times New Roman" charset="0"/>
                <a:cs typeface="Times New Roman" charset="0"/>
              </a:rPr>
              <a:t>Number of male sexual partners and female sexual partners combined.</a:t>
            </a:r>
          </a:p>
          <a:p>
            <a:pPr lvl="2" algn="just" fontAlgn="base"/>
            <a:r>
              <a:rPr lang="en-US" sz="2800" dirty="0" smtClean="0">
                <a:latin typeface="Times New Roman" charset="0"/>
                <a:ea typeface="Times New Roman" charset="0"/>
                <a:cs typeface="Times New Roman" charset="0"/>
              </a:rPr>
              <a:t>Values above 60 removed to clean up outliers and clarify interpretation.</a:t>
            </a:r>
          </a:p>
          <a:p>
            <a:pPr algn="just" fontAlgn="base"/>
            <a:r>
              <a:rPr lang="en-US" sz="2800" dirty="0" smtClean="0">
                <a:latin typeface="Times New Roman" charset="0"/>
                <a:ea typeface="Times New Roman" charset="0"/>
                <a:cs typeface="Times New Roman" charset="0"/>
              </a:rPr>
              <a:t>Highest Level of Education</a:t>
            </a:r>
          </a:p>
          <a:p>
            <a:pPr lvl="1" algn="just" fontAlgn="base"/>
            <a:r>
              <a:rPr lang="en-US" sz="2800" dirty="0" smtClean="0">
                <a:latin typeface="Times New Roman" charset="0"/>
                <a:ea typeface="Times New Roman" charset="0"/>
                <a:cs typeface="Times New Roman" charset="0"/>
              </a:rPr>
              <a:t>What is the highest level of education achieved by the survey participant?</a:t>
            </a:r>
          </a:p>
          <a:p>
            <a:pPr lvl="1" algn="just" fontAlgn="base"/>
            <a:r>
              <a:rPr lang="en-US" sz="2800" dirty="0" smtClean="0">
                <a:latin typeface="Times New Roman" charset="0"/>
                <a:ea typeface="Times New Roman" charset="0"/>
                <a:cs typeface="Times New Roman" charset="0"/>
              </a:rPr>
              <a:t>Education groups compressed into fewer categories for ease of analysis and interpretation.</a:t>
            </a:r>
          </a:p>
          <a:p>
            <a:pPr marL="914354" lvl="1" indent="0" algn="just" fontAlgn="base">
              <a:buNone/>
            </a:pPr>
            <a:endParaRPr lang="en-US" sz="2800" dirty="0" smtClean="0">
              <a:latin typeface="Times New Roman" charset="0"/>
              <a:ea typeface="Times New Roman" charset="0"/>
              <a:cs typeface="Times New Roman" charset="0"/>
            </a:endParaRPr>
          </a:p>
          <a:p>
            <a:pPr marL="33338" lvl="1" indent="0" algn="just" fontAlgn="base">
              <a:buNone/>
            </a:pPr>
            <a:r>
              <a:rPr lang="en-US" sz="3200" b="1" dirty="0" smtClean="0">
                <a:latin typeface="Times New Roman" charset="0"/>
                <a:ea typeface="Times New Roman" charset="0"/>
                <a:cs typeface="Times New Roman" charset="0"/>
              </a:rPr>
              <a:t>Statistical Tests and Models</a:t>
            </a:r>
            <a:endParaRPr lang="en-US" sz="3200" b="1" dirty="0">
              <a:latin typeface="Times New Roman" charset="0"/>
              <a:ea typeface="Times New Roman" charset="0"/>
              <a:cs typeface="Times New Roman" charset="0"/>
            </a:endParaRPr>
          </a:p>
          <a:p>
            <a:pPr lvl="1" fontAlgn="base"/>
            <a:endParaRPr lang="en-US" sz="2800" dirty="0" smtClean="0">
              <a:latin typeface="Times New Roman" charset="0"/>
              <a:ea typeface="Times New Roman" charset="0"/>
              <a:cs typeface="Times New Roman" charset="0"/>
            </a:endParaRPr>
          </a:p>
          <a:p>
            <a:pPr algn="just" fontAlgn="base"/>
            <a:r>
              <a:rPr lang="en-US" sz="2800" dirty="0" smtClean="0">
                <a:latin typeface="Times New Roman" charset="0"/>
                <a:ea typeface="Times New Roman" charset="0"/>
                <a:cs typeface="Times New Roman" charset="0"/>
              </a:rPr>
              <a:t>Welch Two Sample t-test</a:t>
            </a:r>
            <a:endParaRPr lang="en-US" sz="2800" dirty="0">
              <a:latin typeface="Times New Roman" charset="0"/>
              <a:ea typeface="Times New Roman" charset="0"/>
              <a:cs typeface="Times New Roman" charset="0"/>
            </a:endParaRPr>
          </a:p>
          <a:p>
            <a:pPr lvl="1" algn="just" fontAlgn="base"/>
            <a:r>
              <a:rPr lang="en-US" sz="2800" dirty="0" smtClean="0">
                <a:latin typeface="Times New Roman" charset="0"/>
                <a:ea typeface="Times New Roman" charset="0"/>
                <a:cs typeface="Times New Roman" charset="0"/>
              </a:rPr>
              <a:t>Used to test for an association between being Christian, age of first sexual intercourse, and total number of sexual partners.</a:t>
            </a:r>
          </a:p>
          <a:p>
            <a:pPr algn="just" fontAlgn="base"/>
            <a:r>
              <a:rPr lang="en-US" sz="2800" dirty="0" smtClean="0">
                <a:latin typeface="Times New Roman" charset="0"/>
                <a:ea typeface="Times New Roman" charset="0"/>
                <a:cs typeface="Times New Roman" charset="0"/>
              </a:rPr>
              <a:t>Stratified ANOVA model</a:t>
            </a:r>
            <a:endParaRPr lang="en-US" sz="2800" dirty="0">
              <a:latin typeface="Times New Roman" charset="0"/>
              <a:ea typeface="Times New Roman" charset="0"/>
              <a:cs typeface="Times New Roman" charset="0"/>
            </a:endParaRPr>
          </a:p>
          <a:p>
            <a:pPr lvl="1" algn="just" fontAlgn="base"/>
            <a:r>
              <a:rPr lang="en-US" sz="2800" dirty="0" smtClean="0">
                <a:latin typeface="Times New Roman" charset="0"/>
                <a:ea typeface="Times New Roman" charset="0"/>
                <a:cs typeface="Times New Roman" charset="0"/>
              </a:rPr>
              <a:t>Used to test whether education is a moderator of the association between being Christian and number of sexual partners.</a:t>
            </a:r>
          </a:p>
          <a:p>
            <a:pPr algn="just" fontAlgn="base"/>
            <a:r>
              <a:rPr lang="en-US" sz="2800" dirty="0" smtClean="0">
                <a:latin typeface="Times New Roman" charset="0"/>
                <a:ea typeface="Times New Roman" charset="0"/>
                <a:cs typeface="Times New Roman" charset="0"/>
              </a:rPr>
              <a:t>Multivariate Linear Model</a:t>
            </a:r>
            <a:endParaRPr lang="en-US" sz="2800" dirty="0">
              <a:latin typeface="Times New Roman" charset="0"/>
              <a:ea typeface="Times New Roman" charset="0"/>
              <a:cs typeface="Times New Roman" charset="0"/>
            </a:endParaRPr>
          </a:p>
          <a:p>
            <a:pPr lvl="1" algn="just" fontAlgn="base"/>
            <a:r>
              <a:rPr lang="en-US" sz="2800" dirty="0" smtClean="0">
                <a:latin typeface="Times New Roman" charset="0"/>
                <a:ea typeface="Times New Roman" charset="0"/>
                <a:cs typeface="Times New Roman" charset="0"/>
              </a:rPr>
              <a:t>Model to describe the relationship between being Christian, highest level of education, and total number of sexual partners.</a:t>
            </a:r>
            <a:endParaRPr lang="en-US" sz="2800" dirty="0">
              <a:latin typeface="Times New Roman" charset="0"/>
              <a:ea typeface="Times New Roman" charset="0"/>
              <a:cs typeface="Times New Roman" charset="0"/>
            </a:endParaRPr>
          </a:p>
          <a:p>
            <a:pPr lvl="1" algn="just" fontAlgn="base"/>
            <a:endParaRPr lang="en-US" sz="2600" dirty="0">
              <a:latin typeface="Times New Roman" charset="0"/>
              <a:ea typeface="Times New Roman" charset="0"/>
              <a:cs typeface="Times New Roman" charset="0"/>
            </a:endParaRPr>
          </a:p>
          <a:p>
            <a:pPr lvl="1" fontAlgn="base"/>
            <a:endParaRPr lang="en-US" sz="2600" dirty="0">
              <a:latin typeface="Times New Roman" charset="0"/>
              <a:ea typeface="Times New Roman" charset="0"/>
              <a:cs typeface="Times New Roman" charset="0"/>
            </a:endParaRPr>
          </a:p>
          <a:p>
            <a:endParaRPr lang="en-US" dirty="0"/>
          </a:p>
        </p:txBody>
      </p:sp>
      <p:sp>
        <p:nvSpPr>
          <p:cNvPr id="6" name="Text Placeholder 5"/>
          <p:cNvSpPr>
            <a:spLocks noGrp="1"/>
          </p:cNvSpPr>
          <p:nvPr>
            <p:ph type="body" sz="quarter" idx="22"/>
          </p:nvPr>
        </p:nvSpPr>
        <p:spPr/>
        <p:txBody>
          <a:bodyPr/>
          <a:lstStyle/>
          <a:p>
            <a:r>
              <a:rPr lang="en-US" dirty="0" smtClean="0"/>
              <a:t>Methods</a:t>
            </a:r>
            <a:endParaRPr lang="en-US" dirty="0"/>
          </a:p>
        </p:txBody>
      </p:sp>
      <p:sp>
        <p:nvSpPr>
          <p:cNvPr id="7" name="Text Placeholder 6"/>
          <p:cNvSpPr>
            <a:spLocks noGrp="1"/>
          </p:cNvSpPr>
          <p:nvPr>
            <p:ph type="body" sz="quarter" idx="23"/>
          </p:nvPr>
        </p:nvSpPr>
        <p:spPr>
          <a:xfrm>
            <a:off x="22373176" y="10826266"/>
            <a:ext cx="10048874" cy="1532909"/>
          </a:xfrm>
        </p:spPr>
        <p:txBody>
          <a:bodyPr/>
          <a:lstStyle/>
          <a:p>
            <a:pPr algn="just"/>
            <a:r>
              <a:rPr lang="en-US" sz="2400" dirty="0" smtClean="0"/>
              <a:t>Figure 1.) Whether a survey participant is Christian versus age of first sexual intercourse. The mean age of first sexual intercourse is significantly greater for Christian </a:t>
            </a:r>
            <a:r>
              <a:rPr lang="en-US" sz="2400" dirty="0"/>
              <a:t>survey participants (95% CI </a:t>
            </a:r>
            <a:r>
              <a:rPr lang="en-US" sz="2400" dirty="0" smtClean="0"/>
              <a:t>(0.07, 0.48), </a:t>
            </a:r>
            <a:r>
              <a:rPr lang="en-US" sz="2400" dirty="0"/>
              <a:t>p=0.008).</a:t>
            </a:r>
            <a:endParaRPr lang="en-US" sz="2400" dirty="0"/>
          </a:p>
        </p:txBody>
      </p:sp>
      <p:sp>
        <p:nvSpPr>
          <p:cNvPr id="8" name="Text Placeholder 7"/>
          <p:cNvSpPr>
            <a:spLocks noGrp="1"/>
          </p:cNvSpPr>
          <p:nvPr>
            <p:ph type="body" sz="quarter" idx="24"/>
          </p:nvPr>
        </p:nvSpPr>
        <p:spPr/>
        <p:txBody>
          <a:bodyPr/>
          <a:lstStyle/>
          <a:p>
            <a:r>
              <a:rPr lang="en-US" dirty="0" smtClean="0"/>
              <a:t>Results</a:t>
            </a:r>
            <a:endParaRPr lang="en-US" dirty="0"/>
          </a:p>
        </p:txBody>
      </p:sp>
      <p:sp>
        <p:nvSpPr>
          <p:cNvPr id="9" name="Text Placeholder 8"/>
          <p:cNvSpPr>
            <a:spLocks noGrp="1"/>
          </p:cNvSpPr>
          <p:nvPr>
            <p:ph type="body" sz="quarter" idx="25"/>
          </p:nvPr>
        </p:nvSpPr>
        <p:spPr/>
        <p:txBody>
          <a:bodyPr/>
          <a:lstStyle/>
          <a:p>
            <a:r>
              <a:rPr lang="en-US" dirty="0" smtClean="0"/>
              <a:t>Conclusions</a:t>
            </a:r>
            <a:endParaRPr lang="en-US" dirty="0"/>
          </a:p>
        </p:txBody>
      </p:sp>
      <p:sp>
        <p:nvSpPr>
          <p:cNvPr id="10" name="Text Placeholder 9"/>
          <p:cNvSpPr>
            <a:spLocks noGrp="1"/>
          </p:cNvSpPr>
          <p:nvPr>
            <p:ph type="body" sz="quarter" idx="26"/>
          </p:nvPr>
        </p:nvSpPr>
        <p:spPr>
          <a:xfrm>
            <a:off x="33358541" y="7182118"/>
            <a:ext cx="10047018" cy="6580241"/>
          </a:xfrm>
        </p:spPr>
        <p:txBody>
          <a:bodyPr/>
          <a:lstStyle/>
          <a:p>
            <a:pPr marL="342900" indent="-342900" algn="just">
              <a:buFont typeface="Arial" charset="0"/>
              <a:buChar char="•"/>
            </a:pPr>
            <a:r>
              <a:rPr lang="en-US" sz="2800" dirty="0" smtClean="0"/>
              <a:t>This study has shown that there is an association between being Christian and lower rates of sexual promiscuity, proving that Christians do in fact practice what they preach.</a:t>
            </a:r>
          </a:p>
          <a:p>
            <a:pPr marL="342900" indent="-342900" algn="just">
              <a:buFont typeface="Arial" charset="0"/>
              <a:buChar char="•"/>
            </a:pPr>
            <a:endParaRPr lang="en-US" sz="2800" dirty="0" smtClean="0"/>
          </a:p>
          <a:p>
            <a:pPr marL="342900" indent="-342900" algn="just">
              <a:buFont typeface="Arial" charset="0"/>
              <a:buChar char="•"/>
            </a:pPr>
            <a:r>
              <a:rPr lang="en-US" sz="2800" dirty="0" smtClean="0"/>
              <a:t>Christians on average had a lower number of sexual partners and a higher age of first sexual intercourse than their non-Christian counterparts.</a:t>
            </a:r>
          </a:p>
          <a:p>
            <a:pPr marL="342900" indent="-342900" algn="just">
              <a:buFont typeface="Arial" charset="0"/>
              <a:buChar char="•"/>
            </a:pPr>
            <a:endParaRPr lang="en-US" sz="2800" dirty="0" smtClean="0"/>
          </a:p>
          <a:p>
            <a:pPr marL="342900" indent="-342900" algn="just">
              <a:buFont typeface="Arial" charset="0"/>
              <a:buChar char="•"/>
            </a:pPr>
            <a:r>
              <a:rPr lang="en-US" sz="2800" dirty="0" smtClean="0"/>
              <a:t>Education was shown to confound the association between being Christian and total number of sexual partners for all groups except ”College” and “PhD”.</a:t>
            </a:r>
          </a:p>
          <a:p>
            <a:pPr marL="342900" indent="-342900" algn="just">
              <a:buFont typeface="Arial" charset="0"/>
              <a:buChar char="•"/>
            </a:pPr>
            <a:endParaRPr lang="en-US" sz="2800" dirty="0" smtClean="0"/>
          </a:p>
          <a:p>
            <a:pPr marL="342900" indent="-342900">
              <a:buFont typeface="Arial" charset="0"/>
              <a:buChar char="•"/>
            </a:pPr>
            <a:endParaRPr lang="en-US" sz="2800" dirty="0"/>
          </a:p>
        </p:txBody>
      </p:sp>
      <p:sp>
        <p:nvSpPr>
          <p:cNvPr id="11" name="Text Placeholder 10"/>
          <p:cNvSpPr>
            <a:spLocks noGrp="1"/>
          </p:cNvSpPr>
          <p:nvPr>
            <p:ph type="body" sz="quarter" idx="27"/>
          </p:nvPr>
        </p:nvSpPr>
        <p:spPr>
          <a:xfrm>
            <a:off x="33358541" y="13610868"/>
            <a:ext cx="10047018" cy="754045"/>
          </a:xfrm>
        </p:spPr>
        <p:txBody>
          <a:bodyPr/>
          <a:lstStyle/>
          <a:p>
            <a:r>
              <a:rPr lang="en-US" dirty="0" smtClean="0"/>
              <a:t>Implications and Future Research</a:t>
            </a:r>
            <a:endParaRPr lang="en-US" dirty="0"/>
          </a:p>
        </p:txBody>
      </p:sp>
      <p:sp>
        <p:nvSpPr>
          <p:cNvPr id="12" name="Text Placeholder 11"/>
          <p:cNvSpPr>
            <a:spLocks noGrp="1"/>
          </p:cNvSpPr>
          <p:nvPr>
            <p:ph type="body" sz="quarter" idx="28"/>
          </p:nvPr>
        </p:nvSpPr>
        <p:spPr>
          <a:xfrm>
            <a:off x="33466096" y="15175216"/>
            <a:ext cx="10052050" cy="7269660"/>
          </a:xfrm>
        </p:spPr>
        <p:txBody>
          <a:bodyPr/>
          <a:lstStyle/>
          <a:p>
            <a:pPr marL="342900" indent="-342900" algn="just">
              <a:buFont typeface="Arial" charset="0"/>
              <a:buChar char="•"/>
            </a:pPr>
            <a:r>
              <a:rPr lang="en-US" sz="2800" dirty="0" smtClean="0"/>
              <a:t>A lower rate of sexual promiscuity among Christians could imply that Christians may be less susceptible to some of the physical and mental health risks associated with high rates of sexual promiscuity (CITATION)</a:t>
            </a:r>
          </a:p>
          <a:p>
            <a:pPr marL="342900" indent="-342900">
              <a:buFont typeface="Arial" charset="0"/>
              <a:buChar char="•"/>
            </a:pPr>
            <a:endParaRPr lang="en-US" sz="2800" dirty="0" smtClean="0"/>
          </a:p>
          <a:p>
            <a:pPr marL="342900" indent="-342900" algn="just">
              <a:buFont typeface="Arial" charset="0"/>
              <a:buChar char="•"/>
            </a:pPr>
            <a:r>
              <a:rPr lang="en-US" sz="2800" dirty="0" smtClean="0"/>
              <a:t>The lower number of total sexua</a:t>
            </a:r>
            <a:r>
              <a:rPr lang="en-US" sz="2800" dirty="0" smtClean="0"/>
              <a:t>l partners among the ”Grad school” and “</a:t>
            </a:r>
            <a:r>
              <a:rPr lang="en-US" sz="2800" dirty="0" err="1" smtClean="0"/>
              <a:t>phD</a:t>
            </a:r>
            <a:r>
              <a:rPr lang="en-US" sz="2800" dirty="0" smtClean="0"/>
              <a:t>” groups should be of particular concern to MATH 615 students, especially those students considering pursuing a PhD.</a:t>
            </a:r>
          </a:p>
          <a:p>
            <a:pPr marL="342900" indent="-342900" algn="just">
              <a:buFont typeface="Arial" charset="0"/>
              <a:buChar char="•"/>
            </a:pPr>
            <a:endParaRPr lang="en-US" sz="2800" dirty="0"/>
          </a:p>
          <a:p>
            <a:pPr marL="342900" indent="-342900" algn="just">
              <a:buFont typeface="Arial" charset="0"/>
              <a:buChar char="•"/>
            </a:pPr>
            <a:r>
              <a:rPr lang="en-US" sz="2800" dirty="0" smtClean="0"/>
              <a:t>Further research should be done to test whether the lower rates of sexual promiscuity among Christians is associated with reduced health risks, and/or if the stigmas attached to condom use among Christians offset any net gains due to lower overall promiscuity.</a:t>
            </a:r>
            <a:endParaRPr lang="en-US" sz="2800" dirty="0"/>
          </a:p>
        </p:txBody>
      </p:sp>
      <p:sp>
        <p:nvSpPr>
          <p:cNvPr id="13" name="Text Placeholder 12"/>
          <p:cNvSpPr>
            <a:spLocks noGrp="1"/>
          </p:cNvSpPr>
          <p:nvPr>
            <p:ph type="body" sz="quarter" idx="29"/>
          </p:nvPr>
        </p:nvSpPr>
        <p:spPr>
          <a:xfrm>
            <a:off x="33358541" y="23267574"/>
            <a:ext cx="10047018" cy="754045"/>
          </a:xfrm>
        </p:spPr>
        <p:txBody>
          <a:bodyPr/>
          <a:lstStyle/>
          <a:p>
            <a:r>
              <a:rPr lang="en-US" dirty="0" smtClean="0"/>
              <a:t>References</a:t>
            </a:r>
            <a:endParaRPr lang="en-US" dirty="0"/>
          </a:p>
        </p:txBody>
      </p:sp>
      <p:sp>
        <p:nvSpPr>
          <p:cNvPr id="14" name="Text Placeholder 13"/>
          <p:cNvSpPr>
            <a:spLocks noGrp="1"/>
          </p:cNvSpPr>
          <p:nvPr>
            <p:ph type="body" sz="quarter" idx="30"/>
          </p:nvPr>
        </p:nvSpPr>
        <p:spPr>
          <a:xfrm>
            <a:off x="33435616" y="24686980"/>
            <a:ext cx="10052050" cy="5693844"/>
          </a:xfrm>
        </p:spPr>
        <p:txBody>
          <a:bodyPr/>
          <a:lstStyle/>
          <a:p>
            <a:pPr marL="457200" indent="-457200" fontAlgn="base">
              <a:buFont typeface="+mj-lt"/>
              <a:buAutoNum type="arabicPeriod"/>
            </a:pPr>
            <a:r>
              <a:rPr lang="en-US" dirty="0"/>
              <a:t>Gervais, W. M., &amp; </a:t>
            </a:r>
            <a:r>
              <a:rPr lang="en-US" dirty="0" err="1"/>
              <a:t>Norenzayan</a:t>
            </a:r>
            <a:r>
              <a:rPr lang="en-US" dirty="0"/>
              <a:t>, A. (2012). Analytic thinking promotes religious disbelief. Science, 336(6080), 493-496.</a:t>
            </a:r>
          </a:p>
          <a:p>
            <a:pPr marL="457200" indent="-457200" fontAlgn="base">
              <a:buFont typeface="+mj-lt"/>
              <a:buAutoNum type="arabicPeriod"/>
            </a:pPr>
            <a:r>
              <a:rPr lang="en-US" dirty="0" err="1"/>
              <a:t>Hungerman</a:t>
            </a:r>
            <a:r>
              <a:rPr lang="en-US" dirty="0"/>
              <a:t>, D. M. (2014). The effect of education on religion: Evidence from compulsory schooling laws. Journal of Economic Behavior &amp; Organization, 104, 52-63.</a:t>
            </a:r>
          </a:p>
          <a:p>
            <a:pPr marL="457200" indent="-457200" fontAlgn="base">
              <a:buFont typeface="+mj-lt"/>
              <a:buAutoNum type="arabicPeriod"/>
            </a:pPr>
            <a:r>
              <a:rPr lang="en-US" dirty="0" err="1"/>
              <a:t>Mak</a:t>
            </a:r>
            <a:r>
              <a:rPr lang="en-US" dirty="0"/>
              <a:t>, H. K., &amp; Tsang, J. A. (2008). Separating the “sinner” from the “sin”: Religious orientation and prejudiced behavior toward sexual orientation and promiscuous sex. Journal for the Scientific Study of Religion, 47(3), 379-392.</a:t>
            </a:r>
          </a:p>
          <a:p>
            <a:pPr marL="457200" indent="-457200">
              <a:buFont typeface="+mj-lt"/>
              <a:buAutoNum type="arabicPeriod"/>
            </a:pPr>
            <a:r>
              <a:rPr lang="en-US" dirty="0" err="1"/>
              <a:t>Weeden</a:t>
            </a:r>
            <a:r>
              <a:rPr lang="en-US" dirty="0"/>
              <a:t>, J., Cohen, A. B., &amp; </a:t>
            </a:r>
            <a:r>
              <a:rPr lang="en-US" dirty="0" err="1"/>
              <a:t>Kenrick</a:t>
            </a:r>
            <a:r>
              <a:rPr lang="en-US" dirty="0"/>
              <a:t>, D. T. (2008). Religious attendance as reproductive support. Evolution and Human Behavior, 29(5), 327-334.</a:t>
            </a:r>
            <a:br>
              <a:rPr lang="en-US" dirty="0"/>
            </a:br>
            <a:endParaRPr lang="en-US" dirty="0"/>
          </a:p>
        </p:txBody>
      </p:sp>
      <p:sp>
        <p:nvSpPr>
          <p:cNvPr id="15" name="Text Placeholder 14"/>
          <p:cNvSpPr>
            <a:spLocks noGrp="1"/>
          </p:cNvSpPr>
          <p:nvPr>
            <p:ph type="body" sz="quarter" idx="96"/>
          </p:nvPr>
        </p:nvSpPr>
        <p:spPr>
          <a:xfrm>
            <a:off x="491425" y="14951552"/>
            <a:ext cx="10056813" cy="13462125"/>
          </a:xfrm>
        </p:spPr>
        <p:txBody>
          <a:bodyPr/>
          <a:lstStyle/>
          <a:p>
            <a:pPr marL="457200" indent="-457200" algn="just" fontAlgn="base">
              <a:buFont typeface="Arial" charset="0"/>
              <a:buChar char="•"/>
            </a:pPr>
            <a:r>
              <a:rPr lang="en-US" sz="2800" dirty="0">
                <a:latin typeface="Times New Roman" charset="0"/>
                <a:ea typeface="Times New Roman" charset="0"/>
                <a:cs typeface="Times New Roman" charset="0"/>
              </a:rPr>
              <a:t>While Christianity generally preaches the merits of a low sexual promiscuity lifestyle, it is unclear whether Christians actually live up to these expectations</a:t>
            </a:r>
            <a:r>
              <a:rPr lang="en-US" sz="2800" dirty="0" smtClean="0">
                <a:latin typeface="Times New Roman" charset="0"/>
                <a:ea typeface="Times New Roman" charset="0"/>
                <a:cs typeface="Times New Roman" charset="0"/>
              </a:rPr>
              <a:t>.</a:t>
            </a:r>
          </a:p>
          <a:p>
            <a:pPr marL="457200" indent="-457200" algn="just" fontAlgn="base">
              <a:buFont typeface="Arial" charset="0"/>
              <a:buChar char="•"/>
            </a:pPr>
            <a:endParaRPr lang="en-US" sz="2800" dirty="0">
              <a:latin typeface="Times New Roman" charset="0"/>
              <a:ea typeface="Times New Roman" charset="0"/>
              <a:cs typeface="Times New Roman" charset="0"/>
            </a:endParaRPr>
          </a:p>
          <a:p>
            <a:pPr marL="457200" indent="-457200" algn="just" fontAlgn="base">
              <a:buFont typeface="Arial" charset="0"/>
              <a:buChar char="•"/>
            </a:pPr>
            <a:r>
              <a:rPr lang="en-US" sz="2800" dirty="0">
                <a:latin typeface="Times New Roman" charset="0"/>
                <a:ea typeface="Times New Roman" charset="0"/>
                <a:cs typeface="Times New Roman" charset="0"/>
              </a:rPr>
              <a:t>High levels of sexual promiscuity can lead to health risks in the form of STDs. If </a:t>
            </a:r>
            <a:r>
              <a:rPr lang="en-US" sz="2800" dirty="0" smtClean="0">
                <a:latin typeface="Times New Roman" charset="0"/>
                <a:ea typeface="Times New Roman" charset="0"/>
                <a:cs typeface="Times New Roman" charset="0"/>
              </a:rPr>
              <a:t>religious </a:t>
            </a:r>
            <a:r>
              <a:rPr lang="en-US" sz="2800" dirty="0">
                <a:latin typeface="Times New Roman" charset="0"/>
                <a:ea typeface="Times New Roman" charset="0"/>
                <a:cs typeface="Times New Roman" charset="0"/>
              </a:rPr>
              <a:t>preference is associated with sexual promiscuity then </a:t>
            </a:r>
            <a:r>
              <a:rPr lang="en-US" sz="2800" dirty="0" smtClean="0">
                <a:latin typeface="Times New Roman" charset="0"/>
                <a:ea typeface="Times New Roman" charset="0"/>
                <a:cs typeface="Times New Roman" charset="0"/>
              </a:rPr>
              <a:t>it could potentially </a:t>
            </a:r>
            <a:r>
              <a:rPr lang="en-US" sz="2800" dirty="0">
                <a:latin typeface="Times New Roman" charset="0"/>
                <a:ea typeface="Times New Roman" charset="0"/>
                <a:cs typeface="Times New Roman" charset="0"/>
              </a:rPr>
              <a:t>also be associated </a:t>
            </a:r>
            <a:r>
              <a:rPr lang="en-US" sz="2800" dirty="0" smtClean="0">
                <a:latin typeface="Times New Roman" charset="0"/>
                <a:ea typeface="Times New Roman" charset="0"/>
                <a:cs typeface="Times New Roman" charset="0"/>
              </a:rPr>
              <a:t>with negative health consequences such as a higher </a:t>
            </a:r>
            <a:r>
              <a:rPr lang="en-US" sz="2800" dirty="0">
                <a:latin typeface="Times New Roman" charset="0"/>
                <a:ea typeface="Times New Roman" charset="0"/>
                <a:cs typeface="Times New Roman" charset="0"/>
              </a:rPr>
              <a:t>occurrence of </a:t>
            </a:r>
            <a:r>
              <a:rPr lang="en-US" sz="2800" dirty="0" smtClean="0">
                <a:latin typeface="Times New Roman" charset="0"/>
                <a:ea typeface="Times New Roman" charset="0"/>
                <a:cs typeface="Times New Roman" charset="0"/>
              </a:rPr>
              <a:t>STDs.</a:t>
            </a:r>
          </a:p>
          <a:p>
            <a:pPr marL="457200" indent="-457200" algn="just" fontAlgn="base">
              <a:buFont typeface="Arial" charset="0"/>
              <a:buChar char="•"/>
            </a:pPr>
            <a:endParaRPr lang="en-US" sz="2800" dirty="0">
              <a:latin typeface="Times New Roman" charset="0"/>
              <a:ea typeface="Times New Roman" charset="0"/>
              <a:cs typeface="Times New Roman" charset="0"/>
            </a:endParaRPr>
          </a:p>
          <a:p>
            <a:pPr lvl="1" algn="just" fontAlgn="base"/>
            <a:r>
              <a:rPr lang="en-US" sz="2800" dirty="0">
                <a:latin typeface="Times New Roman" charset="0"/>
                <a:ea typeface="Times New Roman" charset="0"/>
                <a:cs typeface="Times New Roman" charset="0"/>
              </a:rPr>
              <a:t>STDs affect society in the form of health care costs and as a vector born disease.</a:t>
            </a:r>
          </a:p>
          <a:p>
            <a:pPr marL="457200" indent="-457200" algn="just" fontAlgn="base">
              <a:buFont typeface="Arial" charset="0"/>
              <a:buChar char="•"/>
            </a:pPr>
            <a:endParaRPr lang="en-US" sz="2800" dirty="0" smtClean="0">
              <a:latin typeface="Times New Roman" charset="0"/>
              <a:ea typeface="Times New Roman" charset="0"/>
              <a:cs typeface="Times New Roman" charset="0"/>
            </a:endParaRPr>
          </a:p>
          <a:p>
            <a:pPr algn="just" fontAlgn="base"/>
            <a:r>
              <a:rPr lang="en-US" sz="3200" b="1" dirty="0" smtClean="0">
                <a:solidFill>
                  <a:schemeClr val="tx1"/>
                </a:solidFill>
                <a:latin typeface="Times New Roman" charset="0"/>
                <a:ea typeface="Times New Roman" charset="0"/>
                <a:cs typeface="Times New Roman" charset="0"/>
              </a:rPr>
              <a:t>Questions:</a:t>
            </a:r>
          </a:p>
          <a:p>
            <a:pPr algn="just" fontAlgn="base"/>
            <a:endParaRPr lang="en-US" sz="2800" b="1" dirty="0">
              <a:solidFill>
                <a:schemeClr val="tx1"/>
              </a:solidFill>
              <a:latin typeface="Times New Roman" charset="0"/>
              <a:ea typeface="Times New Roman" charset="0"/>
              <a:cs typeface="Times New Roman" charset="0"/>
            </a:endParaRPr>
          </a:p>
          <a:p>
            <a:pPr marL="514350" indent="-514350" algn="just" fontAlgn="base">
              <a:buFont typeface="+mj-lt"/>
              <a:buAutoNum type="arabicPeriod"/>
            </a:pPr>
            <a:r>
              <a:rPr lang="en-US" sz="2800" dirty="0" smtClean="0">
                <a:latin typeface="Times New Roman" charset="0"/>
                <a:ea typeface="Times New Roman" charset="0"/>
                <a:cs typeface="Times New Roman" charset="0"/>
              </a:rPr>
              <a:t>Is being a Christian associated with a survey participant’s total number of sexual partners?</a:t>
            </a:r>
          </a:p>
          <a:p>
            <a:pPr marL="514350" indent="-514350" algn="just" fontAlgn="base">
              <a:buFont typeface="+mj-lt"/>
              <a:buAutoNum type="arabicPeriod"/>
            </a:pPr>
            <a:endParaRPr lang="en-US" sz="2800" dirty="0" smtClean="0">
              <a:latin typeface="Times New Roman" charset="0"/>
              <a:ea typeface="Times New Roman" charset="0"/>
              <a:cs typeface="Times New Roman" charset="0"/>
            </a:endParaRPr>
          </a:p>
          <a:p>
            <a:pPr marL="1493838" lvl="1" indent="-576263" algn="just" fontAlgn="base"/>
            <a:r>
              <a:rPr lang="en-US" sz="2800" dirty="0" smtClean="0">
                <a:latin typeface="Times New Roman" charset="0"/>
                <a:ea typeface="Times New Roman" charset="0"/>
                <a:cs typeface="Times New Roman" charset="0"/>
              </a:rPr>
              <a:t>Highest level of education included as a potential moderator</a:t>
            </a:r>
          </a:p>
          <a:p>
            <a:pPr marL="514350" indent="-514350" algn="just" fontAlgn="base">
              <a:buFont typeface="+mj-lt"/>
              <a:buAutoNum type="arabicPeriod"/>
            </a:pPr>
            <a:endParaRPr lang="en-US" sz="2800" dirty="0">
              <a:latin typeface="Times New Roman" charset="0"/>
              <a:ea typeface="Times New Roman" charset="0"/>
              <a:cs typeface="Times New Roman" charset="0"/>
            </a:endParaRPr>
          </a:p>
          <a:p>
            <a:pPr marL="514350" indent="-514350" algn="just" fontAlgn="base">
              <a:buFont typeface="+mj-lt"/>
              <a:buAutoNum type="arabicPeriod"/>
            </a:pPr>
            <a:r>
              <a:rPr lang="en-US" sz="2800" dirty="0">
                <a:latin typeface="Times New Roman" charset="0"/>
                <a:ea typeface="Times New Roman" charset="0"/>
                <a:cs typeface="Times New Roman" charset="0"/>
              </a:rPr>
              <a:t>Is being a Christian associated with a survey participant’s age of first sexual intercourse?</a:t>
            </a:r>
          </a:p>
          <a:p>
            <a:pPr marL="457200" indent="-457200" algn="just" fontAlgn="base">
              <a:buFont typeface="Arial" charset="0"/>
              <a:buChar char="•"/>
            </a:pPr>
            <a:endParaRPr lang="en-US" sz="2800" dirty="0">
              <a:latin typeface="Times New Roman" charset="0"/>
              <a:ea typeface="Times New Roman" charset="0"/>
              <a:cs typeface="Times New Roman" charset="0"/>
            </a:endParaRPr>
          </a:p>
          <a:p>
            <a:pPr marL="1493838" lvl="1" indent="-576263" algn="just" fontAlgn="base"/>
            <a:r>
              <a:rPr lang="en-US" sz="2800" dirty="0">
                <a:latin typeface="Times New Roman" charset="0"/>
                <a:ea typeface="Times New Roman" charset="0"/>
                <a:cs typeface="Times New Roman" charset="0"/>
              </a:rPr>
              <a:t>Highest level of education included as a potential moderator</a:t>
            </a:r>
          </a:p>
          <a:p>
            <a:pPr lvl="1" algn="just" fontAlgn="base"/>
            <a:endParaRPr lang="en-US" sz="2800" dirty="0">
              <a:latin typeface="Times New Roman" charset="0"/>
              <a:ea typeface="Times New Roman" charset="0"/>
              <a:cs typeface="Times New Roman" charset="0"/>
            </a:endParaRPr>
          </a:p>
        </p:txBody>
      </p:sp>
      <p:sp>
        <p:nvSpPr>
          <p:cNvPr id="16" name="Text Placeholder 15"/>
          <p:cNvSpPr>
            <a:spLocks noGrp="1"/>
          </p:cNvSpPr>
          <p:nvPr>
            <p:ph type="body" sz="quarter" idx="150"/>
          </p:nvPr>
        </p:nvSpPr>
        <p:spPr/>
        <p:txBody>
          <a:bodyPr/>
          <a:lstStyle/>
          <a:p>
            <a:r>
              <a:rPr lang="en-US" dirty="0" smtClean="0"/>
              <a:t>Math 615, Fall 2017</a:t>
            </a:r>
            <a:endParaRPr lang="en-US" dirty="0"/>
          </a:p>
        </p:txBody>
      </p:sp>
      <p:sp>
        <p:nvSpPr>
          <p:cNvPr id="17" name="Text Placeholder 16"/>
          <p:cNvSpPr>
            <a:spLocks noGrp="1"/>
          </p:cNvSpPr>
          <p:nvPr>
            <p:ph type="body" sz="quarter" idx="151"/>
          </p:nvPr>
        </p:nvSpPr>
        <p:spPr/>
        <p:txBody>
          <a:bodyPr>
            <a:normAutofit fontScale="92500" lnSpcReduction="10000"/>
          </a:bodyPr>
          <a:lstStyle/>
          <a:p>
            <a:r>
              <a:rPr lang="en-US" dirty="0" smtClean="0"/>
              <a:t>Stompe, Dylan K.</a:t>
            </a:r>
            <a:endParaRPr lang="en-US" dirty="0"/>
          </a:p>
        </p:txBody>
      </p:sp>
      <p:sp>
        <p:nvSpPr>
          <p:cNvPr id="18" name="Text Placeholder 17"/>
          <p:cNvSpPr>
            <a:spLocks noGrp="1"/>
          </p:cNvSpPr>
          <p:nvPr>
            <p:ph type="body" sz="quarter" idx="153"/>
          </p:nvPr>
        </p:nvSpPr>
        <p:spPr/>
        <p:txBody>
          <a:bodyPr>
            <a:normAutofit fontScale="70000" lnSpcReduction="20000"/>
          </a:bodyPr>
          <a:lstStyle/>
          <a:p>
            <a:r>
              <a:rPr lang="en-US" dirty="0" smtClean="0"/>
              <a:t>The Relationship Between Religious Preference and Sexual Promiscuity</a:t>
            </a:r>
            <a:endParaRPr lang="en-US"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1187" y="12372014"/>
            <a:ext cx="7032854" cy="4344483"/>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89642" y="6558638"/>
            <a:ext cx="7024398" cy="4339259"/>
          </a:xfrm>
          <a:prstGeom prst="rect">
            <a:avLst/>
          </a:prstGeom>
        </p:spPr>
      </p:pic>
      <p:pic>
        <p:nvPicPr>
          <p:cNvPr id="21" name="Picture 20"/>
          <p:cNvPicPr>
            <a:picLocks noChangeAspect="1"/>
          </p:cNvPicPr>
          <p:nvPr/>
        </p:nvPicPr>
        <p:blipFill>
          <a:blip r:embed="rId5">
            <a:extLst>
              <a:ext uri="{BEBA8EAE-BF5A-486C-A8C5-ECC9F3942E4B}">
                <a14:imgProps xmlns:a14="http://schemas.microsoft.com/office/drawing/2010/main">
                  <a14:imgLayer r:embed="rId6">
                    <a14:imgEffect>
                      <a14:backgroundRemoval t="0" b="100000" l="769" r="99385"/>
                    </a14:imgEffect>
                  </a14:imgLayer>
                </a14:imgProps>
              </a:ext>
              <a:ext uri="{28A0092B-C50C-407E-A947-70E740481C1C}">
                <a14:useLocalDpi xmlns:a14="http://schemas.microsoft.com/office/drawing/2010/main" val="0"/>
              </a:ext>
            </a:extLst>
          </a:blip>
          <a:stretch>
            <a:fillRect/>
          </a:stretch>
        </p:blipFill>
        <p:spPr>
          <a:xfrm>
            <a:off x="1776402" y="420624"/>
            <a:ext cx="4156191" cy="4156191"/>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567361" y="18182150"/>
            <a:ext cx="7660506" cy="4795355"/>
          </a:xfrm>
          <a:prstGeom prst="rect">
            <a:avLst/>
          </a:prstGeom>
        </p:spPr>
      </p:pic>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263734" y="24421730"/>
            <a:ext cx="6267759" cy="5110308"/>
          </a:xfrm>
          <a:prstGeom prst="rect">
            <a:avLst/>
          </a:prstGeom>
        </p:spPr>
      </p:pic>
      <p:sp>
        <p:nvSpPr>
          <p:cNvPr id="25" name="Text Placeholder 6"/>
          <p:cNvSpPr txBox="1">
            <a:spLocks/>
          </p:cNvSpPr>
          <p:nvPr/>
        </p:nvSpPr>
        <p:spPr>
          <a:xfrm>
            <a:off x="22373177" y="16633085"/>
            <a:ext cx="10048874" cy="161580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r>
              <a:rPr lang="en-US" sz="2400" dirty="0" smtClean="0"/>
              <a:t>Figure 2.) Whether a survey participant is Christian versus total number of sexual partners. The mean number of sexual partners is significantly less for Christian survey </a:t>
            </a:r>
            <a:r>
              <a:rPr lang="en-US" sz="2400" dirty="0"/>
              <a:t>participants (95% CI (1.63,3.25), p&lt;0.0001</a:t>
            </a:r>
            <a:r>
              <a:rPr lang="en-US" sz="2400" dirty="0" smtClean="0"/>
              <a:t>).</a:t>
            </a:r>
            <a:endParaRPr lang="en-US" sz="2400" dirty="0"/>
          </a:p>
        </p:txBody>
      </p:sp>
      <p:sp>
        <p:nvSpPr>
          <p:cNvPr id="26" name="Text Placeholder 6"/>
          <p:cNvSpPr txBox="1">
            <a:spLocks/>
          </p:cNvSpPr>
          <p:nvPr/>
        </p:nvSpPr>
        <p:spPr>
          <a:xfrm>
            <a:off x="22373177" y="22885365"/>
            <a:ext cx="10048874" cy="161580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r>
              <a:rPr lang="en-US" sz="2400" dirty="0" smtClean="0"/>
              <a:t>Figure 3.) Total number of sexual partners for Christians and Non-Christians by highest level of education achieved. Highest level of education is a confounder for all groups except ”College” and “</a:t>
            </a:r>
            <a:r>
              <a:rPr lang="en-US" sz="2400" dirty="0" err="1" smtClean="0"/>
              <a:t>phD</a:t>
            </a:r>
            <a:r>
              <a:rPr lang="en-US" sz="2400" dirty="0" smtClean="0"/>
              <a:t>”. </a:t>
            </a:r>
            <a:endParaRPr lang="en-US" sz="2400" dirty="0"/>
          </a:p>
        </p:txBody>
      </p:sp>
      <p:sp>
        <p:nvSpPr>
          <p:cNvPr id="28" name="Text Placeholder 6"/>
          <p:cNvSpPr txBox="1">
            <a:spLocks/>
          </p:cNvSpPr>
          <p:nvPr/>
        </p:nvSpPr>
        <p:spPr>
          <a:xfrm>
            <a:off x="22373176" y="29455838"/>
            <a:ext cx="10048874" cy="2769967"/>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r>
              <a:rPr lang="en-US" sz="2400" dirty="0" smtClean="0"/>
              <a:t>Figure 4.) Regression coefficients for multivariate linear model of being Christian and highest level of education versus log transformed number of sexual partners. Outgroup for “Christian” is ”Non-Christian”, and outgroup of all education categories is less than a high school degree. Mean number of sexual partners for “Christian”, “Grad School”, and “</a:t>
            </a:r>
            <a:r>
              <a:rPr lang="en-US" sz="2400" dirty="0" err="1" smtClean="0"/>
              <a:t>phD</a:t>
            </a:r>
            <a:r>
              <a:rPr lang="en-US" sz="2400" dirty="0" smtClean="0"/>
              <a:t>” groups are all significantly different from their outgroups (p&lt;0.0001).</a:t>
            </a:r>
            <a:endParaRPr lang="en-US" sz="2400" dirty="0"/>
          </a:p>
        </p:txBody>
      </p:sp>
      <p:sp>
        <p:nvSpPr>
          <p:cNvPr id="30" name="TextBox 29"/>
          <p:cNvSpPr txBox="1"/>
          <p:nvPr/>
        </p:nvSpPr>
        <p:spPr>
          <a:xfrm>
            <a:off x="36277637" y="31350985"/>
            <a:ext cx="4428969" cy="523220"/>
          </a:xfrm>
          <a:prstGeom prst="rect">
            <a:avLst/>
          </a:prstGeom>
          <a:noFill/>
        </p:spPr>
        <p:txBody>
          <a:bodyPr wrap="none" rtlCol="0">
            <a:spAutoFit/>
          </a:bodyPr>
          <a:lstStyle/>
          <a:p>
            <a:r>
              <a:rPr lang="en-US" sz="2800" dirty="0" err="1">
                <a:latin typeface="Times New Roman" charset="0"/>
                <a:ea typeface="Times New Roman" charset="0"/>
                <a:cs typeface="Times New Roman" charset="0"/>
              </a:rPr>
              <a:t>D</a:t>
            </a:r>
            <a:r>
              <a:rPr lang="en-US" sz="2800" dirty="0" err="1" smtClean="0">
                <a:latin typeface="Times New Roman" charset="0"/>
                <a:ea typeface="Times New Roman" charset="0"/>
                <a:cs typeface="Times New Roman" charset="0"/>
              </a:rPr>
              <a:t>stompe@mail.csuchico.edu</a:t>
            </a:r>
            <a:endParaRPr lang="en-US" sz="2800" dirty="0">
              <a:latin typeface="Times New Roman" charset="0"/>
              <a:ea typeface="Times New Roman" charset="0"/>
              <a:cs typeface="Times New Roman" charset="0"/>
            </a:endParaRPr>
          </a:p>
        </p:txBody>
      </p:sp>
      <p:pic>
        <p:nvPicPr>
          <p:cNvPr id="31" name="Picture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931561" y="301824"/>
            <a:ext cx="4351010" cy="4394959"/>
          </a:xfrm>
          <a:prstGeom prst="rect">
            <a:avLst/>
          </a:prstGeom>
        </p:spPr>
      </p:pic>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2418</TotalTime>
  <Words>1039</Words>
  <Application>Microsoft Macintosh PowerPoint</Application>
  <PresentationFormat>Custom</PresentationFormat>
  <Paragraphs>80</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Calibri</vt:lpstr>
      <vt:lpstr>Times New Roman</vt:lpstr>
      <vt:lpstr>Trebuchet MS</vt:lpstr>
      <vt:lpstr>Arial</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Dylan Stompe</cp:lastModifiedBy>
  <cp:revision>75</cp:revision>
  <dcterms:created xsi:type="dcterms:W3CDTF">2012-02-03T19:11:35Z</dcterms:created>
  <dcterms:modified xsi:type="dcterms:W3CDTF">2017-12-02T06:56:55Z</dcterms:modified>
</cp:coreProperties>
</file>