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algn="l" rtl="0" eaLnBrk="0" fontAlgn="base" hangingPunct="0">
      <a:spcBef>
        <a:spcPct val="0"/>
      </a:spcBef>
      <a:spcAft>
        <a:spcPct val="0"/>
      </a:spcAft>
      <a:defRPr sz="8600" kern="1200">
        <a:solidFill>
          <a:schemeClr val="tx1"/>
        </a:solidFill>
        <a:latin typeface="Arial" charset="0"/>
        <a:ea typeface="+mn-ea"/>
        <a:cs typeface="+mn-cs"/>
      </a:defRPr>
    </a:lvl1pPr>
    <a:lvl2pPr marL="457200" algn="l" rtl="0" eaLnBrk="0" fontAlgn="base" hangingPunct="0">
      <a:spcBef>
        <a:spcPct val="0"/>
      </a:spcBef>
      <a:spcAft>
        <a:spcPct val="0"/>
      </a:spcAft>
      <a:defRPr sz="8600" kern="1200">
        <a:solidFill>
          <a:schemeClr val="tx1"/>
        </a:solidFill>
        <a:latin typeface="Arial" charset="0"/>
        <a:ea typeface="+mn-ea"/>
        <a:cs typeface="+mn-cs"/>
      </a:defRPr>
    </a:lvl2pPr>
    <a:lvl3pPr marL="914400" algn="l" rtl="0" eaLnBrk="0" fontAlgn="base" hangingPunct="0">
      <a:spcBef>
        <a:spcPct val="0"/>
      </a:spcBef>
      <a:spcAft>
        <a:spcPct val="0"/>
      </a:spcAft>
      <a:defRPr sz="8600" kern="1200">
        <a:solidFill>
          <a:schemeClr val="tx1"/>
        </a:solidFill>
        <a:latin typeface="Arial" charset="0"/>
        <a:ea typeface="+mn-ea"/>
        <a:cs typeface="+mn-cs"/>
      </a:defRPr>
    </a:lvl3pPr>
    <a:lvl4pPr marL="1371600" algn="l" rtl="0" eaLnBrk="0" fontAlgn="base" hangingPunct="0">
      <a:spcBef>
        <a:spcPct val="0"/>
      </a:spcBef>
      <a:spcAft>
        <a:spcPct val="0"/>
      </a:spcAft>
      <a:defRPr sz="8600" kern="1200">
        <a:solidFill>
          <a:schemeClr val="tx1"/>
        </a:solidFill>
        <a:latin typeface="Arial" charset="0"/>
        <a:ea typeface="+mn-ea"/>
        <a:cs typeface="+mn-cs"/>
      </a:defRPr>
    </a:lvl4pPr>
    <a:lvl5pPr marL="1828800" algn="l" rtl="0" eaLnBrk="0" fontAlgn="base" hangingPunct="0">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p:restoredTop sz="94660"/>
  </p:normalViewPr>
  <p:slideViewPr>
    <p:cSldViewPr>
      <p:cViewPr>
        <p:scale>
          <a:sx n="44" d="100"/>
          <a:sy n="44" d="100"/>
        </p:scale>
        <p:origin x="144" y="-3288"/>
      </p:cViewPr>
      <p:guideLst>
        <p:guide orient="horz" pos="10368"/>
        <p:guide pos="1387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49C78674-5FD7-BF43-989B-485F2489B25F}" type="datetimeFigureOut">
              <a:rPr lang="en-US"/>
              <a:pPr>
                <a:defRPr/>
              </a:pPr>
              <a:t>11/30/17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5D8C4487-AD29-884C-A3C5-A67E9803CC4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F0B8ECBC-3250-F74F-B02B-0CAC32A6458C}" type="datetimeFigureOut">
              <a:rPr lang="en-US"/>
              <a:pPr>
                <a:defRPr/>
              </a:pPr>
              <a:t>11/30/17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280D9EBB-AD37-0046-8211-50128CF91A2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9CEE33D-6272-5E47-8681-4295228DD82C}" type="slidenum">
              <a:rPr lang="en-US" altLang="en-US"/>
              <a:pPr>
                <a:defRPr/>
              </a:pPr>
              <a:t>‹#›</a:t>
            </a:fld>
            <a:endParaRPr lang="en-US" altLang="en-US"/>
          </a:p>
        </p:txBody>
      </p:sp>
    </p:spTree>
    <p:extLst>
      <p:ext uri="{BB962C8B-B14F-4D97-AF65-F5344CB8AC3E}">
        <p14:creationId xmlns:p14="http://schemas.microsoft.com/office/powerpoint/2010/main" val="1844082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682B157-C1D8-4A47-83DE-B3C178326C59}" type="slidenum">
              <a:rPr lang="en-US" altLang="en-US"/>
              <a:pPr>
                <a:defRPr/>
              </a:pPr>
              <a:t>‹#›</a:t>
            </a:fld>
            <a:endParaRPr lang="en-US" altLang="en-US"/>
          </a:p>
        </p:txBody>
      </p:sp>
    </p:spTree>
    <p:extLst>
      <p:ext uri="{BB962C8B-B14F-4D97-AF65-F5344CB8AC3E}">
        <p14:creationId xmlns:p14="http://schemas.microsoft.com/office/powerpoint/2010/main" val="117008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1317625"/>
            <a:ext cx="29475113" cy="28087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6310BE3-3301-174E-A2CC-0619C443EEFB}" type="slidenum">
              <a:rPr lang="en-US" altLang="en-US"/>
              <a:pPr>
                <a:defRPr/>
              </a:pPr>
              <a:t>‹#›</a:t>
            </a:fld>
            <a:endParaRPr lang="en-US" altLang="en-US"/>
          </a:p>
        </p:txBody>
      </p:sp>
    </p:spTree>
    <p:extLst>
      <p:ext uri="{BB962C8B-B14F-4D97-AF65-F5344CB8AC3E}">
        <p14:creationId xmlns:p14="http://schemas.microsoft.com/office/powerpoint/2010/main" val="108149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F88A576-C184-A941-A126-4C460A517072}" type="slidenum">
              <a:rPr lang="en-US" altLang="en-US"/>
              <a:pPr>
                <a:defRPr/>
              </a:pPr>
              <a:t>‹#›</a:t>
            </a:fld>
            <a:endParaRPr lang="en-US" altLang="en-US"/>
          </a:p>
        </p:txBody>
      </p:sp>
    </p:spTree>
    <p:extLst>
      <p:ext uri="{BB962C8B-B14F-4D97-AF65-F5344CB8AC3E}">
        <p14:creationId xmlns:p14="http://schemas.microsoft.com/office/powerpoint/2010/main" val="100512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5C0FAF0-CC12-E947-8B65-D226A375F152}" type="slidenum">
              <a:rPr lang="en-US" altLang="en-US"/>
              <a:pPr>
                <a:defRPr/>
              </a:pPr>
              <a:t>‹#›</a:t>
            </a:fld>
            <a:endParaRPr lang="en-US" altLang="en-US"/>
          </a:p>
        </p:txBody>
      </p:sp>
    </p:spTree>
    <p:extLst>
      <p:ext uri="{BB962C8B-B14F-4D97-AF65-F5344CB8AC3E}">
        <p14:creationId xmlns:p14="http://schemas.microsoft.com/office/powerpoint/2010/main" val="974397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3925" y="7680325"/>
            <a:ext cx="19675475"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0325"/>
            <a:ext cx="19675475"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A85A9232-3BA0-0B43-81A0-38CE8FD661E8}" type="slidenum">
              <a:rPr lang="en-US" altLang="en-US"/>
              <a:pPr>
                <a:defRPr/>
              </a:pPr>
              <a:t>‹#›</a:t>
            </a:fld>
            <a:endParaRPr lang="en-US" altLang="en-US"/>
          </a:p>
        </p:txBody>
      </p:sp>
    </p:spTree>
    <p:extLst>
      <p:ext uri="{BB962C8B-B14F-4D97-AF65-F5344CB8AC3E}">
        <p14:creationId xmlns:p14="http://schemas.microsoft.com/office/powerpoint/2010/main" val="2136730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6D346854-504A-A041-883C-0858105C28F9}" type="slidenum">
              <a:rPr lang="en-US" altLang="en-US"/>
              <a:pPr>
                <a:defRPr/>
              </a:pPr>
              <a:t>‹#›</a:t>
            </a:fld>
            <a:endParaRPr lang="en-US" altLang="en-US"/>
          </a:p>
        </p:txBody>
      </p:sp>
    </p:spTree>
    <p:extLst>
      <p:ext uri="{BB962C8B-B14F-4D97-AF65-F5344CB8AC3E}">
        <p14:creationId xmlns:p14="http://schemas.microsoft.com/office/powerpoint/2010/main" val="180695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86799CAD-AE58-1D41-A17C-B4DF03688261}" type="slidenum">
              <a:rPr lang="en-US" altLang="en-US"/>
              <a:pPr>
                <a:defRPr/>
              </a:pPr>
              <a:t>‹#›</a:t>
            </a:fld>
            <a:endParaRPr lang="en-US" altLang="en-US"/>
          </a:p>
        </p:txBody>
      </p:sp>
    </p:spTree>
    <p:extLst>
      <p:ext uri="{BB962C8B-B14F-4D97-AF65-F5344CB8AC3E}">
        <p14:creationId xmlns:p14="http://schemas.microsoft.com/office/powerpoint/2010/main" val="2009560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CA6F42F6-DE3F-8B4F-AA7A-8DEBDCD70418}" type="slidenum">
              <a:rPr lang="en-US" altLang="en-US"/>
              <a:pPr>
                <a:defRPr/>
              </a:pPr>
              <a:t>‹#›</a:t>
            </a:fld>
            <a:endParaRPr lang="en-US" altLang="en-US"/>
          </a:p>
        </p:txBody>
      </p:sp>
    </p:spTree>
    <p:extLst>
      <p:ext uri="{BB962C8B-B14F-4D97-AF65-F5344CB8AC3E}">
        <p14:creationId xmlns:p14="http://schemas.microsoft.com/office/powerpoint/2010/main" val="120288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9A631002-9D27-A241-BEA5-AE76CFCE5734}" type="slidenum">
              <a:rPr lang="en-US" altLang="en-US"/>
              <a:pPr>
                <a:defRPr/>
              </a:pPr>
              <a:t>‹#›</a:t>
            </a:fld>
            <a:endParaRPr lang="en-US" altLang="en-US"/>
          </a:p>
        </p:txBody>
      </p:sp>
    </p:spTree>
    <p:extLst>
      <p:ext uri="{BB962C8B-B14F-4D97-AF65-F5344CB8AC3E}">
        <p14:creationId xmlns:p14="http://schemas.microsoft.com/office/powerpoint/2010/main" val="409846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EB0E790-0C09-0D40-944F-2CD3345D2C60}" type="slidenum">
              <a:rPr lang="en-US" altLang="en-US"/>
              <a:pPr>
                <a:defRPr/>
              </a:pPr>
              <a:t>‹#›</a:t>
            </a:fld>
            <a:endParaRPr lang="en-US" altLang="en-US"/>
          </a:p>
        </p:txBody>
      </p:sp>
    </p:spTree>
    <p:extLst>
      <p:ext uri="{BB962C8B-B14F-4D97-AF65-F5344CB8AC3E}">
        <p14:creationId xmlns:p14="http://schemas.microsoft.com/office/powerpoint/2010/main" val="13170276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38912" tIns="219456" rIns="438912" bIns="21945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193925" y="7680325"/>
            <a:ext cx="39503350" cy="2172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38912" tIns="219456" rIns="438912" bIns="21945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2193925" y="29976763"/>
            <a:ext cx="102425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t" anchorCtr="0" compatLnSpc="1">
            <a:prstTxWarp prst="textNoShape">
              <a:avLst/>
            </a:prstTxWarp>
          </a:bodyPr>
          <a:lstStyle>
            <a:lvl1pPr defTabSz="4389438" eaLnBrk="1" hangingPunct="1">
              <a:defRPr sz="6700"/>
            </a:lvl1pPr>
          </a:lstStyle>
          <a:p>
            <a:pPr>
              <a:defRPr/>
            </a:pPr>
            <a:endParaRPr lang="en-US" altLang="en-US"/>
          </a:p>
        </p:txBody>
      </p:sp>
      <p:sp>
        <p:nvSpPr>
          <p:cNvPr id="1029" name="Rectangle 5"/>
          <p:cNvSpPr>
            <a:spLocks noGrp="1" noChangeArrowheads="1"/>
          </p:cNvSpPr>
          <p:nvPr>
            <p:ph type="ftr" sz="quarter" idx="3"/>
          </p:nvPr>
        </p:nvSpPr>
        <p:spPr bwMode="auto">
          <a:xfrm>
            <a:off x="14995525" y="29976763"/>
            <a:ext cx="139001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t" anchorCtr="0" compatLnSpc="1">
            <a:prstTxWarp prst="textNoShape">
              <a:avLst/>
            </a:prstTxWarp>
          </a:bodyPr>
          <a:lstStyle>
            <a:lvl1pPr algn="ctr" defTabSz="4389438" eaLnBrk="1" hangingPunct="1">
              <a:defRPr sz="6700"/>
            </a:lvl1pPr>
          </a:lstStyle>
          <a:p>
            <a:pPr>
              <a:defRPr/>
            </a:pPr>
            <a:endParaRPr lang="en-US" altLang="en-US"/>
          </a:p>
        </p:txBody>
      </p:sp>
      <p:sp>
        <p:nvSpPr>
          <p:cNvPr id="1030" name="Rectangle 6"/>
          <p:cNvSpPr>
            <a:spLocks noGrp="1" noChangeArrowheads="1"/>
          </p:cNvSpPr>
          <p:nvPr>
            <p:ph type="sldNum" sz="quarter" idx="4"/>
          </p:nvPr>
        </p:nvSpPr>
        <p:spPr bwMode="auto">
          <a:xfrm>
            <a:off x="31454725" y="29976763"/>
            <a:ext cx="102425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t" anchorCtr="0" compatLnSpc="1">
            <a:prstTxWarp prst="textNoShape">
              <a:avLst/>
            </a:prstTxWarp>
          </a:bodyPr>
          <a:lstStyle>
            <a:lvl1pPr algn="r" defTabSz="4389438" eaLnBrk="1" hangingPunct="1">
              <a:defRPr sz="6700" smtClean="0"/>
            </a:lvl1pPr>
          </a:lstStyle>
          <a:p>
            <a:pPr>
              <a:defRPr/>
            </a:pPr>
            <a:fld id="{419B0587-4087-5347-A9F5-5E98B9F05F4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charset="0"/>
        </a:defRPr>
      </a:lvl2pPr>
      <a:lvl3pPr algn="ctr" defTabSz="4389438" rtl="0" eaLnBrk="0" fontAlgn="base" hangingPunct="0">
        <a:spcBef>
          <a:spcPct val="0"/>
        </a:spcBef>
        <a:spcAft>
          <a:spcPct val="0"/>
        </a:spcAft>
        <a:defRPr sz="21100">
          <a:solidFill>
            <a:schemeClr val="tx2"/>
          </a:solidFill>
          <a:latin typeface="Arial" charset="0"/>
        </a:defRPr>
      </a:lvl3pPr>
      <a:lvl4pPr algn="ctr" defTabSz="4389438" rtl="0" eaLnBrk="0" fontAlgn="base" hangingPunct="0">
        <a:spcBef>
          <a:spcPct val="0"/>
        </a:spcBef>
        <a:spcAft>
          <a:spcPct val="0"/>
        </a:spcAft>
        <a:defRPr sz="21100">
          <a:solidFill>
            <a:schemeClr val="tx2"/>
          </a:solidFill>
          <a:latin typeface="Arial" charset="0"/>
        </a:defRPr>
      </a:lvl4pPr>
      <a:lvl5pPr algn="ctr" defTabSz="4389438" rtl="0" eaLnBrk="0" fontAlgn="base" hangingPunct="0">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518790" y="23862938"/>
            <a:ext cx="6436210" cy="692497"/>
          </a:xfrm>
          <a:prstGeom prst="rect">
            <a:avLst/>
          </a:prstGeom>
          <a:noFill/>
        </p:spPr>
        <p:txBody>
          <a:bodyPr wrap="square">
            <a:spAutoFit/>
          </a:bodyPr>
          <a:lstStyle>
            <a:lvl1pPr>
              <a:defRPr sz="8600">
                <a:solidFill>
                  <a:schemeClr val="tx1"/>
                </a:solidFill>
                <a:latin typeface="Arial" charset="0"/>
              </a:defRPr>
            </a:lvl1pPr>
            <a:lvl2pPr marL="742950" indent="-285750">
              <a:defRPr sz="8600">
                <a:solidFill>
                  <a:schemeClr val="tx1"/>
                </a:solidFill>
                <a:latin typeface="Arial" charset="0"/>
              </a:defRPr>
            </a:lvl2pPr>
            <a:lvl3pPr marL="1143000" indent="-228600">
              <a:defRPr sz="8600">
                <a:solidFill>
                  <a:schemeClr val="tx1"/>
                </a:solidFill>
                <a:latin typeface="Arial" charset="0"/>
              </a:defRPr>
            </a:lvl3pPr>
            <a:lvl4pPr marL="1600200" indent="-228600">
              <a:defRPr sz="8600">
                <a:solidFill>
                  <a:schemeClr val="tx1"/>
                </a:solidFill>
                <a:latin typeface="Arial" charset="0"/>
              </a:defRPr>
            </a:lvl4pPr>
            <a:lvl5pPr marL="2057400" indent="-22860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defRPr/>
            </a:pPr>
            <a:r>
              <a:rPr lang="en-US" altLang="en-US" sz="3900" b="1" dirty="0" smtClean="0">
                <a:effectLst>
                  <a:outerShdw blurRad="38100" dist="38100" dir="2700000" algn="tl">
                    <a:srgbClr val="C0C0C0"/>
                  </a:outerShdw>
                </a:effectLst>
                <a:latin typeface="Tw Cen MT Condensed Extra Bold" pitchFamily="34" charset="0"/>
              </a:rPr>
              <a:t>Results: Multivariate Model</a:t>
            </a:r>
            <a:endParaRPr lang="en-US" sz="3900" dirty="0"/>
          </a:p>
        </p:txBody>
      </p:sp>
      <p:sp>
        <p:nvSpPr>
          <p:cNvPr id="2057" name="Rectangle 9"/>
          <p:cNvSpPr>
            <a:spLocks noGrp="1" noChangeArrowheads="1"/>
          </p:cNvSpPr>
          <p:nvPr>
            <p:ph type="ctrTitle"/>
          </p:nvPr>
        </p:nvSpPr>
        <p:spPr>
          <a:xfrm>
            <a:off x="762000" y="762000"/>
            <a:ext cx="42367200" cy="4495800"/>
          </a:xfrm>
          <a:ln w="76200">
            <a:solidFill>
              <a:schemeClr val="tx1"/>
            </a:solidFill>
            <a:miter lim="800000"/>
            <a:headEnd/>
            <a:tailEnd/>
          </a:ln>
        </p:spPr>
        <p:txBody>
          <a:bodyPr lIns="501612" tIns="250806" rIns="501612" bIns="250806"/>
          <a:lstStyle/>
          <a:p>
            <a:pPr marL="5486400" defTabSz="5016500" eaLnBrk="1" hangingPunct="1">
              <a:defRPr/>
            </a:pPr>
            <a:r>
              <a:rPr lang="en-US" sz="5000" cap="all" dirty="0" smtClean="0"/>
              <a:t>The Relationship between access to healthcare and education and how it affects dietary behavior</a:t>
            </a:r>
            <a:br>
              <a:rPr lang="en-US" sz="5000" cap="all" dirty="0" smtClean="0"/>
            </a:br>
            <a:r>
              <a:rPr lang="en-US" altLang="en-US" sz="5000" b="1" i="1" dirty="0" smtClean="0">
                <a:effectLst>
                  <a:outerShdw blurRad="38100" dist="38100" dir="2700000" algn="tl">
                    <a:srgbClr val="C0C0C0"/>
                  </a:outerShdw>
                </a:effectLst>
              </a:rPr>
              <a:t>Leung, Wing</a:t>
            </a:r>
            <a:r>
              <a:rPr lang="en-US" altLang="en-US" sz="5000" b="1" i="1" dirty="0" smtClean="0">
                <a:effectLst>
                  <a:outerShdw blurRad="38100" dist="38100" dir="2700000" algn="tl">
                    <a:srgbClr val="C0C0C0"/>
                  </a:outerShdw>
                </a:effectLst>
              </a:rPr>
              <a:t/>
            </a:r>
            <a:br>
              <a:rPr lang="en-US" altLang="en-US" sz="5000" b="1" i="1" dirty="0" smtClean="0">
                <a:effectLst>
                  <a:outerShdw blurRad="38100" dist="38100" dir="2700000" algn="tl">
                    <a:srgbClr val="C0C0C0"/>
                  </a:outerShdw>
                </a:effectLst>
              </a:rPr>
            </a:br>
            <a:r>
              <a:rPr lang="en-US" altLang="en-US" sz="5000" b="1" i="1" dirty="0" smtClean="0">
                <a:effectLst>
                  <a:outerShdw blurRad="38100" dist="38100" dir="2700000" algn="tl">
                    <a:srgbClr val="C0C0C0"/>
                  </a:outerShdw>
                </a:effectLst>
              </a:rPr>
              <a:t>Math 615, </a:t>
            </a:r>
            <a:r>
              <a:rPr lang="en-US" altLang="en-US" sz="5000" b="1" i="1" dirty="0" smtClean="0">
                <a:effectLst>
                  <a:outerShdw blurRad="38100" dist="38100" dir="2700000" algn="tl">
                    <a:srgbClr val="C0C0C0"/>
                  </a:outerShdw>
                </a:effectLst>
              </a:rPr>
              <a:t>California State University, </a:t>
            </a:r>
            <a:r>
              <a:rPr lang="en-US" altLang="en-US" sz="5000" b="1" i="1" dirty="0" smtClean="0">
                <a:effectLst>
                  <a:outerShdw blurRad="38100" dist="38100" dir="2700000" algn="tl">
                    <a:srgbClr val="C0C0C0"/>
                  </a:outerShdw>
                </a:effectLst>
              </a:rPr>
              <a:t>Chico, 2017</a:t>
            </a:r>
            <a:endParaRPr lang="en-US" altLang="en-US" sz="5000" b="1" i="1" dirty="0" smtClean="0">
              <a:effectLst>
                <a:outerShdw blurRad="38100" dist="38100" dir="2700000" algn="tl">
                  <a:srgbClr val="C0C0C0"/>
                </a:outerShdw>
              </a:effectLst>
            </a:endParaRPr>
          </a:p>
        </p:txBody>
      </p:sp>
      <p:pic>
        <p:nvPicPr>
          <p:cNvPr id="13317" name="Picture 10" descr="sealwithwhitebackgroun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19400" y="1600200"/>
            <a:ext cx="2951162"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Rectangle 11"/>
          <p:cNvSpPr>
            <a:spLocks noChangeArrowheads="1"/>
          </p:cNvSpPr>
          <p:nvPr/>
        </p:nvSpPr>
        <p:spPr bwMode="auto">
          <a:xfrm>
            <a:off x="14211300" y="5715000"/>
            <a:ext cx="12455525" cy="17269476"/>
          </a:xfrm>
          <a:prstGeom prst="rect">
            <a:avLst/>
          </a:prstGeom>
          <a:noFill/>
          <a:ln w="76200">
            <a:solidFill>
              <a:srgbClr val="32659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har char="•"/>
              <a:defRPr sz="15400">
                <a:solidFill>
                  <a:schemeClr val="tx1"/>
                </a:solidFill>
                <a:latin typeface="Arial" charset="0"/>
              </a:defRPr>
            </a:lvl1pPr>
            <a:lvl2pPr marL="742950" indent="-285750">
              <a:spcBef>
                <a:spcPct val="20000"/>
              </a:spcBef>
              <a:buChar char="–"/>
              <a:defRPr sz="13400">
                <a:solidFill>
                  <a:schemeClr val="tx1"/>
                </a:solidFill>
                <a:latin typeface="Arial" charset="0"/>
              </a:defRPr>
            </a:lvl2pPr>
            <a:lvl3pPr marL="1143000" indent="-228600">
              <a:spcBef>
                <a:spcPct val="20000"/>
              </a:spcBef>
              <a:buChar char="•"/>
              <a:defRPr sz="11500">
                <a:solidFill>
                  <a:schemeClr val="tx1"/>
                </a:solidFill>
                <a:latin typeface="Arial" charset="0"/>
              </a:defRPr>
            </a:lvl3pPr>
            <a:lvl4pPr marL="1600200" indent="-228600">
              <a:spcBef>
                <a:spcPct val="20000"/>
              </a:spcBef>
              <a:buChar char="–"/>
              <a:defRPr sz="9600">
                <a:solidFill>
                  <a:schemeClr val="tx1"/>
                </a:solidFill>
                <a:latin typeface="Arial" charset="0"/>
              </a:defRPr>
            </a:lvl4pPr>
            <a:lvl5pPr marL="2057400" indent="-228600">
              <a:spcBef>
                <a:spcPct val="20000"/>
              </a:spcBef>
              <a:buChar char="»"/>
              <a:defRPr sz="9600">
                <a:solidFill>
                  <a:schemeClr val="tx1"/>
                </a:solidFill>
                <a:latin typeface="Arial" charset="0"/>
              </a:defRPr>
            </a:lvl5pPr>
            <a:lvl6pPr marL="2514600" indent="-228600" eaLnBrk="0" fontAlgn="base" hangingPunct="0">
              <a:spcBef>
                <a:spcPct val="20000"/>
              </a:spcBef>
              <a:spcAft>
                <a:spcPct val="0"/>
              </a:spcAft>
              <a:buChar char="»"/>
              <a:defRPr sz="9600">
                <a:solidFill>
                  <a:schemeClr val="tx1"/>
                </a:solidFill>
                <a:latin typeface="Arial" charset="0"/>
              </a:defRPr>
            </a:lvl6pPr>
            <a:lvl7pPr marL="2971800" indent="-228600" eaLnBrk="0" fontAlgn="base" hangingPunct="0">
              <a:spcBef>
                <a:spcPct val="20000"/>
              </a:spcBef>
              <a:spcAft>
                <a:spcPct val="0"/>
              </a:spcAft>
              <a:buChar char="»"/>
              <a:defRPr sz="9600">
                <a:solidFill>
                  <a:schemeClr val="tx1"/>
                </a:solidFill>
                <a:latin typeface="Arial" charset="0"/>
              </a:defRPr>
            </a:lvl7pPr>
            <a:lvl8pPr marL="3429000" indent="-228600" eaLnBrk="0" fontAlgn="base" hangingPunct="0">
              <a:spcBef>
                <a:spcPct val="20000"/>
              </a:spcBef>
              <a:spcAft>
                <a:spcPct val="0"/>
              </a:spcAft>
              <a:buChar char="»"/>
              <a:defRPr sz="9600">
                <a:solidFill>
                  <a:schemeClr val="tx1"/>
                </a:solidFill>
                <a:latin typeface="Arial" charset="0"/>
              </a:defRPr>
            </a:lvl8pPr>
            <a:lvl9pPr marL="3886200" indent="-228600" eaLnBrk="0" fontAlgn="base" hangingPunct="0">
              <a:spcBef>
                <a:spcPct val="20000"/>
              </a:spcBef>
              <a:spcAft>
                <a:spcPct val="0"/>
              </a:spcAft>
              <a:buChar char="»"/>
              <a:defRPr sz="9600">
                <a:solidFill>
                  <a:schemeClr val="tx1"/>
                </a:solidFill>
                <a:latin typeface="Arial" charset="0"/>
              </a:defRPr>
            </a:lvl9pPr>
          </a:lstStyle>
          <a:p>
            <a:pPr eaLnBrk="1" hangingPunct="1">
              <a:spcBef>
                <a:spcPct val="0"/>
              </a:spcBef>
              <a:buFontTx/>
              <a:buNone/>
              <a:defRPr/>
            </a:pPr>
            <a:endParaRPr lang="en-US" altLang="en-US" sz="8600" smtClean="0"/>
          </a:p>
        </p:txBody>
      </p:sp>
      <p:sp>
        <p:nvSpPr>
          <p:cNvPr id="2060" name="Rectangle 13"/>
          <p:cNvSpPr>
            <a:spLocks noChangeArrowheads="1"/>
          </p:cNvSpPr>
          <p:nvPr/>
        </p:nvSpPr>
        <p:spPr bwMode="auto">
          <a:xfrm>
            <a:off x="14211300" y="23590352"/>
            <a:ext cx="12455525" cy="8566047"/>
          </a:xfrm>
          <a:prstGeom prst="rect">
            <a:avLst/>
          </a:prstGeom>
          <a:noFill/>
          <a:ln w="76200">
            <a:solidFill>
              <a:srgbClr val="32659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har char="•"/>
              <a:defRPr sz="15400">
                <a:solidFill>
                  <a:schemeClr val="tx1"/>
                </a:solidFill>
                <a:latin typeface="Arial" charset="0"/>
              </a:defRPr>
            </a:lvl1pPr>
            <a:lvl2pPr marL="742950" indent="-285750">
              <a:spcBef>
                <a:spcPct val="20000"/>
              </a:spcBef>
              <a:buChar char="–"/>
              <a:defRPr sz="13400">
                <a:solidFill>
                  <a:schemeClr val="tx1"/>
                </a:solidFill>
                <a:latin typeface="Arial" charset="0"/>
              </a:defRPr>
            </a:lvl2pPr>
            <a:lvl3pPr marL="1143000" indent="-228600">
              <a:spcBef>
                <a:spcPct val="20000"/>
              </a:spcBef>
              <a:buChar char="•"/>
              <a:defRPr sz="11500">
                <a:solidFill>
                  <a:schemeClr val="tx1"/>
                </a:solidFill>
                <a:latin typeface="Arial" charset="0"/>
              </a:defRPr>
            </a:lvl3pPr>
            <a:lvl4pPr marL="1600200" indent="-228600">
              <a:spcBef>
                <a:spcPct val="20000"/>
              </a:spcBef>
              <a:buChar char="–"/>
              <a:defRPr sz="9600">
                <a:solidFill>
                  <a:schemeClr val="tx1"/>
                </a:solidFill>
                <a:latin typeface="Arial" charset="0"/>
              </a:defRPr>
            </a:lvl4pPr>
            <a:lvl5pPr marL="2057400" indent="-228600">
              <a:spcBef>
                <a:spcPct val="20000"/>
              </a:spcBef>
              <a:buChar char="»"/>
              <a:defRPr sz="9600">
                <a:solidFill>
                  <a:schemeClr val="tx1"/>
                </a:solidFill>
                <a:latin typeface="Arial" charset="0"/>
              </a:defRPr>
            </a:lvl5pPr>
            <a:lvl6pPr marL="2514600" indent="-228600" eaLnBrk="0" fontAlgn="base" hangingPunct="0">
              <a:spcBef>
                <a:spcPct val="20000"/>
              </a:spcBef>
              <a:spcAft>
                <a:spcPct val="0"/>
              </a:spcAft>
              <a:buChar char="»"/>
              <a:defRPr sz="9600">
                <a:solidFill>
                  <a:schemeClr val="tx1"/>
                </a:solidFill>
                <a:latin typeface="Arial" charset="0"/>
              </a:defRPr>
            </a:lvl6pPr>
            <a:lvl7pPr marL="2971800" indent="-228600" eaLnBrk="0" fontAlgn="base" hangingPunct="0">
              <a:spcBef>
                <a:spcPct val="20000"/>
              </a:spcBef>
              <a:spcAft>
                <a:spcPct val="0"/>
              </a:spcAft>
              <a:buChar char="»"/>
              <a:defRPr sz="9600">
                <a:solidFill>
                  <a:schemeClr val="tx1"/>
                </a:solidFill>
                <a:latin typeface="Arial" charset="0"/>
              </a:defRPr>
            </a:lvl7pPr>
            <a:lvl8pPr marL="3429000" indent="-228600" eaLnBrk="0" fontAlgn="base" hangingPunct="0">
              <a:spcBef>
                <a:spcPct val="20000"/>
              </a:spcBef>
              <a:spcAft>
                <a:spcPct val="0"/>
              </a:spcAft>
              <a:buChar char="»"/>
              <a:defRPr sz="9600">
                <a:solidFill>
                  <a:schemeClr val="tx1"/>
                </a:solidFill>
                <a:latin typeface="Arial" charset="0"/>
              </a:defRPr>
            </a:lvl8pPr>
            <a:lvl9pPr marL="3886200" indent="-228600" eaLnBrk="0" fontAlgn="base" hangingPunct="0">
              <a:spcBef>
                <a:spcPct val="20000"/>
              </a:spcBef>
              <a:spcAft>
                <a:spcPct val="0"/>
              </a:spcAft>
              <a:buChar char="»"/>
              <a:defRPr sz="9600">
                <a:solidFill>
                  <a:schemeClr val="tx1"/>
                </a:solidFill>
                <a:latin typeface="Arial" charset="0"/>
              </a:defRPr>
            </a:lvl9pPr>
          </a:lstStyle>
          <a:p>
            <a:pPr eaLnBrk="1" hangingPunct="1">
              <a:spcBef>
                <a:spcPct val="0"/>
              </a:spcBef>
              <a:buFontTx/>
              <a:buNone/>
              <a:defRPr/>
            </a:pPr>
            <a:endParaRPr lang="en-US" altLang="en-US" sz="8600" dirty="0" smtClean="0"/>
          </a:p>
        </p:txBody>
      </p:sp>
      <p:sp>
        <p:nvSpPr>
          <p:cNvPr id="2062" name="Text Box 14"/>
          <p:cNvSpPr txBox="1">
            <a:spLocks noChangeArrowheads="1"/>
          </p:cNvSpPr>
          <p:nvPr/>
        </p:nvSpPr>
        <p:spPr bwMode="auto">
          <a:xfrm>
            <a:off x="838200" y="5785643"/>
            <a:ext cx="12649200" cy="266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980" tIns="27990" rIns="55980" bIns="27990"/>
          <a:lstStyle>
            <a:lvl1pPr defTabSz="560388">
              <a:spcBef>
                <a:spcPct val="20000"/>
              </a:spcBef>
              <a:buChar char="•"/>
              <a:defRPr sz="15400">
                <a:solidFill>
                  <a:schemeClr val="tx1"/>
                </a:solidFill>
                <a:latin typeface="Arial" charset="0"/>
              </a:defRPr>
            </a:lvl1pPr>
            <a:lvl2pPr marL="742950" indent="-285750" defTabSz="560388">
              <a:spcBef>
                <a:spcPct val="20000"/>
              </a:spcBef>
              <a:buChar char="–"/>
              <a:defRPr sz="13400">
                <a:solidFill>
                  <a:schemeClr val="tx1"/>
                </a:solidFill>
                <a:latin typeface="Arial" charset="0"/>
              </a:defRPr>
            </a:lvl2pPr>
            <a:lvl3pPr marL="1143000" indent="-228600" defTabSz="560388">
              <a:spcBef>
                <a:spcPct val="20000"/>
              </a:spcBef>
              <a:buChar char="•"/>
              <a:defRPr sz="11500">
                <a:solidFill>
                  <a:schemeClr val="tx1"/>
                </a:solidFill>
                <a:latin typeface="Arial" charset="0"/>
              </a:defRPr>
            </a:lvl3pPr>
            <a:lvl4pPr marL="1600200" indent="-228600" defTabSz="560388">
              <a:spcBef>
                <a:spcPct val="20000"/>
              </a:spcBef>
              <a:buChar char="–"/>
              <a:defRPr sz="9600">
                <a:solidFill>
                  <a:schemeClr val="tx1"/>
                </a:solidFill>
                <a:latin typeface="Arial" charset="0"/>
              </a:defRPr>
            </a:lvl4pPr>
            <a:lvl5pPr marL="2057400" indent="-228600" defTabSz="560388">
              <a:spcBef>
                <a:spcPct val="20000"/>
              </a:spcBef>
              <a:buChar char="»"/>
              <a:defRPr sz="9600">
                <a:solidFill>
                  <a:schemeClr val="tx1"/>
                </a:solidFill>
                <a:latin typeface="Arial" charset="0"/>
              </a:defRPr>
            </a:lvl5pPr>
            <a:lvl6pPr marL="2514600" indent="-228600" defTabSz="560388" eaLnBrk="0" fontAlgn="base" hangingPunct="0">
              <a:spcBef>
                <a:spcPct val="20000"/>
              </a:spcBef>
              <a:spcAft>
                <a:spcPct val="0"/>
              </a:spcAft>
              <a:buChar char="»"/>
              <a:defRPr sz="9600">
                <a:solidFill>
                  <a:schemeClr val="tx1"/>
                </a:solidFill>
                <a:latin typeface="Arial" charset="0"/>
              </a:defRPr>
            </a:lvl6pPr>
            <a:lvl7pPr marL="2971800" indent="-228600" defTabSz="560388" eaLnBrk="0" fontAlgn="base" hangingPunct="0">
              <a:spcBef>
                <a:spcPct val="20000"/>
              </a:spcBef>
              <a:spcAft>
                <a:spcPct val="0"/>
              </a:spcAft>
              <a:buChar char="»"/>
              <a:defRPr sz="9600">
                <a:solidFill>
                  <a:schemeClr val="tx1"/>
                </a:solidFill>
                <a:latin typeface="Arial" charset="0"/>
              </a:defRPr>
            </a:lvl7pPr>
            <a:lvl8pPr marL="3429000" indent="-228600" defTabSz="560388" eaLnBrk="0" fontAlgn="base" hangingPunct="0">
              <a:spcBef>
                <a:spcPct val="20000"/>
              </a:spcBef>
              <a:spcAft>
                <a:spcPct val="0"/>
              </a:spcAft>
              <a:buChar char="»"/>
              <a:defRPr sz="9600">
                <a:solidFill>
                  <a:schemeClr val="tx1"/>
                </a:solidFill>
                <a:latin typeface="Arial" charset="0"/>
              </a:defRPr>
            </a:lvl8pPr>
            <a:lvl9pPr marL="3886200" indent="-228600" defTabSz="560388" eaLnBrk="0" fontAlgn="base" hangingPunct="0">
              <a:spcBef>
                <a:spcPct val="20000"/>
              </a:spcBef>
              <a:spcAft>
                <a:spcPct val="0"/>
              </a:spcAft>
              <a:buChar char="»"/>
              <a:defRPr sz="9600">
                <a:solidFill>
                  <a:schemeClr val="tx1"/>
                </a:solidFill>
                <a:latin typeface="Arial" charset="0"/>
              </a:defRPr>
            </a:lvl9pPr>
          </a:lstStyle>
          <a:p>
            <a:pPr>
              <a:spcBef>
                <a:spcPct val="0"/>
              </a:spcBef>
              <a:buFontTx/>
              <a:buNone/>
              <a:defRPr/>
            </a:pPr>
            <a:r>
              <a:rPr lang="en-US" altLang="en-US" sz="3900" b="1" dirty="0" smtClean="0">
                <a:effectLst>
                  <a:outerShdw blurRad="38100" dist="38100" dir="2700000" algn="tl">
                    <a:srgbClr val="C0C0C0"/>
                  </a:outerShdw>
                </a:effectLst>
                <a:latin typeface="Tw Cen MT Condensed Extra Bold" charset="0"/>
              </a:rPr>
              <a:t>Introduction</a:t>
            </a:r>
          </a:p>
          <a:p>
            <a:pPr algn="just">
              <a:spcBef>
                <a:spcPct val="0"/>
              </a:spcBef>
              <a:buFontTx/>
              <a:buNone/>
              <a:defRPr/>
            </a:pPr>
            <a:r>
              <a:rPr lang="en-US" altLang="en-US" sz="2600" dirty="0" smtClean="0"/>
              <a:t>Dietary behaviors are affected by many factors both physically and mentally. Many people make dietary choices are that detrimental to their health and follow fad diets without properly researching what it can do to your body, especially those with certain dietary restrictions due to metabolic disease. Those without healthcare may be unaware of the metabolic disorders they face. </a:t>
            </a:r>
          </a:p>
          <a:p>
            <a:pPr algn="just">
              <a:spcBef>
                <a:spcPct val="0"/>
              </a:spcBef>
              <a:buFontTx/>
              <a:buNone/>
              <a:defRPr/>
            </a:pPr>
            <a:r>
              <a:rPr lang="en-US" altLang="en-US" sz="2600" dirty="0" smtClean="0"/>
              <a:t>Disparities in health is due to lack of access to high quality food and healthcare.</a:t>
            </a:r>
            <a:r>
              <a:rPr lang="en-US" altLang="en-US" sz="2600" baseline="30000" dirty="0" smtClean="0"/>
              <a:t>1</a:t>
            </a:r>
            <a:r>
              <a:rPr lang="en-US" altLang="en-US" sz="2600" dirty="0" smtClean="0"/>
              <a:t> Those who are low income, or live in a food desert, have trouble locating healthy food for themselves and their family. Those who are without healthcare are also without access to asking questions about their health and how to improve it. Generally those who are food insecure are without access to high quality foods and have a higher prevalence of obesity and other metabolic disorders.</a:t>
            </a:r>
            <a:r>
              <a:rPr lang="en-US" altLang="en-US" sz="2600" baseline="30000" dirty="0" smtClean="0"/>
              <a:t>2</a:t>
            </a:r>
            <a:endParaRPr lang="en-US" altLang="en-US" sz="2600" dirty="0" smtClean="0"/>
          </a:p>
          <a:p>
            <a:pPr algn="just">
              <a:spcBef>
                <a:spcPct val="0"/>
              </a:spcBef>
              <a:buFontTx/>
              <a:buNone/>
              <a:defRPr/>
            </a:pPr>
            <a:r>
              <a:rPr lang="en-US" altLang="en-US" sz="2600" dirty="0" smtClean="0"/>
              <a:t>With obesity becoming a more prevalent problem in the US, it is important to explore what could be causing it. Understanding dietary behaviors is important in combatting the metabolic diseases that the US faces. Dietary behaviors can be influenced by many factors, from physical to mental, or simply ignorance of diet.</a:t>
            </a:r>
          </a:p>
          <a:p>
            <a:pPr algn="just">
              <a:spcBef>
                <a:spcPct val="0"/>
              </a:spcBef>
              <a:buFontTx/>
              <a:buNone/>
              <a:defRPr/>
            </a:pPr>
            <a:endParaRPr lang="en-US" altLang="en-US" sz="2600" dirty="0"/>
          </a:p>
          <a:p>
            <a:pPr algn="just">
              <a:spcBef>
                <a:spcPct val="0"/>
              </a:spcBef>
              <a:buNone/>
              <a:defRPr/>
            </a:pPr>
            <a:r>
              <a:rPr lang="en-US" altLang="en-US" sz="3900" b="1" dirty="0" smtClean="0">
                <a:effectLst>
                  <a:outerShdw blurRad="38100" dist="38100" dir="2700000" algn="tl">
                    <a:srgbClr val="C0C0C0"/>
                  </a:outerShdw>
                </a:effectLst>
                <a:latin typeface="Tw Cen MT Condensed Extra Bold" charset="0"/>
              </a:rPr>
              <a:t>Research Questions</a:t>
            </a:r>
            <a:endParaRPr lang="en-US" altLang="en-US" sz="3900" b="1" dirty="0">
              <a:effectLst>
                <a:outerShdw blurRad="38100" dist="38100" dir="2700000" algn="tl">
                  <a:srgbClr val="C0C0C0"/>
                </a:outerShdw>
              </a:effectLst>
              <a:latin typeface="Tw Cen MT Condensed Extra Bold" charset="0"/>
            </a:endParaRPr>
          </a:p>
          <a:p>
            <a:pPr algn="just">
              <a:spcBef>
                <a:spcPct val="0"/>
              </a:spcBef>
              <a:buFontTx/>
              <a:buNone/>
              <a:defRPr/>
            </a:pPr>
            <a:r>
              <a:rPr lang="en-US" altLang="en-US" sz="2600" dirty="0" smtClean="0"/>
              <a:t>Is there a relationship between access to healthcare and dietary behaviors?</a:t>
            </a:r>
          </a:p>
          <a:p>
            <a:pPr algn="just">
              <a:spcBef>
                <a:spcPct val="0"/>
              </a:spcBef>
              <a:buFontTx/>
              <a:buNone/>
              <a:defRPr/>
            </a:pPr>
            <a:r>
              <a:rPr lang="en-US" altLang="en-US" sz="2600" dirty="0" smtClean="0"/>
              <a:t>Is there a relationship between access to education and dietary behaviors?</a:t>
            </a:r>
          </a:p>
          <a:p>
            <a:pPr algn="just">
              <a:spcBef>
                <a:spcPct val="0"/>
              </a:spcBef>
              <a:buFontTx/>
              <a:buNone/>
              <a:defRPr/>
            </a:pPr>
            <a:r>
              <a:rPr lang="en-US" altLang="en-US" sz="2600" dirty="0" smtClean="0"/>
              <a:t>Are </a:t>
            </a:r>
            <a:r>
              <a:rPr lang="en-US" altLang="en-US" sz="2600" dirty="0" smtClean="0"/>
              <a:t>people with access to healthcare more aware of their dietary behaviors?</a:t>
            </a:r>
          </a:p>
          <a:p>
            <a:pPr algn="just">
              <a:spcBef>
                <a:spcPct val="0"/>
              </a:spcBef>
              <a:buFontTx/>
              <a:buNone/>
              <a:defRPr/>
            </a:pPr>
            <a:endParaRPr lang="en-US" altLang="en-US" sz="2600" b="1" dirty="0">
              <a:effectLst>
                <a:outerShdw blurRad="38100" dist="38100" dir="2700000" algn="tl">
                  <a:srgbClr val="C0C0C0"/>
                </a:outerShdw>
              </a:effectLst>
              <a:latin typeface="Tw Cen MT Condensed Extra Bold" charset="0"/>
              <a:ea typeface="Times New Roman" charset="0"/>
              <a:cs typeface="Times New Roman" charset="0"/>
            </a:endParaRPr>
          </a:p>
          <a:p>
            <a:pPr algn="just">
              <a:spcBef>
                <a:spcPct val="0"/>
              </a:spcBef>
              <a:buFontTx/>
              <a:buNone/>
              <a:defRPr/>
            </a:pPr>
            <a:r>
              <a:rPr lang="en-US" altLang="en-US" sz="3900" b="1" dirty="0" smtClean="0">
                <a:effectLst>
                  <a:outerShdw blurRad="38100" dist="38100" dir="2700000" algn="tl">
                    <a:srgbClr val="C0C0C0"/>
                  </a:outerShdw>
                </a:effectLst>
                <a:latin typeface="Tw Cen MT Condensed Extra Bold" charset="0"/>
                <a:ea typeface="Times New Roman" charset="0"/>
                <a:cs typeface="Times New Roman" charset="0"/>
              </a:rPr>
              <a:t>Hypotheses</a:t>
            </a:r>
            <a:endParaRPr lang="en-US" altLang="en-US" sz="3900" b="1" dirty="0">
              <a:effectLst>
                <a:outerShdw blurRad="38100" dist="38100" dir="2700000" algn="tl">
                  <a:srgbClr val="C0C0C0"/>
                </a:outerShdw>
              </a:effectLst>
              <a:latin typeface="Tw Cen MT Condensed Extra Bold" charset="0"/>
              <a:ea typeface="Times New Roman" charset="0"/>
              <a:cs typeface="Times New Roman" charset="0"/>
            </a:endParaRPr>
          </a:p>
          <a:p>
            <a:pPr>
              <a:spcAft>
                <a:spcPts val="1200"/>
              </a:spcAft>
              <a:buFontTx/>
              <a:buAutoNum type="arabicPeriod"/>
            </a:pPr>
            <a:r>
              <a:rPr lang="en-US" altLang="en-US" sz="2800" dirty="0">
                <a:latin typeface="Calibri" charset="0"/>
                <a:ea typeface="Calibri" charset="0"/>
                <a:cs typeface="Calibri" charset="0"/>
              </a:rPr>
              <a:t> </a:t>
            </a:r>
            <a:r>
              <a:rPr lang="en-US" altLang="en-US" sz="2800" dirty="0" smtClean="0">
                <a:latin typeface="Calibri" charset="0"/>
                <a:ea typeface="Calibri" charset="0"/>
                <a:cs typeface="Calibri" charset="0"/>
              </a:rPr>
              <a:t>Those who have healthcare will have better dietary behaviors.</a:t>
            </a:r>
            <a:endParaRPr lang="en-US" altLang="en-US" sz="2800" dirty="0">
              <a:latin typeface="Calibri" charset="0"/>
              <a:ea typeface="Calibri" charset="0"/>
              <a:cs typeface="Calibri" charset="0"/>
            </a:endParaRPr>
          </a:p>
          <a:p>
            <a:pPr>
              <a:spcAft>
                <a:spcPts val="1200"/>
              </a:spcAft>
              <a:buFontTx/>
              <a:buAutoNum type="arabicPeriod"/>
            </a:pPr>
            <a:r>
              <a:rPr lang="en-US" altLang="en-US" sz="2800" dirty="0">
                <a:latin typeface="Calibri" charset="0"/>
                <a:ea typeface="Calibri" charset="0"/>
                <a:cs typeface="Calibri" charset="0"/>
              </a:rPr>
              <a:t> </a:t>
            </a:r>
            <a:r>
              <a:rPr lang="en-US" altLang="en-US" sz="2800" dirty="0" smtClean="0">
                <a:latin typeface="Calibri" charset="0"/>
                <a:ea typeface="Calibri" charset="0"/>
                <a:cs typeface="Calibri" charset="0"/>
              </a:rPr>
              <a:t>Those who are educated will have better dietary behaviors</a:t>
            </a:r>
            <a:r>
              <a:rPr lang="en-US" altLang="en-US" sz="2800" dirty="0" smtClean="0">
                <a:latin typeface="Calibri" charset="0"/>
                <a:ea typeface="Calibri" charset="0"/>
                <a:cs typeface="Calibri" charset="0"/>
              </a:rPr>
              <a:t>.</a:t>
            </a:r>
          </a:p>
          <a:p>
            <a:pPr algn="just">
              <a:spcBef>
                <a:spcPct val="0"/>
              </a:spcBef>
              <a:buFontTx/>
              <a:buNone/>
              <a:defRPr/>
            </a:pPr>
            <a:r>
              <a:rPr lang="en-US" altLang="en-US" sz="3900" b="1" dirty="0" smtClean="0">
                <a:effectLst>
                  <a:outerShdw blurRad="38100" dist="38100" dir="2700000" algn="tl">
                    <a:srgbClr val="C0C0C0"/>
                  </a:outerShdw>
                </a:effectLst>
                <a:latin typeface="Tw Cen MT Condensed Extra Bold" charset="0"/>
                <a:ea typeface="Times New Roman" charset="0"/>
                <a:cs typeface="Times New Roman" charset="0"/>
              </a:rPr>
              <a:t>Methods</a:t>
            </a:r>
          </a:p>
          <a:p>
            <a:pPr marL="571500" indent="-571500">
              <a:spcAft>
                <a:spcPts val="1200"/>
              </a:spcAft>
            </a:pPr>
            <a:r>
              <a:rPr lang="en-US" altLang="en-US" sz="2600" dirty="0" smtClean="0">
                <a:effectLst>
                  <a:outerShdw blurRad="38100" dist="38100" dir="2700000" algn="tl">
                    <a:srgbClr val="C0C0C0"/>
                  </a:outerShdw>
                </a:effectLst>
                <a:latin typeface="Calibri" charset="0"/>
                <a:ea typeface="Calibri" charset="0"/>
                <a:cs typeface="Calibri" charset="0"/>
              </a:rPr>
              <a:t>Data was obtained from the public use file Add Health that is representative sample of population</a:t>
            </a:r>
          </a:p>
          <a:p>
            <a:pPr marL="571500" indent="-571500">
              <a:spcAft>
                <a:spcPts val="1200"/>
              </a:spcAft>
            </a:pPr>
            <a:r>
              <a:rPr lang="en-US" altLang="en-US" sz="2600" dirty="0" smtClean="0">
                <a:effectLst>
                  <a:outerShdw blurRad="38100" dist="38100" dir="2700000" algn="tl">
                    <a:srgbClr val="C0C0C0"/>
                  </a:outerShdw>
                </a:effectLst>
                <a:latin typeface="Calibri" charset="0"/>
                <a:ea typeface="Calibri" charset="0"/>
                <a:cs typeface="Calibri" charset="0"/>
              </a:rPr>
              <a:t>Variables that were used and recoded</a:t>
            </a:r>
          </a:p>
          <a:p>
            <a:pPr marL="1314450" lvl="1" indent="-571500">
              <a:spcAft>
                <a:spcPts val="1200"/>
              </a:spcAft>
            </a:pPr>
            <a:r>
              <a:rPr lang="en-US" altLang="en-US" sz="2600" dirty="0" smtClean="0">
                <a:effectLst>
                  <a:outerShdw blurRad="38100" dist="38100" dir="2700000" algn="tl">
                    <a:srgbClr val="C0C0C0"/>
                  </a:outerShdw>
                </a:effectLst>
                <a:latin typeface="Calibri" charset="0"/>
                <a:ea typeface="Calibri" charset="0"/>
                <a:cs typeface="Calibri" charset="0"/>
              </a:rPr>
              <a:t>fast food consumption per week which was dichotomized to fast food consumption yes or no for logistic regression.</a:t>
            </a:r>
          </a:p>
          <a:p>
            <a:pPr marL="1314450" lvl="1" indent="-571500">
              <a:spcAft>
                <a:spcPts val="1200"/>
              </a:spcAft>
            </a:pPr>
            <a:r>
              <a:rPr lang="en-US" altLang="en-US" sz="2600" dirty="0" smtClean="0">
                <a:effectLst>
                  <a:outerShdw blurRad="38100" dist="38100" dir="2700000" algn="tl">
                    <a:srgbClr val="C0C0C0"/>
                  </a:outerShdw>
                </a:effectLst>
                <a:latin typeface="Calibri" charset="0"/>
                <a:ea typeface="Calibri" charset="0"/>
                <a:cs typeface="Calibri" charset="0"/>
              </a:rPr>
              <a:t>Health insurance status which was dichotomized to health insurance yes or not</a:t>
            </a:r>
          </a:p>
          <a:p>
            <a:pPr marL="1314450" lvl="1" indent="-571500">
              <a:spcAft>
                <a:spcPts val="1200"/>
              </a:spcAft>
            </a:pPr>
            <a:r>
              <a:rPr lang="en-US" altLang="en-US" sz="2600" dirty="0" smtClean="0">
                <a:effectLst>
                  <a:outerShdw blurRad="38100" dist="38100" dir="2700000" algn="tl">
                    <a:srgbClr val="C0C0C0"/>
                  </a:outerShdw>
                </a:effectLst>
                <a:latin typeface="Calibri" charset="0"/>
                <a:ea typeface="Calibri" charset="0"/>
                <a:cs typeface="Calibri" charset="0"/>
              </a:rPr>
              <a:t>Education status was dichotomized to graduated high school or did not graduate high school. </a:t>
            </a:r>
          </a:p>
          <a:p>
            <a:pPr marL="1314450" lvl="1" indent="-571500">
              <a:spcAft>
                <a:spcPts val="1200"/>
              </a:spcAft>
            </a:pPr>
            <a:r>
              <a:rPr lang="en-US" altLang="en-US" sz="2600" dirty="0" smtClean="0">
                <a:effectLst>
                  <a:outerShdw blurRad="38100" dist="38100" dir="2700000" algn="tl">
                    <a:srgbClr val="C0C0C0"/>
                  </a:outerShdw>
                </a:effectLst>
                <a:latin typeface="Calibri" charset="0"/>
                <a:ea typeface="Calibri" charset="0"/>
                <a:cs typeface="Calibri" charset="0"/>
              </a:rPr>
              <a:t>BMI which was dichotomized into “underweight / normal” and “overweight / obese” and also split </a:t>
            </a:r>
          </a:p>
          <a:p>
            <a:pPr marL="571500" indent="-571500">
              <a:spcAft>
                <a:spcPts val="1200"/>
              </a:spcAft>
            </a:pPr>
            <a:r>
              <a:rPr lang="en-US" altLang="en-US" sz="2600" dirty="0" smtClean="0">
                <a:effectLst>
                  <a:outerShdw blurRad="38100" dist="38100" dir="2700000" algn="tl">
                    <a:srgbClr val="C0C0C0"/>
                  </a:outerShdw>
                </a:effectLst>
                <a:latin typeface="Calibri" charset="0"/>
                <a:ea typeface="Calibri" charset="0"/>
                <a:cs typeface="Calibri" charset="0"/>
              </a:rPr>
              <a:t>Dichotomized health insurance was used as a confounder in the multivariate model.</a:t>
            </a:r>
          </a:p>
          <a:p>
            <a:pPr>
              <a:spcAft>
                <a:spcPts val="1200"/>
              </a:spcAft>
              <a:buNone/>
            </a:pPr>
            <a:r>
              <a:rPr lang="en-US" altLang="en-US" sz="3900" b="1" dirty="0" smtClean="0">
                <a:effectLst>
                  <a:outerShdw blurRad="38100" dist="38100" dir="2700000" algn="tl">
                    <a:srgbClr val="C0C0C0"/>
                  </a:outerShdw>
                </a:effectLst>
                <a:latin typeface="Tw Cen MT Condensed Extra Bold" charset="0"/>
                <a:ea typeface="Times New Roman" charset="0"/>
                <a:cs typeface="Times New Roman" charset="0"/>
              </a:rPr>
              <a:t>Sample Characteristics</a:t>
            </a:r>
            <a:endParaRPr lang="en-US" altLang="en-US" sz="3900" b="1" dirty="0">
              <a:effectLst>
                <a:outerShdw blurRad="38100" dist="38100" dir="2700000" algn="tl">
                  <a:srgbClr val="C0C0C0"/>
                </a:outerShdw>
              </a:effectLst>
              <a:latin typeface="Tw Cen MT Condensed Extra Bold" charset="0"/>
              <a:ea typeface="Times New Roman" charset="0"/>
              <a:cs typeface="Times New Roman" charset="0"/>
            </a:endParaRPr>
          </a:p>
          <a:p>
            <a:pPr>
              <a:spcAft>
                <a:spcPts val="1200"/>
              </a:spcAft>
              <a:buNone/>
            </a:pPr>
            <a:endParaRPr lang="en-US" altLang="en-US" sz="2800" dirty="0">
              <a:latin typeface="Calibri" charset="0"/>
              <a:ea typeface="Calibri" charset="0"/>
              <a:cs typeface="Calibri" charset="0"/>
            </a:endParaRPr>
          </a:p>
          <a:p>
            <a:pPr>
              <a:spcAft>
                <a:spcPts val="1200"/>
              </a:spcAft>
              <a:buNone/>
            </a:pPr>
            <a:r>
              <a:rPr lang="en-US" altLang="en-US" sz="2800" dirty="0" smtClean="0">
                <a:latin typeface="Calibri" charset="0"/>
                <a:ea typeface="Calibri" charset="0"/>
                <a:cs typeface="Calibri" charset="0"/>
              </a:rPr>
              <a:t/>
            </a:r>
            <a:br>
              <a:rPr lang="en-US" altLang="en-US" sz="2800" dirty="0" smtClean="0">
                <a:latin typeface="Calibri" charset="0"/>
                <a:ea typeface="Calibri" charset="0"/>
                <a:cs typeface="Calibri" charset="0"/>
              </a:rPr>
            </a:br>
            <a:endParaRPr lang="en-US" altLang="en-US" sz="2800" dirty="0" smtClean="0">
              <a:latin typeface="Calibri" charset="0"/>
              <a:ea typeface="Calibri" charset="0"/>
              <a:cs typeface="Calibri" charset="0"/>
            </a:endParaRPr>
          </a:p>
          <a:p>
            <a:pPr algn="just">
              <a:spcBef>
                <a:spcPct val="0"/>
              </a:spcBef>
              <a:buFontTx/>
              <a:buNone/>
              <a:defRPr/>
            </a:pPr>
            <a:endParaRPr lang="en-US" altLang="en-US" sz="2600" dirty="0" smtClean="0"/>
          </a:p>
        </p:txBody>
      </p:sp>
      <p:sp>
        <p:nvSpPr>
          <p:cNvPr id="2" name="Rectangle 15"/>
          <p:cNvSpPr>
            <a:spLocks noChangeArrowheads="1"/>
          </p:cNvSpPr>
          <p:nvPr/>
        </p:nvSpPr>
        <p:spPr bwMode="auto">
          <a:xfrm>
            <a:off x="27203400" y="18175288"/>
            <a:ext cx="15925800" cy="7885112"/>
          </a:xfrm>
          <a:prstGeom prst="rect">
            <a:avLst/>
          </a:prstGeom>
          <a:noFill/>
          <a:ln w="76200">
            <a:solidFill>
              <a:srgbClr val="32659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har char="•"/>
              <a:defRPr sz="15400">
                <a:solidFill>
                  <a:schemeClr val="tx1"/>
                </a:solidFill>
                <a:latin typeface="Arial" charset="0"/>
              </a:defRPr>
            </a:lvl1pPr>
            <a:lvl2pPr marL="742950" indent="-285750">
              <a:spcBef>
                <a:spcPct val="20000"/>
              </a:spcBef>
              <a:buChar char="–"/>
              <a:defRPr sz="13400">
                <a:solidFill>
                  <a:schemeClr val="tx1"/>
                </a:solidFill>
                <a:latin typeface="Arial" charset="0"/>
              </a:defRPr>
            </a:lvl2pPr>
            <a:lvl3pPr marL="1143000" indent="-228600">
              <a:spcBef>
                <a:spcPct val="20000"/>
              </a:spcBef>
              <a:buChar char="•"/>
              <a:defRPr sz="11500">
                <a:solidFill>
                  <a:schemeClr val="tx1"/>
                </a:solidFill>
                <a:latin typeface="Arial" charset="0"/>
              </a:defRPr>
            </a:lvl3pPr>
            <a:lvl4pPr marL="1600200" indent="-228600">
              <a:spcBef>
                <a:spcPct val="20000"/>
              </a:spcBef>
              <a:buChar char="–"/>
              <a:defRPr sz="9600">
                <a:solidFill>
                  <a:schemeClr val="tx1"/>
                </a:solidFill>
                <a:latin typeface="Arial" charset="0"/>
              </a:defRPr>
            </a:lvl4pPr>
            <a:lvl5pPr marL="2057400" indent="-228600">
              <a:spcBef>
                <a:spcPct val="20000"/>
              </a:spcBef>
              <a:buChar char="»"/>
              <a:defRPr sz="9600">
                <a:solidFill>
                  <a:schemeClr val="tx1"/>
                </a:solidFill>
                <a:latin typeface="Arial" charset="0"/>
              </a:defRPr>
            </a:lvl5pPr>
            <a:lvl6pPr marL="2514600" indent="-228600" eaLnBrk="0" fontAlgn="base" hangingPunct="0">
              <a:spcBef>
                <a:spcPct val="20000"/>
              </a:spcBef>
              <a:spcAft>
                <a:spcPct val="0"/>
              </a:spcAft>
              <a:buChar char="»"/>
              <a:defRPr sz="9600">
                <a:solidFill>
                  <a:schemeClr val="tx1"/>
                </a:solidFill>
                <a:latin typeface="Arial" charset="0"/>
              </a:defRPr>
            </a:lvl6pPr>
            <a:lvl7pPr marL="2971800" indent="-228600" eaLnBrk="0" fontAlgn="base" hangingPunct="0">
              <a:spcBef>
                <a:spcPct val="20000"/>
              </a:spcBef>
              <a:spcAft>
                <a:spcPct val="0"/>
              </a:spcAft>
              <a:buChar char="»"/>
              <a:defRPr sz="9600">
                <a:solidFill>
                  <a:schemeClr val="tx1"/>
                </a:solidFill>
                <a:latin typeface="Arial" charset="0"/>
              </a:defRPr>
            </a:lvl7pPr>
            <a:lvl8pPr marL="3429000" indent="-228600" eaLnBrk="0" fontAlgn="base" hangingPunct="0">
              <a:spcBef>
                <a:spcPct val="20000"/>
              </a:spcBef>
              <a:spcAft>
                <a:spcPct val="0"/>
              </a:spcAft>
              <a:buChar char="»"/>
              <a:defRPr sz="9600">
                <a:solidFill>
                  <a:schemeClr val="tx1"/>
                </a:solidFill>
                <a:latin typeface="Arial" charset="0"/>
              </a:defRPr>
            </a:lvl8pPr>
            <a:lvl9pPr marL="3886200" indent="-228600" eaLnBrk="0" fontAlgn="base" hangingPunct="0">
              <a:spcBef>
                <a:spcPct val="20000"/>
              </a:spcBef>
              <a:spcAft>
                <a:spcPct val="0"/>
              </a:spcAft>
              <a:buChar char="»"/>
              <a:defRPr sz="9600">
                <a:solidFill>
                  <a:schemeClr val="tx1"/>
                </a:solidFill>
                <a:latin typeface="Arial" charset="0"/>
              </a:defRPr>
            </a:lvl9pPr>
          </a:lstStyle>
          <a:p>
            <a:pPr eaLnBrk="1" hangingPunct="1">
              <a:spcBef>
                <a:spcPct val="0"/>
              </a:spcBef>
              <a:buFontTx/>
              <a:buNone/>
              <a:defRPr/>
            </a:pPr>
            <a:endParaRPr lang="en-US" altLang="en-US" sz="8600" smtClean="0"/>
          </a:p>
        </p:txBody>
      </p:sp>
      <p:sp>
        <p:nvSpPr>
          <p:cNvPr id="2064" name="Text Box 16"/>
          <p:cNvSpPr txBox="1">
            <a:spLocks noChangeArrowheads="1"/>
          </p:cNvSpPr>
          <p:nvPr/>
        </p:nvSpPr>
        <p:spPr bwMode="auto">
          <a:xfrm>
            <a:off x="27470100" y="18511574"/>
            <a:ext cx="15544800" cy="111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8940" tIns="39470" rIns="78940" bIns="39470">
            <a:spAutoFit/>
          </a:bodyPr>
          <a:lstStyle>
            <a:lvl1pPr defTabSz="665163">
              <a:defRPr sz="8600">
                <a:solidFill>
                  <a:schemeClr val="tx1"/>
                </a:solidFill>
                <a:latin typeface="Arial" charset="0"/>
              </a:defRPr>
            </a:lvl1pPr>
            <a:lvl2pPr marL="742950" indent="-285750" defTabSz="665163">
              <a:defRPr sz="8600">
                <a:solidFill>
                  <a:schemeClr val="tx1"/>
                </a:solidFill>
                <a:latin typeface="Arial" charset="0"/>
              </a:defRPr>
            </a:lvl2pPr>
            <a:lvl3pPr marL="1143000" indent="-228600" defTabSz="665163">
              <a:defRPr sz="8600">
                <a:solidFill>
                  <a:schemeClr val="tx1"/>
                </a:solidFill>
                <a:latin typeface="Arial" charset="0"/>
              </a:defRPr>
            </a:lvl3pPr>
            <a:lvl4pPr marL="1600200" indent="-228600" defTabSz="665163">
              <a:defRPr sz="8600">
                <a:solidFill>
                  <a:schemeClr val="tx1"/>
                </a:solidFill>
                <a:latin typeface="Arial" charset="0"/>
              </a:defRPr>
            </a:lvl4pPr>
            <a:lvl5pPr marL="2057400" indent="-228600" defTabSz="665163">
              <a:defRPr sz="8600">
                <a:solidFill>
                  <a:schemeClr val="tx1"/>
                </a:solidFill>
                <a:latin typeface="Arial" charset="0"/>
              </a:defRPr>
            </a:lvl5pPr>
            <a:lvl6pPr marL="2514600" indent="-228600" defTabSz="665163" eaLnBrk="0" fontAlgn="base" hangingPunct="0">
              <a:spcBef>
                <a:spcPct val="0"/>
              </a:spcBef>
              <a:spcAft>
                <a:spcPct val="0"/>
              </a:spcAft>
              <a:defRPr sz="8600">
                <a:solidFill>
                  <a:schemeClr val="tx1"/>
                </a:solidFill>
                <a:latin typeface="Arial" charset="0"/>
              </a:defRPr>
            </a:lvl6pPr>
            <a:lvl7pPr marL="2971800" indent="-228600" defTabSz="665163" eaLnBrk="0" fontAlgn="base" hangingPunct="0">
              <a:spcBef>
                <a:spcPct val="0"/>
              </a:spcBef>
              <a:spcAft>
                <a:spcPct val="0"/>
              </a:spcAft>
              <a:defRPr sz="8600">
                <a:solidFill>
                  <a:schemeClr val="tx1"/>
                </a:solidFill>
                <a:latin typeface="Arial" charset="0"/>
              </a:defRPr>
            </a:lvl7pPr>
            <a:lvl8pPr marL="3429000" indent="-228600" defTabSz="665163" eaLnBrk="0" fontAlgn="base" hangingPunct="0">
              <a:spcBef>
                <a:spcPct val="0"/>
              </a:spcBef>
              <a:spcAft>
                <a:spcPct val="0"/>
              </a:spcAft>
              <a:defRPr sz="8600">
                <a:solidFill>
                  <a:schemeClr val="tx1"/>
                </a:solidFill>
                <a:latin typeface="Arial" charset="0"/>
              </a:defRPr>
            </a:lvl8pPr>
            <a:lvl9pPr marL="3886200" indent="-228600" defTabSz="665163" eaLnBrk="0" fontAlgn="base" hangingPunct="0">
              <a:spcBef>
                <a:spcPct val="0"/>
              </a:spcBef>
              <a:spcAft>
                <a:spcPct val="0"/>
              </a:spcAft>
              <a:defRPr sz="8600">
                <a:solidFill>
                  <a:schemeClr val="tx1"/>
                </a:solidFill>
                <a:latin typeface="Arial" charset="0"/>
              </a:defRPr>
            </a:lvl9pPr>
          </a:lstStyle>
          <a:p>
            <a:pPr>
              <a:defRPr/>
            </a:pPr>
            <a:r>
              <a:rPr lang="en-US" sz="3900" b="1" dirty="0" smtClean="0">
                <a:effectLst>
                  <a:outerShdw blurRad="38100" dist="38100" dir="2700000" algn="tl">
                    <a:srgbClr val="C0C0C0"/>
                  </a:outerShdw>
                </a:effectLst>
                <a:latin typeface="Tw Cen MT Condensed Extra Bold" pitchFamily="34" charset="0"/>
              </a:rPr>
              <a:t>Implications</a:t>
            </a:r>
            <a:endParaRPr lang="en-US" sz="3900" dirty="0"/>
          </a:p>
          <a:p>
            <a:pPr algn="just">
              <a:spcAft>
                <a:spcPts val="1200"/>
              </a:spcAft>
              <a:defRPr/>
            </a:pPr>
            <a:endParaRPr lang="en-US" sz="2800" dirty="0"/>
          </a:p>
        </p:txBody>
      </p:sp>
      <p:sp>
        <p:nvSpPr>
          <p:cNvPr id="3" name="Rectangle 17"/>
          <p:cNvSpPr>
            <a:spLocks noChangeArrowheads="1"/>
          </p:cNvSpPr>
          <p:nvPr/>
        </p:nvSpPr>
        <p:spPr bwMode="auto">
          <a:xfrm>
            <a:off x="27203400" y="5715000"/>
            <a:ext cx="15925800" cy="12115800"/>
          </a:xfrm>
          <a:prstGeom prst="rect">
            <a:avLst/>
          </a:prstGeom>
          <a:noFill/>
          <a:ln w="76200">
            <a:solidFill>
              <a:srgbClr val="32659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defTabSz="5016500">
              <a:spcBef>
                <a:spcPct val="20000"/>
              </a:spcBef>
              <a:buChar char="•"/>
              <a:defRPr sz="15400">
                <a:solidFill>
                  <a:schemeClr val="tx1"/>
                </a:solidFill>
                <a:latin typeface="Arial" charset="0"/>
              </a:defRPr>
            </a:lvl1pPr>
            <a:lvl2pPr marL="742950" indent="-285750" defTabSz="5016500">
              <a:spcBef>
                <a:spcPct val="20000"/>
              </a:spcBef>
              <a:buChar char="–"/>
              <a:defRPr sz="13400">
                <a:solidFill>
                  <a:schemeClr val="tx1"/>
                </a:solidFill>
                <a:latin typeface="Arial" charset="0"/>
              </a:defRPr>
            </a:lvl2pPr>
            <a:lvl3pPr marL="1143000" indent="-228600" defTabSz="5016500">
              <a:spcBef>
                <a:spcPct val="20000"/>
              </a:spcBef>
              <a:buChar char="•"/>
              <a:defRPr sz="11500">
                <a:solidFill>
                  <a:schemeClr val="tx1"/>
                </a:solidFill>
                <a:latin typeface="Arial" charset="0"/>
              </a:defRPr>
            </a:lvl3pPr>
            <a:lvl4pPr marL="1600200" indent="-228600" defTabSz="5016500">
              <a:spcBef>
                <a:spcPct val="20000"/>
              </a:spcBef>
              <a:buChar char="–"/>
              <a:defRPr sz="9600">
                <a:solidFill>
                  <a:schemeClr val="tx1"/>
                </a:solidFill>
                <a:latin typeface="Arial" charset="0"/>
              </a:defRPr>
            </a:lvl4pPr>
            <a:lvl5pPr marL="2057400" indent="-228600" defTabSz="5016500">
              <a:spcBef>
                <a:spcPct val="20000"/>
              </a:spcBef>
              <a:buChar char="»"/>
              <a:defRPr sz="9600">
                <a:solidFill>
                  <a:schemeClr val="tx1"/>
                </a:solidFill>
                <a:latin typeface="Arial" charset="0"/>
              </a:defRPr>
            </a:lvl5pPr>
            <a:lvl6pPr marL="2514600" indent="-228600" defTabSz="5016500" eaLnBrk="0" fontAlgn="base" hangingPunct="0">
              <a:spcBef>
                <a:spcPct val="20000"/>
              </a:spcBef>
              <a:spcAft>
                <a:spcPct val="0"/>
              </a:spcAft>
              <a:buChar char="»"/>
              <a:defRPr sz="9600">
                <a:solidFill>
                  <a:schemeClr val="tx1"/>
                </a:solidFill>
                <a:latin typeface="Arial" charset="0"/>
              </a:defRPr>
            </a:lvl6pPr>
            <a:lvl7pPr marL="2971800" indent="-228600" defTabSz="5016500" eaLnBrk="0" fontAlgn="base" hangingPunct="0">
              <a:spcBef>
                <a:spcPct val="20000"/>
              </a:spcBef>
              <a:spcAft>
                <a:spcPct val="0"/>
              </a:spcAft>
              <a:buChar char="»"/>
              <a:defRPr sz="9600">
                <a:solidFill>
                  <a:schemeClr val="tx1"/>
                </a:solidFill>
                <a:latin typeface="Arial" charset="0"/>
              </a:defRPr>
            </a:lvl7pPr>
            <a:lvl8pPr marL="3429000" indent="-228600" defTabSz="5016500" eaLnBrk="0" fontAlgn="base" hangingPunct="0">
              <a:spcBef>
                <a:spcPct val="20000"/>
              </a:spcBef>
              <a:spcAft>
                <a:spcPct val="0"/>
              </a:spcAft>
              <a:buChar char="»"/>
              <a:defRPr sz="9600">
                <a:solidFill>
                  <a:schemeClr val="tx1"/>
                </a:solidFill>
                <a:latin typeface="Arial" charset="0"/>
              </a:defRPr>
            </a:lvl8pPr>
            <a:lvl9pPr marL="3886200" indent="-228600" defTabSz="5016500" eaLnBrk="0" fontAlgn="base" hangingPunct="0">
              <a:spcBef>
                <a:spcPct val="20000"/>
              </a:spcBef>
              <a:spcAft>
                <a:spcPct val="0"/>
              </a:spcAft>
              <a:buChar char="»"/>
              <a:defRPr sz="9600">
                <a:solidFill>
                  <a:schemeClr val="tx1"/>
                </a:solidFill>
                <a:latin typeface="Arial" charset="0"/>
              </a:defRPr>
            </a:lvl9pPr>
          </a:lstStyle>
          <a:p>
            <a:pPr eaLnBrk="1" hangingPunct="1">
              <a:spcBef>
                <a:spcPct val="0"/>
              </a:spcBef>
              <a:buFontTx/>
              <a:buNone/>
              <a:defRPr/>
            </a:pPr>
            <a:endParaRPr lang="en-US" altLang="en-US" sz="9900" smtClean="0"/>
          </a:p>
        </p:txBody>
      </p:sp>
      <p:sp>
        <p:nvSpPr>
          <p:cNvPr id="2066" name="Text Box 18"/>
          <p:cNvSpPr txBox="1">
            <a:spLocks noChangeArrowheads="1"/>
          </p:cNvSpPr>
          <p:nvPr/>
        </p:nvSpPr>
        <p:spPr bwMode="auto">
          <a:xfrm>
            <a:off x="27508200" y="5791200"/>
            <a:ext cx="67056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8940" tIns="39470" rIns="78940" bIns="39470">
            <a:spAutoFit/>
          </a:bodyPr>
          <a:lstStyle>
            <a:lvl1pPr defTabSz="665163">
              <a:defRPr sz="8600">
                <a:solidFill>
                  <a:schemeClr val="tx1"/>
                </a:solidFill>
                <a:latin typeface="Arial" charset="0"/>
              </a:defRPr>
            </a:lvl1pPr>
            <a:lvl2pPr marL="742950" indent="-285750" defTabSz="665163">
              <a:defRPr sz="8600">
                <a:solidFill>
                  <a:schemeClr val="tx1"/>
                </a:solidFill>
                <a:latin typeface="Arial" charset="0"/>
              </a:defRPr>
            </a:lvl2pPr>
            <a:lvl3pPr marL="1143000" indent="-228600" defTabSz="665163">
              <a:defRPr sz="8600">
                <a:solidFill>
                  <a:schemeClr val="tx1"/>
                </a:solidFill>
                <a:latin typeface="Arial" charset="0"/>
              </a:defRPr>
            </a:lvl3pPr>
            <a:lvl4pPr marL="1600200" indent="-228600" defTabSz="665163">
              <a:defRPr sz="8600">
                <a:solidFill>
                  <a:schemeClr val="tx1"/>
                </a:solidFill>
                <a:latin typeface="Arial" charset="0"/>
              </a:defRPr>
            </a:lvl4pPr>
            <a:lvl5pPr marL="2057400" indent="-228600" defTabSz="665163">
              <a:defRPr sz="8600">
                <a:solidFill>
                  <a:schemeClr val="tx1"/>
                </a:solidFill>
                <a:latin typeface="Arial" charset="0"/>
              </a:defRPr>
            </a:lvl5pPr>
            <a:lvl6pPr marL="2514600" indent="-228600" defTabSz="665163" eaLnBrk="0" fontAlgn="base" hangingPunct="0">
              <a:spcBef>
                <a:spcPct val="0"/>
              </a:spcBef>
              <a:spcAft>
                <a:spcPct val="0"/>
              </a:spcAft>
              <a:defRPr sz="8600">
                <a:solidFill>
                  <a:schemeClr val="tx1"/>
                </a:solidFill>
                <a:latin typeface="Arial" charset="0"/>
              </a:defRPr>
            </a:lvl6pPr>
            <a:lvl7pPr marL="2971800" indent="-228600" defTabSz="665163" eaLnBrk="0" fontAlgn="base" hangingPunct="0">
              <a:spcBef>
                <a:spcPct val="0"/>
              </a:spcBef>
              <a:spcAft>
                <a:spcPct val="0"/>
              </a:spcAft>
              <a:defRPr sz="8600">
                <a:solidFill>
                  <a:schemeClr val="tx1"/>
                </a:solidFill>
                <a:latin typeface="Arial" charset="0"/>
              </a:defRPr>
            </a:lvl7pPr>
            <a:lvl8pPr marL="3429000" indent="-228600" defTabSz="665163" eaLnBrk="0" fontAlgn="base" hangingPunct="0">
              <a:spcBef>
                <a:spcPct val="0"/>
              </a:spcBef>
              <a:spcAft>
                <a:spcPct val="0"/>
              </a:spcAft>
              <a:defRPr sz="8600">
                <a:solidFill>
                  <a:schemeClr val="tx1"/>
                </a:solidFill>
                <a:latin typeface="Arial" charset="0"/>
              </a:defRPr>
            </a:lvl8pPr>
            <a:lvl9pPr marL="3886200" indent="-228600" defTabSz="665163" eaLnBrk="0" fontAlgn="base" hangingPunct="0">
              <a:spcBef>
                <a:spcPct val="0"/>
              </a:spcBef>
              <a:spcAft>
                <a:spcPct val="0"/>
              </a:spcAft>
              <a:defRPr sz="8600">
                <a:solidFill>
                  <a:schemeClr val="tx1"/>
                </a:solidFill>
                <a:latin typeface="Arial" charset="0"/>
              </a:defRPr>
            </a:lvl9pPr>
          </a:lstStyle>
          <a:p>
            <a:pPr>
              <a:defRPr/>
            </a:pPr>
            <a:r>
              <a:rPr lang="en-US" altLang="en-US" sz="3900" b="1" dirty="0" smtClean="0">
                <a:effectLst>
                  <a:outerShdw blurRad="38100" dist="38100" dir="2700000" algn="tl">
                    <a:srgbClr val="C0C0C0"/>
                  </a:outerShdw>
                </a:effectLst>
                <a:latin typeface="Tw Cen MT Condensed Extra Bold" pitchFamily="34" charset="0"/>
              </a:rPr>
              <a:t>Conclusion</a:t>
            </a:r>
            <a:r>
              <a:rPr lang="en-US" altLang="en-US" sz="4800" b="1" dirty="0" smtClean="0">
                <a:effectLst>
                  <a:outerShdw blurRad="38100" dist="38100" dir="2700000" algn="tl">
                    <a:srgbClr val="C0C0C0"/>
                  </a:outerShdw>
                </a:effectLst>
                <a:latin typeface="Tw Cen MT Condensed Extra Bold" pitchFamily="34" charset="0"/>
              </a:rPr>
              <a:t> </a:t>
            </a:r>
            <a:endParaRPr lang="en-US" altLang="en-US" sz="4800" b="1" dirty="0" smtClean="0">
              <a:effectLst>
                <a:outerShdw blurRad="38100" dist="38100" dir="2700000" algn="tl">
                  <a:srgbClr val="C0C0C0"/>
                </a:outerShdw>
              </a:effectLst>
              <a:latin typeface="Tw Cen MT Condensed Extra Bold" pitchFamily="34" charset="0"/>
            </a:endParaRPr>
          </a:p>
        </p:txBody>
      </p:sp>
      <p:sp>
        <p:nvSpPr>
          <p:cNvPr id="4" name="Rectangle 64"/>
          <p:cNvSpPr>
            <a:spLocks noChangeArrowheads="1"/>
          </p:cNvSpPr>
          <p:nvPr/>
        </p:nvSpPr>
        <p:spPr bwMode="auto">
          <a:xfrm>
            <a:off x="762000" y="5715000"/>
            <a:ext cx="13030200" cy="26441400"/>
          </a:xfrm>
          <a:prstGeom prst="rect">
            <a:avLst/>
          </a:prstGeom>
          <a:noFill/>
          <a:ln w="76200">
            <a:solidFill>
              <a:srgbClr val="32659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har char="•"/>
              <a:defRPr sz="15400">
                <a:solidFill>
                  <a:schemeClr val="tx1"/>
                </a:solidFill>
                <a:latin typeface="Arial" charset="0"/>
              </a:defRPr>
            </a:lvl1pPr>
            <a:lvl2pPr marL="742950" indent="-285750">
              <a:spcBef>
                <a:spcPct val="20000"/>
              </a:spcBef>
              <a:buChar char="–"/>
              <a:defRPr sz="13400">
                <a:solidFill>
                  <a:schemeClr val="tx1"/>
                </a:solidFill>
                <a:latin typeface="Arial" charset="0"/>
              </a:defRPr>
            </a:lvl2pPr>
            <a:lvl3pPr marL="1143000" indent="-228600">
              <a:spcBef>
                <a:spcPct val="20000"/>
              </a:spcBef>
              <a:buChar char="•"/>
              <a:defRPr sz="11500">
                <a:solidFill>
                  <a:schemeClr val="tx1"/>
                </a:solidFill>
                <a:latin typeface="Arial" charset="0"/>
              </a:defRPr>
            </a:lvl3pPr>
            <a:lvl4pPr marL="1600200" indent="-228600">
              <a:spcBef>
                <a:spcPct val="20000"/>
              </a:spcBef>
              <a:buChar char="–"/>
              <a:defRPr sz="9600">
                <a:solidFill>
                  <a:schemeClr val="tx1"/>
                </a:solidFill>
                <a:latin typeface="Arial" charset="0"/>
              </a:defRPr>
            </a:lvl4pPr>
            <a:lvl5pPr marL="2057400" indent="-228600">
              <a:spcBef>
                <a:spcPct val="20000"/>
              </a:spcBef>
              <a:buChar char="»"/>
              <a:defRPr sz="9600">
                <a:solidFill>
                  <a:schemeClr val="tx1"/>
                </a:solidFill>
                <a:latin typeface="Arial" charset="0"/>
              </a:defRPr>
            </a:lvl5pPr>
            <a:lvl6pPr marL="2514600" indent="-228600" eaLnBrk="0" fontAlgn="base" hangingPunct="0">
              <a:spcBef>
                <a:spcPct val="20000"/>
              </a:spcBef>
              <a:spcAft>
                <a:spcPct val="0"/>
              </a:spcAft>
              <a:buChar char="»"/>
              <a:defRPr sz="9600">
                <a:solidFill>
                  <a:schemeClr val="tx1"/>
                </a:solidFill>
                <a:latin typeface="Arial" charset="0"/>
              </a:defRPr>
            </a:lvl6pPr>
            <a:lvl7pPr marL="2971800" indent="-228600" eaLnBrk="0" fontAlgn="base" hangingPunct="0">
              <a:spcBef>
                <a:spcPct val="20000"/>
              </a:spcBef>
              <a:spcAft>
                <a:spcPct val="0"/>
              </a:spcAft>
              <a:buChar char="»"/>
              <a:defRPr sz="9600">
                <a:solidFill>
                  <a:schemeClr val="tx1"/>
                </a:solidFill>
                <a:latin typeface="Arial" charset="0"/>
              </a:defRPr>
            </a:lvl7pPr>
            <a:lvl8pPr marL="3429000" indent="-228600" eaLnBrk="0" fontAlgn="base" hangingPunct="0">
              <a:spcBef>
                <a:spcPct val="20000"/>
              </a:spcBef>
              <a:spcAft>
                <a:spcPct val="0"/>
              </a:spcAft>
              <a:buChar char="»"/>
              <a:defRPr sz="9600">
                <a:solidFill>
                  <a:schemeClr val="tx1"/>
                </a:solidFill>
                <a:latin typeface="Arial" charset="0"/>
              </a:defRPr>
            </a:lvl8pPr>
            <a:lvl9pPr marL="3886200" indent="-228600" eaLnBrk="0" fontAlgn="base" hangingPunct="0">
              <a:spcBef>
                <a:spcPct val="20000"/>
              </a:spcBef>
              <a:spcAft>
                <a:spcPct val="0"/>
              </a:spcAft>
              <a:buChar char="»"/>
              <a:defRPr sz="9600">
                <a:solidFill>
                  <a:schemeClr val="tx1"/>
                </a:solidFill>
                <a:latin typeface="Arial" charset="0"/>
              </a:defRPr>
            </a:lvl9pPr>
          </a:lstStyle>
          <a:p>
            <a:pPr eaLnBrk="1" hangingPunct="1">
              <a:spcBef>
                <a:spcPct val="0"/>
              </a:spcBef>
              <a:buFontTx/>
              <a:buNone/>
              <a:defRPr/>
            </a:pPr>
            <a:endParaRPr lang="en-US" altLang="en-US" sz="8600" smtClean="0"/>
          </a:p>
        </p:txBody>
      </p:sp>
      <p:sp>
        <p:nvSpPr>
          <p:cNvPr id="2068" name="Rectangle 15"/>
          <p:cNvSpPr>
            <a:spLocks noChangeArrowheads="1"/>
          </p:cNvSpPr>
          <p:nvPr/>
        </p:nvSpPr>
        <p:spPr bwMode="auto">
          <a:xfrm>
            <a:off x="27203400" y="26365200"/>
            <a:ext cx="15925800" cy="5791200"/>
          </a:xfrm>
          <a:prstGeom prst="rect">
            <a:avLst/>
          </a:prstGeom>
          <a:noFill/>
          <a:ln w="76200">
            <a:solidFill>
              <a:srgbClr val="32659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har char="•"/>
              <a:defRPr sz="15400">
                <a:solidFill>
                  <a:schemeClr val="tx1"/>
                </a:solidFill>
                <a:latin typeface="Arial" charset="0"/>
              </a:defRPr>
            </a:lvl1pPr>
            <a:lvl2pPr marL="742950" indent="-285750">
              <a:spcBef>
                <a:spcPct val="20000"/>
              </a:spcBef>
              <a:buChar char="–"/>
              <a:defRPr sz="13400">
                <a:solidFill>
                  <a:schemeClr val="tx1"/>
                </a:solidFill>
                <a:latin typeface="Arial" charset="0"/>
              </a:defRPr>
            </a:lvl2pPr>
            <a:lvl3pPr marL="1143000" indent="-228600">
              <a:spcBef>
                <a:spcPct val="20000"/>
              </a:spcBef>
              <a:buChar char="•"/>
              <a:defRPr sz="11500">
                <a:solidFill>
                  <a:schemeClr val="tx1"/>
                </a:solidFill>
                <a:latin typeface="Arial" charset="0"/>
              </a:defRPr>
            </a:lvl3pPr>
            <a:lvl4pPr marL="1600200" indent="-228600">
              <a:spcBef>
                <a:spcPct val="20000"/>
              </a:spcBef>
              <a:buChar char="–"/>
              <a:defRPr sz="9600">
                <a:solidFill>
                  <a:schemeClr val="tx1"/>
                </a:solidFill>
                <a:latin typeface="Arial" charset="0"/>
              </a:defRPr>
            </a:lvl4pPr>
            <a:lvl5pPr marL="2057400" indent="-228600">
              <a:spcBef>
                <a:spcPct val="20000"/>
              </a:spcBef>
              <a:buChar char="»"/>
              <a:defRPr sz="9600">
                <a:solidFill>
                  <a:schemeClr val="tx1"/>
                </a:solidFill>
                <a:latin typeface="Arial" charset="0"/>
              </a:defRPr>
            </a:lvl5pPr>
            <a:lvl6pPr marL="2514600" indent="-228600" eaLnBrk="0" fontAlgn="base" hangingPunct="0">
              <a:spcBef>
                <a:spcPct val="20000"/>
              </a:spcBef>
              <a:spcAft>
                <a:spcPct val="0"/>
              </a:spcAft>
              <a:buChar char="»"/>
              <a:defRPr sz="9600">
                <a:solidFill>
                  <a:schemeClr val="tx1"/>
                </a:solidFill>
                <a:latin typeface="Arial" charset="0"/>
              </a:defRPr>
            </a:lvl6pPr>
            <a:lvl7pPr marL="2971800" indent="-228600" eaLnBrk="0" fontAlgn="base" hangingPunct="0">
              <a:spcBef>
                <a:spcPct val="20000"/>
              </a:spcBef>
              <a:spcAft>
                <a:spcPct val="0"/>
              </a:spcAft>
              <a:buChar char="»"/>
              <a:defRPr sz="9600">
                <a:solidFill>
                  <a:schemeClr val="tx1"/>
                </a:solidFill>
                <a:latin typeface="Arial" charset="0"/>
              </a:defRPr>
            </a:lvl7pPr>
            <a:lvl8pPr marL="3429000" indent="-228600" eaLnBrk="0" fontAlgn="base" hangingPunct="0">
              <a:spcBef>
                <a:spcPct val="20000"/>
              </a:spcBef>
              <a:spcAft>
                <a:spcPct val="0"/>
              </a:spcAft>
              <a:buChar char="»"/>
              <a:defRPr sz="9600">
                <a:solidFill>
                  <a:schemeClr val="tx1"/>
                </a:solidFill>
                <a:latin typeface="Arial" charset="0"/>
              </a:defRPr>
            </a:lvl8pPr>
            <a:lvl9pPr marL="3886200" indent="-228600" eaLnBrk="0" fontAlgn="base" hangingPunct="0">
              <a:spcBef>
                <a:spcPct val="20000"/>
              </a:spcBef>
              <a:spcAft>
                <a:spcPct val="0"/>
              </a:spcAft>
              <a:buChar char="»"/>
              <a:defRPr sz="9600">
                <a:solidFill>
                  <a:schemeClr val="tx1"/>
                </a:solidFill>
                <a:latin typeface="Arial" charset="0"/>
              </a:defRPr>
            </a:lvl9pPr>
          </a:lstStyle>
          <a:p>
            <a:pPr eaLnBrk="1" hangingPunct="1">
              <a:spcBef>
                <a:spcPct val="0"/>
              </a:spcBef>
              <a:buFontTx/>
              <a:buNone/>
              <a:defRPr/>
            </a:pPr>
            <a:endParaRPr lang="en-US" altLang="en-US" sz="8600" smtClean="0"/>
          </a:p>
        </p:txBody>
      </p:sp>
      <p:sp>
        <p:nvSpPr>
          <p:cNvPr id="59" name="Text Box 16"/>
          <p:cNvSpPr txBox="1">
            <a:spLocks noChangeArrowheads="1"/>
          </p:cNvSpPr>
          <p:nvPr/>
        </p:nvSpPr>
        <p:spPr bwMode="auto">
          <a:xfrm>
            <a:off x="27508200" y="26365200"/>
            <a:ext cx="15468600" cy="303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8940" tIns="39470" rIns="78940" bIns="39470">
            <a:spAutoFit/>
          </a:bodyPr>
          <a:lstStyle>
            <a:lvl1pPr defTabSz="665163">
              <a:defRPr sz="8600">
                <a:solidFill>
                  <a:schemeClr val="tx1"/>
                </a:solidFill>
                <a:latin typeface="Arial" charset="0"/>
              </a:defRPr>
            </a:lvl1pPr>
            <a:lvl2pPr marL="742950" indent="-285750" defTabSz="665163">
              <a:defRPr sz="8600">
                <a:solidFill>
                  <a:schemeClr val="tx1"/>
                </a:solidFill>
                <a:latin typeface="Arial" charset="0"/>
              </a:defRPr>
            </a:lvl2pPr>
            <a:lvl3pPr marL="1143000" indent="-228600" defTabSz="665163">
              <a:defRPr sz="8600">
                <a:solidFill>
                  <a:schemeClr val="tx1"/>
                </a:solidFill>
                <a:latin typeface="Arial" charset="0"/>
              </a:defRPr>
            </a:lvl3pPr>
            <a:lvl4pPr marL="1600200" indent="-228600" defTabSz="665163">
              <a:defRPr sz="8600">
                <a:solidFill>
                  <a:schemeClr val="tx1"/>
                </a:solidFill>
                <a:latin typeface="Arial" charset="0"/>
              </a:defRPr>
            </a:lvl4pPr>
            <a:lvl5pPr marL="2057400" indent="-228600" defTabSz="665163">
              <a:defRPr sz="8600">
                <a:solidFill>
                  <a:schemeClr val="tx1"/>
                </a:solidFill>
                <a:latin typeface="Arial" charset="0"/>
              </a:defRPr>
            </a:lvl5pPr>
            <a:lvl6pPr marL="2514600" indent="-228600" defTabSz="665163" eaLnBrk="0" fontAlgn="base" hangingPunct="0">
              <a:spcBef>
                <a:spcPct val="0"/>
              </a:spcBef>
              <a:spcAft>
                <a:spcPct val="0"/>
              </a:spcAft>
              <a:defRPr sz="8600">
                <a:solidFill>
                  <a:schemeClr val="tx1"/>
                </a:solidFill>
                <a:latin typeface="Arial" charset="0"/>
              </a:defRPr>
            </a:lvl6pPr>
            <a:lvl7pPr marL="2971800" indent="-228600" defTabSz="665163" eaLnBrk="0" fontAlgn="base" hangingPunct="0">
              <a:spcBef>
                <a:spcPct val="0"/>
              </a:spcBef>
              <a:spcAft>
                <a:spcPct val="0"/>
              </a:spcAft>
              <a:defRPr sz="8600">
                <a:solidFill>
                  <a:schemeClr val="tx1"/>
                </a:solidFill>
                <a:latin typeface="Arial" charset="0"/>
              </a:defRPr>
            </a:lvl7pPr>
            <a:lvl8pPr marL="3429000" indent="-228600" defTabSz="665163" eaLnBrk="0" fontAlgn="base" hangingPunct="0">
              <a:spcBef>
                <a:spcPct val="0"/>
              </a:spcBef>
              <a:spcAft>
                <a:spcPct val="0"/>
              </a:spcAft>
              <a:defRPr sz="8600">
                <a:solidFill>
                  <a:schemeClr val="tx1"/>
                </a:solidFill>
                <a:latin typeface="Arial" charset="0"/>
              </a:defRPr>
            </a:lvl8pPr>
            <a:lvl9pPr marL="3886200" indent="-228600" defTabSz="665163" eaLnBrk="0" fontAlgn="base" hangingPunct="0">
              <a:spcBef>
                <a:spcPct val="0"/>
              </a:spcBef>
              <a:spcAft>
                <a:spcPct val="0"/>
              </a:spcAft>
              <a:defRPr sz="8600">
                <a:solidFill>
                  <a:schemeClr val="tx1"/>
                </a:solidFill>
                <a:latin typeface="Arial" charset="0"/>
              </a:defRPr>
            </a:lvl9pPr>
          </a:lstStyle>
          <a:p>
            <a:pPr>
              <a:defRPr/>
            </a:pPr>
            <a:r>
              <a:rPr lang="en-US" altLang="en-US" sz="4800" b="1" dirty="0" smtClean="0">
                <a:effectLst>
                  <a:outerShdw blurRad="38100" dist="38100" dir="2700000" algn="tl">
                    <a:srgbClr val="C0C0C0"/>
                  </a:outerShdw>
                </a:effectLst>
                <a:latin typeface="Tw Cen MT Condensed Extra Bold" pitchFamily="34" charset="0"/>
              </a:rPr>
              <a:t>References</a:t>
            </a:r>
          </a:p>
          <a:p>
            <a:r>
              <a:rPr lang="en-US" sz="1600" dirty="0" smtClean="0"/>
              <a:t>1. </a:t>
            </a:r>
            <a:r>
              <a:rPr lang="en-US" sz="1600" dirty="0" err="1" smtClean="0"/>
              <a:t>Ebbeling</a:t>
            </a:r>
            <a:r>
              <a:rPr lang="en-US" sz="1600" dirty="0"/>
              <a:t>, Cara., et al. (2012). A randomized trial of sugar-sweetened beverages and adolescent body weight. The New England Journal of medicine. 367:1407-16.</a:t>
            </a:r>
            <a:endParaRPr lang="en-US" sz="1600" dirty="0"/>
          </a:p>
          <a:p>
            <a:r>
              <a:rPr lang="en-US" sz="1600" dirty="0"/>
              <a:t/>
            </a:r>
            <a:br>
              <a:rPr lang="en-US" sz="1600" dirty="0"/>
            </a:br>
            <a:r>
              <a:rPr lang="en-US" sz="1600" dirty="0" smtClean="0"/>
              <a:t>2. Hernandez</a:t>
            </a:r>
            <a:r>
              <a:rPr lang="en-US" sz="1600" dirty="0"/>
              <a:t>, Daphne C., Layton M. </a:t>
            </a:r>
            <a:r>
              <a:rPr lang="en-US" sz="1600" dirty="0" err="1"/>
              <a:t>Reesor</a:t>
            </a:r>
            <a:r>
              <a:rPr lang="en-US" sz="1600" dirty="0"/>
              <a:t>, and </a:t>
            </a:r>
            <a:r>
              <a:rPr lang="en-US" sz="1600" dirty="0" err="1"/>
              <a:t>Rosenda</a:t>
            </a:r>
            <a:r>
              <a:rPr lang="en-US" sz="1600" dirty="0"/>
              <a:t> Murillo. “Food Insecurity and Adult Overweight/Obesity: Gender and Race/Ethnic Disparities.” </a:t>
            </a:r>
            <a:r>
              <a:rPr lang="en-US" sz="1600" i="1" dirty="0"/>
              <a:t>Appetite</a:t>
            </a:r>
            <a:r>
              <a:rPr lang="en-US" sz="1600" dirty="0"/>
              <a:t> 117, no. Supplement C (October 1, 2017): 373–78. </a:t>
            </a:r>
            <a:endParaRPr lang="en-US" sz="1600" dirty="0"/>
          </a:p>
          <a:p>
            <a:r>
              <a:rPr lang="en-US" sz="1600" dirty="0"/>
              <a:t/>
            </a:r>
            <a:br>
              <a:rPr lang="en-US" sz="1600" dirty="0"/>
            </a:br>
            <a:r>
              <a:rPr lang="en-US" sz="1600" dirty="0" smtClean="0"/>
              <a:t>3. </a:t>
            </a:r>
            <a:r>
              <a:rPr lang="en-US" sz="1600" dirty="0" err="1" smtClean="0"/>
              <a:t>Walsemann</a:t>
            </a:r>
            <a:r>
              <a:rPr lang="en-US" sz="1600" dirty="0"/>
              <a:t>, Katrina M., Annie Ro, and Gilbert C. Gee. “Trends in Food Insecurity among California Residents from 2001 to 2011: Inequities at the Intersection of Immigration Status and Ethnicity.” </a:t>
            </a:r>
            <a:r>
              <a:rPr lang="en-US" sz="1600" i="1" dirty="0"/>
              <a:t>Preventive Medicine</a:t>
            </a:r>
            <a:r>
              <a:rPr lang="en-US" sz="1600" dirty="0"/>
              <a:t> 105 (December 2017): 142–48</a:t>
            </a:r>
            <a:r>
              <a:rPr lang="en-US" sz="1600" dirty="0" smtClean="0"/>
              <a:t>.</a:t>
            </a:r>
          </a:p>
          <a:p>
            <a:endParaRPr lang="en-US" sz="1600" dirty="0"/>
          </a:p>
          <a:p>
            <a:r>
              <a:rPr lang="en-US" sz="1600" dirty="0" smtClean="0"/>
              <a:t>4. </a:t>
            </a:r>
            <a:r>
              <a:rPr lang="en-US" sz="1600" dirty="0"/>
              <a:t>“Overweight &amp; Obesity.” </a:t>
            </a:r>
            <a:r>
              <a:rPr lang="en-US" sz="1600" i="1" dirty="0"/>
              <a:t>Centers for Disease Control and Prevention</a:t>
            </a:r>
            <a:r>
              <a:rPr lang="en-US" sz="1600" dirty="0"/>
              <a:t>, Centers for Disease Control and Prevention, 29 Aug. </a:t>
            </a:r>
            <a:r>
              <a:rPr lang="en-US" sz="1600" dirty="0" smtClean="0"/>
              <a:t>2017</a:t>
            </a:r>
            <a:r>
              <a:rPr lang="en-US" sz="1600" dirty="0"/>
              <a:t>.</a:t>
            </a:r>
            <a:endParaRPr lang="en-US" sz="1600" dirty="0" smtClean="0"/>
          </a:p>
        </p:txBody>
      </p:sp>
      <p:graphicFrame>
        <p:nvGraphicFramePr>
          <p:cNvPr id="7" name="Table 6"/>
          <p:cNvGraphicFramePr>
            <a:graphicFrameLocks noGrp="1"/>
          </p:cNvGraphicFramePr>
          <p:nvPr>
            <p:extLst>
              <p:ext uri="{D42A27DB-BD31-4B8C-83A1-F6EECF244321}">
                <p14:modId xmlns:p14="http://schemas.microsoft.com/office/powerpoint/2010/main" val="2089232452"/>
              </p:ext>
            </p:extLst>
          </p:nvPr>
        </p:nvGraphicFramePr>
        <p:xfrm>
          <a:off x="3657600" y="24263056"/>
          <a:ext cx="7010400" cy="7607654"/>
        </p:xfrm>
        <a:graphic>
          <a:graphicData uri="http://schemas.openxmlformats.org/drawingml/2006/table">
            <a:tbl>
              <a:tblPr>
                <a:tableStyleId>{5C22544A-7EE6-4342-B048-85BDC9FD1C3A}</a:tableStyleId>
              </a:tblPr>
              <a:tblGrid>
                <a:gridCol w="1168400"/>
                <a:gridCol w="1168400"/>
                <a:gridCol w="1168400"/>
                <a:gridCol w="1168400"/>
                <a:gridCol w="1168400"/>
                <a:gridCol w="1168400"/>
              </a:tblGrid>
              <a:tr h="219558">
                <a:tc gridSpan="3">
                  <a:txBody>
                    <a:bodyPr/>
                    <a:lstStyle/>
                    <a:p>
                      <a:pPr algn="l" fontAlgn="b"/>
                      <a:r>
                        <a:rPr lang="en-US" sz="1200" u="none" strike="noStrike" dirty="0">
                          <a:solidFill>
                            <a:schemeClr val="bg1"/>
                          </a:solidFill>
                          <a:effectLst/>
                        </a:rPr>
                        <a:t>Table 1: Sample Characteristics</a:t>
                      </a:r>
                      <a:endParaRPr lang="en-US" sz="1200" b="0" i="0" u="none" strike="noStrike" dirty="0">
                        <a:solidFill>
                          <a:schemeClr val="bg1"/>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1"/>
                    </a:solidFill>
                  </a:tcPr>
                </a:tc>
                <a:tc hMerge="1">
                  <a:txBody>
                    <a:bodyPr/>
                    <a:lstStyle/>
                    <a:p>
                      <a:endParaRPr lang="en-US"/>
                    </a:p>
                  </a:txBody>
                  <a:tcPr/>
                </a:tc>
                <a:tc hMerge="1">
                  <a:txBody>
                    <a:bodyPr/>
                    <a:lstStyle/>
                    <a:p>
                      <a:endParaRPr lang="en-US"/>
                    </a:p>
                  </a:txBody>
                  <a:tcPr/>
                </a:tc>
                <a:tc>
                  <a:txBody>
                    <a:bodyPr/>
                    <a:lstStyle/>
                    <a:p>
                      <a:pPr algn="l" fontAlgn="b"/>
                      <a:r>
                        <a:rPr lang="sk-SK" sz="1200" u="none" strike="noStrike">
                          <a:solidFill>
                            <a:schemeClr val="bg1"/>
                          </a:solidFill>
                          <a:effectLst/>
                        </a:rPr>
                        <a:t> </a:t>
                      </a:r>
                      <a:endParaRPr lang="sk-SK" sz="1200" b="0" i="0" u="none" strike="noStrike">
                        <a:solidFill>
                          <a:schemeClr val="bg1"/>
                        </a:solidFill>
                        <a:effectLst/>
                        <a:latin typeface="Calibri" charset="0"/>
                      </a:endParaRPr>
                    </a:p>
                  </a:txBody>
                  <a:tcPr marL="12700" marR="12700" marT="12700" marB="0" anchor="b">
                    <a:lnT w="12700" cap="flat" cmpd="sng" algn="ctr">
                      <a:solidFill>
                        <a:schemeClr val="tx1"/>
                      </a:solidFill>
                      <a:prstDash val="solid"/>
                      <a:round/>
                      <a:headEnd type="none" w="med" len="med"/>
                      <a:tailEnd type="none" w="med" len="med"/>
                    </a:lnT>
                    <a:solidFill>
                      <a:schemeClr val="tx1"/>
                    </a:solidFill>
                  </a:tcPr>
                </a:tc>
                <a:tc>
                  <a:txBody>
                    <a:bodyPr/>
                    <a:lstStyle/>
                    <a:p>
                      <a:pPr algn="l" fontAlgn="b"/>
                      <a:r>
                        <a:rPr lang="sk-SK" sz="1200" u="none" strike="noStrike">
                          <a:solidFill>
                            <a:schemeClr val="bg1"/>
                          </a:solidFill>
                          <a:effectLst/>
                        </a:rPr>
                        <a:t> </a:t>
                      </a:r>
                      <a:endParaRPr lang="sk-SK" sz="1200" b="0" i="0" u="none" strike="noStrike">
                        <a:solidFill>
                          <a:schemeClr val="bg1"/>
                        </a:solidFill>
                        <a:effectLst/>
                        <a:latin typeface="Calibri" charset="0"/>
                      </a:endParaRPr>
                    </a:p>
                  </a:txBody>
                  <a:tcPr marL="12700" marR="12700" marT="12700" marB="0" anchor="b">
                    <a:lnT w="12700" cap="flat" cmpd="sng" algn="ctr">
                      <a:solidFill>
                        <a:schemeClr val="tx1"/>
                      </a:solidFill>
                      <a:prstDash val="solid"/>
                      <a:round/>
                      <a:headEnd type="none" w="med" len="med"/>
                      <a:tailEnd type="none" w="med" len="med"/>
                    </a:lnT>
                    <a:solidFill>
                      <a:schemeClr val="tx1"/>
                    </a:solidFill>
                  </a:tcPr>
                </a:tc>
                <a:tc>
                  <a:txBody>
                    <a:bodyPr/>
                    <a:lstStyle/>
                    <a:p>
                      <a:pPr algn="l" fontAlgn="b"/>
                      <a:r>
                        <a:rPr lang="sk-SK" sz="1200" u="none" strike="noStrike" dirty="0">
                          <a:solidFill>
                            <a:schemeClr val="bg1"/>
                          </a:solidFill>
                          <a:effectLst/>
                        </a:rPr>
                        <a:t> </a:t>
                      </a:r>
                      <a:endParaRPr lang="sk-SK" sz="1200" b="0" i="0" u="none" strike="noStrike" dirty="0">
                        <a:solidFill>
                          <a:schemeClr val="bg1"/>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solidFill>
                  </a:tcPr>
                </a:tc>
              </a:tr>
              <a:tr h="275713">
                <a:tc gridSpan="3">
                  <a:txBody>
                    <a:bodyPr/>
                    <a:lstStyle/>
                    <a:p>
                      <a:pPr algn="l" fontAlgn="b"/>
                      <a:r>
                        <a:rPr lang="en-US" sz="1200" b="1" u="none" strike="noStrike" dirty="0">
                          <a:effectLst/>
                        </a:rPr>
                        <a:t>Participant Demographic n= 6504</a:t>
                      </a:r>
                      <a:endParaRPr lang="en-US" sz="1200" b="1" i="0" u="none" strike="noStrike" dirty="0">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en-US" sz="1200" u="none" strike="noStrike">
                          <a:effectLst/>
                        </a:rPr>
                        <a:t>n</a:t>
                      </a:r>
                      <a:endParaRPr lang="en-U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mr-IN" sz="1200" u="none" strike="noStrike">
                          <a:effectLst/>
                        </a:rPr>
                        <a:t>%</a:t>
                      </a:r>
                      <a:endParaRPr lang="mr-IN"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en-US" sz="1200" b="1" u="none" strike="noStrike" dirty="0">
                          <a:effectLst/>
                        </a:rPr>
                        <a:t>Gender</a:t>
                      </a:r>
                      <a:endParaRPr lang="en-US" sz="1200" b="1" i="0" u="none" strike="noStrike" dirty="0">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r" fontAlgn="b"/>
                      <a:r>
                        <a:rPr lang="en-US" sz="1200" u="none" strike="noStrike">
                          <a:effectLst/>
                        </a:rPr>
                        <a:t>Male</a:t>
                      </a:r>
                      <a:endParaRPr lang="en-US" sz="1200" b="0" i="0" u="none" strike="noStrike">
                        <a:solidFill>
                          <a:srgbClr val="000000"/>
                        </a:solidFill>
                        <a:effectLst/>
                        <a:latin typeface="Calibri" charset="0"/>
                      </a:endParaRPr>
                    </a:p>
                  </a:txBody>
                  <a:tcPr marL="12700" marR="1143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en-US" sz="1200" u="none" strike="noStrike">
                          <a:effectLst/>
                        </a:rPr>
                        <a:t>3147</a:t>
                      </a:r>
                      <a:endParaRPr lang="en-U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hr-HR" sz="1200" u="none" strike="noStrike">
                          <a:effectLst/>
                        </a:rPr>
                        <a:t>48.4</a:t>
                      </a:r>
                      <a:endParaRPr lang="hr-HR"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r" fontAlgn="b"/>
                      <a:r>
                        <a:rPr lang="en-US" sz="1200" u="none" strike="noStrike">
                          <a:effectLst/>
                        </a:rPr>
                        <a:t>Female</a:t>
                      </a:r>
                      <a:endParaRPr lang="en-US" sz="1200" b="0" i="0" u="none" strike="noStrike">
                        <a:solidFill>
                          <a:srgbClr val="000000"/>
                        </a:solidFill>
                        <a:effectLst/>
                        <a:latin typeface="Calibri" charset="0"/>
                      </a:endParaRPr>
                    </a:p>
                  </a:txBody>
                  <a:tcPr marL="12700" marR="1143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en-US" sz="1200" u="none" strike="noStrike">
                          <a:effectLst/>
                        </a:rPr>
                        <a:t>3356</a:t>
                      </a:r>
                      <a:endParaRPr lang="en-U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nb-NO" sz="1200" u="none" strike="noStrike">
                          <a:effectLst/>
                        </a:rPr>
                        <a:t>51.6</a:t>
                      </a:r>
                      <a:endParaRPr lang="nb-NO"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en-US" sz="1200" b="1" u="none" strike="noStrike" dirty="0">
                          <a:effectLst/>
                        </a:rPr>
                        <a:t>BMI</a:t>
                      </a:r>
                      <a:endParaRPr lang="en-US" sz="1200" b="1" i="0" u="none" strike="noStrike" dirty="0">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r" fontAlgn="b"/>
                      <a:r>
                        <a:rPr lang="sk-SK" sz="1200" u="none" strike="noStrike">
                          <a:effectLst/>
                        </a:rPr>
                        <a:t> </a:t>
                      </a:r>
                      <a:endParaRPr lang="sk-SK" sz="1200" b="0" i="0" u="none" strike="noStrike">
                        <a:solidFill>
                          <a:srgbClr val="000000"/>
                        </a:solidFill>
                        <a:effectLst/>
                        <a:latin typeface="Calibri" charset="0"/>
                      </a:endParaRPr>
                    </a:p>
                  </a:txBody>
                  <a:tcPr marL="12700" marR="1143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r" fontAlgn="b"/>
                      <a:r>
                        <a:rPr lang="mr-IN" sz="1200" u="none" strike="noStrike">
                          <a:effectLst/>
                        </a:rPr>
                        <a:t>&lt;18.5</a:t>
                      </a:r>
                      <a:endParaRPr lang="mr-IN" sz="1200" b="0" i="0" u="none" strike="noStrike">
                        <a:solidFill>
                          <a:srgbClr val="000000"/>
                        </a:solidFill>
                        <a:effectLst/>
                        <a:latin typeface="Calibri" charset="0"/>
                      </a:endParaRPr>
                    </a:p>
                  </a:txBody>
                  <a:tcPr marL="12700" marR="1143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uk-UA" sz="1200" u="none" strike="noStrike">
                          <a:effectLst/>
                        </a:rPr>
                        <a:t>77</a:t>
                      </a:r>
                      <a:endParaRPr lang="uk-UA"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nb-NO" sz="1200" u="none" strike="noStrike">
                          <a:effectLst/>
                        </a:rPr>
                        <a:t>1.2</a:t>
                      </a:r>
                      <a:endParaRPr lang="nb-NO"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r" fontAlgn="b"/>
                      <a:r>
                        <a:rPr lang="mr-IN" sz="1200" u="none" strike="noStrike">
                          <a:effectLst/>
                        </a:rPr>
                        <a:t>18.5-24.9</a:t>
                      </a:r>
                      <a:endParaRPr lang="mr-IN" sz="1200" b="0" i="0" u="none" strike="noStrike">
                        <a:solidFill>
                          <a:srgbClr val="000000"/>
                        </a:solidFill>
                        <a:effectLst/>
                        <a:latin typeface="Calibri" charset="0"/>
                      </a:endParaRPr>
                    </a:p>
                  </a:txBody>
                  <a:tcPr marL="12700" marR="1143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is-IS" sz="1200" u="none" strike="noStrike">
                          <a:effectLst/>
                        </a:rPr>
                        <a:t>1578</a:t>
                      </a:r>
                      <a:endParaRPr lang="is-I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hr-HR" sz="1200" u="none" strike="noStrike">
                          <a:effectLst/>
                        </a:rPr>
                        <a:t>24.3</a:t>
                      </a:r>
                      <a:endParaRPr lang="hr-HR"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r" fontAlgn="b"/>
                      <a:r>
                        <a:rPr lang="mr-IN" sz="1200" u="none" strike="noStrike">
                          <a:effectLst/>
                        </a:rPr>
                        <a:t>25-29.9</a:t>
                      </a:r>
                      <a:endParaRPr lang="mr-IN" sz="1200" b="0" i="0" u="none" strike="noStrike">
                        <a:solidFill>
                          <a:srgbClr val="000000"/>
                        </a:solidFill>
                        <a:effectLst/>
                        <a:latin typeface="Calibri" charset="0"/>
                      </a:endParaRPr>
                    </a:p>
                  </a:txBody>
                  <a:tcPr marL="12700" marR="1143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cs-CZ" sz="1200" u="none" strike="noStrike">
                          <a:effectLst/>
                        </a:rPr>
                        <a:t>1498</a:t>
                      </a:r>
                      <a:endParaRPr lang="cs-CZ"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is-IS" sz="1200" u="none" strike="noStrike">
                          <a:effectLst/>
                        </a:rPr>
                        <a:t>23</a:t>
                      </a:r>
                      <a:endParaRPr lang="is-IS"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r" fontAlgn="b"/>
                      <a:r>
                        <a:rPr lang="mr-IN" sz="1200" u="none" strike="noStrike">
                          <a:effectLst/>
                        </a:rPr>
                        <a:t>&gt;30</a:t>
                      </a:r>
                      <a:endParaRPr lang="mr-IN" sz="1200" b="0" i="0" u="none" strike="noStrike">
                        <a:solidFill>
                          <a:srgbClr val="000000"/>
                        </a:solidFill>
                        <a:effectLst/>
                        <a:latin typeface="Calibri" charset="0"/>
                      </a:endParaRPr>
                    </a:p>
                  </a:txBody>
                  <a:tcPr marL="12700" marR="1143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solidFill>
                      <a:schemeClr val="bg1"/>
                    </a:solidFill>
                  </a:tcPr>
                </a:tc>
                <a:tc>
                  <a:txBody>
                    <a:bodyPr/>
                    <a:lstStyle/>
                    <a:p>
                      <a:pPr algn="r" fontAlgn="b"/>
                      <a:r>
                        <a:rPr lang="en-US" sz="1200" u="none" strike="noStrike">
                          <a:effectLst/>
                        </a:rPr>
                        <a:t>1961</a:t>
                      </a:r>
                      <a:endParaRPr lang="en-U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nb-NO" sz="1200" u="none" strike="noStrike">
                          <a:effectLst/>
                        </a:rPr>
                        <a:t>30.2</a:t>
                      </a:r>
                      <a:endParaRPr lang="nb-NO"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en-US" sz="1200" b="1" u="none" strike="noStrike" dirty="0" smtClean="0">
                          <a:effectLst/>
                        </a:rPr>
                        <a:t>Age</a:t>
                      </a:r>
                      <a:r>
                        <a:rPr lang="en-US" sz="1200" u="none" strike="noStrike" dirty="0" smtClean="0">
                          <a:effectLst/>
                        </a:rPr>
                        <a:t> ( 29</a:t>
                      </a:r>
                      <a:r>
                        <a:rPr lang="en-US" sz="1200" u="sng" strike="noStrike" dirty="0" smtClean="0">
                          <a:effectLst/>
                        </a:rPr>
                        <a:t>+</a:t>
                      </a:r>
                      <a:r>
                        <a:rPr lang="en-US" sz="1200" u="none" strike="noStrike" dirty="0" smtClean="0">
                          <a:effectLst/>
                        </a:rPr>
                        <a:t>1.775)</a:t>
                      </a:r>
                      <a:endParaRPr lang="en-US" sz="1200" b="1" i="0" u="none" strike="noStrike" dirty="0">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r" fontAlgn="b"/>
                      <a:r>
                        <a:rPr lang="is-IS" sz="1200" u="none" strike="noStrike">
                          <a:effectLst/>
                        </a:rPr>
                        <a:t>25</a:t>
                      </a:r>
                      <a:endParaRPr lang="is-I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en-US" sz="1200" u="none" strike="noStrike">
                          <a:effectLst/>
                        </a:rPr>
                        <a:t>7</a:t>
                      </a:r>
                      <a:endParaRPr lang="en-U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nb-NO" sz="1200" u="none" strike="noStrike">
                          <a:effectLst/>
                        </a:rPr>
                        <a:t>0.1</a:t>
                      </a:r>
                      <a:endParaRPr lang="nb-NO"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r" fontAlgn="b"/>
                      <a:r>
                        <a:rPr lang="is-IS" sz="1200" u="none" strike="noStrike">
                          <a:effectLst/>
                        </a:rPr>
                        <a:t>26</a:t>
                      </a:r>
                      <a:endParaRPr lang="is-I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en-US" sz="1200" u="none" strike="noStrike">
                          <a:effectLst/>
                        </a:rPr>
                        <a:t>464</a:t>
                      </a:r>
                      <a:endParaRPr lang="en-U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nb-NO" sz="1200" u="none" strike="noStrike">
                          <a:effectLst/>
                        </a:rPr>
                        <a:t>7.1</a:t>
                      </a:r>
                      <a:endParaRPr lang="nb-NO"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r" fontAlgn="b"/>
                      <a:r>
                        <a:rPr lang="is-IS" sz="1200" u="none" strike="noStrike">
                          <a:effectLst/>
                        </a:rPr>
                        <a:t>27</a:t>
                      </a:r>
                      <a:endParaRPr lang="is-I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is-IS" sz="1200" u="none" strike="noStrike">
                          <a:effectLst/>
                        </a:rPr>
                        <a:t>724</a:t>
                      </a:r>
                      <a:endParaRPr lang="is-I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nb-NO" sz="1200" u="none" strike="noStrike">
                          <a:effectLst/>
                        </a:rPr>
                        <a:t>11.1</a:t>
                      </a:r>
                      <a:endParaRPr lang="nb-NO"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r" fontAlgn="b"/>
                      <a:r>
                        <a:rPr lang="is-IS" sz="1200" u="none" strike="noStrike">
                          <a:effectLst/>
                        </a:rPr>
                        <a:t>28</a:t>
                      </a:r>
                      <a:endParaRPr lang="is-I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en-US" sz="1200" u="none" strike="noStrike">
                          <a:effectLst/>
                        </a:rPr>
                        <a:t>884</a:t>
                      </a:r>
                      <a:endParaRPr lang="en-U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hr-HR" sz="1200" u="none" strike="noStrike">
                          <a:effectLst/>
                        </a:rPr>
                        <a:t>13.6</a:t>
                      </a:r>
                      <a:endParaRPr lang="hr-HR"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r" fontAlgn="b"/>
                      <a:r>
                        <a:rPr lang="is-IS" sz="1200" u="none" strike="noStrike">
                          <a:effectLst/>
                        </a:rPr>
                        <a:t>29</a:t>
                      </a:r>
                      <a:endParaRPr lang="is-I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en-US" sz="1200" u="none" strike="noStrike">
                          <a:effectLst/>
                        </a:rPr>
                        <a:t>914</a:t>
                      </a:r>
                      <a:endParaRPr lang="en-U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hr-HR" sz="1200" u="none" strike="noStrike">
                          <a:effectLst/>
                        </a:rPr>
                        <a:t>14.1</a:t>
                      </a:r>
                      <a:endParaRPr lang="hr-HR"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r" fontAlgn="b"/>
                      <a:r>
                        <a:rPr lang="en-US" sz="1200" u="none" strike="noStrike">
                          <a:effectLst/>
                        </a:rPr>
                        <a:t>30</a:t>
                      </a:r>
                      <a:endParaRPr lang="en-U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fi-FI" sz="1200" u="none" strike="noStrike">
                          <a:effectLst/>
                        </a:rPr>
                        <a:t>887</a:t>
                      </a:r>
                      <a:endParaRPr lang="fi-FI"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hr-HR" sz="1200" u="none" strike="noStrike">
                          <a:effectLst/>
                        </a:rPr>
                        <a:t>13.6</a:t>
                      </a:r>
                      <a:endParaRPr lang="hr-HR"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r" fontAlgn="b"/>
                      <a:r>
                        <a:rPr lang="en-US" sz="1200" u="none" strike="noStrike">
                          <a:effectLst/>
                        </a:rPr>
                        <a:t>31</a:t>
                      </a:r>
                      <a:endParaRPr lang="en-U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fi-FI" sz="1200" u="none" strike="noStrike">
                          <a:effectLst/>
                        </a:rPr>
                        <a:t>875</a:t>
                      </a:r>
                      <a:endParaRPr lang="fi-FI"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hr-HR" sz="1200" u="none" strike="noStrike">
                          <a:effectLst/>
                        </a:rPr>
                        <a:t>13.5</a:t>
                      </a:r>
                      <a:endParaRPr lang="hr-HR"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19558">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r" fontAlgn="b"/>
                      <a:r>
                        <a:rPr lang="is-IS" sz="1200" u="none" strike="noStrike">
                          <a:effectLst/>
                        </a:rPr>
                        <a:t>32</a:t>
                      </a:r>
                      <a:endParaRPr lang="is-I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is-IS" sz="1200" u="none" strike="noStrike">
                          <a:effectLst/>
                        </a:rPr>
                        <a:t>307</a:t>
                      </a:r>
                      <a:endParaRPr lang="is-I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hr-HR" sz="1200" u="none" strike="noStrike">
                          <a:effectLst/>
                        </a:rPr>
                        <a:t>4.7</a:t>
                      </a:r>
                      <a:endParaRPr lang="hr-HR"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r" fontAlgn="b"/>
                      <a:r>
                        <a:rPr lang="en-US" sz="1200" u="none" strike="noStrike">
                          <a:effectLst/>
                        </a:rPr>
                        <a:t>33</a:t>
                      </a:r>
                      <a:endParaRPr lang="en-U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en-US" sz="1200" u="none" strike="noStrike">
                          <a:effectLst/>
                        </a:rPr>
                        <a:t>45</a:t>
                      </a:r>
                      <a:endParaRPr lang="en-U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nb-NO" sz="1200" u="none" strike="noStrike">
                          <a:effectLst/>
                        </a:rPr>
                        <a:t>0.7</a:t>
                      </a:r>
                      <a:endParaRPr lang="nb-NO"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r" fontAlgn="b"/>
                      <a:r>
                        <a:rPr lang="ru-RU" sz="1200" u="none" strike="noStrike">
                          <a:effectLst/>
                        </a:rPr>
                        <a:t>34</a:t>
                      </a:r>
                      <a:endParaRPr lang="ru-RU"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en-US" sz="1200" u="none" strike="noStrike">
                          <a:effectLst/>
                        </a:rPr>
                        <a:t>7</a:t>
                      </a:r>
                      <a:endParaRPr lang="en-U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nb-NO" sz="1200" u="none" strike="noStrike">
                          <a:effectLst/>
                        </a:rPr>
                        <a:t>0.1</a:t>
                      </a:r>
                      <a:endParaRPr lang="nb-NO"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gridSpan="3">
                  <a:txBody>
                    <a:bodyPr/>
                    <a:lstStyle/>
                    <a:p>
                      <a:pPr algn="l" fontAlgn="b"/>
                      <a:r>
                        <a:rPr lang="en-US" sz="1200" b="1" u="none" strike="noStrike" dirty="0">
                          <a:effectLst/>
                        </a:rPr>
                        <a:t>Education - High School Graduate</a:t>
                      </a:r>
                      <a:endParaRPr lang="en-US" sz="1200" b="1" i="0" u="none" strike="noStrike" dirty="0">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r" fontAlgn="b"/>
                      <a:r>
                        <a:rPr lang="en-US" sz="1200" u="none" strike="noStrike">
                          <a:effectLst/>
                        </a:rPr>
                        <a:t>Yes</a:t>
                      </a:r>
                      <a:endParaRPr lang="en-U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fi-FI" sz="1200" u="none" strike="noStrike">
                          <a:effectLst/>
                        </a:rPr>
                        <a:t>4787</a:t>
                      </a:r>
                      <a:endParaRPr lang="fi-FI"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hr-HR" sz="1200" u="none" strike="noStrike">
                          <a:effectLst/>
                        </a:rPr>
                        <a:t>73.6</a:t>
                      </a:r>
                      <a:endParaRPr lang="hr-HR"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r" fontAlgn="b"/>
                      <a:r>
                        <a:rPr lang="en-US" sz="1200" u="none" strike="noStrike">
                          <a:effectLst/>
                        </a:rPr>
                        <a:t>No</a:t>
                      </a:r>
                      <a:endParaRPr lang="en-U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is-IS" sz="1200" u="none" strike="noStrike">
                          <a:effectLst/>
                        </a:rPr>
                        <a:t>326</a:t>
                      </a:r>
                      <a:endParaRPr lang="is-I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en-US" sz="1200" u="none" strike="noStrike">
                          <a:effectLst/>
                        </a:rPr>
                        <a:t>5</a:t>
                      </a:r>
                      <a:endParaRPr lang="en-US"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gridSpan="2">
                  <a:txBody>
                    <a:bodyPr/>
                    <a:lstStyle/>
                    <a:p>
                      <a:pPr algn="l" fontAlgn="b"/>
                      <a:r>
                        <a:rPr lang="en-US" sz="1200" u="none" strike="noStrike">
                          <a:effectLst/>
                        </a:rPr>
                        <a:t>Health Insurance</a:t>
                      </a:r>
                      <a:endParaRPr lang="en-US" sz="1200" b="1" i="0" u="none" strike="noStrike">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hMerge="1">
                  <a:txBody>
                    <a:bodyPr/>
                    <a:lstStyle/>
                    <a:p>
                      <a:endParaRPr lang="en-US"/>
                    </a:p>
                  </a:txBody>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solidFill>
                      <a:schemeClr val="bg1"/>
                    </a:solidFill>
                  </a:tcPr>
                </a:tc>
                <a:tc>
                  <a:txBody>
                    <a:bodyPr/>
                    <a:lstStyle/>
                    <a:p>
                      <a:pPr algn="r" fontAlgn="b"/>
                      <a:r>
                        <a:rPr lang="en-US" sz="1200" u="none" strike="noStrike">
                          <a:effectLst/>
                        </a:rPr>
                        <a:t>Yes</a:t>
                      </a:r>
                      <a:endParaRPr lang="en-US"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fi-FI" sz="1200" u="none" strike="noStrike">
                          <a:effectLst/>
                        </a:rPr>
                        <a:t>4025</a:t>
                      </a:r>
                      <a:endParaRPr lang="fi-FI" sz="1200" b="0" i="0" u="none" strike="noStrike">
                        <a:solidFill>
                          <a:srgbClr val="000000"/>
                        </a:solidFill>
                        <a:effectLst/>
                        <a:latin typeface="Calibri" charset="0"/>
                      </a:endParaRPr>
                    </a:p>
                  </a:txBody>
                  <a:tcPr marL="12700" marR="12700" marT="12700" marB="0" anchor="b">
                    <a:solidFill>
                      <a:schemeClr val="bg1"/>
                    </a:solidFill>
                  </a:tcPr>
                </a:tc>
                <a:tc>
                  <a:txBody>
                    <a:bodyPr/>
                    <a:lstStyle/>
                    <a:p>
                      <a:pPr algn="r" fontAlgn="b"/>
                      <a:r>
                        <a:rPr lang="nb-NO" sz="1200" u="none" strike="noStrike">
                          <a:effectLst/>
                        </a:rPr>
                        <a:t>61.9</a:t>
                      </a:r>
                      <a:endParaRPr lang="nb-NO" sz="1200" b="0" i="0" u="none" strike="noStrike">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solidFill>
                      <a:schemeClr val="bg1"/>
                    </a:solidFill>
                  </a:tcPr>
                </a:tc>
              </a:tr>
              <a:tr h="275713">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u="none" strike="noStrike" dirty="0">
                          <a:effectLst/>
                        </a:rPr>
                        <a:t>No</a:t>
                      </a:r>
                      <a:endParaRPr lang="en-US" sz="1200" b="0" i="0" u="none" strike="noStrike" dirty="0">
                        <a:solidFill>
                          <a:srgbClr val="000000"/>
                        </a:solidFill>
                        <a:effectLst/>
                        <a:latin typeface="Calibri" charset="0"/>
                      </a:endParaRPr>
                    </a:p>
                  </a:txBody>
                  <a:tcPr marL="12700" marR="12700" marT="12700"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is-IS" sz="1200" u="none" strike="noStrike" dirty="0">
                          <a:effectLst/>
                        </a:rPr>
                        <a:t>1084</a:t>
                      </a:r>
                      <a:endParaRPr lang="is-IS" sz="1200" b="0" i="0" u="none" strike="noStrike" dirty="0">
                        <a:solidFill>
                          <a:srgbClr val="000000"/>
                        </a:solidFill>
                        <a:effectLst/>
                        <a:latin typeface="Calibri" charset="0"/>
                      </a:endParaRPr>
                    </a:p>
                  </a:txBody>
                  <a:tcPr marL="12700" marR="12700" marT="12700" marB="0" anchor="b">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hr-HR" sz="1200" u="none" strike="noStrike" dirty="0">
                          <a:effectLst/>
                        </a:rPr>
                        <a:t>16.7</a:t>
                      </a:r>
                      <a:endParaRPr lang="hr-HR" sz="1200" b="0" i="0" u="none" strike="noStrike" dirty="0">
                        <a:solidFill>
                          <a:srgbClr val="000000"/>
                        </a:solidFill>
                        <a:effectLst/>
                        <a:latin typeface="Calibri" charset="0"/>
                      </a:endParaRPr>
                    </a:p>
                  </a:txBody>
                  <a:tcPr marL="12700" marR="12700" marT="1270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8" name="Picture 7"/>
          <p:cNvPicPr>
            <a:picLocks noChangeAspect="1"/>
          </p:cNvPicPr>
          <p:nvPr/>
        </p:nvPicPr>
        <p:blipFill>
          <a:blip r:embed="rId3"/>
          <a:stretch>
            <a:fillRect/>
          </a:stretch>
        </p:blipFill>
        <p:spPr>
          <a:xfrm>
            <a:off x="15920947" y="14359922"/>
            <a:ext cx="8501129" cy="6781800"/>
          </a:xfrm>
          <a:prstGeom prst="rect">
            <a:avLst/>
          </a:prstGeom>
        </p:spPr>
      </p:pic>
      <p:pic>
        <p:nvPicPr>
          <p:cNvPr id="29" name="Picture 28"/>
          <p:cNvPicPr>
            <a:picLocks noChangeAspect="1"/>
          </p:cNvPicPr>
          <p:nvPr/>
        </p:nvPicPr>
        <p:blipFill>
          <a:blip r:embed="rId4"/>
          <a:stretch>
            <a:fillRect/>
          </a:stretch>
        </p:blipFill>
        <p:spPr>
          <a:xfrm>
            <a:off x="16485083" y="6320877"/>
            <a:ext cx="7907957" cy="6566543"/>
          </a:xfrm>
          <a:prstGeom prst="rect">
            <a:avLst/>
          </a:prstGeom>
        </p:spPr>
      </p:pic>
      <p:sp>
        <p:nvSpPr>
          <p:cNvPr id="32" name="TextBox 31"/>
          <p:cNvSpPr txBox="1"/>
          <p:nvPr/>
        </p:nvSpPr>
        <p:spPr>
          <a:xfrm>
            <a:off x="14325600" y="5815317"/>
            <a:ext cx="8229600" cy="692497"/>
          </a:xfrm>
          <a:prstGeom prst="rect">
            <a:avLst/>
          </a:prstGeom>
          <a:noFill/>
        </p:spPr>
        <p:txBody>
          <a:bodyPr wrap="square">
            <a:spAutoFit/>
          </a:bodyPr>
          <a:lstStyle>
            <a:lvl1pPr>
              <a:defRPr sz="8600">
                <a:solidFill>
                  <a:schemeClr val="tx1"/>
                </a:solidFill>
                <a:latin typeface="Arial" charset="0"/>
              </a:defRPr>
            </a:lvl1pPr>
            <a:lvl2pPr marL="742950" indent="-285750">
              <a:defRPr sz="8600">
                <a:solidFill>
                  <a:schemeClr val="tx1"/>
                </a:solidFill>
                <a:latin typeface="Arial" charset="0"/>
              </a:defRPr>
            </a:lvl2pPr>
            <a:lvl3pPr marL="1143000" indent="-228600">
              <a:defRPr sz="8600">
                <a:solidFill>
                  <a:schemeClr val="tx1"/>
                </a:solidFill>
                <a:latin typeface="Arial" charset="0"/>
              </a:defRPr>
            </a:lvl3pPr>
            <a:lvl4pPr marL="1600200" indent="-228600">
              <a:defRPr sz="8600">
                <a:solidFill>
                  <a:schemeClr val="tx1"/>
                </a:solidFill>
                <a:latin typeface="Arial" charset="0"/>
              </a:defRPr>
            </a:lvl4pPr>
            <a:lvl5pPr marL="2057400" indent="-22860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defRPr/>
            </a:pPr>
            <a:r>
              <a:rPr lang="en-US" altLang="en-US" sz="3900" b="1" smtClean="0">
                <a:effectLst>
                  <a:outerShdw blurRad="38100" dist="38100" dir="2700000" algn="tl">
                    <a:srgbClr val="C0C0C0"/>
                  </a:outerShdw>
                </a:effectLst>
                <a:latin typeface="Tw Cen MT Condensed Extra Bold" pitchFamily="34" charset="0"/>
              </a:rPr>
              <a:t>Results: Bivariate </a:t>
            </a:r>
            <a:r>
              <a:rPr lang="en-US" altLang="en-US" sz="3900" b="1" dirty="0" smtClean="0">
                <a:effectLst>
                  <a:outerShdw blurRad="38100" dist="38100" dir="2700000" algn="tl">
                    <a:srgbClr val="C0C0C0"/>
                  </a:outerShdw>
                </a:effectLst>
                <a:latin typeface="Tw Cen MT Condensed Extra Bold" pitchFamily="34" charset="0"/>
              </a:rPr>
              <a:t>Graphics</a:t>
            </a:r>
            <a:endParaRPr lang="en-US" sz="3900" dirty="0"/>
          </a:p>
        </p:txBody>
      </p:sp>
      <p:graphicFrame>
        <p:nvGraphicFramePr>
          <p:cNvPr id="11" name="Table 10"/>
          <p:cNvGraphicFramePr>
            <a:graphicFrameLocks noGrp="1"/>
          </p:cNvGraphicFramePr>
          <p:nvPr>
            <p:extLst>
              <p:ext uri="{D42A27DB-BD31-4B8C-83A1-F6EECF244321}">
                <p14:modId xmlns:p14="http://schemas.microsoft.com/office/powerpoint/2010/main" val="1180903379"/>
              </p:ext>
            </p:extLst>
          </p:nvPr>
        </p:nvGraphicFramePr>
        <p:xfrm>
          <a:off x="14650794" y="24789702"/>
          <a:ext cx="11389211" cy="4460967"/>
        </p:xfrm>
        <a:graphic>
          <a:graphicData uri="http://schemas.openxmlformats.org/drawingml/2006/table">
            <a:tbl>
              <a:tblPr firstRow="1" bandRow="1">
                <a:tableStyleId>{5C22544A-7EE6-4342-B048-85BDC9FD1C3A}</a:tableStyleId>
              </a:tblPr>
              <a:tblGrid>
                <a:gridCol w="2942432"/>
                <a:gridCol w="1872456"/>
                <a:gridCol w="2078512"/>
                <a:gridCol w="2049389"/>
                <a:gridCol w="2446422"/>
              </a:tblGrid>
              <a:tr h="504053">
                <a:tc gridSpan="5">
                  <a:txBody>
                    <a:bodyPr/>
                    <a:lstStyle/>
                    <a:p>
                      <a:r>
                        <a:rPr lang="en-US" dirty="0" smtClean="0">
                          <a:solidFill>
                            <a:schemeClr val="bg1"/>
                          </a:solidFill>
                        </a:rPr>
                        <a:t>Table 2: Relationship between Fast</a:t>
                      </a:r>
                      <a:r>
                        <a:rPr lang="en-US" baseline="0" dirty="0" smtClean="0">
                          <a:solidFill>
                            <a:schemeClr val="bg1"/>
                          </a:solidFill>
                        </a:rPr>
                        <a:t> </a:t>
                      </a:r>
                      <a:r>
                        <a:rPr lang="en-US" dirty="0" smtClean="0">
                          <a:solidFill>
                            <a:schemeClr val="bg1"/>
                          </a:solidFill>
                        </a:rPr>
                        <a:t>Food</a:t>
                      </a:r>
                      <a:r>
                        <a:rPr lang="en-US" baseline="0" dirty="0" smtClean="0">
                          <a:solidFill>
                            <a:schemeClr val="bg1"/>
                          </a:solidFill>
                        </a:rPr>
                        <a:t> Consumption and BMI</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753548">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B*</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SE**</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P-Value</a:t>
                      </a: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t>CI***</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r>
              <a:tr h="753548">
                <a:tc>
                  <a:txBody>
                    <a:bodyPr/>
                    <a:lstStyle/>
                    <a:p>
                      <a:r>
                        <a:rPr lang="en-US" dirty="0" smtClean="0"/>
                        <a:t>BMI</a:t>
                      </a:r>
                      <a:endParaRPr 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en-US" dirty="0" smtClean="0"/>
                        <a:t>0.336</a:t>
                      </a:r>
                      <a:endParaRPr lang="en-US" dirty="0"/>
                    </a:p>
                  </a:txBody>
                  <a:tcPr>
                    <a:solidFill>
                      <a:schemeClr val="bg1"/>
                    </a:solidFill>
                  </a:tcPr>
                </a:tc>
                <a:tc>
                  <a:txBody>
                    <a:bodyPr/>
                    <a:lstStyle/>
                    <a:p>
                      <a:r>
                        <a:rPr lang="en-US" dirty="0" smtClean="0"/>
                        <a:t>0.069</a:t>
                      </a:r>
                      <a:endParaRPr lang="en-US" dirty="0"/>
                    </a:p>
                  </a:txBody>
                  <a:tcPr>
                    <a:solidFill>
                      <a:schemeClr val="bg1"/>
                    </a:solidFill>
                  </a:tcPr>
                </a:tc>
                <a:tc>
                  <a:txBody>
                    <a:bodyPr/>
                    <a:lstStyle/>
                    <a:p>
                      <a:r>
                        <a:rPr lang="en-US" dirty="0" smtClean="0"/>
                        <a:t>&lt;0.001</a:t>
                      </a:r>
                      <a:endParaRPr lang="en-US" dirty="0"/>
                    </a:p>
                  </a:txBody>
                  <a:tcPr>
                    <a:solidFill>
                      <a:schemeClr val="bg1"/>
                    </a:solidFill>
                  </a:tcPr>
                </a:tc>
                <a:tc>
                  <a:txBody>
                    <a:bodyPr/>
                    <a:lstStyle/>
                    <a:p>
                      <a:r>
                        <a:rPr lang="en-US" dirty="0" smtClean="0"/>
                        <a:t>1.22-1.603</a:t>
                      </a:r>
                      <a:endParaRPr lang="en-US" dirty="0"/>
                    </a:p>
                  </a:txBody>
                  <a:tcPr>
                    <a:lnR w="12700" cap="flat" cmpd="sng" algn="ctr">
                      <a:solidFill>
                        <a:schemeClr val="tx1"/>
                      </a:solidFill>
                      <a:prstDash val="solid"/>
                      <a:round/>
                      <a:headEnd type="none" w="med" len="med"/>
                      <a:tailEnd type="none" w="med" len="med"/>
                    </a:lnR>
                    <a:solidFill>
                      <a:schemeClr val="bg1"/>
                    </a:solidFill>
                  </a:tcPr>
                </a:tc>
              </a:tr>
              <a:tr h="867129">
                <a:tc>
                  <a:txBody>
                    <a:bodyPr/>
                    <a:lstStyle/>
                    <a:p>
                      <a:r>
                        <a:rPr lang="en-US" dirty="0" smtClean="0"/>
                        <a:t>Health Insurance</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-0.255</a:t>
                      </a:r>
                      <a:endParaRPr lang="en-US" dirty="0"/>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0.085</a:t>
                      </a:r>
                      <a:endParaRPr lang="en-US" dirty="0"/>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0.003</a:t>
                      </a:r>
                      <a:endParaRPr lang="en-US" dirty="0"/>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0.656-0.915</a:t>
                      </a:r>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r>
              <a:tr h="431068">
                <a:tc gridSpan="5">
                  <a:txBody>
                    <a:bodyPr/>
                    <a:lstStyle/>
                    <a:p>
                      <a:r>
                        <a:rPr lang="en-US" dirty="0" smtClean="0"/>
                        <a:t>* Regression Coefficient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98073">
                <a:tc gridSpan="5">
                  <a:txBody>
                    <a:bodyPr/>
                    <a:lstStyle/>
                    <a:p>
                      <a:r>
                        <a:rPr lang="en-US" dirty="0" smtClean="0"/>
                        <a:t>** Standard Error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753548">
                <a:tc gridSpan="5">
                  <a:txBody>
                    <a:bodyPr/>
                    <a:lstStyle/>
                    <a:p>
                      <a:r>
                        <a:rPr lang="en-US" dirty="0" smtClean="0"/>
                        <a:t>*** Confidence Interval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r>
            </a:tbl>
          </a:graphicData>
        </a:graphic>
      </p:graphicFrame>
      <p:sp>
        <p:nvSpPr>
          <p:cNvPr id="35" name="Text Box 65"/>
          <p:cNvSpPr txBox="1">
            <a:spLocks noChangeArrowheads="1"/>
          </p:cNvSpPr>
          <p:nvPr/>
        </p:nvSpPr>
        <p:spPr bwMode="auto">
          <a:xfrm>
            <a:off x="14490833" y="12680014"/>
            <a:ext cx="11950567" cy="2006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6476" tIns="33238" rIns="66476" bIns="33238">
            <a:spAutoFit/>
          </a:bodyPr>
          <a:lstStyle>
            <a:lvl1pPr defTabSz="665163">
              <a:defRPr sz="8600">
                <a:solidFill>
                  <a:schemeClr val="tx1"/>
                </a:solidFill>
                <a:latin typeface="Arial" charset="0"/>
              </a:defRPr>
            </a:lvl1pPr>
            <a:lvl2pPr marL="742950" indent="-285750" defTabSz="665163">
              <a:defRPr sz="8600">
                <a:solidFill>
                  <a:schemeClr val="tx1"/>
                </a:solidFill>
                <a:latin typeface="Arial" charset="0"/>
              </a:defRPr>
            </a:lvl2pPr>
            <a:lvl3pPr marL="1143000" indent="-228600" defTabSz="665163">
              <a:defRPr sz="8600">
                <a:solidFill>
                  <a:schemeClr val="tx1"/>
                </a:solidFill>
                <a:latin typeface="Arial" charset="0"/>
              </a:defRPr>
            </a:lvl3pPr>
            <a:lvl4pPr marL="1600200" indent="-228600" defTabSz="665163">
              <a:defRPr sz="8600">
                <a:solidFill>
                  <a:schemeClr val="tx1"/>
                </a:solidFill>
                <a:latin typeface="Arial" charset="0"/>
              </a:defRPr>
            </a:lvl4pPr>
            <a:lvl5pPr marL="2057400" indent="-228600" defTabSz="665163">
              <a:defRPr sz="8600">
                <a:solidFill>
                  <a:schemeClr val="tx1"/>
                </a:solidFill>
                <a:latin typeface="Arial" charset="0"/>
              </a:defRPr>
            </a:lvl5pPr>
            <a:lvl6pPr marL="2514600" indent="-228600" defTabSz="665163" eaLnBrk="0" fontAlgn="base" hangingPunct="0">
              <a:spcBef>
                <a:spcPct val="0"/>
              </a:spcBef>
              <a:spcAft>
                <a:spcPct val="0"/>
              </a:spcAft>
              <a:defRPr sz="8600">
                <a:solidFill>
                  <a:schemeClr val="tx1"/>
                </a:solidFill>
                <a:latin typeface="Arial" charset="0"/>
              </a:defRPr>
            </a:lvl6pPr>
            <a:lvl7pPr marL="2971800" indent="-228600" defTabSz="665163" eaLnBrk="0" fontAlgn="base" hangingPunct="0">
              <a:spcBef>
                <a:spcPct val="0"/>
              </a:spcBef>
              <a:spcAft>
                <a:spcPct val="0"/>
              </a:spcAft>
              <a:defRPr sz="8600">
                <a:solidFill>
                  <a:schemeClr val="tx1"/>
                </a:solidFill>
                <a:latin typeface="Arial" charset="0"/>
              </a:defRPr>
            </a:lvl7pPr>
            <a:lvl8pPr marL="3429000" indent="-228600" defTabSz="665163" eaLnBrk="0" fontAlgn="base" hangingPunct="0">
              <a:spcBef>
                <a:spcPct val="0"/>
              </a:spcBef>
              <a:spcAft>
                <a:spcPct val="0"/>
              </a:spcAft>
              <a:defRPr sz="8600">
                <a:solidFill>
                  <a:schemeClr val="tx1"/>
                </a:solidFill>
                <a:latin typeface="Arial" charset="0"/>
              </a:defRPr>
            </a:lvl8pPr>
            <a:lvl9pPr marL="3886200" indent="-228600" defTabSz="665163" eaLnBrk="0" fontAlgn="base" hangingPunct="0">
              <a:spcBef>
                <a:spcPct val="0"/>
              </a:spcBef>
              <a:spcAft>
                <a:spcPct val="0"/>
              </a:spcAft>
              <a:defRPr sz="8600">
                <a:solidFill>
                  <a:schemeClr val="tx1"/>
                </a:solidFill>
                <a:latin typeface="Arial" charset="0"/>
              </a:defRPr>
            </a:lvl9pPr>
          </a:lstStyle>
          <a:p>
            <a:r>
              <a:rPr lang="en-US" altLang="en-US" sz="2500" dirty="0" smtClean="0">
                <a:effectLst>
                  <a:outerShdw blurRad="38100" dist="38100" dir="2700000" algn="tl">
                    <a:srgbClr val="C0C0C0"/>
                  </a:outerShdw>
                </a:effectLst>
                <a:latin typeface="Calibri" charset="0"/>
                <a:ea typeface="Calibri" charset="0"/>
                <a:cs typeface="Calibri" charset="0"/>
              </a:rPr>
              <a:t>Figure 1: This figure shows the relationship between education status and fast food consumption per week. The mean for fast food consumption in those who graduated is 2.28 (</a:t>
            </a:r>
            <a:r>
              <a:rPr lang="en-US" altLang="en-US" sz="2500" u="sng" dirty="0" smtClean="0">
                <a:effectLst>
                  <a:outerShdw blurRad="38100" dist="38100" dir="2700000" algn="tl">
                    <a:srgbClr val="C0C0C0"/>
                  </a:outerShdw>
                </a:effectLst>
                <a:latin typeface="Calibri" charset="0"/>
                <a:ea typeface="Calibri" charset="0"/>
                <a:cs typeface="Calibri" charset="0"/>
              </a:rPr>
              <a:t>+</a:t>
            </a:r>
            <a:r>
              <a:rPr lang="en-US" altLang="en-US" sz="2500" dirty="0" smtClean="0">
                <a:effectLst>
                  <a:outerShdw blurRad="38100" dist="38100" dir="2700000" algn="tl">
                    <a:srgbClr val="C0C0C0"/>
                  </a:outerShdw>
                </a:effectLst>
                <a:latin typeface="Calibri" charset="0"/>
                <a:ea typeface="Calibri" charset="0"/>
                <a:cs typeface="Calibri" charset="0"/>
              </a:rPr>
              <a:t>2.694). The mean for fast food consumption for those did not graduate is 3.26(</a:t>
            </a:r>
            <a:r>
              <a:rPr lang="en-US" altLang="en-US" sz="2500" u="sng" dirty="0" smtClean="0">
                <a:effectLst>
                  <a:outerShdw blurRad="38100" dist="38100" dir="2700000" algn="tl">
                    <a:srgbClr val="C0C0C0"/>
                  </a:outerShdw>
                </a:effectLst>
                <a:latin typeface="Calibri" charset="0"/>
                <a:ea typeface="Calibri" charset="0"/>
                <a:cs typeface="Calibri" charset="0"/>
              </a:rPr>
              <a:t>+</a:t>
            </a:r>
            <a:r>
              <a:rPr lang="en-US" altLang="en-US" sz="2500" dirty="0" smtClean="0">
                <a:effectLst>
                  <a:outerShdw blurRad="38100" dist="38100" dir="2700000" algn="tl">
                    <a:srgbClr val="C0C0C0"/>
                  </a:outerShdw>
                </a:effectLst>
                <a:latin typeface="Calibri" charset="0"/>
                <a:ea typeface="Calibri" charset="0"/>
                <a:cs typeface="Calibri" charset="0"/>
              </a:rPr>
              <a:t>4.492). The p-value is &lt;.001 and the CI is .480-1.486.  </a:t>
            </a:r>
            <a:endParaRPr lang="en-US" altLang="en-US" sz="2500" dirty="0">
              <a:effectLst>
                <a:outerShdw blurRad="38100" dist="38100" dir="2700000" algn="tl">
                  <a:srgbClr val="C0C0C0"/>
                </a:outerShdw>
              </a:effectLst>
              <a:latin typeface="Calibri" charset="0"/>
              <a:ea typeface="Calibri" charset="0"/>
              <a:cs typeface="Calibri" charset="0"/>
            </a:endParaRPr>
          </a:p>
          <a:p>
            <a:endParaRPr lang="en-US" altLang="en-US" sz="2600" dirty="0">
              <a:effectLst>
                <a:outerShdw blurRad="38100" dist="38100" dir="2700000" algn="tl">
                  <a:srgbClr val="C0C0C0"/>
                </a:outerShdw>
              </a:effectLst>
              <a:latin typeface="Calibri" charset="0"/>
              <a:ea typeface="Calibri" charset="0"/>
              <a:cs typeface="Calibri" charset="0"/>
            </a:endParaRPr>
          </a:p>
        </p:txBody>
      </p:sp>
      <p:sp>
        <p:nvSpPr>
          <p:cNvPr id="36" name="Text Box 65"/>
          <p:cNvSpPr txBox="1">
            <a:spLocks noChangeArrowheads="1"/>
          </p:cNvSpPr>
          <p:nvPr/>
        </p:nvSpPr>
        <p:spPr bwMode="auto">
          <a:xfrm>
            <a:off x="14549459" y="20991804"/>
            <a:ext cx="11891941" cy="2006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6476" tIns="33238" rIns="66476" bIns="33238">
            <a:spAutoFit/>
          </a:bodyPr>
          <a:lstStyle>
            <a:lvl1pPr defTabSz="665163">
              <a:defRPr sz="8600">
                <a:solidFill>
                  <a:schemeClr val="tx1"/>
                </a:solidFill>
                <a:latin typeface="Arial" charset="0"/>
              </a:defRPr>
            </a:lvl1pPr>
            <a:lvl2pPr marL="742950" indent="-285750" defTabSz="665163">
              <a:defRPr sz="8600">
                <a:solidFill>
                  <a:schemeClr val="tx1"/>
                </a:solidFill>
                <a:latin typeface="Arial" charset="0"/>
              </a:defRPr>
            </a:lvl2pPr>
            <a:lvl3pPr marL="1143000" indent="-228600" defTabSz="665163">
              <a:defRPr sz="8600">
                <a:solidFill>
                  <a:schemeClr val="tx1"/>
                </a:solidFill>
                <a:latin typeface="Arial" charset="0"/>
              </a:defRPr>
            </a:lvl3pPr>
            <a:lvl4pPr marL="1600200" indent="-228600" defTabSz="665163">
              <a:defRPr sz="8600">
                <a:solidFill>
                  <a:schemeClr val="tx1"/>
                </a:solidFill>
                <a:latin typeface="Arial" charset="0"/>
              </a:defRPr>
            </a:lvl4pPr>
            <a:lvl5pPr marL="2057400" indent="-228600" defTabSz="665163">
              <a:defRPr sz="8600">
                <a:solidFill>
                  <a:schemeClr val="tx1"/>
                </a:solidFill>
                <a:latin typeface="Arial" charset="0"/>
              </a:defRPr>
            </a:lvl5pPr>
            <a:lvl6pPr marL="2514600" indent="-228600" defTabSz="665163" eaLnBrk="0" fontAlgn="base" hangingPunct="0">
              <a:spcBef>
                <a:spcPct val="0"/>
              </a:spcBef>
              <a:spcAft>
                <a:spcPct val="0"/>
              </a:spcAft>
              <a:defRPr sz="8600">
                <a:solidFill>
                  <a:schemeClr val="tx1"/>
                </a:solidFill>
                <a:latin typeface="Arial" charset="0"/>
              </a:defRPr>
            </a:lvl6pPr>
            <a:lvl7pPr marL="2971800" indent="-228600" defTabSz="665163" eaLnBrk="0" fontAlgn="base" hangingPunct="0">
              <a:spcBef>
                <a:spcPct val="0"/>
              </a:spcBef>
              <a:spcAft>
                <a:spcPct val="0"/>
              </a:spcAft>
              <a:defRPr sz="8600">
                <a:solidFill>
                  <a:schemeClr val="tx1"/>
                </a:solidFill>
                <a:latin typeface="Arial" charset="0"/>
              </a:defRPr>
            </a:lvl7pPr>
            <a:lvl8pPr marL="3429000" indent="-228600" defTabSz="665163" eaLnBrk="0" fontAlgn="base" hangingPunct="0">
              <a:spcBef>
                <a:spcPct val="0"/>
              </a:spcBef>
              <a:spcAft>
                <a:spcPct val="0"/>
              </a:spcAft>
              <a:defRPr sz="8600">
                <a:solidFill>
                  <a:schemeClr val="tx1"/>
                </a:solidFill>
                <a:latin typeface="Arial" charset="0"/>
              </a:defRPr>
            </a:lvl8pPr>
            <a:lvl9pPr marL="3886200" indent="-228600" defTabSz="665163" eaLnBrk="0" fontAlgn="base" hangingPunct="0">
              <a:spcBef>
                <a:spcPct val="0"/>
              </a:spcBef>
              <a:spcAft>
                <a:spcPct val="0"/>
              </a:spcAft>
              <a:defRPr sz="8600">
                <a:solidFill>
                  <a:schemeClr val="tx1"/>
                </a:solidFill>
                <a:latin typeface="Arial" charset="0"/>
              </a:defRPr>
            </a:lvl9pPr>
          </a:lstStyle>
          <a:p>
            <a:r>
              <a:rPr lang="en-US" altLang="en-US" sz="2500" dirty="0" smtClean="0">
                <a:effectLst>
                  <a:outerShdw blurRad="38100" dist="38100" dir="2700000" algn="tl">
                    <a:srgbClr val="C0C0C0"/>
                  </a:outerShdw>
                </a:effectLst>
                <a:latin typeface="Calibri" charset="0"/>
                <a:ea typeface="Calibri" charset="0"/>
                <a:cs typeface="Calibri" charset="0"/>
              </a:rPr>
              <a:t>Figure 2: This figure shows the relationship between health insurance status and fast food consumption per week. The mean for fast food consumption for those with health insurance is 2.22(</a:t>
            </a:r>
            <a:r>
              <a:rPr lang="en-US" altLang="en-US" sz="2500" u="sng" dirty="0" smtClean="0">
                <a:effectLst>
                  <a:outerShdw blurRad="38100" dist="38100" dir="2700000" algn="tl">
                    <a:srgbClr val="C0C0C0"/>
                  </a:outerShdw>
                </a:effectLst>
                <a:latin typeface="Calibri" charset="0"/>
                <a:ea typeface="Calibri" charset="0"/>
                <a:cs typeface="Calibri" charset="0"/>
              </a:rPr>
              <a:t>+</a:t>
            </a:r>
            <a:r>
              <a:rPr lang="en-US" altLang="en-US" sz="2500" dirty="0" smtClean="0">
                <a:effectLst>
                  <a:outerShdw blurRad="38100" dist="38100" dir="2700000" algn="tl">
                    <a:srgbClr val="C0C0C0"/>
                  </a:outerShdw>
                </a:effectLst>
                <a:latin typeface="Calibri" charset="0"/>
                <a:ea typeface="Calibri" charset="0"/>
                <a:cs typeface="Calibri" charset="0"/>
              </a:rPr>
              <a:t>2.680). The mean for fast food consumption for those without health insurance is 2.77(</a:t>
            </a:r>
            <a:r>
              <a:rPr lang="en-US" altLang="en-US" sz="2500" u="sng" dirty="0" smtClean="0">
                <a:effectLst>
                  <a:outerShdw blurRad="38100" dist="38100" dir="2700000" algn="tl">
                    <a:srgbClr val="C0C0C0"/>
                  </a:outerShdw>
                </a:effectLst>
                <a:latin typeface="Calibri" charset="0"/>
                <a:ea typeface="Calibri" charset="0"/>
                <a:cs typeface="Calibri" charset="0"/>
              </a:rPr>
              <a:t>+</a:t>
            </a:r>
            <a:r>
              <a:rPr lang="en-US" altLang="en-US" sz="2500" dirty="0" smtClean="0">
                <a:effectLst>
                  <a:outerShdw blurRad="38100" dist="38100" dir="2700000" algn="tl">
                    <a:srgbClr val="C0C0C0"/>
                  </a:outerShdw>
                </a:effectLst>
                <a:latin typeface="Calibri" charset="0"/>
                <a:ea typeface="Calibri" charset="0"/>
                <a:cs typeface="Calibri" charset="0"/>
              </a:rPr>
              <a:t>3.384). The p-value is &lt;.001 and the CI is .329-.769.</a:t>
            </a:r>
            <a:endParaRPr lang="en-US" altLang="en-US" sz="2500" dirty="0">
              <a:effectLst>
                <a:outerShdw blurRad="38100" dist="38100" dir="2700000" algn="tl">
                  <a:srgbClr val="C0C0C0"/>
                </a:outerShdw>
              </a:effectLst>
              <a:latin typeface="Calibri" charset="0"/>
              <a:ea typeface="Calibri" charset="0"/>
              <a:cs typeface="Calibri" charset="0"/>
            </a:endParaRPr>
          </a:p>
          <a:p>
            <a:endParaRPr lang="en-US" altLang="en-US" sz="2600" dirty="0">
              <a:effectLst>
                <a:outerShdw blurRad="38100" dist="38100" dir="2700000" algn="tl">
                  <a:srgbClr val="C0C0C0"/>
                </a:outerShdw>
              </a:effectLst>
              <a:latin typeface="Calibri" charset="0"/>
              <a:ea typeface="Calibri" charset="0"/>
              <a:cs typeface="Calibri" charset="0"/>
            </a:endParaRPr>
          </a:p>
        </p:txBody>
      </p:sp>
      <p:sp>
        <p:nvSpPr>
          <p:cNvPr id="12" name="TextBox 11"/>
          <p:cNvSpPr txBox="1"/>
          <p:nvPr/>
        </p:nvSpPr>
        <p:spPr>
          <a:xfrm>
            <a:off x="14518790" y="29489400"/>
            <a:ext cx="11607799" cy="2015936"/>
          </a:xfrm>
          <a:prstGeom prst="rect">
            <a:avLst/>
          </a:prstGeom>
          <a:noFill/>
        </p:spPr>
        <p:txBody>
          <a:bodyPr wrap="square" rtlCol="0">
            <a:spAutoFit/>
          </a:bodyPr>
          <a:lstStyle/>
          <a:p>
            <a:r>
              <a:rPr lang="en-US" sz="2500" dirty="0" smtClean="0">
                <a:latin typeface="Calibri" charset="0"/>
                <a:ea typeface="Calibri" charset="0"/>
                <a:cs typeface="Calibri" charset="0"/>
              </a:rPr>
              <a:t>Table 2: A binary logistic regression was conducted between fast food consumption and BMI with health insurance status as the binary confounder. The regression coefficient for the relationship between fast food consumption and BMI is .336 with 95% CI of 1.22-1.603, p-value of &lt;.001. When the binary health insurance confounder was added to the test, the regression coefficient was -.255, 95% CI .656-.915, p=.003.</a:t>
            </a:r>
            <a:endParaRPr lang="en-US" sz="2500" dirty="0">
              <a:latin typeface="Calibri" charset="0"/>
              <a:ea typeface="Calibri" charset="0"/>
              <a:cs typeface="Calibri" charset="0"/>
            </a:endParaRPr>
          </a:p>
        </p:txBody>
      </p:sp>
      <p:sp>
        <p:nvSpPr>
          <p:cNvPr id="13" name="TextBox 12"/>
          <p:cNvSpPr txBox="1"/>
          <p:nvPr/>
        </p:nvSpPr>
        <p:spPr>
          <a:xfrm>
            <a:off x="27508201" y="6837044"/>
            <a:ext cx="15316200" cy="10095071"/>
          </a:xfrm>
          <a:prstGeom prst="rect">
            <a:avLst/>
          </a:prstGeom>
          <a:noFill/>
        </p:spPr>
        <p:txBody>
          <a:bodyPr wrap="square" rtlCol="0">
            <a:spAutoFit/>
          </a:bodyPr>
          <a:lstStyle/>
          <a:p>
            <a:r>
              <a:rPr lang="en-US" sz="3000" dirty="0" smtClean="0">
                <a:ea typeface="Arial" charset="0"/>
                <a:cs typeface="Arial" charset="0"/>
              </a:rPr>
              <a:t>This study conducted an independent sample t-test and found that the participants who graduated from high school had better dietary habits since those participants consumed significantly less fast food (2.28 times per week </a:t>
            </a:r>
            <a:r>
              <a:rPr lang="en-US" sz="3000" u="sng" dirty="0" smtClean="0">
                <a:ea typeface="Arial" charset="0"/>
                <a:cs typeface="Arial" charset="0"/>
              </a:rPr>
              <a:t>+ </a:t>
            </a:r>
            <a:r>
              <a:rPr lang="en-US" sz="3000" dirty="0" smtClean="0">
                <a:ea typeface="Arial" charset="0"/>
                <a:cs typeface="Arial" charset="0"/>
              </a:rPr>
              <a:t>2.694) compared to those who did not graduate high school (3.26 times per week </a:t>
            </a:r>
            <a:r>
              <a:rPr lang="en-US" sz="3000" u="sng" dirty="0" smtClean="0">
                <a:ea typeface="Arial" charset="0"/>
                <a:cs typeface="Arial" charset="0"/>
              </a:rPr>
              <a:t>+</a:t>
            </a:r>
            <a:r>
              <a:rPr lang="en-US" sz="3000" dirty="0" smtClean="0">
                <a:ea typeface="Arial" charset="0"/>
                <a:cs typeface="Arial" charset="0"/>
              </a:rPr>
              <a:t>4.492), 95% CI .480-1.486, p&lt;0.001. (Figure 1)</a:t>
            </a:r>
          </a:p>
          <a:p>
            <a:endParaRPr lang="en-US" sz="3000" dirty="0" smtClean="0">
              <a:ea typeface="Arial" charset="0"/>
              <a:cs typeface="Arial" charset="0"/>
            </a:endParaRPr>
          </a:p>
          <a:p>
            <a:r>
              <a:rPr lang="en-US" sz="3000" dirty="0" smtClean="0">
                <a:ea typeface="Arial" charset="0"/>
                <a:cs typeface="Arial" charset="0"/>
              </a:rPr>
              <a:t>The study conducted an independent sample t-test and found that the participants who had health insurance had better dietary habits since the participants consumed statistically significantly less fast food (2.22 times per week </a:t>
            </a:r>
            <a:r>
              <a:rPr lang="en-US" sz="3000" u="sng" dirty="0" smtClean="0">
                <a:ea typeface="Arial" charset="0"/>
                <a:cs typeface="Arial" charset="0"/>
              </a:rPr>
              <a:t>+</a:t>
            </a:r>
            <a:r>
              <a:rPr lang="en-US" sz="3000" dirty="0" smtClean="0">
                <a:ea typeface="Arial" charset="0"/>
                <a:cs typeface="Arial" charset="0"/>
              </a:rPr>
              <a:t> 2.680) compared to those who did not have health insurance (2.77 times per week </a:t>
            </a:r>
            <a:r>
              <a:rPr lang="en-US" sz="3000" u="sng" dirty="0" smtClean="0">
                <a:ea typeface="Arial" charset="0"/>
                <a:cs typeface="Arial" charset="0"/>
              </a:rPr>
              <a:t>+</a:t>
            </a:r>
            <a:r>
              <a:rPr lang="en-US" sz="3000" dirty="0" smtClean="0">
                <a:ea typeface="Arial" charset="0"/>
                <a:cs typeface="Arial" charset="0"/>
              </a:rPr>
              <a:t> 3.384), 95% CI .329-.769, p&lt;.001. (Figure 2)</a:t>
            </a:r>
          </a:p>
          <a:p>
            <a:endParaRPr lang="en-US" sz="3000" dirty="0" smtClean="0">
              <a:ea typeface="Arial" charset="0"/>
              <a:cs typeface="Arial" charset="0"/>
            </a:endParaRPr>
          </a:p>
          <a:p>
            <a:r>
              <a:rPr lang="en-US" sz="3000" dirty="0" smtClean="0">
                <a:ea typeface="Arial" charset="0"/>
                <a:cs typeface="Arial" charset="0"/>
              </a:rPr>
              <a:t>A logistic regression was performed (Table 2) to ascertain the effects of BMI on the likelihood that participants would consume fast food. The logistic regression model was statistically significant and showed that as one unit of fast food was consumed, the odds ratio of BMI is .336 times higher, 95% CI 1.22-1.603, p&lt;.001. When the binary health insurance confounder was added to the model, as one unit of fast food was consumed, the odds ratio of BMI was reduced to -.255 with 95% CI of .656-.915, p=.003. Since the relationship is still significant, health insurance is not a confounder in the relationship between fast food consumption and BMI.</a:t>
            </a:r>
          </a:p>
          <a:p>
            <a:endParaRPr lang="en-US" sz="2500" dirty="0">
              <a:ea typeface="Arial" charset="0"/>
              <a:cs typeface="Arial" charset="0"/>
            </a:endParaRPr>
          </a:p>
          <a:p>
            <a:endParaRPr lang="en-US" sz="2500" dirty="0" smtClean="0">
              <a:ea typeface="Arial" charset="0"/>
              <a:cs typeface="Arial" charset="0"/>
            </a:endParaRPr>
          </a:p>
        </p:txBody>
      </p:sp>
      <p:sp>
        <p:nvSpPr>
          <p:cNvPr id="14" name="TextBox 13"/>
          <p:cNvSpPr txBox="1"/>
          <p:nvPr/>
        </p:nvSpPr>
        <p:spPr>
          <a:xfrm>
            <a:off x="27508200" y="19434502"/>
            <a:ext cx="15011400" cy="3785652"/>
          </a:xfrm>
          <a:prstGeom prst="rect">
            <a:avLst/>
          </a:prstGeom>
          <a:noFill/>
        </p:spPr>
        <p:txBody>
          <a:bodyPr wrap="square" rtlCol="0">
            <a:spAutoFit/>
          </a:bodyPr>
          <a:lstStyle/>
          <a:p>
            <a:r>
              <a:rPr lang="en-US" sz="3000" dirty="0" smtClean="0"/>
              <a:t>With obesity and metabolic diseases becoming more prevalent in the United States</a:t>
            </a:r>
            <a:r>
              <a:rPr lang="en-US" sz="3000" baseline="30000" dirty="0" smtClean="0"/>
              <a:t>4</a:t>
            </a:r>
            <a:r>
              <a:rPr lang="en-US" sz="3000" dirty="0" smtClean="0"/>
              <a:t>, it is imperative to begin looking for ways to combat this problem. This study shows that access to health care and education resulted in a decrease in consumption of fast food. Reduction in these dietary behaviors may be due to knowledge that the participants receive in school. It may also be due to the participants being aware of their health status when they have health insurance. Future studies may need to expand collecting accurate data for food consumption as there was a lot of perceived outliers seen when analyzing the data. </a:t>
            </a:r>
            <a:endParaRPr lang="en-US" sz="3000" dirty="0"/>
          </a:p>
        </p:txBody>
      </p:sp>
      <p:sp>
        <p:nvSpPr>
          <p:cNvPr id="15" name="TextBox 14"/>
          <p:cNvSpPr txBox="1"/>
          <p:nvPr/>
        </p:nvSpPr>
        <p:spPr>
          <a:xfrm>
            <a:off x="41173101" y="31623000"/>
            <a:ext cx="1803699" cy="400110"/>
          </a:xfrm>
          <a:prstGeom prst="rect">
            <a:avLst/>
          </a:prstGeom>
          <a:noFill/>
        </p:spPr>
        <p:txBody>
          <a:bodyPr wrap="none" rtlCol="0">
            <a:spAutoFit/>
          </a:bodyPr>
          <a:lstStyle/>
          <a:p>
            <a:r>
              <a:rPr lang="en-US" sz="1000" dirty="0" smtClean="0"/>
              <a:t>Wing Leung</a:t>
            </a:r>
          </a:p>
          <a:p>
            <a:r>
              <a:rPr lang="en-US" sz="1000" dirty="0" smtClean="0"/>
              <a:t>wleung4@mail.csuchico.edu</a:t>
            </a:r>
            <a:endParaRPr lang="en-US" sz="1000" dirty="0"/>
          </a:p>
        </p:txBody>
      </p:sp>
      <p:sp>
        <p:nvSpPr>
          <p:cNvPr id="42" name="Text Box 16"/>
          <p:cNvSpPr txBox="1">
            <a:spLocks noChangeArrowheads="1"/>
          </p:cNvSpPr>
          <p:nvPr/>
        </p:nvSpPr>
        <p:spPr bwMode="auto">
          <a:xfrm>
            <a:off x="27584400" y="23221109"/>
            <a:ext cx="15544800" cy="1264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8940" tIns="39470" rIns="78940" bIns="39470">
            <a:spAutoFit/>
          </a:bodyPr>
          <a:lstStyle>
            <a:lvl1pPr defTabSz="665163">
              <a:defRPr sz="8600">
                <a:solidFill>
                  <a:schemeClr val="tx1"/>
                </a:solidFill>
                <a:latin typeface="Arial" charset="0"/>
              </a:defRPr>
            </a:lvl1pPr>
            <a:lvl2pPr marL="742950" indent="-285750" defTabSz="665163">
              <a:defRPr sz="8600">
                <a:solidFill>
                  <a:schemeClr val="tx1"/>
                </a:solidFill>
                <a:latin typeface="Arial" charset="0"/>
              </a:defRPr>
            </a:lvl2pPr>
            <a:lvl3pPr marL="1143000" indent="-228600" defTabSz="665163">
              <a:defRPr sz="8600">
                <a:solidFill>
                  <a:schemeClr val="tx1"/>
                </a:solidFill>
                <a:latin typeface="Arial" charset="0"/>
              </a:defRPr>
            </a:lvl3pPr>
            <a:lvl4pPr marL="1600200" indent="-228600" defTabSz="665163">
              <a:defRPr sz="8600">
                <a:solidFill>
                  <a:schemeClr val="tx1"/>
                </a:solidFill>
                <a:latin typeface="Arial" charset="0"/>
              </a:defRPr>
            </a:lvl4pPr>
            <a:lvl5pPr marL="2057400" indent="-228600" defTabSz="665163">
              <a:defRPr sz="8600">
                <a:solidFill>
                  <a:schemeClr val="tx1"/>
                </a:solidFill>
                <a:latin typeface="Arial" charset="0"/>
              </a:defRPr>
            </a:lvl5pPr>
            <a:lvl6pPr marL="2514600" indent="-228600" defTabSz="665163" eaLnBrk="0" fontAlgn="base" hangingPunct="0">
              <a:spcBef>
                <a:spcPct val="0"/>
              </a:spcBef>
              <a:spcAft>
                <a:spcPct val="0"/>
              </a:spcAft>
              <a:defRPr sz="8600">
                <a:solidFill>
                  <a:schemeClr val="tx1"/>
                </a:solidFill>
                <a:latin typeface="Arial" charset="0"/>
              </a:defRPr>
            </a:lvl6pPr>
            <a:lvl7pPr marL="2971800" indent="-228600" defTabSz="665163" eaLnBrk="0" fontAlgn="base" hangingPunct="0">
              <a:spcBef>
                <a:spcPct val="0"/>
              </a:spcBef>
              <a:spcAft>
                <a:spcPct val="0"/>
              </a:spcAft>
              <a:defRPr sz="8600">
                <a:solidFill>
                  <a:schemeClr val="tx1"/>
                </a:solidFill>
                <a:latin typeface="Arial" charset="0"/>
              </a:defRPr>
            </a:lvl7pPr>
            <a:lvl8pPr marL="3429000" indent="-228600" defTabSz="665163" eaLnBrk="0" fontAlgn="base" hangingPunct="0">
              <a:spcBef>
                <a:spcPct val="0"/>
              </a:spcBef>
              <a:spcAft>
                <a:spcPct val="0"/>
              </a:spcAft>
              <a:defRPr sz="8600">
                <a:solidFill>
                  <a:schemeClr val="tx1"/>
                </a:solidFill>
                <a:latin typeface="Arial" charset="0"/>
              </a:defRPr>
            </a:lvl8pPr>
            <a:lvl9pPr marL="3886200" indent="-228600" defTabSz="665163" eaLnBrk="0" fontAlgn="base" hangingPunct="0">
              <a:spcBef>
                <a:spcPct val="0"/>
              </a:spcBef>
              <a:spcAft>
                <a:spcPct val="0"/>
              </a:spcAft>
              <a:defRPr sz="8600">
                <a:solidFill>
                  <a:schemeClr val="tx1"/>
                </a:solidFill>
                <a:latin typeface="Arial" charset="0"/>
              </a:defRPr>
            </a:lvl9pPr>
          </a:lstStyle>
          <a:p>
            <a:pPr>
              <a:defRPr/>
            </a:pPr>
            <a:r>
              <a:rPr lang="en-US" sz="3900" b="1" dirty="0" smtClean="0">
                <a:effectLst>
                  <a:outerShdw blurRad="38100" dist="38100" dir="2700000" algn="tl">
                    <a:srgbClr val="C0C0C0"/>
                  </a:outerShdw>
                </a:effectLst>
                <a:latin typeface="Tw Cen MT Condensed Extra Bold" pitchFamily="34" charset="0"/>
              </a:rPr>
              <a:t>Limitations</a:t>
            </a:r>
            <a:endParaRPr lang="en-US" sz="3900" dirty="0"/>
          </a:p>
          <a:p>
            <a:pPr algn="just">
              <a:spcAft>
                <a:spcPts val="1200"/>
              </a:spcAft>
              <a:defRPr/>
            </a:pPr>
            <a:endParaRPr lang="en-US" sz="2800" dirty="0" smtClean="0"/>
          </a:p>
        </p:txBody>
      </p:sp>
      <p:sp>
        <p:nvSpPr>
          <p:cNvPr id="16" name="TextBox 15"/>
          <p:cNvSpPr txBox="1"/>
          <p:nvPr/>
        </p:nvSpPr>
        <p:spPr>
          <a:xfrm>
            <a:off x="27591774" y="23962964"/>
            <a:ext cx="5065810" cy="492443"/>
          </a:xfrm>
          <a:prstGeom prst="rect">
            <a:avLst/>
          </a:prstGeom>
          <a:noFill/>
        </p:spPr>
        <p:txBody>
          <a:bodyPr wrap="none" rtlCol="0">
            <a:spAutoFit/>
          </a:bodyPr>
          <a:lstStyle/>
          <a:p>
            <a:pPr marL="457200" indent="-457200">
              <a:buFont typeface="Arial" charset="0"/>
              <a:buChar char="•"/>
            </a:pPr>
            <a:r>
              <a:rPr lang="en-US" sz="2600" dirty="0" smtClean="0"/>
              <a:t>All of the data is self reported.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alt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alt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4563</TotalTime>
  <Words>1149</Words>
  <Application>Microsoft Macintosh PowerPoint</Application>
  <PresentationFormat>Custom</PresentationFormat>
  <Paragraphs>227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Times New Roman</vt:lpstr>
      <vt:lpstr>Tw Cen MT Condensed Extra Bold</vt:lpstr>
      <vt:lpstr>Arial</vt:lpstr>
      <vt:lpstr>Default Design</vt:lpstr>
      <vt:lpstr>The Relationship between access to healthcare and education and how it affects dietary behavior Leung, Wing Math 615, California State University, Chico, 2017</vt:lpstr>
    </vt:vector>
  </TitlesOfParts>
  <Company>California State University, Chico</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THE HARVEST OF THE MONTH PROGRAM ON LOW-INCOME HMONG AND WHITE MIDDLE SCHOOL STUDENTS Julia Voorhees*, Cindy Wolff*, Keiko Goto*, and Jean Schuldberg** *Department of Nutrition and Food Sciences, and Center for Nutrition and Activity Promotion (CNAP),         California State University , Chico, **School of Social Work, and CNAP, California State University, Chico</dc:title>
  <dc:creator>scnac1</dc:creator>
  <cp:lastModifiedBy>Wing Leung</cp:lastModifiedBy>
  <cp:revision>79</cp:revision>
  <dcterms:created xsi:type="dcterms:W3CDTF">2008-04-07T23:08:38Z</dcterms:created>
  <dcterms:modified xsi:type="dcterms:W3CDTF">2017-12-02T06:33:11Z</dcterms:modified>
</cp:coreProperties>
</file>