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4"/>
  </p:sldMasterIdLst>
  <p:notesMasterIdLst>
    <p:notesMasterId r:id="rId6"/>
  </p:notesMasterIdLst>
  <p:handoutMasterIdLst>
    <p:handoutMasterId r:id="rId7"/>
  </p:handoutMasterIdLst>
  <p:sldIdLst>
    <p:sldId id="264" r:id="rId5"/>
  </p:sldIdLst>
  <p:sldSz cx="51206400" cy="36576000"/>
  <p:notesSz cx="9236075" cy="7010400"/>
  <p:defaultTextStyle>
    <a:defPPr>
      <a:defRPr lang="en-US"/>
    </a:defPPr>
    <a:lvl1pPr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1pPr>
    <a:lvl2pPr marL="457200"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2pPr>
    <a:lvl3pPr marL="914400"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3pPr>
    <a:lvl4pPr marL="1371600"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4pPr>
    <a:lvl5pPr marL="1828800"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5pPr>
    <a:lvl6pPr marL="2286000" algn="l" defTabSz="914400" rtl="0" eaLnBrk="1" latinLnBrk="0" hangingPunct="1">
      <a:defRPr sz="9900" kern="1200">
        <a:solidFill>
          <a:schemeClr val="tx1"/>
        </a:solidFill>
        <a:latin typeface="Times New Roman" pitchFamily="18" charset="0"/>
        <a:ea typeface="+mn-ea"/>
        <a:cs typeface="+mn-cs"/>
      </a:defRPr>
    </a:lvl6pPr>
    <a:lvl7pPr marL="2743200" algn="l" defTabSz="914400" rtl="0" eaLnBrk="1" latinLnBrk="0" hangingPunct="1">
      <a:defRPr sz="9900" kern="1200">
        <a:solidFill>
          <a:schemeClr val="tx1"/>
        </a:solidFill>
        <a:latin typeface="Times New Roman" pitchFamily="18" charset="0"/>
        <a:ea typeface="+mn-ea"/>
        <a:cs typeface="+mn-cs"/>
      </a:defRPr>
    </a:lvl7pPr>
    <a:lvl8pPr marL="3200400" algn="l" defTabSz="914400" rtl="0" eaLnBrk="1" latinLnBrk="0" hangingPunct="1">
      <a:defRPr sz="9900" kern="1200">
        <a:solidFill>
          <a:schemeClr val="tx1"/>
        </a:solidFill>
        <a:latin typeface="Times New Roman" pitchFamily="18" charset="0"/>
        <a:ea typeface="+mn-ea"/>
        <a:cs typeface="+mn-cs"/>
      </a:defRPr>
    </a:lvl8pPr>
    <a:lvl9pPr marL="3657600" algn="l" defTabSz="914400" rtl="0" eaLnBrk="1" latinLnBrk="0" hangingPunct="1">
      <a:defRPr sz="99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1520">
          <p15:clr>
            <a:srgbClr val="A4A3A4"/>
          </p15:clr>
        </p15:guide>
        <p15:guide id="2" pos="1612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 Johnson (IWNM)" initials="" lastIdx="4" clrIdx="0"/>
  <p:cmAuthor id="1" name="v-debuye" initials="" lastIdx="8" clrIdx="1"/>
  <p:cmAuthor id="2" name="a-bumont"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AA5DC"/>
    <a:srgbClr val="FFFFFF"/>
    <a:srgbClr val="FF33CC"/>
    <a:srgbClr val="333333"/>
    <a:srgbClr val="FFFFCC"/>
    <a:srgbClr val="004442"/>
    <a:srgbClr val="00808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5" autoAdjust="0"/>
    <p:restoredTop sz="96307" autoAdjust="0"/>
  </p:normalViewPr>
  <p:slideViewPr>
    <p:cSldViewPr>
      <p:cViewPr>
        <p:scale>
          <a:sx n="39" d="100"/>
          <a:sy n="39" d="100"/>
        </p:scale>
        <p:origin x="-3276" y="30"/>
      </p:cViewPr>
      <p:guideLst>
        <p:guide orient="horz" pos="11520"/>
        <p:guide pos="16128"/>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987800"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98" tIns="46199" rIns="92398" bIns="46199" numCol="1" anchor="t" anchorCtr="0" compatLnSpc="1">
            <a:prstTxWarp prst="textNoShape">
              <a:avLst/>
            </a:prstTxWarp>
          </a:bodyPr>
          <a:lstStyle>
            <a:lvl1pPr defTabSz="923925">
              <a:spcBef>
                <a:spcPct val="0"/>
              </a:spcBef>
              <a:buFontTx/>
              <a:buNone/>
              <a:defRPr sz="1200">
                <a:latin typeface="Arial" charset="0"/>
              </a:defRPr>
            </a:lvl1pPr>
          </a:lstStyle>
          <a:p>
            <a:endParaRPr lang="en-US"/>
          </a:p>
        </p:txBody>
      </p:sp>
      <p:sp>
        <p:nvSpPr>
          <p:cNvPr id="9219" name="Rectangle 3"/>
          <p:cNvSpPr>
            <a:spLocks noGrp="1" noChangeArrowheads="1"/>
          </p:cNvSpPr>
          <p:nvPr>
            <p:ph type="dt" sz="quarter" idx="1"/>
          </p:nvPr>
        </p:nvSpPr>
        <p:spPr bwMode="auto">
          <a:xfrm>
            <a:off x="5213350" y="0"/>
            <a:ext cx="3986213"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98" tIns="46199" rIns="92398" bIns="46199" numCol="1" anchor="t" anchorCtr="0" compatLnSpc="1">
            <a:prstTxWarp prst="textNoShape">
              <a:avLst/>
            </a:prstTxWarp>
          </a:bodyPr>
          <a:lstStyle>
            <a:lvl1pPr algn="r" defTabSz="923925">
              <a:spcBef>
                <a:spcPct val="0"/>
              </a:spcBef>
              <a:buFontTx/>
              <a:buNone/>
              <a:defRPr sz="1200">
                <a:latin typeface="Arial" charset="0"/>
              </a:defRPr>
            </a:lvl1pPr>
          </a:lstStyle>
          <a:p>
            <a:endParaRPr lang="en-US"/>
          </a:p>
        </p:txBody>
      </p:sp>
      <p:sp>
        <p:nvSpPr>
          <p:cNvPr id="9220" name="Rectangle 4"/>
          <p:cNvSpPr>
            <a:spLocks noGrp="1" noChangeArrowheads="1"/>
          </p:cNvSpPr>
          <p:nvPr>
            <p:ph type="ftr" sz="quarter" idx="2"/>
          </p:nvPr>
        </p:nvSpPr>
        <p:spPr bwMode="auto">
          <a:xfrm>
            <a:off x="0" y="6621463"/>
            <a:ext cx="3987800"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98" tIns="46199" rIns="92398" bIns="46199" numCol="1" anchor="b" anchorCtr="0" compatLnSpc="1">
            <a:prstTxWarp prst="textNoShape">
              <a:avLst/>
            </a:prstTxWarp>
          </a:bodyPr>
          <a:lstStyle>
            <a:lvl1pPr defTabSz="923925">
              <a:spcBef>
                <a:spcPct val="0"/>
              </a:spcBef>
              <a:buFontTx/>
              <a:buNone/>
              <a:defRPr sz="1200">
                <a:latin typeface="Arial" charset="0"/>
              </a:defRPr>
            </a:lvl1pPr>
          </a:lstStyle>
          <a:p>
            <a:endParaRPr lang="en-US"/>
          </a:p>
        </p:txBody>
      </p:sp>
      <p:sp>
        <p:nvSpPr>
          <p:cNvPr id="9221" name="Rectangle 5"/>
          <p:cNvSpPr>
            <a:spLocks noGrp="1" noChangeArrowheads="1"/>
          </p:cNvSpPr>
          <p:nvPr>
            <p:ph type="sldNum" sz="quarter" idx="3"/>
          </p:nvPr>
        </p:nvSpPr>
        <p:spPr bwMode="auto">
          <a:xfrm>
            <a:off x="5213350" y="6621463"/>
            <a:ext cx="3986213"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98" tIns="46199" rIns="92398" bIns="46199" numCol="1" anchor="b" anchorCtr="0" compatLnSpc="1">
            <a:prstTxWarp prst="textNoShape">
              <a:avLst/>
            </a:prstTxWarp>
          </a:bodyPr>
          <a:lstStyle>
            <a:lvl1pPr algn="r" defTabSz="923925">
              <a:spcBef>
                <a:spcPct val="0"/>
              </a:spcBef>
              <a:buFontTx/>
              <a:buNone/>
              <a:defRPr sz="1200">
                <a:latin typeface="Arial" charset="0"/>
              </a:defRPr>
            </a:lvl1pPr>
          </a:lstStyle>
          <a:p>
            <a:fld id="{51174361-862A-42D6-B3EE-881F47FEA0E5}" type="slidenum">
              <a:rPr lang="en-US"/>
              <a:pPr/>
              <a:t>‹#›</a:t>
            </a:fld>
            <a:endParaRPr lang="en-US"/>
          </a:p>
        </p:txBody>
      </p:sp>
    </p:spTree>
    <p:extLst>
      <p:ext uri="{BB962C8B-B14F-4D97-AF65-F5344CB8AC3E}">
        <p14:creationId xmlns:p14="http://schemas.microsoft.com/office/powerpoint/2010/main" val="1031606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0280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3" y="11361738"/>
            <a:ext cx="43526075" cy="7840662"/>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7680325" y="20726400"/>
            <a:ext cx="35845750"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16B3DE-DF09-4906-844B-5EE0F3CA3599}" type="slidenum">
              <a:rPr lang="en-US"/>
              <a:pPr/>
              <a:t>‹#›</a:t>
            </a:fld>
            <a:endParaRPr lang="en-US"/>
          </a:p>
        </p:txBody>
      </p:sp>
    </p:spTree>
    <p:extLst>
      <p:ext uri="{BB962C8B-B14F-4D97-AF65-F5344CB8AC3E}">
        <p14:creationId xmlns:p14="http://schemas.microsoft.com/office/powerpoint/2010/main" val="170036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B589F5-D518-43B7-B956-3BF6DAD420C8}" type="slidenum">
              <a:rPr lang="en-US"/>
              <a:pPr/>
              <a:t>‹#›</a:t>
            </a:fld>
            <a:endParaRPr lang="en-US"/>
          </a:p>
        </p:txBody>
      </p:sp>
    </p:spTree>
    <p:extLst>
      <p:ext uri="{BB962C8B-B14F-4D97-AF65-F5344CB8AC3E}">
        <p14:creationId xmlns:p14="http://schemas.microsoft.com/office/powerpoint/2010/main" val="184543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5275" y="1465263"/>
            <a:ext cx="11520488" cy="31207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638" y="1465263"/>
            <a:ext cx="34412237" cy="31207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D77BDF0-292A-494B-9D2E-6D647367B3A4}" type="slidenum">
              <a:rPr lang="en-US"/>
              <a:pPr/>
              <a:t>‹#›</a:t>
            </a:fld>
            <a:endParaRPr lang="en-US"/>
          </a:p>
        </p:txBody>
      </p:sp>
    </p:spTree>
    <p:extLst>
      <p:ext uri="{BB962C8B-B14F-4D97-AF65-F5344CB8AC3E}">
        <p14:creationId xmlns:p14="http://schemas.microsoft.com/office/powerpoint/2010/main" val="451490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560638" y="1465263"/>
            <a:ext cx="46085125" cy="6096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60638" y="8534400"/>
            <a:ext cx="22966362" cy="24137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25679400" y="8534400"/>
            <a:ext cx="22966363" cy="11991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5679400" y="20678775"/>
            <a:ext cx="22966363" cy="1199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2560638" y="33307338"/>
            <a:ext cx="11947525" cy="2540000"/>
          </a:xfrm>
        </p:spPr>
        <p:txBody>
          <a:bodyPr/>
          <a:lstStyle>
            <a:lvl1pPr>
              <a:defRPr/>
            </a:lvl1pPr>
          </a:lstStyle>
          <a:p>
            <a:endParaRPr lang="en-US"/>
          </a:p>
        </p:txBody>
      </p:sp>
      <p:sp>
        <p:nvSpPr>
          <p:cNvPr id="7" name="Footer Placeholder 6"/>
          <p:cNvSpPr>
            <a:spLocks noGrp="1"/>
          </p:cNvSpPr>
          <p:nvPr>
            <p:ph type="ftr" sz="quarter" idx="11"/>
          </p:nvPr>
        </p:nvSpPr>
        <p:spPr>
          <a:xfrm>
            <a:off x="17495838" y="33307338"/>
            <a:ext cx="16214725" cy="2540000"/>
          </a:xfrm>
        </p:spPr>
        <p:txBody>
          <a:bodyPr/>
          <a:lstStyle>
            <a:lvl1pPr>
              <a:defRPr/>
            </a:lvl1pPr>
          </a:lstStyle>
          <a:p>
            <a:endParaRPr lang="en-US"/>
          </a:p>
        </p:txBody>
      </p:sp>
      <p:sp>
        <p:nvSpPr>
          <p:cNvPr id="8" name="Slide Number Placeholder 7"/>
          <p:cNvSpPr>
            <a:spLocks noGrp="1"/>
          </p:cNvSpPr>
          <p:nvPr>
            <p:ph type="sldNum" sz="quarter" idx="12"/>
          </p:nvPr>
        </p:nvSpPr>
        <p:spPr>
          <a:xfrm>
            <a:off x="36698238" y="33307338"/>
            <a:ext cx="11947525" cy="2540000"/>
          </a:xfrm>
        </p:spPr>
        <p:txBody>
          <a:bodyPr/>
          <a:lstStyle>
            <a:lvl1pPr>
              <a:defRPr/>
            </a:lvl1pPr>
          </a:lstStyle>
          <a:p>
            <a:fld id="{399F81F1-3B06-4A4B-9BD7-73B44DED6B47}" type="slidenum">
              <a:rPr lang="en-US"/>
              <a:pPr/>
              <a:t>‹#›</a:t>
            </a:fld>
            <a:endParaRPr lang="en-US"/>
          </a:p>
        </p:txBody>
      </p:sp>
    </p:spTree>
    <p:extLst>
      <p:ext uri="{BB962C8B-B14F-4D97-AF65-F5344CB8AC3E}">
        <p14:creationId xmlns:p14="http://schemas.microsoft.com/office/powerpoint/2010/main" val="165831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1B922D-2EB9-440C-AD24-8BCA926725CE}" type="slidenum">
              <a:rPr lang="en-US"/>
              <a:pPr/>
              <a:t>‹#›</a:t>
            </a:fld>
            <a:endParaRPr lang="en-US"/>
          </a:p>
        </p:txBody>
      </p:sp>
    </p:spTree>
    <p:extLst>
      <p:ext uri="{BB962C8B-B14F-4D97-AF65-F5344CB8AC3E}">
        <p14:creationId xmlns:p14="http://schemas.microsoft.com/office/powerpoint/2010/main" val="178411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23502938"/>
            <a:ext cx="43526075" cy="7264400"/>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4044950" y="15501938"/>
            <a:ext cx="43526075"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70FA14-9D39-4806-949E-B3BE3891BC43}" type="slidenum">
              <a:rPr lang="en-US"/>
              <a:pPr/>
              <a:t>‹#›</a:t>
            </a:fld>
            <a:endParaRPr lang="en-US"/>
          </a:p>
        </p:txBody>
      </p:sp>
    </p:spTree>
    <p:extLst>
      <p:ext uri="{BB962C8B-B14F-4D97-AF65-F5344CB8AC3E}">
        <p14:creationId xmlns:p14="http://schemas.microsoft.com/office/powerpoint/2010/main" val="217883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60638" y="8534400"/>
            <a:ext cx="22966362"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79400" y="8534400"/>
            <a:ext cx="22966363"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B6C924F-BBDA-41FD-9C55-1FB7E56E7068}" type="slidenum">
              <a:rPr lang="en-US"/>
              <a:pPr/>
              <a:t>‹#›</a:t>
            </a:fld>
            <a:endParaRPr lang="en-US"/>
          </a:p>
        </p:txBody>
      </p:sp>
    </p:spTree>
    <p:extLst>
      <p:ext uri="{BB962C8B-B14F-4D97-AF65-F5344CB8AC3E}">
        <p14:creationId xmlns:p14="http://schemas.microsoft.com/office/powerpoint/2010/main" val="1541571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638" y="8186738"/>
            <a:ext cx="22625050"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0638" y="11599863"/>
            <a:ext cx="22625050"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775" y="8186738"/>
            <a:ext cx="226329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6012775" y="11599863"/>
            <a:ext cx="226329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D7FBADF-B505-4198-8365-9B71066E0556}" type="slidenum">
              <a:rPr lang="en-US"/>
              <a:pPr/>
              <a:t>‹#›</a:t>
            </a:fld>
            <a:endParaRPr lang="en-US"/>
          </a:p>
        </p:txBody>
      </p:sp>
    </p:spTree>
    <p:extLst>
      <p:ext uri="{BB962C8B-B14F-4D97-AF65-F5344CB8AC3E}">
        <p14:creationId xmlns:p14="http://schemas.microsoft.com/office/powerpoint/2010/main" val="210379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2942252-4A21-4631-A3D7-208DDDEC7C17}" type="slidenum">
              <a:rPr lang="en-US"/>
              <a:pPr/>
              <a:t>‹#›</a:t>
            </a:fld>
            <a:endParaRPr lang="en-US"/>
          </a:p>
        </p:txBody>
      </p:sp>
    </p:spTree>
    <p:extLst>
      <p:ext uri="{BB962C8B-B14F-4D97-AF65-F5344CB8AC3E}">
        <p14:creationId xmlns:p14="http://schemas.microsoft.com/office/powerpoint/2010/main" val="1110380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9AFCFBB-598A-4730-9CBA-908DB7144FCC}" type="slidenum">
              <a:rPr lang="en-US"/>
              <a:pPr/>
              <a:t>‹#›</a:t>
            </a:fld>
            <a:endParaRPr lang="en-US"/>
          </a:p>
        </p:txBody>
      </p:sp>
    </p:spTree>
    <p:extLst>
      <p:ext uri="{BB962C8B-B14F-4D97-AF65-F5344CB8AC3E}">
        <p14:creationId xmlns:p14="http://schemas.microsoft.com/office/powerpoint/2010/main" val="75912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455738"/>
            <a:ext cx="16846550"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0019963" y="1455738"/>
            <a:ext cx="2862580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638" y="7653338"/>
            <a:ext cx="16846550"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4657E9A-23B7-4516-94D3-88C02B0CF07E}" type="slidenum">
              <a:rPr lang="en-US"/>
              <a:pPr/>
              <a:t>‹#›</a:t>
            </a:fld>
            <a:endParaRPr lang="en-US"/>
          </a:p>
        </p:txBody>
      </p:sp>
    </p:spTree>
    <p:extLst>
      <p:ext uri="{BB962C8B-B14F-4D97-AF65-F5344CB8AC3E}">
        <p14:creationId xmlns:p14="http://schemas.microsoft.com/office/powerpoint/2010/main" val="239119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5603200"/>
            <a:ext cx="30724475"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0036175" y="3268663"/>
            <a:ext cx="30724475"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0036175" y="28625800"/>
            <a:ext cx="30724475"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928F014-7DFC-418B-9919-09D778EA7847}" type="slidenum">
              <a:rPr lang="en-US"/>
              <a:pPr/>
              <a:t>‹#›</a:t>
            </a:fld>
            <a:endParaRPr lang="en-US"/>
          </a:p>
        </p:txBody>
      </p:sp>
    </p:spTree>
    <p:extLst>
      <p:ext uri="{BB962C8B-B14F-4D97-AF65-F5344CB8AC3E}">
        <p14:creationId xmlns:p14="http://schemas.microsoft.com/office/powerpoint/2010/main" val="3072140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3981" name="Rectangle 13"/>
          <p:cNvSpPr>
            <a:spLocks noChangeAspect="1" noChangeArrowheads="1"/>
          </p:cNvSpPr>
          <p:nvPr/>
        </p:nvSpPr>
        <p:spPr bwMode="auto">
          <a:xfrm>
            <a:off x="0" y="6689725"/>
            <a:ext cx="12814300" cy="29886275"/>
          </a:xfrm>
          <a:prstGeom prst="rect">
            <a:avLst/>
          </a:prstGeom>
          <a:solidFill>
            <a:schemeClr val="accent5">
              <a:lumMod val="90000"/>
              <a:alpha val="50000"/>
            </a:schemeClr>
          </a:solidFill>
          <a:ln>
            <a:noFill/>
          </a:ln>
          <a:effectLst/>
          <a:extLst/>
        </p:spPr>
        <p:txBody>
          <a:bodyPr wrap="none" lIns="274430" tIns="138248" rIns="274430" bIns="138248" anchor="ctr"/>
          <a:lstStyle/>
          <a:p>
            <a:pPr marL="1027113" indent="-1027113" algn="ctr" defTabSz="6288088"/>
            <a:endParaRPr lang="en-US"/>
          </a:p>
        </p:txBody>
      </p:sp>
      <p:pic>
        <p:nvPicPr>
          <p:cNvPr id="83982" name="Picture 14" descr="MPj03905180000[1]"/>
          <p:cNvPicPr>
            <a:picLocks noChangeAspect="1" noChangeArrowheads="1"/>
          </p:cNvPicPr>
          <p:nvPr/>
        </p:nvPicPr>
        <p:blipFill>
          <a:blip r:embed="rId14">
            <a:extLst>
              <a:ext uri="{28A0092B-C50C-407E-A947-70E740481C1C}">
                <a14:useLocalDpi xmlns:a14="http://schemas.microsoft.com/office/drawing/2010/main" val="0"/>
              </a:ext>
            </a:extLst>
          </a:blip>
          <a:srcRect t="14999" b="72250"/>
          <a:stretch>
            <a:fillRect/>
          </a:stretch>
        </p:blipFill>
        <p:spPr bwMode="auto">
          <a:xfrm>
            <a:off x="29964063" y="0"/>
            <a:ext cx="10726737"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83983" name="Picture 15" descr="MPj03211020000[1]"/>
          <p:cNvPicPr>
            <a:picLocks noChangeAspect="1" noChangeArrowheads="1"/>
          </p:cNvPicPr>
          <p:nvPr/>
        </p:nvPicPr>
        <p:blipFill>
          <a:blip r:embed="rId15">
            <a:extLst>
              <a:ext uri="{28A0092B-C50C-407E-A947-70E740481C1C}">
                <a14:useLocalDpi xmlns:a14="http://schemas.microsoft.com/office/drawing/2010/main" val="0"/>
              </a:ext>
            </a:extLst>
          </a:blip>
          <a:srcRect t="56000" b="34750"/>
          <a:stretch>
            <a:fillRect/>
          </a:stretch>
        </p:blipFill>
        <p:spPr bwMode="auto">
          <a:xfrm>
            <a:off x="40636825" y="0"/>
            <a:ext cx="10569575"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83984" name="Picture 16" descr="MPj03905200000[1]"/>
          <p:cNvPicPr>
            <a:picLocks noChangeAspect="1" noChangeArrowheads="1"/>
          </p:cNvPicPr>
          <p:nvPr/>
        </p:nvPicPr>
        <p:blipFill>
          <a:blip r:embed="rId16">
            <a:extLst>
              <a:ext uri="{28A0092B-C50C-407E-A947-70E740481C1C}">
                <a14:useLocalDpi xmlns:a14="http://schemas.microsoft.com/office/drawing/2010/main" val="0"/>
              </a:ext>
            </a:extLst>
          </a:blip>
          <a:srcRect t="62750" b="22501"/>
          <a:stretch>
            <a:fillRect/>
          </a:stretch>
        </p:blipFill>
        <p:spPr bwMode="auto">
          <a:xfrm>
            <a:off x="20650200" y="0"/>
            <a:ext cx="9342438"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sp>
        <p:nvSpPr>
          <p:cNvPr id="83985" name="Line 17"/>
          <p:cNvSpPr>
            <a:spLocks noChangeShapeType="1"/>
          </p:cNvSpPr>
          <p:nvPr/>
        </p:nvSpPr>
        <p:spPr bwMode="auto">
          <a:xfrm>
            <a:off x="0" y="6689725"/>
            <a:ext cx="51206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86" name="Line 18"/>
          <p:cNvSpPr>
            <a:spLocks noChangeShapeType="1"/>
          </p:cNvSpPr>
          <p:nvPr/>
        </p:nvSpPr>
        <p:spPr bwMode="auto">
          <a:xfrm>
            <a:off x="0" y="7150100"/>
            <a:ext cx="51206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87" name="Line 19"/>
          <p:cNvSpPr>
            <a:spLocks noChangeShapeType="1"/>
          </p:cNvSpPr>
          <p:nvPr/>
        </p:nvSpPr>
        <p:spPr bwMode="auto">
          <a:xfrm>
            <a:off x="12827000" y="35801300"/>
            <a:ext cx="383921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88" name="Line 20"/>
          <p:cNvSpPr>
            <a:spLocks noChangeShapeType="1"/>
          </p:cNvSpPr>
          <p:nvPr/>
        </p:nvSpPr>
        <p:spPr bwMode="auto">
          <a:xfrm>
            <a:off x="12814300" y="6689725"/>
            <a:ext cx="0" cy="298862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89" name="Line 21"/>
          <p:cNvSpPr>
            <a:spLocks noChangeShapeType="1"/>
          </p:cNvSpPr>
          <p:nvPr/>
        </p:nvSpPr>
        <p:spPr bwMode="auto">
          <a:xfrm>
            <a:off x="1062038" y="6721475"/>
            <a:ext cx="0" cy="299243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0" name="Line 22"/>
          <p:cNvSpPr>
            <a:spLocks noChangeShapeType="1"/>
          </p:cNvSpPr>
          <p:nvPr/>
        </p:nvSpPr>
        <p:spPr bwMode="auto">
          <a:xfrm>
            <a:off x="13544550" y="0"/>
            <a:ext cx="0" cy="36576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1" name="Line 23"/>
          <p:cNvSpPr>
            <a:spLocks noChangeShapeType="1"/>
          </p:cNvSpPr>
          <p:nvPr/>
        </p:nvSpPr>
        <p:spPr bwMode="auto">
          <a:xfrm>
            <a:off x="25949275" y="7150100"/>
            <a:ext cx="0" cy="2942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2" name="Line 24"/>
          <p:cNvSpPr>
            <a:spLocks noChangeShapeType="1"/>
          </p:cNvSpPr>
          <p:nvPr/>
        </p:nvSpPr>
        <p:spPr bwMode="auto">
          <a:xfrm>
            <a:off x="38392100" y="7150100"/>
            <a:ext cx="0" cy="2942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3" name="Line 25"/>
          <p:cNvSpPr>
            <a:spLocks noChangeShapeType="1"/>
          </p:cNvSpPr>
          <p:nvPr/>
        </p:nvSpPr>
        <p:spPr bwMode="auto">
          <a:xfrm>
            <a:off x="50028475" y="7150100"/>
            <a:ext cx="0" cy="2942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4" name="Rectangle 26"/>
          <p:cNvSpPr>
            <a:spLocks noChangeAspect="1" noChangeArrowheads="1"/>
          </p:cNvSpPr>
          <p:nvPr/>
        </p:nvSpPr>
        <p:spPr bwMode="auto">
          <a:xfrm>
            <a:off x="0" y="7938"/>
            <a:ext cx="20802600" cy="1363662"/>
          </a:xfrm>
          <a:prstGeom prst="rect">
            <a:avLst/>
          </a:prstGeom>
          <a:solidFill>
            <a:schemeClr val="accent1">
              <a:lumMod val="50000"/>
            </a:schemeClr>
          </a:solidFill>
          <a:ln>
            <a:noFill/>
          </a:ln>
          <a:effectLst/>
          <a:extLst/>
        </p:spPr>
        <p:txBody>
          <a:bodyPr wrap="none" lIns="274430" tIns="138248" rIns="274430" bIns="138248" anchor="ctr"/>
          <a:lstStyle/>
          <a:p>
            <a:endParaRPr lang="en-US"/>
          </a:p>
        </p:txBody>
      </p:sp>
      <p:sp>
        <p:nvSpPr>
          <p:cNvPr id="83970" name="Rectangle 2"/>
          <p:cNvSpPr>
            <a:spLocks noGrp="1" noChangeArrowheads="1"/>
          </p:cNvSpPr>
          <p:nvPr>
            <p:ph type="title"/>
          </p:nvPr>
        </p:nvSpPr>
        <p:spPr bwMode="auto">
          <a:xfrm>
            <a:off x="2560638" y="1465263"/>
            <a:ext cx="46085125"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ctr" anchorCtr="0" compatLnSpc="1">
            <a:prstTxWarp prst="textNoShape">
              <a:avLst/>
            </a:prstTxWarp>
          </a:bodyPr>
          <a:lstStyle/>
          <a:p>
            <a:pPr lvl="0"/>
            <a:r>
              <a:rPr lang="en-US" smtClean="0"/>
              <a:t>Click to edit Master title style</a:t>
            </a:r>
            <a:endParaRPr lang="en-US" dirty="0" smtClean="0"/>
          </a:p>
        </p:txBody>
      </p:sp>
      <p:sp>
        <p:nvSpPr>
          <p:cNvPr id="83971" name="Rectangle 3"/>
          <p:cNvSpPr>
            <a:spLocks noGrp="1" noChangeArrowheads="1"/>
          </p:cNvSpPr>
          <p:nvPr>
            <p:ph type="body" idx="1"/>
          </p:nvPr>
        </p:nvSpPr>
        <p:spPr bwMode="auto">
          <a:xfrm>
            <a:off x="2560638" y="8534400"/>
            <a:ext cx="46085125" cy="2413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3972" name="Rectangle 4"/>
          <p:cNvSpPr>
            <a:spLocks noGrp="1" noChangeArrowheads="1"/>
          </p:cNvSpPr>
          <p:nvPr>
            <p:ph type="dt" sz="half" idx="2"/>
          </p:nvPr>
        </p:nvSpPr>
        <p:spPr bwMode="auto">
          <a:xfrm>
            <a:off x="2560638" y="33307338"/>
            <a:ext cx="11947525"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t" anchorCtr="0" compatLnSpc="1">
            <a:prstTxWarp prst="textNoShape">
              <a:avLst/>
            </a:prstTxWarp>
          </a:bodyPr>
          <a:lstStyle>
            <a:lvl1pPr>
              <a:spcBef>
                <a:spcPct val="0"/>
              </a:spcBef>
              <a:buFontTx/>
              <a:buNone/>
              <a:defRPr sz="1600">
                <a:latin typeface="+mn-lt"/>
              </a:defRPr>
            </a:lvl1pPr>
          </a:lstStyle>
          <a:p>
            <a:endParaRPr lang="en-US" dirty="0"/>
          </a:p>
        </p:txBody>
      </p:sp>
      <p:sp>
        <p:nvSpPr>
          <p:cNvPr id="83973" name="Rectangle 5"/>
          <p:cNvSpPr>
            <a:spLocks noGrp="1" noChangeArrowheads="1"/>
          </p:cNvSpPr>
          <p:nvPr>
            <p:ph type="ftr" sz="quarter" idx="3"/>
          </p:nvPr>
        </p:nvSpPr>
        <p:spPr bwMode="auto">
          <a:xfrm>
            <a:off x="17495838" y="33307338"/>
            <a:ext cx="16214725"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t" anchorCtr="0" compatLnSpc="1">
            <a:prstTxWarp prst="textNoShape">
              <a:avLst/>
            </a:prstTxWarp>
          </a:bodyPr>
          <a:lstStyle>
            <a:lvl1pPr algn="ctr">
              <a:spcBef>
                <a:spcPct val="0"/>
              </a:spcBef>
              <a:buFontTx/>
              <a:buNone/>
              <a:defRPr sz="1600">
                <a:latin typeface="+mn-lt"/>
              </a:defRPr>
            </a:lvl1pPr>
          </a:lstStyle>
          <a:p>
            <a:endParaRPr lang="en-US" dirty="0"/>
          </a:p>
        </p:txBody>
      </p:sp>
      <p:sp>
        <p:nvSpPr>
          <p:cNvPr id="83974" name="Rectangle 6"/>
          <p:cNvSpPr>
            <a:spLocks noGrp="1" noChangeArrowheads="1"/>
          </p:cNvSpPr>
          <p:nvPr>
            <p:ph type="sldNum" sz="quarter" idx="4"/>
          </p:nvPr>
        </p:nvSpPr>
        <p:spPr bwMode="auto">
          <a:xfrm>
            <a:off x="36698238" y="33307338"/>
            <a:ext cx="11947525"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t" anchorCtr="0" compatLnSpc="1">
            <a:prstTxWarp prst="textNoShape">
              <a:avLst/>
            </a:prstTxWarp>
          </a:bodyPr>
          <a:lstStyle>
            <a:lvl1pPr algn="r">
              <a:spcBef>
                <a:spcPct val="0"/>
              </a:spcBef>
              <a:buFontTx/>
              <a:buNone/>
              <a:defRPr sz="1600">
                <a:latin typeface="+mn-lt"/>
              </a:defRPr>
            </a:lvl1pPr>
          </a:lstStyle>
          <a:p>
            <a:fld id="{1E2B1309-A9D8-4C66-99C6-860A28674D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39725" indent="-339725" algn="l" rtl="0" eaLnBrk="1" fontAlgn="base" hangingPunct="1">
        <a:spcBef>
          <a:spcPct val="20000"/>
        </a:spcBef>
        <a:spcAft>
          <a:spcPct val="0"/>
        </a:spcAft>
        <a:buChar char="•"/>
        <a:defRPr sz="3300">
          <a:solidFill>
            <a:schemeClr val="tx1"/>
          </a:solidFill>
          <a:latin typeface="+mn-lt"/>
          <a:ea typeface="+mn-ea"/>
          <a:cs typeface="+mn-cs"/>
        </a:defRPr>
      </a:lvl1pPr>
      <a:lvl2pPr marL="739775" indent="-287338" algn="l" rtl="0" eaLnBrk="1" fontAlgn="base" hangingPunct="1">
        <a:spcBef>
          <a:spcPct val="20000"/>
        </a:spcBef>
        <a:spcAft>
          <a:spcPct val="0"/>
        </a:spcAft>
        <a:buChar char="–"/>
        <a:defRPr sz="2700">
          <a:solidFill>
            <a:schemeClr val="tx1"/>
          </a:solidFill>
          <a:latin typeface="+mn-lt"/>
        </a:defRPr>
      </a:lvl2pPr>
      <a:lvl3pPr marL="1141413" indent="-227013" algn="l" rtl="0" eaLnBrk="1" fontAlgn="base" hangingPunct="1">
        <a:spcBef>
          <a:spcPct val="20000"/>
        </a:spcBef>
        <a:spcAft>
          <a:spcPct val="0"/>
        </a:spcAft>
        <a:buChar char="•"/>
        <a:defRPr sz="2200">
          <a:solidFill>
            <a:schemeClr val="tx1"/>
          </a:solidFill>
          <a:latin typeface="+mn-lt"/>
        </a:defRPr>
      </a:lvl3pPr>
      <a:lvl4pPr marL="1601788" indent="-234950" algn="l" rtl="0" eaLnBrk="1" fontAlgn="base" hangingPunct="1">
        <a:spcBef>
          <a:spcPct val="20000"/>
        </a:spcBef>
        <a:spcAft>
          <a:spcPct val="0"/>
        </a:spcAft>
        <a:buChar char="–"/>
        <a:defRPr sz="2200">
          <a:solidFill>
            <a:schemeClr val="tx1"/>
          </a:solidFill>
          <a:latin typeface="+mn-lt"/>
        </a:defRPr>
      </a:lvl4pPr>
      <a:lvl5pPr marL="2055813" indent="-227013" algn="l" rtl="0" eaLnBrk="1" fontAlgn="base" hangingPunct="1">
        <a:spcBef>
          <a:spcPct val="20000"/>
        </a:spcBef>
        <a:spcAft>
          <a:spcPct val="0"/>
        </a:spcAft>
        <a:buChar char="»"/>
        <a:defRPr sz="2200">
          <a:solidFill>
            <a:schemeClr val="tx1"/>
          </a:solidFill>
          <a:latin typeface="+mn-lt"/>
        </a:defRPr>
      </a:lvl5pPr>
      <a:lvl6pPr marL="2513013" indent="-227013" algn="l" rtl="0" eaLnBrk="1" fontAlgn="base" hangingPunct="1">
        <a:spcBef>
          <a:spcPct val="20000"/>
        </a:spcBef>
        <a:spcAft>
          <a:spcPct val="0"/>
        </a:spcAft>
        <a:buChar char="»"/>
        <a:defRPr sz="2200">
          <a:solidFill>
            <a:schemeClr val="tx1"/>
          </a:solidFill>
          <a:latin typeface="+mn-lt"/>
        </a:defRPr>
      </a:lvl6pPr>
      <a:lvl7pPr marL="2970213" indent="-227013" algn="l" rtl="0" eaLnBrk="1" fontAlgn="base" hangingPunct="1">
        <a:spcBef>
          <a:spcPct val="20000"/>
        </a:spcBef>
        <a:spcAft>
          <a:spcPct val="0"/>
        </a:spcAft>
        <a:buChar char="»"/>
        <a:defRPr sz="2200">
          <a:solidFill>
            <a:schemeClr val="tx1"/>
          </a:solidFill>
          <a:latin typeface="+mn-lt"/>
        </a:defRPr>
      </a:lvl7pPr>
      <a:lvl8pPr marL="3427413" indent="-227013" algn="l" rtl="0" eaLnBrk="1" fontAlgn="base" hangingPunct="1">
        <a:spcBef>
          <a:spcPct val="20000"/>
        </a:spcBef>
        <a:spcAft>
          <a:spcPct val="0"/>
        </a:spcAft>
        <a:buChar char="»"/>
        <a:defRPr sz="2200">
          <a:solidFill>
            <a:schemeClr val="tx1"/>
          </a:solidFill>
          <a:latin typeface="+mn-lt"/>
        </a:defRPr>
      </a:lvl8pPr>
      <a:lvl9pPr marL="3884613" indent="-227013" algn="l" rtl="0" eaLnBrk="1" fontAlgn="base" hangingPunct="1">
        <a:spcBef>
          <a:spcPct val="200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image" Target="../media/image8.tiff"/><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3569950" y="1358900"/>
            <a:ext cx="36490275" cy="3879850"/>
          </a:xfrm>
          <a:noFill/>
        </p:spPr>
        <p:txBody>
          <a:bodyPr/>
          <a:lstStyle/>
          <a:p>
            <a:r>
              <a:rPr lang="en-US" sz="9600" dirty="0" smtClean="0"/>
              <a:t>Violence</a:t>
            </a:r>
            <a:r>
              <a:rPr lang="en-US" sz="9600" dirty="0"/>
              <a:t>: </a:t>
            </a:r>
            <a:br>
              <a:rPr lang="en-US" sz="9600" dirty="0"/>
            </a:br>
            <a:r>
              <a:rPr lang="en-US" sz="9600" dirty="0"/>
              <a:t>A Public Health Approach to </a:t>
            </a:r>
            <a:r>
              <a:rPr lang="en-US" sz="9600" dirty="0" smtClean="0"/>
              <a:t>Prevention</a:t>
            </a:r>
            <a:endParaRPr lang="en-US" sz="9000" b="1" dirty="0">
              <a:solidFill>
                <a:schemeClr val="accent1">
                  <a:lumMod val="25000"/>
                </a:schemeClr>
              </a:solidFill>
            </a:endParaRPr>
          </a:p>
        </p:txBody>
      </p:sp>
      <p:sp>
        <p:nvSpPr>
          <p:cNvPr id="80899" name="Rectangle 3"/>
          <p:cNvSpPr>
            <a:spLocks noGrp="1" noChangeArrowheads="1"/>
          </p:cNvSpPr>
          <p:nvPr>
            <p:ph type="body" sz="half" idx="1"/>
          </p:nvPr>
        </p:nvSpPr>
        <p:spPr>
          <a:xfrm>
            <a:off x="1789769" y="8412659"/>
            <a:ext cx="10283825" cy="10637838"/>
          </a:xfrm>
          <a:noFill/>
        </p:spPr>
        <p:txBody>
          <a:bodyPr lIns="91440" tIns="45720" rIns="91440" bIns="45720"/>
          <a:lstStyle/>
          <a:p>
            <a:pPr marL="0" indent="0" algn="ctr">
              <a:spcBef>
                <a:spcPct val="0"/>
              </a:spcBef>
              <a:spcAft>
                <a:spcPct val="65000"/>
              </a:spcAft>
              <a:buFontTx/>
              <a:buNone/>
            </a:pPr>
            <a:r>
              <a:rPr lang="en-US" sz="4500" b="1" dirty="0" smtClean="0">
                <a:solidFill>
                  <a:schemeClr val="accent1">
                    <a:lumMod val="25000"/>
                  </a:schemeClr>
                </a:solidFill>
                <a:latin typeface="+mj-lt"/>
              </a:rPr>
              <a:t>INTRODUCTION</a:t>
            </a:r>
            <a:endParaRPr lang="en-US" sz="4500" b="1" dirty="0">
              <a:solidFill>
                <a:schemeClr val="accent1">
                  <a:lumMod val="25000"/>
                </a:schemeClr>
              </a:solidFill>
              <a:latin typeface="+mj-lt"/>
            </a:endParaRPr>
          </a:p>
          <a:p>
            <a:r>
              <a:rPr lang="en-US" sz="2400" dirty="0"/>
              <a:t>Violence is a major public health issue that has traditionally been analyzed  from a criminal justice perspective. </a:t>
            </a:r>
          </a:p>
          <a:p>
            <a:r>
              <a:rPr lang="en-US" sz="2400" dirty="0"/>
              <a:t>While violence is certainly a criminal justice issue, it is important to study violence from a public health standpoint. </a:t>
            </a:r>
          </a:p>
          <a:p>
            <a:r>
              <a:rPr lang="en-US" sz="2400" dirty="0"/>
              <a:t>The criminal justice model uses punishment to deter people from behaving violently- but what about those who commit violent acts against themselves such as attempting or committing suicide? Or inmates who emerge from prison more hardened, volatile and desensitized to committing violent acts? What if violence were treated like a contagious disease? Certainly we wouldn’t punish someone for being ill. By addressing violence using a public health based disease model, we can focus on the casual (contagious) aspect of violence in hopes of finding a possible cure instead of retributive justice based on punishment.</a:t>
            </a:r>
          </a:p>
          <a:p>
            <a:r>
              <a:rPr lang="en-US" sz="2400" dirty="0"/>
              <a:t>Violence is not always a crime, but it is always a public health concern.</a:t>
            </a:r>
            <a:endParaRPr lang="en-US" sz="2100" dirty="0">
              <a:latin typeface="+mj-lt"/>
            </a:endParaRPr>
          </a:p>
          <a:p>
            <a:pPr marL="0" indent="0" algn="ctr">
              <a:spcBef>
                <a:spcPct val="0"/>
              </a:spcBef>
              <a:spcAft>
                <a:spcPct val="65000"/>
              </a:spcAft>
              <a:buFontTx/>
              <a:buNone/>
            </a:pPr>
            <a:endParaRPr lang="en-US" sz="4500" b="1" dirty="0" smtClean="0">
              <a:solidFill>
                <a:schemeClr val="accent1">
                  <a:lumMod val="25000"/>
                </a:schemeClr>
              </a:solidFill>
              <a:latin typeface="+mj-lt"/>
            </a:endParaRPr>
          </a:p>
          <a:p>
            <a:pPr marL="0" indent="0" algn="ctr">
              <a:spcBef>
                <a:spcPct val="0"/>
              </a:spcBef>
              <a:spcAft>
                <a:spcPct val="65000"/>
              </a:spcAft>
              <a:buFontTx/>
              <a:buNone/>
            </a:pPr>
            <a:r>
              <a:rPr lang="en-US" sz="4500" b="1" dirty="0" smtClean="0">
                <a:solidFill>
                  <a:schemeClr val="accent1">
                    <a:lumMod val="25000"/>
                  </a:schemeClr>
                </a:solidFill>
                <a:latin typeface="+mj-lt"/>
              </a:rPr>
              <a:t>BACKGROUND</a:t>
            </a:r>
            <a:endParaRPr lang="en-US" sz="4500" b="1" dirty="0">
              <a:solidFill>
                <a:schemeClr val="accent1">
                  <a:lumMod val="25000"/>
                </a:schemeClr>
              </a:solidFill>
              <a:latin typeface="+mj-lt"/>
            </a:endParaRPr>
          </a:p>
          <a:p>
            <a:r>
              <a:rPr lang="en-US" sz="2400" dirty="0"/>
              <a:t>The literature suggests that violence is often a vicious cycle of trauma and abuse which results in a victim of violence later becoming a perpetrator of violence. This is most classically seen in child abuse and gang related violence. (Cullen et al., 2005).Some scholars believe that an individual who has been subjected to violence, in an attempt to gain back control they feel they have lost after being victimized, will then actually become violent perpetrators themselves. (Williams et al., 2010). The literature also suggests that a large distribution of violent offenders have, at some point in their life, been victims of violent crimes themselves (Abram, K. M.2008</a:t>
            </a:r>
            <a:r>
              <a:rPr lang="en-US" sz="2400" dirty="0" smtClean="0"/>
              <a:t>). </a:t>
            </a:r>
          </a:p>
          <a:p>
            <a:r>
              <a:rPr lang="en-US" sz="2400" dirty="0" smtClean="0"/>
              <a:t>The literature also suggests that the epidemic of  violence </a:t>
            </a:r>
            <a:r>
              <a:rPr lang="en-US" sz="2400" dirty="0">
                <a:solidFill>
                  <a:srgbClr val="505050"/>
                </a:solidFill>
                <a:latin typeface="Arial" panose="020B0604020202020204" pitchFamily="34" charset="0"/>
              </a:rPr>
              <a:t> </a:t>
            </a:r>
            <a:r>
              <a:rPr lang="en-US" sz="2400" dirty="0">
                <a:latin typeface="Arial" panose="020B0604020202020204" pitchFamily="34" charset="0"/>
              </a:rPr>
              <a:t>has been largely attributed to the apparent contagious nature of </a:t>
            </a:r>
            <a:r>
              <a:rPr lang="en-US" sz="2400" dirty="0" smtClean="0">
                <a:latin typeface="Arial" panose="020B0604020202020204" pitchFamily="34" charset="0"/>
              </a:rPr>
              <a:t>violence, which </a:t>
            </a:r>
            <a:r>
              <a:rPr lang="en-US" sz="2400" dirty="0">
                <a:latin typeface="Arial" panose="020B0604020202020204" pitchFamily="34" charset="0"/>
              </a:rPr>
              <a:t>shows the three main characteristics of a communicable disease in a population: clustering, spread, and transmission</a:t>
            </a:r>
            <a:r>
              <a:rPr lang="en-US" sz="2400" dirty="0" smtClean="0"/>
              <a:t> (</a:t>
            </a:r>
            <a:r>
              <a:rPr lang="en-US" sz="2400" dirty="0" err="1" smtClean="0"/>
              <a:t>Slutkin</a:t>
            </a:r>
            <a:r>
              <a:rPr lang="en-US" sz="2400" dirty="0" smtClean="0"/>
              <a:t> et al., 2013</a:t>
            </a:r>
            <a:endParaRPr lang="en-US" sz="2400" dirty="0"/>
          </a:p>
          <a:p>
            <a:r>
              <a:rPr lang="en-US" sz="2400" dirty="0"/>
              <a:t>An empirical research study  examined the relationship between violent offenders and suicidal ideation. The study concludes that violent offenders are at elevated risk of continued interpersonal violence, violent victimization and suicidal actions. Beyond risk associated with a range of common psychiatric symptoms, an association between violent victimization and violent offending still exists. </a:t>
            </a:r>
            <a:r>
              <a:rPr lang="en-US" sz="2400" b="1" dirty="0"/>
              <a:t> </a:t>
            </a:r>
            <a:r>
              <a:rPr lang="en-US" sz="2400" dirty="0"/>
              <a:t>(Zambrano et al., 2017</a:t>
            </a:r>
            <a:r>
              <a:rPr lang="en-US" sz="2400" dirty="0" smtClean="0"/>
              <a:t>).</a:t>
            </a:r>
            <a:r>
              <a:rPr lang="en-US" sz="2400" dirty="0"/>
              <a:t/>
            </a:r>
            <a:br>
              <a:rPr lang="en-US" sz="2400" dirty="0"/>
            </a:br>
            <a:endParaRPr lang="en-US" sz="2400" b="1" dirty="0" smtClean="0">
              <a:latin typeface="+mj-lt"/>
              <a:cs typeface="Times New Roman" pitchFamily="18" charset="0"/>
            </a:endParaRPr>
          </a:p>
          <a:p>
            <a:pPr marL="0" indent="0" eaLnBrk="0" hangingPunct="0">
              <a:spcBef>
                <a:spcPct val="75000"/>
              </a:spcBef>
              <a:spcAft>
                <a:spcPct val="25000"/>
              </a:spcAft>
              <a:buClr>
                <a:srgbClr val="008080"/>
              </a:buClr>
              <a:buSzPct val="115000"/>
              <a:buFont typeface="Wingdings 3" pitchFamily="18" charset="2"/>
              <a:buNone/>
            </a:pPr>
            <a:endParaRPr lang="en-US" sz="2400" b="1" dirty="0">
              <a:latin typeface="Times New Roman" pitchFamily="18" charset="0"/>
              <a:cs typeface="Times New Roman" pitchFamily="18" charset="0"/>
            </a:endParaRPr>
          </a:p>
        </p:txBody>
      </p:sp>
      <p:grpSp>
        <p:nvGrpSpPr>
          <p:cNvPr id="2" name="Content Placeholder 80956"/>
          <p:cNvGrpSpPr>
            <a:grpSpLocks/>
          </p:cNvGrpSpPr>
          <p:nvPr/>
        </p:nvGrpSpPr>
        <p:grpSpPr bwMode="auto">
          <a:xfrm>
            <a:off x="2902755" y="25413787"/>
            <a:ext cx="7705498" cy="5873867"/>
            <a:chOff x="-4858" y="3002"/>
            <a:chExt cx="20892" cy="13354"/>
          </a:xfrm>
        </p:grpSpPr>
        <p:sp>
          <p:nvSpPr>
            <p:cNvPr id="3" name="_s80981"/>
            <p:cNvSpPr>
              <a:spLocks noChangeArrowheads="1" noTextEdit="1"/>
            </p:cNvSpPr>
            <p:nvPr/>
          </p:nvSpPr>
          <p:spPr bwMode="auto">
            <a:xfrm>
              <a:off x="2831" y="4901"/>
              <a:ext cx="5425" cy="5425"/>
            </a:xfrm>
            <a:prstGeom prst="ellipse">
              <a:avLst/>
            </a:prstGeom>
            <a:solidFill>
              <a:schemeClr val="bg2">
                <a:alpha val="50000"/>
              </a:schemeClr>
            </a:solidFill>
            <a:ln w="4670">
              <a:solidFill>
                <a:schemeClr val="bg2"/>
              </a:solidFill>
              <a:round/>
              <a:headEnd/>
              <a:tailEnd/>
            </a:ln>
          </p:spPr>
          <p:txBody>
            <a:bodyPr vert="horz" wrap="square" lIns="0" tIns="0" rIns="0" bIns="0" numCol="1" anchor="ctr" anchorCtr="0" compatLnSpc="1">
              <a:prstTxWarp prst="textNoShape">
                <a:avLst/>
              </a:prstTxWarp>
            </a:bodyPr>
            <a:lstStyle/>
            <a:p>
              <a:endParaRPr lang="en-US"/>
            </a:p>
          </p:txBody>
        </p:sp>
        <p:sp>
          <p:nvSpPr>
            <p:cNvPr id="4" name="_s80960"/>
            <p:cNvSpPr>
              <a:spLocks noChangeArrowheads="1"/>
            </p:cNvSpPr>
            <p:nvPr/>
          </p:nvSpPr>
          <p:spPr bwMode="auto">
            <a:xfrm>
              <a:off x="2958" y="3002"/>
              <a:ext cx="5170" cy="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p>
              <a:pPr marL="1027113" marR="0" lvl="0" indent="-1027113" algn="ctr" defTabSz="6288088" rtl="0" eaLnBrk="0" fontAlgn="base" latinLnBrk="0" hangingPunct="0">
                <a:lnSpc>
                  <a:spcPct val="100000"/>
                </a:lnSpc>
                <a:spcBef>
                  <a:spcPct val="20000"/>
                </a:spcBef>
                <a:spcAft>
                  <a:spcPct val="0"/>
                </a:spcAft>
                <a:buClrTx/>
                <a:buSzTx/>
                <a:buFontTx/>
                <a:buNone/>
                <a:tabLst/>
              </a:pPr>
              <a:r>
                <a:rPr lang="en-US" sz="2000" b="1" dirty="0" smtClean="0">
                  <a:latin typeface="+mn-lt"/>
                </a:rPr>
                <a:t>VICTIMIZATION</a:t>
              </a:r>
              <a:endParaRPr kumimoji="0" lang="en-US" sz="2000" b="1" i="0" u="none" strike="noStrike" cap="none" normalizeH="0" baseline="0" dirty="0" smtClean="0">
                <a:ln>
                  <a:noFill/>
                </a:ln>
                <a:solidFill>
                  <a:schemeClr val="tx1"/>
                </a:solidFill>
                <a:effectLst/>
                <a:latin typeface="+mn-lt"/>
              </a:endParaRPr>
            </a:p>
          </p:txBody>
        </p:sp>
        <p:sp>
          <p:nvSpPr>
            <p:cNvPr id="5" name="_s80980"/>
            <p:cNvSpPr>
              <a:spLocks noChangeArrowheads="1" noTextEdit="1"/>
            </p:cNvSpPr>
            <p:nvPr/>
          </p:nvSpPr>
          <p:spPr bwMode="auto">
            <a:xfrm>
              <a:off x="4897" y="6967"/>
              <a:ext cx="5425" cy="5425"/>
            </a:xfrm>
            <a:prstGeom prst="ellipse">
              <a:avLst/>
            </a:prstGeom>
            <a:solidFill>
              <a:schemeClr val="folHlink">
                <a:alpha val="50000"/>
              </a:schemeClr>
            </a:solidFill>
            <a:ln w="4670">
              <a:solidFill>
                <a:schemeClr val="folHlink"/>
              </a:solidFill>
              <a:round/>
              <a:headEnd/>
              <a:tailEnd/>
            </a:ln>
          </p:spPr>
          <p:txBody>
            <a:bodyPr vert="horz" wrap="square" lIns="0" tIns="0" rIns="0" bIns="0" numCol="1" anchor="ctr" anchorCtr="0" compatLnSpc="1">
              <a:prstTxWarp prst="textNoShape">
                <a:avLst/>
              </a:prstTxWarp>
            </a:bodyPr>
            <a:lstStyle/>
            <a:p>
              <a:endParaRPr lang="en-US"/>
            </a:p>
          </p:txBody>
        </p:sp>
        <p:sp>
          <p:nvSpPr>
            <p:cNvPr id="6" name="_s80962"/>
            <p:cNvSpPr>
              <a:spLocks noChangeArrowheads="1"/>
            </p:cNvSpPr>
            <p:nvPr/>
          </p:nvSpPr>
          <p:spPr bwMode="auto">
            <a:xfrm>
              <a:off x="10864" y="9033"/>
              <a:ext cx="5170" cy="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p>
              <a:pPr marL="1027113" marR="0" lvl="0" indent="-1027113" algn="l" defTabSz="6288088" rtl="0" eaLnBrk="0" fontAlgn="base" latinLnBrk="0" hangingPunct="0">
                <a:lnSpc>
                  <a:spcPct val="100000"/>
                </a:lnSpc>
                <a:spcBef>
                  <a:spcPct val="20000"/>
                </a:spcBef>
                <a:spcAft>
                  <a:spcPct val="0"/>
                </a:spcAft>
                <a:buClrTx/>
                <a:buSzTx/>
                <a:buFontTx/>
                <a:buNone/>
                <a:tabLst/>
              </a:pPr>
              <a:r>
                <a:rPr lang="en-US" sz="2000" b="1" dirty="0" smtClean="0">
                  <a:latin typeface="+mn-lt"/>
                </a:rPr>
                <a:t> SHOT/STABBED SOMEONE</a:t>
              </a:r>
              <a:r>
                <a:rPr kumimoji="0" lang="en-US" sz="2000" b="1" i="0" u="none" strike="noStrike" cap="none" normalizeH="0" baseline="0" dirty="0" smtClean="0">
                  <a:ln>
                    <a:noFill/>
                  </a:ln>
                  <a:solidFill>
                    <a:schemeClr val="tx1"/>
                  </a:solidFill>
                  <a:effectLst/>
                  <a:latin typeface="+mn-lt"/>
                </a:rPr>
                <a:t> </a:t>
              </a:r>
            </a:p>
            <a:p>
              <a:pPr marL="1027113" marR="0" lvl="0" indent="-1027113" algn="l" defTabSz="6288088" rtl="0" eaLnBrk="0" fontAlgn="base" latinLnBrk="0" hangingPunct="0">
                <a:lnSpc>
                  <a:spcPct val="100000"/>
                </a:lnSpc>
                <a:spcBef>
                  <a:spcPct val="20000"/>
                </a:spcBef>
                <a:spcAft>
                  <a:spcPct val="0"/>
                </a:spcAft>
                <a:buClrTx/>
                <a:buSzTx/>
                <a:buFontTx/>
                <a:buNone/>
                <a:tabLst/>
              </a:pPr>
              <a:endParaRPr kumimoji="0" lang="en-US" sz="900" b="1" i="0" u="none" strike="noStrike" cap="none" normalizeH="0" baseline="0" dirty="0" smtClean="0">
                <a:ln>
                  <a:noFill/>
                </a:ln>
                <a:solidFill>
                  <a:schemeClr val="tx1"/>
                </a:solidFill>
                <a:effectLst/>
                <a:latin typeface="+mn-lt"/>
              </a:endParaRPr>
            </a:p>
          </p:txBody>
        </p:sp>
        <p:sp>
          <p:nvSpPr>
            <p:cNvPr id="7" name="_s80979"/>
            <p:cNvSpPr>
              <a:spLocks noChangeArrowheads="1" noTextEdit="1"/>
            </p:cNvSpPr>
            <p:nvPr/>
          </p:nvSpPr>
          <p:spPr bwMode="auto">
            <a:xfrm>
              <a:off x="2831" y="9033"/>
              <a:ext cx="5425" cy="5425"/>
            </a:xfrm>
            <a:prstGeom prst="ellipse">
              <a:avLst/>
            </a:prstGeom>
            <a:solidFill>
              <a:schemeClr val="hlink">
                <a:alpha val="50000"/>
              </a:schemeClr>
            </a:solidFill>
            <a:ln w="4670">
              <a:solidFill>
                <a:schemeClr val="hlink"/>
              </a:solidFill>
              <a:round/>
              <a:headEnd/>
              <a:tailEnd/>
            </a:ln>
          </p:spPr>
          <p:txBody>
            <a:bodyPr vert="horz" wrap="square" lIns="0" tIns="0" rIns="0" bIns="0" numCol="1" anchor="ctr" anchorCtr="0" compatLnSpc="1">
              <a:prstTxWarp prst="textNoShape">
                <a:avLst/>
              </a:prstTxWarp>
            </a:bodyPr>
            <a:lstStyle/>
            <a:p>
              <a:endParaRPr lang="en-US"/>
            </a:p>
          </p:txBody>
        </p:sp>
        <p:sp>
          <p:nvSpPr>
            <p:cNvPr id="8" name="_s80964"/>
            <p:cNvSpPr>
              <a:spLocks noChangeArrowheads="1"/>
            </p:cNvSpPr>
            <p:nvPr/>
          </p:nvSpPr>
          <p:spPr bwMode="auto">
            <a:xfrm>
              <a:off x="2958" y="15000"/>
              <a:ext cx="5170" cy="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p>
              <a:pPr marL="1027113" marR="0" lvl="0" indent="-1027113" algn="ctr" defTabSz="6288088" rtl="0" eaLnBrk="0" fontAlgn="base" latinLnBrk="0" hangingPunct="0">
                <a:lnSpc>
                  <a:spcPct val="100000"/>
                </a:lnSpc>
                <a:spcBef>
                  <a:spcPct val="20000"/>
                </a:spcBef>
                <a:spcAft>
                  <a:spcPct val="0"/>
                </a:spcAft>
                <a:buClrTx/>
                <a:buSzTx/>
                <a:buFontTx/>
                <a:buNone/>
                <a:tabLst/>
              </a:pPr>
              <a:r>
                <a:rPr lang="en-US" sz="2000" b="1" dirty="0" smtClean="0">
                  <a:latin typeface="+mn-lt"/>
                </a:rPr>
                <a:t>SUICIDAL IDEATION </a:t>
              </a:r>
              <a:endParaRPr kumimoji="0" lang="en-US" sz="2000" b="1" i="0" u="none" strike="noStrike" cap="none" normalizeH="0" baseline="0" dirty="0" smtClean="0">
                <a:ln>
                  <a:noFill/>
                </a:ln>
                <a:solidFill>
                  <a:schemeClr val="tx1"/>
                </a:solidFill>
                <a:effectLst/>
                <a:latin typeface="+mn-lt"/>
              </a:endParaRPr>
            </a:p>
          </p:txBody>
        </p:sp>
        <p:sp>
          <p:nvSpPr>
            <p:cNvPr id="9" name="_s80978"/>
            <p:cNvSpPr>
              <a:spLocks noChangeArrowheads="1" noTextEdit="1"/>
            </p:cNvSpPr>
            <p:nvPr/>
          </p:nvSpPr>
          <p:spPr bwMode="auto">
            <a:xfrm>
              <a:off x="765" y="6967"/>
              <a:ext cx="5425" cy="5425"/>
            </a:xfrm>
            <a:prstGeom prst="ellipse">
              <a:avLst/>
            </a:prstGeom>
            <a:solidFill>
              <a:schemeClr val="accent2">
                <a:alpha val="50000"/>
              </a:schemeClr>
            </a:solidFill>
            <a:ln w="4670">
              <a:solidFill>
                <a:schemeClr val="accent2"/>
              </a:solidFill>
              <a:round/>
              <a:headEnd/>
              <a:tailEnd/>
            </a:ln>
          </p:spPr>
          <p:txBody>
            <a:bodyPr vert="horz" wrap="square" lIns="0" tIns="0" rIns="0" bIns="0" numCol="1" anchor="ctr" anchorCtr="0" compatLnSpc="1">
              <a:prstTxWarp prst="textNoShape">
                <a:avLst/>
              </a:prstTxWarp>
            </a:bodyPr>
            <a:lstStyle/>
            <a:p>
              <a:endParaRPr lang="en-US"/>
            </a:p>
          </p:txBody>
        </p:sp>
        <p:sp>
          <p:nvSpPr>
            <p:cNvPr id="10" name="_s80965"/>
            <p:cNvSpPr>
              <a:spLocks noChangeArrowheads="1"/>
            </p:cNvSpPr>
            <p:nvPr/>
          </p:nvSpPr>
          <p:spPr bwMode="auto">
            <a:xfrm>
              <a:off x="-4858" y="9033"/>
              <a:ext cx="5170" cy="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p>
              <a:pPr marL="1027113" marR="0" lvl="0" indent="-1027113" algn="r" defTabSz="6288088" rtl="0" eaLnBrk="0" fontAlgn="base" latinLnBrk="0" hangingPunct="0">
                <a:lnSpc>
                  <a:spcPct val="100000"/>
                </a:lnSpc>
                <a:spcBef>
                  <a:spcPct val="20000"/>
                </a:spcBef>
                <a:spcAft>
                  <a:spcPct val="0"/>
                </a:spcAft>
                <a:buClrTx/>
                <a:buSzTx/>
                <a:buFontTx/>
                <a:buNone/>
                <a:tabLst/>
              </a:pPr>
              <a:r>
                <a:rPr lang="en-US" sz="2000" b="1" dirty="0" smtClean="0">
                  <a:latin typeface="+mn-lt"/>
                </a:rPr>
                <a:t>PTSD DIAGNOSIS</a:t>
              </a:r>
              <a:endParaRPr kumimoji="0" lang="en-US" sz="2000" b="1" i="0" u="none" strike="noStrike" cap="none" normalizeH="0" baseline="0" dirty="0" smtClean="0">
                <a:ln>
                  <a:noFill/>
                </a:ln>
                <a:solidFill>
                  <a:schemeClr val="tx1"/>
                </a:solidFill>
                <a:effectLst/>
                <a:latin typeface="+mn-lt"/>
              </a:endParaRPr>
            </a:p>
            <a:p>
              <a:pPr marL="1027113" marR="0" lvl="0" indent="-1027113" algn="r" defTabSz="6288088"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n-lt"/>
              </a:endParaRPr>
            </a:p>
          </p:txBody>
        </p:sp>
      </p:grpSp>
      <p:pic>
        <p:nvPicPr>
          <p:cNvPr id="80903" name="Picture 7" descr="MPj0385810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92163" y="10677525"/>
            <a:ext cx="2282825" cy="319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80904" name="Picture 8" descr="MPj0385784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3200" y="10677525"/>
            <a:ext cx="4476750" cy="319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80912" name="Picture 16" descr="MPj0305704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65500" y="10677525"/>
            <a:ext cx="2909888" cy="319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sp>
        <p:nvSpPr>
          <p:cNvPr id="80945" name="Text Box 49"/>
          <p:cNvSpPr txBox="1">
            <a:spLocks noChangeArrowheads="1"/>
          </p:cNvSpPr>
          <p:nvPr/>
        </p:nvSpPr>
        <p:spPr bwMode="auto">
          <a:xfrm>
            <a:off x="16678275" y="5375275"/>
            <a:ext cx="30135513" cy="1202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spAutoFit/>
          </a:bodyPr>
          <a:lstStyle>
            <a:lvl1pPr marL="1027113" indent="-1027113" defTabSz="6288088">
              <a:spcBef>
                <a:spcPct val="0"/>
              </a:spcBef>
              <a:defRPr sz="2400">
                <a:solidFill>
                  <a:schemeClr val="tx1"/>
                </a:solidFill>
                <a:latin typeface="Times New Roman" pitchFamily="18" charset="0"/>
              </a:defRPr>
            </a:lvl1pPr>
            <a:lvl2pPr defTabSz="6288088">
              <a:spcBef>
                <a:spcPct val="0"/>
              </a:spcBef>
              <a:defRPr sz="2400">
                <a:solidFill>
                  <a:schemeClr val="tx1"/>
                </a:solidFill>
                <a:latin typeface="Times New Roman" pitchFamily="18" charset="0"/>
              </a:defRPr>
            </a:lvl2pPr>
            <a:lvl3pPr defTabSz="6288088">
              <a:spcBef>
                <a:spcPct val="0"/>
              </a:spcBef>
              <a:defRPr sz="2400">
                <a:solidFill>
                  <a:schemeClr val="tx1"/>
                </a:solidFill>
                <a:latin typeface="Times New Roman" pitchFamily="18" charset="0"/>
              </a:defRPr>
            </a:lvl3pPr>
            <a:lvl4pPr defTabSz="6288088">
              <a:spcBef>
                <a:spcPct val="0"/>
              </a:spcBef>
              <a:defRPr sz="2400">
                <a:solidFill>
                  <a:schemeClr val="tx1"/>
                </a:solidFill>
                <a:latin typeface="Times New Roman" pitchFamily="18" charset="0"/>
              </a:defRPr>
            </a:lvl4pPr>
            <a:lvl5pPr defTabSz="6288088">
              <a:spcBef>
                <a:spcPct val="0"/>
              </a:spcBef>
              <a:defRPr sz="2400">
                <a:solidFill>
                  <a:schemeClr val="tx1"/>
                </a:solidFill>
                <a:latin typeface="Times New Roman" pitchFamily="18" charset="0"/>
              </a:defRPr>
            </a:lvl5pPr>
            <a:lvl6pPr defTabSz="6288088" eaLnBrk="0" fontAlgn="base" hangingPunct="0">
              <a:spcBef>
                <a:spcPct val="0"/>
              </a:spcBef>
              <a:spcAft>
                <a:spcPct val="0"/>
              </a:spcAft>
              <a:defRPr sz="2400">
                <a:solidFill>
                  <a:schemeClr val="tx1"/>
                </a:solidFill>
                <a:latin typeface="Times New Roman" pitchFamily="18" charset="0"/>
              </a:defRPr>
            </a:lvl6pPr>
            <a:lvl7pPr defTabSz="6288088" eaLnBrk="0" fontAlgn="base" hangingPunct="0">
              <a:spcBef>
                <a:spcPct val="0"/>
              </a:spcBef>
              <a:spcAft>
                <a:spcPct val="0"/>
              </a:spcAft>
              <a:defRPr sz="2400">
                <a:solidFill>
                  <a:schemeClr val="tx1"/>
                </a:solidFill>
                <a:latin typeface="Times New Roman" pitchFamily="18" charset="0"/>
              </a:defRPr>
            </a:lvl7pPr>
            <a:lvl8pPr defTabSz="6288088" eaLnBrk="0" fontAlgn="base" hangingPunct="0">
              <a:spcBef>
                <a:spcPct val="0"/>
              </a:spcBef>
              <a:spcAft>
                <a:spcPct val="0"/>
              </a:spcAft>
              <a:defRPr sz="2400">
                <a:solidFill>
                  <a:schemeClr val="tx1"/>
                </a:solidFill>
                <a:latin typeface="Times New Roman" pitchFamily="18" charset="0"/>
              </a:defRPr>
            </a:lvl8pPr>
            <a:lvl9pPr defTabSz="6288088"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buFontTx/>
              <a:buNone/>
            </a:pPr>
            <a:r>
              <a:rPr lang="en-US" dirty="0" smtClean="0">
                <a:solidFill>
                  <a:schemeClr val="tx2"/>
                </a:solidFill>
                <a:latin typeface="+mn-lt"/>
              </a:rPr>
              <a:t>Gina M. </a:t>
            </a:r>
            <a:r>
              <a:rPr lang="en-US" dirty="0" err="1" smtClean="0">
                <a:solidFill>
                  <a:schemeClr val="tx2"/>
                </a:solidFill>
                <a:latin typeface="+mn-lt"/>
              </a:rPr>
              <a:t>Gerace</a:t>
            </a:r>
            <a:r>
              <a:rPr lang="en-US" dirty="0" smtClean="0">
                <a:solidFill>
                  <a:schemeClr val="tx2"/>
                </a:solidFill>
                <a:latin typeface="+mn-lt"/>
              </a:rPr>
              <a:t> </a:t>
            </a:r>
            <a:endParaRPr lang="en-US" dirty="0">
              <a:solidFill>
                <a:schemeClr val="tx2"/>
              </a:solidFill>
              <a:latin typeface="+mn-lt"/>
            </a:endParaRPr>
          </a:p>
          <a:p>
            <a:pPr algn="ctr">
              <a:spcBef>
                <a:spcPct val="50000"/>
              </a:spcBef>
              <a:buFontTx/>
              <a:buNone/>
            </a:pPr>
            <a:r>
              <a:rPr lang="en-US" dirty="0" smtClean="0">
                <a:solidFill>
                  <a:schemeClr val="tx2"/>
                </a:solidFill>
                <a:latin typeface="+mn-lt"/>
              </a:rPr>
              <a:t>California State University, Chico </a:t>
            </a:r>
            <a:endParaRPr lang="en-US" dirty="0">
              <a:solidFill>
                <a:schemeClr val="tx2"/>
              </a:solidFill>
              <a:latin typeface="+mn-lt"/>
            </a:endParaRPr>
          </a:p>
        </p:txBody>
      </p:sp>
      <p:sp>
        <p:nvSpPr>
          <p:cNvPr id="80956" name="Text Box 60"/>
          <p:cNvSpPr txBox="1">
            <a:spLocks noChangeArrowheads="1"/>
          </p:cNvSpPr>
          <p:nvPr/>
        </p:nvSpPr>
        <p:spPr bwMode="auto">
          <a:xfrm>
            <a:off x="2016579" y="31179284"/>
            <a:ext cx="10283825" cy="7787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defTabSz="6288088">
              <a:spcBef>
                <a:spcPct val="0"/>
              </a:spcBef>
              <a:defRPr sz="2400">
                <a:solidFill>
                  <a:schemeClr val="tx1"/>
                </a:solidFill>
                <a:latin typeface="Times New Roman" pitchFamily="18" charset="0"/>
              </a:defRPr>
            </a:lvl1pPr>
            <a:lvl2pPr marL="2424113" defTabSz="6288088">
              <a:spcBef>
                <a:spcPct val="0"/>
              </a:spcBef>
              <a:defRPr sz="2400">
                <a:solidFill>
                  <a:schemeClr val="tx1"/>
                </a:solidFill>
                <a:latin typeface="Times New Roman" pitchFamily="18" charset="0"/>
              </a:defRPr>
            </a:lvl2pPr>
            <a:lvl3pPr marL="2538413" defTabSz="6288088">
              <a:spcBef>
                <a:spcPct val="0"/>
              </a:spcBef>
              <a:defRPr sz="2400">
                <a:solidFill>
                  <a:schemeClr val="tx1"/>
                </a:solidFill>
                <a:latin typeface="Times New Roman" pitchFamily="18" charset="0"/>
              </a:defRPr>
            </a:lvl3pPr>
            <a:lvl4pPr marL="2652713" defTabSz="6288088">
              <a:spcBef>
                <a:spcPct val="0"/>
              </a:spcBef>
              <a:defRPr sz="2400">
                <a:solidFill>
                  <a:schemeClr val="tx1"/>
                </a:solidFill>
                <a:latin typeface="Times New Roman" pitchFamily="18" charset="0"/>
              </a:defRPr>
            </a:lvl4pPr>
            <a:lvl5pPr marL="2767013" defTabSz="6288088">
              <a:spcBef>
                <a:spcPct val="0"/>
              </a:spcBef>
              <a:defRPr sz="2400">
                <a:solidFill>
                  <a:schemeClr val="tx1"/>
                </a:solidFill>
                <a:latin typeface="Times New Roman" pitchFamily="18" charset="0"/>
              </a:defRPr>
            </a:lvl5pPr>
            <a:lvl6pPr marL="3224213" defTabSz="6288088" eaLnBrk="0" fontAlgn="base" hangingPunct="0">
              <a:spcBef>
                <a:spcPct val="0"/>
              </a:spcBef>
              <a:spcAft>
                <a:spcPct val="0"/>
              </a:spcAft>
              <a:defRPr sz="2400">
                <a:solidFill>
                  <a:schemeClr val="tx1"/>
                </a:solidFill>
                <a:latin typeface="Times New Roman" pitchFamily="18" charset="0"/>
              </a:defRPr>
            </a:lvl6pPr>
            <a:lvl7pPr marL="3681413" defTabSz="6288088" eaLnBrk="0" fontAlgn="base" hangingPunct="0">
              <a:spcBef>
                <a:spcPct val="0"/>
              </a:spcBef>
              <a:spcAft>
                <a:spcPct val="0"/>
              </a:spcAft>
              <a:defRPr sz="2400">
                <a:solidFill>
                  <a:schemeClr val="tx1"/>
                </a:solidFill>
                <a:latin typeface="Times New Roman" pitchFamily="18" charset="0"/>
              </a:defRPr>
            </a:lvl7pPr>
            <a:lvl8pPr marL="4138613" defTabSz="6288088" eaLnBrk="0" fontAlgn="base" hangingPunct="0">
              <a:spcBef>
                <a:spcPct val="0"/>
              </a:spcBef>
              <a:spcAft>
                <a:spcPct val="0"/>
              </a:spcAft>
              <a:defRPr sz="2400">
                <a:solidFill>
                  <a:schemeClr val="tx1"/>
                </a:solidFill>
                <a:latin typeface="Times New Roman" pitchFamily="18" charset="0"/>
              </a:defRPr>
            </a:lvl8pPr>
            <a:lvl9pPr marL="4595813" defTabSz="6288088" eaLnBrk="0" fontAlgn="base" hangingPunct="0">
              <a:spcBef>
                <a:spcPct val="0"/>
              </a:spcBef>
              <a:spcAft>
                <a:spcPct val="0"/>
              </a:spcAft>
              <a:defRPr sz="2400">
                <a:solidFill>
                  <a:schemeClr val="tx1"/>
                </a:solidFill>
                <a:latin typeface="Times New Roman" pitchFamily="18" charset="0"/>
              </a:defRPr>
            </a:lvl9pPr>
          </a:lstStyle>
          <a:p>
            <a:pPr algn="ctr" eaLnBrk="1" hangingPunct="1">
              <a:spcAft>
                <a:spcPct val="65000"/>
              </a:spcAft>
              <a:buFontTx/>
              <a:buNone/>
            </a:pPr>
            <a:r>
              <a:rPr lang="en-US" sz="4500" b="1" dirty="0" smtClean="0">
                <a:solidFill>
                  <a:srgbClr val="004442"/>
                </a:solidFill>
                <a:latin typeface="+mj-lt"/>
              </a:rPr>
              <a:t>RESEARCH QUESTION</a:t>
            </a:r>
          </a:p>
          <a:p>
            <a:pPr algn="ctr" eaLnBrk="1" hangingPunct="1">
              <a:spcAft>
                <a:spcPct val="65000"/>
              </a:spcAft>
              <a:buFontTx/>
              <a:buNone/>
            </a:pPr>
            <a:r>
              <a:rPr lang="en-US" sz="2000" dirty="0" smtClean="0"/>
              <a:t>I </a:t>
            </a:r>
            <a:r>
              <a:rPr lang="en-US" sz="2000" dirty="0"/>
              <a:t>have hypothesized that individuals who have committed a violent crime are more likely to be the victim of other directed violence and exhibit self-directed violent behavior such as suicidal ideation and actual suicide </a:t>
            </a:r>
            <a:r>
              <a:rPr lang="en-US" sz="2000" dirty="0" smtClean="0"/>
              <a:t>attempts. I </a:t>
            </a:r>
            <a:r>
              <a:rPr lang="en-US" sz="2000" dirty="0"/>
              <a:t>would also expect to find that individuals who have been </a:t>
            </a:r>
            <a:r>
              <a:rPr lang="en-US" sz="2000" dirty="0" smtClean="0"/>
              <a:t>victimized </a:t>
            </a:r>
            <a:r>
              <a:rPr lang="en-US" sz="2000" dirty="0"/>
              <a:t>will be more likely to exhibit extreme outward violence</a:t>
            </a:r>
            <a:r>
              <a:rPr lang="en-US" sz="2000" dirty="0" smtClean="0"/>
              <a:t>. </a:t>
            </a:r>
            <a:r>
              <a:rPr lang="en-US" sz="2000" dirty="0"/>
              <a:t>Are individuals who have been the victim of a violent crime more likely to commit extreme acts of violence?</a:t>
            </a:r>
          </a:p>
          <a:p>
            <a:r>
              <a:rPr lang="en-US" sz="2000" dirty="0"/>
              <a:t>Are individuals who have committed violent acts more likely to become victims of extreme violence?</a:t>
            </a:r>
          </a:p>
          <a:p>
            <a:r>
              <a:rPr lang="en-US" sz="2000" dirty="0"/>
              <a:t>Are individuals who have been the victim of a violent crime more likely to experience suicidal ideation and make suicide attempts?</a:t>
            </a:r>
          </a:p>
          <a:p>
            <a:r>
              <a:rPr lang="en-US" sz="2000" dirty="0"/>
              <a:t> Are individuals who have committed violent crime more likely to experience suicidal ideation and make suicide attempts? </a:t>
            </a:r>
          </a:p>
          <a:p>
            <a:pPr algn="ctr">
              <a:lnSpc>
                <a:spcPct val="130000"/>
              </a:lnSpc>
              <a:spcBef>
                <a:spcPct val="20000"/>
              </a:spcBef>
              <a:buFontTx/>
              <a:buNone/>
            </a:pPr>
            <a:endParaRPr lang="en-US" sz="2000" dirty="0" smtClean="0"/>
          </a:p>
          <a:p>
            <a:pPr algn="ctr">
              <a:lnSpc>
                <a:spcPct val="130000"/>
              </a:lnSpc>
              <a:spcBef>
                <a:spcPct val="20000"/>
              </a:spcBef>
              <a:buFontTx/>
              <a:buNone/>
            </a:pPr>
            <a:endParaRPr lang="en-US" sz="2000" dirty="0"/>
          </a:p>
          <a:p>
            <a:pPr algn="ctr">
              <a:lnSpc>
                <a:spcPct val="130000"/>
              </a:lnSpc>
              <a:spcBef>
                <a:spcPct val="20000"/>
              </a:spcBef>
              <a:buFontTx/>
              <a:buNone/>
            </a:pPr>
            <a:endParaRPr lang="en-US" sz="2000" dirty="0" smtClean="0"/>
          </a:p>
          <a:p>
            <a:pPr algn="ctr">
              <a:lnSpc>
                <a:spcPct val="130000"/>
              </a:lnSpc>
              <a:spcBef>
                <a:spcPct val="20000"/>
              </a:spcBef>
              <a:buFontTx/>
              <a:buNone/>
            </a:pPr>
            <a:endParaRPr lang="en-US" sz="2000" dirty="0" smtClean="0"/>
          </a:p>
          <a:p>
            <a:pPr algn="ctr">
              <a:lnSpc>
                <a:spcPct val="130000"/>
              </a:lnSpc>
              <a:spcBef>
                <a:spcPct val="20000"/>
              </a:spcBef>
              <a:buFontTx/>
              <a:buNone/>
            </a:pPr>
            <a:endParaRPr lang="en-US" sz="2000" dirty="0">
              <a:latin typeface="+mn-lt"/>
            </a:endParaRPr>
          </a:p>
          <a:p>
            <a:pPr algn="ctr">
              <a:lnSpc>
                <a:spcPct val="130000"/>
              </a:lnSpc>
              <a:spcBef>
                <a:spcPct val="20000"/>
              </a:spcBef>
              <a:buFontTx/>
              <a:buNone/>
            </a:pPr>
            <a:endParaRPr lang="en-US" sz="2200" dirty="0">
              <a:latin typeface="+mn-lt"/>
            </a:endParaRPr>
          </a:p>
        </p:txBody>
      </p:sp>
      <p:sp>
        <p:nvSpPr>
          <p:cNvPr id="80982" name="Rectangle 86"/>
          <p:cNvSpPr>
            <a:spLocks noChangeArrowheads="1"/>
          </p:cNvSpPr>
          <p:nvPr/>
        </p:nvSpPr>
        <p:spPr bwMode="auto">
          <a:xfrm>
            <a:off x="14557375" y="8299450"/>
            <a:ext cx="10283825" cy="4806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39725" indent="-339725" algn="ctr" eaLnBrk="1" hangingPunct="1">
              <a:spcBef>
                <a:spcPct val="0"/>
              </a:spcBef>
              <a:spcAft>
                <a:spcPct val="65000"/>
              </a:spcAft>
              <a:buFontTx/>
              <a:buNone/>
              <a:tabLst>
                <a:tab pos="1028700" algn="l"/>
              </a:tabLst>
            </a:pPr>
            <a:r>
              <a:rPr lang="en-US" sz="4500" b="1" dirty="0">
                <a:solidFill>
                  <a:schemeClr val="accent1">
                    <a:lumMod val="25000"/>
                  </a:schemeClr>
                </a:solidFill>
                <a:latin typeface="+mj-lt"/>
              </a:rPr>
              <a:t>METHODS</a:t>
            </a:r>
          </a:p>
          <a:p>
            <a:pPr marL="339725" indent="-339725" eaLnBrk="1" hangingPunct="1">
              <a:spcBef>
                <a:spcPct val="25000"/>
              </a:spcBef>
              <a:spcAft>
                <a:spcPct val="50000"/>
              </a:spcAft>
              <a:buFontTx/>
              <a:buNone/>
              <a:tabLst>
                <a:tab pos="1028700" algn="l"/>
              </a:tabLst>
            </a:pPr>
            <a:r>
              <a:rPr lang="en-US" sz="2700" b="1" dirty="0" smtClean="0">
                <a:latin typeface="+mj-lt"/>
                <a:cs typeface="Times New Roman" pitchFamily="18" charset="0"/>
              </a:rPr>
              <a:t>Add Health Sample Characteristics</a:t>
            </a:r>
            <a:endParaRPr lang="en-US" sz="2700" b="1" dirty="0">
              <a:latin typeface="+mj-lt"/>
              <a:cs typeface="Times New Roman" pitchFamily="18" charset="0"/>
            </a:endParaRPr>
          </a:p>
          <a:p>
            <a:pPr marL="339725" indent="-339725" eaLnBrk="1" hangingPunct="1">
              <a:lnSpc>
                <a:spcPct val="115000"/>
              </a:lnSpc>
              <a:spcBef>
                <a:spcPct val="0"/>
              </a:spcBef>
              <a:spcAft>
                <a:spcPct val="10000"/>
              </a:spcAft>
              <a:buClr>
                <a:schemeClr val="accent1">
                  <a:lumMod val="50000"/>
                </a:schemeClr>
              </a:buClr>
              <a:buSzPct val="115000"/>
              <a:buFont typeface="Wingdings 3" pitchFamily="18" charset="2"/>
              <a:buChar char=""/>
              <a:tabLst>
                <a:tab pos="1028700" algn="l"/>
              </a:tabLst>
            </a:pPr>
            <a:r>
              <a:rPr lang="en-US" sz="2400" dirty="0" smtClean="0">
                <a:latin typeface="+mj-lt"/>
                <a:cs typeface="Times New Roman" pitchFamily="18" charset="0"/>
              </a:rPr>
              <a:t>National Health Information Survey </a:t>
            </a:r>
            <a:endParaRPr lang="en-US" sz="2400" dirty="0">
              <a:latin typeface="+mj-lt"/>
            </a:endParaRPr>
          </a:p>
          <a:p>
            <a:pPr marL="339725" indent="-339725" eaLnBrk="1" hangingPunct="1">
              <a:lnSpc>
                <a:spcPct val="115000"/>
              </a:lnSpc>
              <a:spcBef>
                <a:spcPct val="0"/>
              </a:spcBef>
              <a:spcAft>
                <a:spcPct val="10000"/>
              </a:spcAft>
              <a:buClr>
                <a:schemeClr val="accent1">
                  <a:lumMod val="50000"/>
                </a:schemeClr>
              </a:buClr>
              <a:buSzPct val="115000"/>
              <a:buFont typeface="Wingdings 3" pitchFamily="18" charset="2"/>
              <a:buChar char=""/>
              <a:tabLst>
                <a:tab pos="1028700" algn="l"/>
              </a:tabLst>
            </a:pPr>
            <a:endParaRPr lang="en-US" sz="2400" dirty="0" smtClean="0">
              <a:latin typeface="+mj-lt"/>
              <a:cs typeface="Times New Roman" pitchFamily="18" charset="0"/>
            </a:endParaRPr>
          </a:p>
          <a:p>
            <a:pPr marL="339725" indent="-339725" eaLnBrk="1" hangingPunct="1">
              <a:lnSpc>
                <a:spcPct val="115000"/>
              </a:lnSpc>
              <a:spcBef>
                <a:spcPct val="0"/>
              </a:spcBef>
              <a:spcAft>
                <a:spcPct val="10000"/>
              </a:spcAft>
              <a:buClr>
                <a:schemeClr val="accent1">
                  <a:lumMod val="50000"/>
                </a:schemeClr>
              </a:buClr>
              <a:buSzPct val="115000"/>
              <a:buFont typeface="Wingdings 3" pitchFamily="18" charset="2"/>
              <a:buChar char=""/>
              <a:tabLst>
                <a:tab pos="1028700" algn="l"/>
              </a:tabLst>
            </a:pPr>
            <a:r>
              <a:rPr lang="en-US" sz="2400" dirty="0" smtClean="0">
                <a:latin typeface="+mj-lt"/>
                <a:cs typeface="Times New Roman" pitchFamily="18" charset="0"/>
              </a:rPr>
              <a:t>Random sample of 5114 Adults age 24-34 years old</a:t>
            </a:r>
            <a:endParaRPr lang="en-US" sz="2400" dirty="0">
              <a:latin typeface="+mj-lt"/>
              <a:cs typeface="Times New Roman" pitchFamily="18" charset="0"/>
            </a:endParaRPr>
          </a:p>
          <a:p>
            <a:pPr marL="339725" indent="-339725" eaLnBrk="1" hangingPunct="1">
              <a:lnSpc>
                <a:spcPct val="115000"/>
              </a:lnSpc>
              <a:spcBef>
                <a:spcPct val="0"/>
              </a:spcBef>
              <a:spcAft>
                <a:spcPct val="50000"/>
              </a:spcAft>
              <a:buClr>
                <a:srgbClr val="008080"/>
              </a:buClr>
              <a:buFont typeface="Wingdings 3" pitchFamily="18" charset="2"/>
              <a:buNone/>
              <a:tabLst>
                <a:tab pos="1028700" algn="l"/>
              </a:tabLst>
            </a:pPr>
            <a:endParaRPr lang="en-US" sz="2400" dirty="0" smtClean="0">
              <a:latin typeface="+mj-lt"/>
            </a:endParaRPr>
          </a:p>
          <a:p>
            <a:pPr marL="339725" indent="-339725" eaLnBrk="1" hangingPunct="1">
              <a:lnSpc>
                <a:spcPct val="115000"/>
              </a:lnSpc>
              <a:spcBef>
                <a:spcPct val="0"/>
              </a:spcBef>
              <a:spcAft>
                <a:spcPct val="10000"/>
              </a:spcAft>
              <a:buClr>
                <a:schemeClr val="accent1">
                  <a:lumMod val="50000"/>
                </a:schemeClr>
              </a:buClr>
              <a:buSzPct val="115000"/>
              <a:buFont typeface="Wingdings 3" pitchFamily="18" charset="2"/>
              <a:buChar char=""/>
              <a:tabLst>
                <a:tab pos="1028700" algn="l"/>
              </a:tabLst>
            </a:pPr>
            <a:r>
              <a:rPr lang="en-US" sz="2400" dirty="0" smtClean="0">
                <a:latin typeface="+mj-lt"/>
                <a:cs typeface="Times New Roman" pitchFamily="18" charset="0"/>
              </a:rPr>
              <a:t> Personal interview data collected 2008-2009 </a:t>
            </a:r>
          </a:p>
          <a:p>
            <a:pPr marL="339725" indent="-339725" eaLnBrk="1" hangingPunct="1">
              <a:lnSpc>
                <a:spcPct val="115000"/>
              </a:lnSpc>
              <a:spcBef>
                <a:spcPct val="0"/>
              </a:spcBef>
              <a:spcAft>
                <a:spcPct val="50000"/>
              </a:spcAft>
              <a:buClr>
                <a:srgbClr val="008080"/>
              </a:buClr>
              <a:buFont typeface="Wingdings 3" pitchFamily="18" charset="2"/>
              <a:buNone/>
              <a:tabLst>
                <a:tab pos="1028700" algn="l"/>
              </a:tabLst>
            </a:pPr>
            <a:r>
              <a:rPr lang="en-US" sz="2400" i="1" dirty="0" smtClean="0">
                <a:latin typeface="+mj-lt"/>
              </a:rPr>
              <a:t>	</a:t>
            </a:r>
            <a:endParaRPr lang="en-US" sz="2400" dirty="0"/>
          </a:p>
        </p:txBody>
      </p:sp>
      <p:sp>
        <p:nvSpPr>
          <p:cNvPr id="81220" name="Text Box 324"/>
          <p:cNvSpPr txBox="1">
            <a:spLocks noChangeArrowheads="1"/>
          </p:cNvSpPr>
          <p:nvPr/>
        </p:nvSpPr>
        <p:spPr bwMode="auto">
          <a:xfrm>
            <a:off x="14547826" y="26299854"/>
            <a:ext cx="10283825" cy="829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66738" indent="-566738">
              <a:spcBef>
                <a:spcPct val="0"/>
              </a:spcBef>
              <a:tabLst>
                <a:tab pos="1422400" algn="l"/>
                <a:tab pos="1944688" algn="l"/>
              </a:tabLst>
              <a:defRPr sz="2400">
                <a:solidFill>
                  <a:schemeClr val="tx1"/>
                </a:solidFill>
                <a:latin typeface="Times New Roman" pitchFamily="18" charset="0"/>
              </a:defRPr>
            </a:lvl1pPr>
            <a:lvl2pPr marL="1204913" indent="-406400">
              <a:spcBef>
                <a:spcPct val="0"/>
              </a:spcBef>
              <a:tabLst>
                <a:tab pos="1422400" algn="l"/>
                <a:tab pos="1944688" algn="l"/>
              </a:tabLst>
              <a:defRPr sz="2400">
                <a:solidFill>
                  <a:schemeClr val="tx1"/>
                </a:solidFill>
                <a:latin typeface="Times New Roman" pitchFamily="18" charset="0"/>
              </a:defRPr>
            </a:lvl2pPr>
            <a:lvl3pPr marL="1944688" indent="-344488">
              <a:spcBef>
                <a:spcPct val="0"/>
              </a:spcBef>
              <a:tabLst>
                <a:tab pos="1422400" algn="l"/>
                <a:tab pos="1944688" algn="l"/>
              </a:tabLst>
              <a:defRPr sz="2400">
                <a:solidFill>
                  <a:schemeClr val="tx1"/>
                </a:solidFill>
                <a:latin typeface="Times New Roman" pitchFamily="18" charset="0"/>
              </a:defRPr>
            </a:lvl3pPr>
            <a:lvl4pPr marL="2628900" indent="-457200">
              <a:spcBef>
                <a:spcPct val="0"/>
              </a:spcBef>
              <a:tabLst>
                <a:tab pos="1422400" algn="l"/>
                <a:tab pos="1944688" algn="l"/>
              </a:tabLst>
              <a:defRPr sz="2400">
                <a:solidFill>
                  <a:schemeClr val="tx1"/>
                </a:solidFill>
                <a:latin typeface="Times New Roman" pitchFamily="18" charset="0"/>
              </a:defRPr>
            </a:lvl4pPr>
            <a:lvl5pPr marL="3200400" indent="-457200">
              <a:spcBef>
                <a:spcPct val="0"/>
              </a:spcBef>
              <a:tabLst>
                <a:tab pos="1422400" algn="l"/>
                <a:tab pos="1944688" algn="l"/>
              </a:tabLst>
              <a:defRPr sz="2400">
                <a:solidFill>
                  <a:schemeClr val="tx1"/>
                </a:solidFill>
                <a:latin typeface="Times New Roman" pitchFamily="18" charset="0"/>
              </a:defRPr>
            </a:lvl5pPr>
            <a:lvl6pPr marL="3657600" indent="-457200" eaLnBrk="0" fontAlgn="base" hangingPunct="0">
              <a:spcBef>
                <a:spcPct val="0"/>
              </a:spcBef>
              <a:spcAft>
                <a:spcPct val="0"/>
              </a:spcAft>
              <a:tabLst>
                <a:tab pos="1422400" algn="l"/>
                <a:tab pos="1944688" algn="l"/>
              </a:tabLst>
              <a:defRPr sz="2400">
                <a:solidFill>
                  <a:schemeClr val="tx1"/>
                </a:solidFill>
                <a:latin typeface="Times New Roman" pitchFamily="18" charset="0"/>
              </a:defRPr>
            </a:lvl6pPr>
            <a:lvl7pPr marL="4114800" indent="-457200" eaLnBrk="0" fontAlgn="base" hangingPunct="0">
              <a:spcBef>
                <a:spcPct val="0"/>
              </a:spcBef>
              <a:spcAft>
                <a:spcPct val="0"/>
              </a:spcAft>
              <a:tabLst>
                <a:tab pos="1422400" algn="l"/>
                <a:tab pos="1944688" algn="l"/>
              </a:tabLst>
              <a:defRPr sz="2400">
                <a:solidFill>
                  <a:schemeClr val="tx1"/>
                </a:solidFill>
                <a:latin typeface="Times New Roman" pitchFamily="18" charset="0"/>
              </a:defRPr>
            </a:lvl7pPr>
            <a:lvl8pPr marL="4572000" indent="-457200" eaLnBrk="0" fontAlgn="base" hangingPunct="0">
              <a:spcBef>
                <a:spcPct val="0"/>
              </a:spcBef>
              <a:spcAft>
                <a:spcPct val="0"/>
              </a:spcAft>
              <a:tabLst>
                <a:tab pos="1422400" algn="l"/>
                <a:tab pos="1944688" algn="l"/>
              </a:tabLst>
              <a:defRPr sz="2400">
                <a:solidFill>
                  <a:schemeClr val="tx1"/>
                </a:solidFill>
                <a:latin typeface="Times New Roman" pitchFamily="18" charset="0"/>
              </a:defRPr>
            </a:lvl8pPr>
            <a:lvl9pPr marL="5029200" indent="-457200" eaLnBrk="0" fontAlgn="base" hangingPunct="0">
              <a:spcBef>
                <a:spcPct val="0"/>
              </a:spcBef>
              <a:spcAft>
                <a:spcPct val="0"/>
              </a:spcAft>
              <a:tabLst>
                <a:tab pos="1422400" algn="l"/>
                <a:tab pos="1944688" algn="l"/>
              </a:tabLst>
              <a:defRPr sz="2400">
                <a:solidFill>
                  <a:schemeClr val="tx1"/>
                </a:solidFill>
                <a:latin typeface="Times New Roman" pitchFamily="18" charset="0"/>
              </a:defRPr>
            </a:lvl9pPr>
          </a:lstStyle>
          <a:p>
            <a:pPr>
              <a:spcAft>
                <a:spcPct val="50000"/>
              </a:spcAft>
              <a:buClr>
                <a:srgbClr val="008080"/>
              </a:buClr>
              <a:buSzPct val="115000"/>
              <a:buFont typeface="Wingdings 3" pitchFamily="18" charset="2"/>
              <a:buNone/>
            </a:pPr>
            <a:r>
              <a:rPr lang="en-US" sz="2700" b="1" dirty="0" smtClean="0">
                <a:latin typeface="+mj-lt"/>
                <a:cs typeface="Times New Roman" pitchFamily="18" charset="0"/>
              </a:rPr>
              <a:t>Operationalization</a:t>
            </a:r>
            <a:r>
              <a:rPr lang="en-US" b="1" dirty="0" smtClean="0">
                <a:latin typeface="+mj-lt"/>
                <a:cs typeface="Times New Roman" pitchFamily="18" charset="0"/>
              </a:rPr>
              <a:t> </a:t>
            </a:r>
            <a:r>
              <a:rPr lang="en-US" sz="2700" b="1" dirty="0" smtClean="0">
                <a:latin typeface="+mj-lt"/>
                <a:cs typeface="Times New Roman" pitchFamily="18" charset="0"/>
              </a:rPr>
              <a:t>of</a:t>
            </a:r>
            <a:r>
              <a:rPr lang="en-US" b="1" dirty="0" smtClean="0">
                <a:latin typeface="+mj-lt"/>
                <a:cs typeface="Times New Roman" pitchFamily="18" charset="0"/>
              </a:rPr>
              <a:t> </a:t>
            </a:r>
            <a:r>
              <a:rPr lang="en-US" sz="2700" b="1" dirty="0" smtClean="0">
                <a:latin typeface="+mj-lt"/>
                <a:cs typeface="Times New Roman" pitchFamily="18" charset="0"/>
              </a:rPr>
              <a:t>measured</a:t>
            </a:r>
            <a:r>
              <a:rPr lang="en-US" b="1" dirty="0" smtClean="0">
                <a:latin typeface="+mj-lt"/>
                <a:cs typeface="Times New Roman" pitchFamily="18" charset="0"/>
              </a:rPr>
              <a:t>  </a:t>
            </a:r>
            <a:endParaRPr lang="en-US" b="1" dirty="0">
              <a:latin typeface="+mj-lt"/>
              <a:cs typeface="Times New Roman" pitchFamily="18" charset="0"/>
            </a:endParaRPr>
          </a:p>
          <a:p>
            <a:pPr>
              <a:lnSpc>
                <a:spcPct val="115000"/>
              </a:lnSpc>
              <a:spcAft>
                <a:spcPct val="15000"/>
              </a:spcAft>
              <a:buClr>
                <a:schemeClr val="accent1">
                  <a:lumMod val="50000"/>
                </a:schemeClr>
              </a:buClr>
              <a:buSzPct val="115000"/>
              <a:buFont typeface="Wingdings 3" pitchFamily="18" charset="2"/>
              <a:buChar char=""/>
            </a:pPr>
            <a:r>
              <a:rPr lang="en-US" dirty="0" smtClean="0">
                <a:latin typeface="+mj-lt"/>
                <a:cs typeface="Times New Roman" pitchFamily="18" charset="0"/>
              </a:rPr>
              <a:t>Victimization</a:t>
            </a:r>
            <a:endParaRPr lang="en-US" dirty="0">
              <a:latin typeface="+mj-lt"/>
              <a:cs typeface="Times New Roman" pitchFamily="18" charset="0"/>
            </a:endParaRPr>
          </a:p>
          <a:p>
            <a:pPr lvl="1">
              <a:lnSpc>
                <a:spcPct val="115000"/>
              </a:lnSpc>
              <a:spcAft>
                <a:spcPct val="20000"/>
              </a:spcAft>
              <a:buClr>
                <a:schemeClr val="tx1"/>
              </a:buClr>
              <a:buFont typeface="Wingdings" pitchFamily="2" charset="2"/>
              <a:buChar char="§"/>
            </a:pPr>
            <a:r>
              <a:rPr lang="en-US" dirty="0" smtClean="0">
                <a:latin typeface="+mj-lt"/>
                <a:cs typeface="Times New Roman" pitchFamily="18" charset="0"/>
              </a:rPr>
              <a:t>Having been the victim of a violent crime </a:t>
            </a:r>
            <a:endParaRPr lang="en-US" dirty="0">
              <a:latin typeface="+mj-lt"/>
              <a:cs typeface="Times New Roman" pitchFamily="18" charset="0"/>
            </a:endParaRPr>
          </a:p>
          <a:p>
            <a:pPr lvl="1">
              <a:lnSpc>
                <a:spcPct val="115000"/>
              </a:lnSpc>
              <a:spcAft>
                <a:spcPct val="20000"/>
              </a:spcAft>
              <a:buClr>
                <a:schemeClr val="tx1"/>
              </a:buClr>
              <a:buFont typeface="Wingdings" pitchFamily="2" charset="2"/>
              <a:buChar char="§"/>
            </a:pPr>
            <a:r>
              <a:rPr lang="en-US" dirty="0" smtClean="0">
                <a:latin typeface="+mj-lt"/>
                <a:cs typeface="Times New Roman" pitchFamily="18" charset="0"/>
              </a:rPr>
              <a:t>Having witnessed a violent crime</a:t>
            </a:r>
          </a:p>
          <a:p>
            <a:pPr lvl="1">
              <a:lnSpc>
                <a:spcPct val="115000"/>
              </a:lnSpc>
              <a:spcAft>
                <a:spcPct val="20000"/>
              </a:spcAft>
              <a:buClr>
                <a:schemeClr val="tx1"/>
              </a:buClr>
              <a:buFont typeface="Wingdings" pitchFamily="2" charset="2"/>
              <a:buChar char="§"/>
            </a:pPr>
            <a:r>
              <a:rPr lang="pt-BR" dirty="0">
                <a:latin typeface="+mj-lt"/>
                <a:cs typeface="Times New Roman" pitchFamily="18" charset="0"/>
              </a:rPr>
              <a:t>Victimization2=(2 * H4DS17 + 4 * H4DS18 + 6 * H4DS14 + 8 * H4DS15 + 10 *  H4DS16 </a:t>
            </a:r>
            <a:r>
              <a:rPr lang="pt-BR" dirty="0" smtClean="0">
                <a:latin typeface="+mj-lt"/>
                <a:cs typeface="Times New Roman" pitchFamily="18" charset="0"/>
              </a:rPr>
              <a:t>). </a:t>
            </a:r>
          </a:p>
          <a:p>
            <a:pPr lvl="1">
              <a:lnSpc>
                <a:spcPct val="115000"/>
              </a:lnSpc>
              <a:spcAft>
                <a:spcPct val="20000"/>
              </a:spcAft>
              <a:buClr>
                <a:schemeClr val="tx1"/>
              </a:buClr>
              <a:buFont typeface="Wingdings" pitchFamily="2" charset="2"/>
              <a:buChar char="§"/>
            </a:pPr>
            <a:r>
              <a:rPr lang="en-US" dirty="0">
                <a:latin typeface="+mj-lt"/>
                <a:cs typeface="Times New Roman" pitchFamily="18" charset="0"/>
              </a:rPr>
              <a:t>Victimization2 (0=1) (30=4) (2 thru 6=2) (8 thru 28=3) INTO </a:t>
            </a:r>
            <a:r>
              <a:rPr lang="en-US" dirty="0" smtClean="0">
                <a:latin typeface="+mj-lt"/>
                <a:cs typeface="Times New Roman" pitchFamily="18" charset="0"/>
              </a:rPr>
              <a:t>Victimization4.</a:t>
            </a:r>
          </a:p>
          <a:p>
            <a:pPr lvl="1">
              <a:lnSpc>
                <a:spcPct val="115000"/>
              </a:lnSpc>
              <a:spcAft>
                <a:spcPct val="20000"/>
              </a:spcAft>
              <a:buClr>
                <a:schemeClr val="tx1"/>
              </a:buClr>
              <a:buFont typeface="Wingdings" pitchFamily="2" charset="2"/>
              <a:buChar char="§"/>
            </a:pPr>
            <a:r>
              <a:rPr lang="en-US" dirty="0">
                <a:latin typeface="+mj-lt"/>
                <a:cs typeface="Times New Roman" pitchFamily="18" charset="0"/>
              </a:rPr>
              <a:t>Victimization4 (1=0) (2=1) (3=1) (4=1) INTO Victimization5</a:t>
            </a:r>
            <a:r>
              <a:rPr lang="en-US" dirty="0" smtClean="0">
                <a:latin typeface="+mj-lt"/>
                <a:cs typeface="Times New Roman" pitchFamily="18" charset="0"/>
              </a:rPr>
              <a:t>.</a:t>
            </a:r>
            <a:endParaRPr lang="en-US" dirty="0">
              <a:latin typeface="+mj-lt"/>
              <a:cs typeface="Times New Roman" pitchFamily="18" charset="0"/>
            </a:endParaRPr>
          </a:p>
          <a:p>
            <a:pPr>
              <a:lnSpc>
                <a:spcPct val="115000"/>
              </a:lnSpc>
              <a:spcBef>
                <a:spcPct val="15000"/>
              </a:spcBef>
              <a:spcAft>
                <a:spcPct val="25000"/>
              </a:spcAft>
              <a:buClr>
                <a:schemeClr val="accent1">
                  <a:lumMod val="50000"/>
                </a:schemeClr>
              </a:buClr>
              <a:buSzPct val="115000"/>
              <a:buFont typeface="Wingdings 3" pitchFamily="18" charset="2"/>
              <a:buChar char=""/>
            </a:pPr>
            <a:r>
              <a:rPr lang="en-US" dirty="0" smtClean="0">
                <a:latin typeface="+mj-lt"/>
              </a:rPr>
              <a:t>Intrapersonal Violence (inward violence) </a:t>
            </a:r>
            <a:endParaRPr lang="en-US" dirty="0">
              <a:latin typeface="+mj-lt"/>
              <a:cs typeface="Times New Roman" pitchFamily="18" charset="0"/>
            </a:endParaRPr>
          </a:p>
          <a:p>
            <a:pPr lvl="1">
              <a:lnSpc>
                <a:spcPct val="115000"/>
              </a:lnSpc>
              <a:spcBef>
                <a:spcPct val="20000"/>
              </a:spcBef>
              <a:buClr>
                <a:schemeClr val="tx1"/>
              </a:buClr>
              <a:buFont typeface="Wingdings" pitchFamily="2" charset="2"/>
              <a:buChar char="§"/>
            </a:pPr>
            <a:r>
              <a:rPr lang="en-US" dirty="0" smtClean="0">
                <a:latin typeface="+mj-lt"/>
                <a:cs typeface="Times New Roman" pitchFamily="18" charset="0"/>
              </a:rPr>
              <a:t>Suicidal Ideation  </a:t>
            </a:r>
            <a:endParaRPr lang="en-US" dirty="0">
              <a:latin typeface="+mj-lt"/>
              <a:cs typeface="Times New Roman" pitchFamily="18" charset="0"/>
            </a:endParaRPr>
          </a:p>
          <a:p>
            <a:pPr lvl="1">
              <a:lnSpc>
                <a:spcPct val="115000"/>
              </a:lnSpc>
              <a:spcBef>
                <a:spcPct val="20000"/>
              </a:spcBef>
              <a:buClr>
                <a:schemeClr val="tx1"/>
              </a:buClr>
              <a:buFont typeface="Wingdings" pitchFamily="2" charset="2"/>
              <a:buChar char="§"/>
            </a:pPr>
            <a:r>
              <a:rPr lang="en-US" dirty="0" smtClean="0">
                <a:latin typeface="+mj-lt"/>
                <a:cs typeface="Times New Roman" pitchFamily="18" charset="0"/>
              </a:rPr>
              <a:t>Actual suicide attempts </a:t>
            </a:r>
            <a:endParaRPr lang="en-US" b="1" dirty="0">
              <a:latin typeface="+mj-lt"/>
              <a:cs typeface="Times New Roman" pitchFamily="18" charset="0"/>
            </a:endParaRPr>
          </a:p>
          <a:p>
            <a:pPr>
              <a:lnSpc>
                <a:spcPct val="115000"/>
              </a:lnSpc>
              <a:spcBef>
                <a:spcPct val="15000"/>
              </a:spcBef>
              <a:spcAft>
                <a:spcPct val="25000"/>
              </a:spcAft>
              <a:buClr>
                <a:schemeClr val="accent1">
                  <a:lumMod val="50000"/>
                </a:schemeClr>
              </a:buClr>
              <a:buSzPct val="115000"/>
              <a:buFont typeface="Wingdings 3" pitchFamily="18" charset="2"/>
              <a:buChar char=""/>
            </a:pPr>
            <a:r>
              <a:rPr lang="en-US" dirty="0" smtClean="0">
                <a:latin typeface="+mj-lt"/>
                <a:cs typeface="Times New Roman" pitchFamily="18" charset="0"/>
              </a:rPr>
              <a:t>Intrapersonal Violence (Outward Violence) </a:t>
            </a:r>
            <a:endParaRPr lang="en-US" dirty="0">
              <a:latin typeface="+mj-lt"/>
              <a:cs typeface="Times New Roman" pitchFamily="18" charset="0"/>
            </a:endParaRPr>
          </a:p>
          <a:p>
            <a:pPr lvl="1">
              <a:lnSpc>
                <a:spcPct val="115000"/>
              </a:lnSpc>
              <a:spcBef>
                <a:spcPct val="20000"/>
              </a:spcBef>
              <a:buClr>
                <a:schemeClr val="tx1"/>
              </a:buClr>
              <a:buFont typeface="Wingdings" pitchFamily="2" charset="2"/>
              <a:buChar char="§"/>
            </a:pPr>
            <a:r>
              <a:rPr lang="en-US" dirty="0" smtClean="0">
                <a:latin typeface="+mj-lt"/>
                <a:cs typeface="Times New Roman" pitchFamily="18" charset="0"/>
              </a:rPr>
              <a:t>Perpetration of violent victimization </a:t>
            </a:r>
            <a:endParaRPr lang="en-US" dirty="0">
              <a:latin typeface="+mj-lt"/>
              <a:cs typeface="Times New Roman" pitchFamily="18" charset="0"/>
            </a:endParaRPr>
          </a:p>
          <a:p>
            <a:pPr lvl="1">
              <a:lnSpc>
                <a:spcPct val="115000"/>
              </a:lnSpc>
              <a:spcBef>
                <a:spcPct val="20000"/>
              </a:spcBef>
              <a:buClr>
                <a:schemeClr val="tx1"/>
              </a:buClr>
              <a:buFont typeface="Wingdings" pitchFamily="2" charset="2"/>
              <a:buChar char="§"/>
            </a:pPr>
            <a:r>
              <a:rPr lang="en-US" dirty="0" smtClean="0">
                <a:latin typeface="+mj-lt"/>
                <a:cs typeface="Times New Roman" pitchFamily="18" charset="0"/>
              </a:rPr>
              <a:t>Specifically having shot or stabbed someone</a:t>
            </a:r>
            <a:endParaRPr lang="en-US" dirty="0">
              <a:latin typeface="+mj-lt"/>
              <a:cs typeface="Times New Roman" pitchFamily="18" charset="0"/>
            </a:endParaRPr>
          </a:p>
          <a:p>
            <a:pPr>
              <a:lnSpc>
                <a:spcPct val="115000"/>
              </a:lnSpc>
              <a:spcBef>
                <a:spcPct val="15000"/>
              </a:spcBef>
              <a:spcAft>
                <a:spcPct val="25000"/>
              </a:spcAft>
              <a:buClr>
                <a:schemeClr val="accent1">
                  <a:lumMod val="50000"/>
                </a:schemeClr>
              </a:buClr>
              <a:buSzPct val="115000"/>
              <a:buFont typeface="Wingdings 3" pitchFamily="18" charset="2"/>
              <a:buChar char=""/>
            </a:pPr>
            <a:endParaRPr lang="en-US" dirty="0">
              <a:latin typeface="+mj-lt"/>
              <a:cs typeface="Times New Roman" pitchFamily="18" charset="0"/>
            </a:endParaRPr>
          </a:p>
        </p:txBody>
      </p:sp>
      <p:sp>
        <p:nvSpPr>
          <p:cNvPr id="81260" name="Text Box 364"/>
          <p:cNvSpPr txBox="1">
            <a:spLocks noChangeArrowheads="1"/>
          </p:cNvSpPr>
          <p:nvPr/>
        </p:nvSpPr>
        <p:spPr bwMode="auto">
          <a:xfrm>
            <a:off x="27355461" y="8412659"/>
            <a:ext cx="10283825"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495300">
              <a:spcBef>
                <a:spcPct val="0"/>
              </a:spcBef>
              <a:defRPr sz="2400">
                <a:solidFill>
                  <a:schemeClr val="tx1"/>
                </a:solidFill>
                <a:latin typeface="Times New Roman" pitchFamily="18" charset="0"/>
              </a:defRPr>
            </a:lvl1pPr>
            <a:lvl2pPr marL="1333500" indent="-609600">
              <a:spcBef>
                <a:spcPct val="0"/>
              </a:spcBef>
              <a:defRPr sz="2400">
                <a:solidFill>
                  <a:schemeClr val="tx1"/>
                </a:solidFill>
                <a:latin typeface="Times New Roman" pitchFamily="18" charset="0"/>
              </a:defRPr>
            </a:lvl2pPr>
            <a:lvl3pPr marL="2057400" indent="-609600">
              <a:spcBef>
                <a:spcPct val="0"/>
              </a:spcBef>
              <a:defRPr sz="2400">
                <a:solidFill>
                  <a:schemeClr val="tx1"/>
                </a:solidFill>
                <a:latin typeface="Times New Roman" pitchFamily="18" charset="0"/>
              </a:defRPr>
            </a:lvl3pPr>
            <a:lvl4pPr marL="2781300" indent="-609600">
              <a:spcBef>
                <a:spcPct val="0"/>
              </a:spcBef>
              <a:defRPr sz="2400">
                <a:solidFill>
                  <a:schemeClr val="tx1"/>
                </a:solidFill>
                <a:latin typeface="Times New Roman" pitchFamily="18" charset="0"/>
              </a:defRPr>
            </a:lvl4pPr>
            <a:lvl5pPr marL="3505200" indent="-609600">
              <a:spcBef>
                <a:spcPct val="0"/>
              </a:spcBef>
              <a:defRPr sz="2400">
                <a:solidFill>
                  <a:schemeClr val="tx1"/>
                </a:solidFill>
                <a:latin typeface="Times New Roman" pitchFamily="18" charset="0"/>
              </a:defRPr>
            </a:lvl5pPr>
            <a:lvl6pPr marL="3962400" indent="-609600" eaLnBrk="0" fontAlgn="base" hangingPunct="0">
              <a:spcBef>
                <a:spcPct val="0"/>
              </a:spcBef>
              <a:spcAft>
                <a:spcPct val="0"/>
              </a:spcAft>
              <a:defRPr sz="2400">
                <a:solidFill>
                  <a:schemeClr val="tx1"/>
                </a:solidFill>
                <a:latin typeface="Times New Roman" pitchFamily="18" charset="0"/>
              </a:defRPr>
            </a:lvl6pPr>
            <a:lvl7pPr marL="4419600" indent="-609600" eaLnBrk="0" fontAlgn="base" hangingPunct="0">
              <a:spcBef>
                <a:spcPct val="0"/>
              </a:spcBef>
              <a:spcAft>
                <a:spcPct val="0"/>
              </a:spcAft>
              <a:defRPr sz="2400">
                <a:solidFill>
                  <a:schemeClr val="tx1"/>
                </a:solidFill>
                <a:latin typeface="Times New Roman" pitchFamily="18" charset="0"/>
              </a:defRPr>
            </a:lvl7pPr>
            <a:lvl8pPr marL="4876800" indent="-609600" eaLnBrk="0" fontAlgn="base" hangingPunct="0">
              <a:spcBef>
                <a:spcPct val="0"/>
              </a:spcBef>
              <a:spcAft>
                <a:spcPct val="0"/>
              </a:spcAft>
              <a:defRPr sz="2400">
                <a:solidFill>
                  <a:schemeClr val="tx1"/>
                </a:solidFill>
                <a:latin typeface="Times New Roman" pitchFamily="18" charset="0"/>
              </a:defRPr>
            </a:lvl8pPr>
            <a:lvl9pPr marL="5334000" indent="-609600" eaLnBrk="0" fontAlgn="base" hangingPunct="0">
              <a:spcBef>
                <a:spcPct val="0"/>
              </a:spcBef>
              <a:spcAft>
                <a:spcPct val="0"/>
              </a:spcAft>
              <a:defRPr sz="2400">
                <a:solidFill>
                  <a:schemeClr val="tx1"/>
                </a:solidFill>
                <a:latin typeface="Times New Roman" pitchFamily="18" charset="0"/>
              </a:defRPr>
            </a:lvl9pPr>
          </a:lstStyle>
          <a:p>
            <a:pPr algn="ctr" eaLnBrk="1" hangingPunct="1">
              <a:spcAft>
                <a:spcPct val="65000"/>
              </a:spcAft>
              <a:buFontTx/>
              <a:buNone/>
            </a:pPr>
            <a:r>
              <a:rPr lang="en-US" sz="4500" b="1" dirty="0" smtClean="0">
                <a:solidFill>
                  <a:schemeClr val="accent1">
                    <a:lumMod val="25000"/>
                  </a:schemeClr>
                </a:solidFill>
                <a:latin typeface="+mj-lt"/>
                <a:cs typeface="Times New Roman" pitchFamily="18" charset="0"/>
              </a:rPr>
              <a:t>RESULTS</a:t>
            </a:r>
            <a:endParaRPr lang="en-US" sz="4500" b="1" dirty="0">
              <a:solidFill>
                <a:schemeClr val="accent1">
                  <a:lumMod val="25000"/>
                </a:schemeClr>
              </a:solidFill>
              <a:latin typeface="+mj-lt"/>
              <a:cs typeface="Times New Roman" pitchFamily="18" charset="0"/>
            </a:endParaRPr>
          </a:p>
        </p:txBody>
      </p:sp>
      <p:sp>
        <p:nvSpPr>
          <p:cNvPr id="81267" name="Rectangle 371"/>
          <p:cNvSpPr>
            <a:spLocks noChangeArrowheads="1"/>
          </p:cNvSpPr>
          <p:nvPr/>
        </p:nvSpPr>
        <p:spPr bwMode="auto">
          <a:xfrm>
            <a:off x="38601919" y="22390856"/>
            <a:ext cx="10283825" cy="8599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ctr" eaLnBrk="1" hangingPunct="1">
              <a:spcBef>
                <a:spcPct val="0"/>
              </a:spcBef>
              <a:spcAft>
                <a:spcPct val="65000"/>
              </a:spcAft>
              <a:buFontTx/>
              <a:buNone/>
            </a:pPr>
            <a:r>
              <a:rPr lang="en-US" sz="4500" b="1" dirty="0" smtClean="0">
                <a:solidFill>
                  <a:schemeClr val="accent1">
                    <a:lumMod val="25000"/>
                  </a:schemeClr>
                </a:solidFill>
                <a:latin typeface="+mj-lt"/>
                <a:cs typeface="Times New Roman" pitchFamily="18" charset="0"/>
              </a:rPr>
              <a:t>CONCLUSION</a:t>
            </a:r>
          </a:p>
          <a:p>
            <a:pPr marL="457200" indent="-457200" algn="ctr" eaLnBrk="1" hangingPunct="1">
              <a:spcBef>
                <a:spcPct val="0"/>
              </a:spcBef>
              <a:spcAft>
                <a:spcPct val="65000"/>
              </a:spcAft>
              <a:buFontTx/>
              <a:buNone/>
            </a:pPr>
            <a:r>
              <a:rPr lang="en-US" sz="2400" dirty="0" smtClean="0">
                <a:solidFill>
                  <a:schemeClr val="accent1">
                    <a:lumMod val="25000"/>
                  </a:schemeClr>
                </a:solidFill>
                <a:latin typeface="+mj-lt"/>
                <a:cs typeface="Times New Roman" pitchFamily="18" charset="0"/>
              </a:rPr>
              <a:t> </a:t>
            </a:r>
            <a:r>
              <a:rPr lang="en-US" sz="2000" dirty="0" smtClean="0">
                <a:latin typeface="+mj-lt"/>
                <a:cs typeface="Times New Roman" pitchFamily="18" charset="0"/>
              </a:rPr>
              <a:t>Traditional </a:t>
            </a:r>
            <a:r>
              <a:rPr lang="en-US" sz="2000" dirty="0">
                <a:latin typeface="+mj-lt"/>
                <a:cs typeface="Times New Roman" pitchFamily="18" charset="0"/>
              </a:rPr>
              <a:t>methods of controlling violence have yielded minimal results by employing punishment to affect behavior change. Researchers have suggested that patterns of interpersonal violence are similar to those seen in an infectious disease </a:t>
            </a:r>
            <a:r>
              <a:rPr lang="en-US" sz="2000" dirty="0" smtClean="0">
                <a:latin typeface="+mj-lt"/>
                <a:cs typeface="Times New Roman" pitchFamily="18" charset="0"/>
              </a:rPr>
              <a:t>epidemic. If </a:t>
            </a:r>
            <a:r>
              <a:rPr lang="en-US" sz="2000" dirty="0">
                <a:latin typeface="+mj-lt"/>
                <a:cs typeface="Times New Roman" pitchFamily="18" charset="0"/>
              </a:rPr>
              <a:t>preventative measures to intercept violence are made using an infectious disease approach maybe it is possible to cure violence in society. </a:t>
            </a:r>
            <a:endParaRPr lang="en-US" sz="2000" dirty="0" smtClean="0">
              <a:latin typeface="+mj-lt"/>
              <a:cs typeface="Times New Roman" pitchFamily="18" charset="0"/>
            </a:endParaRPr>
          </a:p>
          <a:p>
            <a:pPr algn="ctr">
              <a:buNone/>
            </a:pPr>
            <a:r>
              <a:rPr lang="en-US" sz="2000" dirty="0" smtClean="0">
                <a:latin typeface="+mj-lt"/>
                <a:cs typeface="Times New Roman" pitchFamily="18" charset="0"/>
              </a:rPr>
              <a:t>           The first major step to preventing violence using the disease model is to identify violence predictors and interrupt transmission. As this research has illustrated, victimization </a:t>
            </a:r>
            <a:r>
              <a:rPr lang="en-US" sz="2000" dirty="0" smtClean="0">
                <a:latin typeface="+mj-lt"/>
                <a:cs typeface="Times New Roman" pitchFamily="18" charset="0"/>
              </a:rPr>
              <a:t>could be a probable </a:t>
            </a:r>
            <a:r>
              <a:rPr lang="en-US" sz="2000" dirty="0" smtClean="0">
                <a:latin typeface="+mj-lt"/>
                <a:cs typeface="Times New Roman" pitchFamily="18" charset="0"/>
              </a:rPr>
              <a:t>predictor </a:t>
            </a:r>
            <a:r>
              <a:rPr lang="en-US" sz="2000" dirty="0" smtClean="0">
                <a:latin typeface="+mj-lt"/>
                <a:cs typeface="Times New Roman" pitchFamily="18" charset="0"/>
              </a:rPr>
              <a:t>of interpersonal </a:t>
            </a:r>
            <a:r>
              <a:rPr lang="en-US" sz="2000" dirty="0" smtClean="0">
                <a:latin typeface="+mj-lt"/>
                <a:cs typeface="Times New Roman" pitchFamily="18" charset="0"/>
              </a:rPr>
              <a:t>violence due to the statistically significant relationship between victimization and outward violence. </a:t>
            </a:r>
            <a:r>
              <a:rPr lang="en-US" sz="2000" dirty="0" smtClean="0">
                <a:latin typeface="+mj-lt"/>
                <a:cs typeface="Times New Roman" pitchFamily="18" charset="0"/>
              </a:rPr>
              <a:t>Furthermore, this research also suggests that individuals who have violently victimized someone </a:t>
            </a:r>
            <a:r>
              <a:rPr lang="en-US" sz="2000" dirty="0" smtClean="0">
                <a:latin typeface="+mj-lt"/>
                <a:cs typeface="Times New Roman" pitchFamily="18" charset="0"/>
              </a:rPr>
              <a:t>are</a:t>
            </a:r>
            <a:r>
              <a:rPr lang="en-US" sz="2000" dirty="0" smtClean="0">
                <a:latin typeface="+mj-lt"/>
                <a:cs typeface="Times New Roman" pitchFamily="18" charset="0"/>
              </a:rPr>
              <a:t> </a:t>
            </a:r>
            <a:r>
              <a:rPr lang="en-US" sz="2000" dirty="0" smtClean="0">
                <a:latin typeface="+mj-lt"/>
                <a:cs typeface="Times New Roman" pitchFamily="18" charset="0"/>
              </a:rPr>
              <a:t>significantly more likely to </a:t>
            </a:r>
            <a:r>
              <a:rPr lang="en-US" sz="2000" dirty="0" smtClean="0">
                <a:latin typeface="+mj-lt"/>
                <a:cs typeface="Times New Roman" pitchFamily="18" charset="0"/>
              </a:rPr>
              <a:t>experience </a:t>
            </a:r>
            <a:r>
              <a:rPr lang="en-US" sz="2000" dirty="0" smtClean="0">
                <a:latin typeface="+mj-lt"/>
                <a:cs typeface="Times New Roman" pitchFamily="18" charset="0"/>
              </a:rPr>
              <a:t>suicidal </a:t>
            </a:r>
            <a:r>
              <a:rPr lang="en-US" sz="2000" dirty="0" smtClean="0">
                <a:latin typeface="+mj-lt"/>
                <a:cs typeface="Times New Roman" pitchFamily="18" charset="0"/>
              </a:rPr>
              <a:t>ideation and intrapersonal </a:t>
            </a:r>
            <a:r>
              <a:rPr lang="en-US" sz="2000" dirty="0" smtClean="0">
                <a:latin typeface="+mj-lt"/>
                <a:cs typeface="Times New Roman" pitchFamily="18" charset="0"/>
              </a:rPr>
              <a:t>violence in the form of actual, even multiple, suicide attempts.</a:t>
            </a:r>
            <a:endParaRPr lang="en-US" sz="2000" dirty="0" smtClean="0">
              <a:latin typeface="+mj-lt"/>
              <a:cs typeface="Times New Roman" pitchFamily="18" charset="0"/>
            </a:endParaRPr>
          </a:p>
          <a:p>
            <a:pPr algn="ctr">
              <a:buNone/>
            </a:pPr>
            <a:r>
              <a:rPr lang="en-US" sz="4500" b="1" dirty="0" smtClean="0">
                <a:solidFill>
                  <a:schemeClr val="accent1">
                    <a:lumMod val="25000"/>
                  </a:schemeClr>
                </a:solidFill>
                <a:cs typeface="Times New Roman" pitchFamily="18" charset="0"/>
              </a:rPr>
              <a:t>IMPLICATIONS</a:t>
            </a:r>
            <a:endParaRPr lang="en-US" sz="4500" b="1" dirty="0">
              <a:solidFill>
                <a:schemeClr val="accent1">
                  <a:lumMod val="25000"/>
                </a:schemeClr>
              </a:solidFill>
              <a:cs typeface="Times New Roman" pitchFamily="18" charset="0"/>
            </a:endParaRPr>
          </a:p>
          <a:p>
            <a:pPr algn="ctr">
              <a:buNone/>
            </a:pPr>
            <a:endParaRPr lang="en-US" sz="2000" dirty="0" smtClean="0"/>
          </a:p>
          <a:p>
            <a:pPr algn="ctr">
              <a:buNone/>
            </a:pPr>
            <a:r>
              <a:rPr lang="en-US" sz="2000" dirty="0" smtClean="0"/>
              <a:t>It </a:t>
            </a:r>
            <a:r>
              <a:rPr lang="en-US" sz="2000" dirty="0"/>
              <a:t>is hard to </a:t>
            </a:r>
            <a:r>
              <a:rPr lang="en-US" sz="2000" dirty="0" smtClean="0"/>
              <a:t>abandon </a:t>
            </a:r>
            <a:r>
              <a:rPr lang="en-US" sz="2000" dirty="0"/>
              <a:t>the morality of </a:t>
            </a:r>
            <a:r>
              <a:rPr lang="en-US" sz="2000" dirty="0" smtClean="0"/>
              <a:t>violence but it may be necessary for developing an effective approach to preventative stairgates. </a:t>
            </a:r>
            <a:r>
              <a:rPr lang="en-US" sz="2000" dirty="0"/>
              <a:t>Instead of viewing violent offenders as evil people who need to be punished, we should instead look at them as ill and needing treatment. </a:t>
            </a:r>
            <a:r>
              <a:rPr lang="en-US" sz="2000" dirty="0" smtClean="0"/>
              <a:t>Future </a:t>
            </a:r>
            <a:r>
              <a:rPr lang="en-US" sz="2000" dirty="0"/>
              <a:t>researchers should focus effort on the identification of violence predictors and not limit the operationalization of violence to only interpersonal violence but to include interpersonal violence in the measurable definition as well. The relationship between violent offenders and victims of violence should be of particular interest as well as the relationship between violent </a:t>
            </a:r>
            <a:r>
              <a:rPr lang="en-US" sz="2000" dirty="0" smtClean="0"/>
              <a:t>offenders, victims of violence and </a:t>
            </a:r>
            <a:r>
              <a:rPr lang="en-US" sz="2000" dirty="0"/>
              <a:t>Intrapersonal violence.</a:t>
            </a:r>
            <a:endParaRPr lang="en-US" sz="2000" dirty="0">
              <a:latin typeface="+mj-lt"/>
              <a:cs typeface="Times New Roman" pitchFamily="18" charset="0"/>
            </a:endParaRPr>
          </a:p>
        </p:txBody>
      </p:sp>
      <p:sp>
        <p:nvSpPr>
          <p:cNvPr id="81271" name="Text Box 375"/>
          <p:cNvSpPr txBox="1">
            <a:spLocks noChangeArrowheads="1"/>
          </p:cNvSpPr>
          <p:nvPr/>
        </p:nvSpPr>
        <p:spPr bwMode="auto">
          <a:xfrm>
            <a:off x="46085125" y="9723438"/>
            <a:ext cx="3975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2" tIns="45696" rIns="91392" bIns="45696">
            <a:spAutoFit/>
          </a:bodyPr>
          <a:lstStyle>
            <a:lvl1pPr>
              <a:spcBef>
                <a:spcPct val="0"/>
              </a:spcBef>
              <a:defRPr sz="2400">
                <a:solidFill>
                  <a:schemeClr val="tx1"/>
                </a:solidFill>
                <a:latin typeface="Times New Roman" pitchFamily="18" charset="0"/>
              </a:defRPr>
            </a:lvl1pPr>
            <a:lvl2pPr marL="452438">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marL="1366838">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buFontTx/>
              <a:buNone/>
            </a:pPr>
            <a:endParaRPr lang="en-US" sz="1600" b="1">
              <a:effectLst>
                <a:outerShdw blurRad="38100" dist="38100" dir="2700000" algn="tl">
                  <a:srgbClr val="C0C0C0"/>
                </a:outerShdw>
              </a:effectLst>
              <a:latin typeface="Arial" charset="0"/>
              <a:cs typeface="Times New Roman" pitchFamily="18" charset="0"/>
            </a:endParaRPr>
          </a:p>
        </p:txBody>
      </p:sp>
      <p:sp>
        <p:nvSpPr>
          <p:cNvPr id="81285" name="Text Box 389"/>
          <p:cNvSpPr txBox="1">
            <a:spLocks noChangeArrowheads="1"/>
          </p:cNvSpPr>
          <p:nvPr/>
        </p:nvSpPr>
        <p:spPr bwMode="auto">
          <a:xfrm>
            <a:off x="38892162" y="10144125"/>
            <a:ext cx="5483225" cy="400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92" tIns="45696" rIns="91392" bIns="45696">
            <a:spAutoFit/>
          </a:bodyPr>
          <a:lstStyle>
            <a:lvl1pPr>
              <a:spcBef>
                <a:spcPct val="0"/>
              </a:spcBef>
              <a:defRPr sz="2400">
                <a:solidFill>
                  <a:schemeClr val="tx1"/>
                </a:solidFill>
                <a:latin typeface="Times New Roman" pitchFamily="18" charset="0"/>
              </a:defRPr>
            </a:lvl1pPr>
            <a:lvl2pPr marL="452438">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marL="1366838">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buFontTx/>
              <a:buNone/>
            </a:pPr>
            <a:r>
              <a:rPr lang="en-US" sz="2000" b="1" dirty="0" smtClean="0">
                <a:latin typeface="+mj-lt"/>
                <a:cs typeface="Times New Roman" pitchFamily="18" charset="0"/>
              </a:rPr>
              <a:t>Interpersonal  Violence  </a:t>
            </a:r>
            <a:endParaRPr lang="en-US" sz="2000" b="1" dirty="0">
              <a:latin typeface="+mj-lt"/>
              <a:cs typeface="Times New Roman" pitchFamily="18" charset="0"/>
            </a:endParaRPr>
          </a:p>
        </p:txBody>
      </p:sp>
      <p:sp>
        <p:nvSpPr>
          <p:cNvPr id="81335" name="Text Box 439"/>
          <p:cNvSpPr txBox="1">
            <a:spLocks noChangeArrowheads="1"/>
          </p:cNvSpPr>
          <p:nvPr/>
        </p:nvSpPr>
        <p:spPr bwMode="auto">
          <a:xfrm>
            <a:off x="39014400" y="8299450"/>
            <a:ext cx="10283825"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027113" indent="-1027113" defTabSz="6288088">
              <a:spcBef>
                <a:spcPct val="0"/>
              </a:spcBef>
              <a:defRPr sz="2400">
                <a:solidFill>
                  <a:schemeClr val="tx1"/>
                </a:solidFill>
                <a:latin typeface="Times New Roman" pitchFamily="18" charset="0"/>
              </a:defRPr>
            </a:lvl1pPr>
            <a:lvl2pPr defTabSz="6288088">
              <a:spcBef>
                <a:spcPct val="0"/>
              </a:spcBef>
              <a:defRPr sz="2400">
                <a:solidFill>
                  <a:schemeClr val="tx1"/>
                </a:solidFill>
                <a:latin typeface="Times New Roman" pitchFamily="18" charset="0"/>
              </a:defRPr>
            </a:lvl2pPr>
            <a:lvl3pPr defTabSz="6288088">
              <a:spcBef>
                <a:spcPct val="0"/>
              </a:spcBef>
              <a:defRPr sz="2400">
                <a:solidFill>
                  <a:schemeClr val="tx1"/>
                </a:solidFill>
                <a:latin typeface="Times New Roman" pitchFamily="18" charset="0"/>
              </a:defRPr>
            </a:lvl3pPr>
            <a:lvl4pPr defTabSz="6288088">
              <a:spcBef>
                <a:spcPct val="0"/>
              </a:spcBef>
              <a:defRPr sz="2400">
                <a:solidFill>
                  <a:schemeClr val="tx1"/>
                </a:solidFill>
                <a:latin typeface="Times New Roman" pitchFamily="18" charset="0"/>
              </a:defRPr>
            </a:lvl4pPr>
            <a:lvl5pPr defTabSz="6288088">
              <a:spcBef>
                <a:spcPct val="0"/>
              </a:spcBef>
              <a:defRPr sz="2400">
                <a:solidFill>
                  <a:schemeClr val="tx1"/>
                </a:solidFill>
                <a:latin typeface="Times New Roman" pitchFamily="18" charset="0"/>
              </a:defRPr>
            </a:lvl5pPr>
            <a:lvl6pPr defTabSz="6288088" eaLnBrk="0" fontAlgn="base" hangingPunct="0">
              <a:spcBef>
                <a:spcPct val="0"/>
              </a:spcBef>
              <a:spcAft>
                <a:spcPct val="0"/>
              </a:spcAft>
              <a:defRPr sz="2400">
                <a:solidFill>
                  <a:schemeClr val="tx1"/>
                </a:solidFill>
                <a:latin typeface="Times New Roman" pitchFamily="18" charset="0"/>
              </a:defRPr>
            </a:lvl6pPr>
            <a:lvl7pPr defTabSz="6288088" eaLnBrk="0" fontAlgn="base" hangingPunct="0">
              <a:spcBef>
                <a:spcPct val="0"/>
              </a:spcBef>
              <a:spcAft>
                <a:spcPct val="0"/>
              </a:spcAft>
              <a:defRPr sz="2400">
                <a:solidFill>
                  <a:schemeClr val="tx1"/>
                </a:solidFill>
                <a:latin typeface="Times New Roman" pitchFamily="18" charset="0"/>
              </a:defRPr>
            </a:lvl7pPr>
            <a:lvl8pPr defTabSz="6288088" eaLnBrk="0" fontAlgn="base" hangingPunct="0">
              <a:spcBef>
                <a:spcPct val="0"/>
              </a:spcBef>
              <a:spcAft>
                <a:spcPct val="0"/>
              </a:spcAft>
              <a:defRPr sz="2400">
                <a:solidFill>
                  <a:schemeClr val="tx1"/>
                </a:solidFill>
                <a:latin typeface="Times New Roman" pitchFamily="18" charset="0"/>
              </a:defRPr>
            </a:lvl8pPr>
            <a:lvl9pPr defTabSz="6288088" eaLnBrk="0" fontAlgn="base" hangingPunct="0">
              <a:spcBef>
                <a:spcPct val="0"/>
              </a:spcBef>
              <a:spcAft>
                <a:spcPct val="0"/>
              </a:spcAft>
              <a:defRPr sz="2400">
                <a:solidFill>
                  <a:schemeClr val="tx1"/>
                </a:solidFill>
                <a:latin typeface="Times New Roman" pitchFamily="18" charset="0"/>
              </a:defRPr>
            </a:lvl9pPr>
          </a:lstStyle>
          <a:p>
            <a:pPr algn="ctr" eaLnBrk="1" hangingPunct="1">
              <a:spcAft>
                <a:spcPct val="65000"/>
              </a:spcAft>
              <a:buFontTx/>
              <a:buNone/>
            </a:pPr>
            <a:r>
              <a:rPr lang="en-US" sz="4500" b="1" dirty="0">
                <a:solidFill>
                  <a:schemeClr val="accent1">
                    <a:lumMod val="25000"/>
                  </a:schemeClr>
                </a:solidFill>
                <a:latin typeface="+mj-lt"/>
              </a:rPr>
              <a:t>RESULTS</a:t>
            </a:r>
          </a:p>
        </p:txBody>
      </p:sp>
      <p:sp>
        <p:nvSpPr>
          <p:cNvPr id="81362" name="Text Box 466"/>
          <p:cNvSpPr txBox="1">
            <a:spLocks noChangeArrowheads="1"/>
          </p:cNvSpPr>
          <p:nvPr/>
        </p:nvSpPr>
        <p:spPr bwMode="auto">
          <a:xfrm>
            <a:off x="44651613" y="10144125"/>
            <a:ext cx="4456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2" tIns="45696" rIns="91392" bIns="45696">
            <a:spAutoFit/>
          </a:bodyPr>
          <a:lstStyle>
            <a:lvl1pPr>
              <a:spcBef>
                <a:spcPct val="0"/>
              </a:spcBef>
              <a:defRPr sz="2400">
                <a:solidFill>
                  <a:schemeClr val="tx1"/>
                </a:solidFill>
                <a:latin typeface="Times New Roman" pitchFamily="18" charset="0"/>
              </a:defRPr>
            </a:lvl1pPr>
            <a:lvl2pPr marL="452438">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marL="1366838">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buFontTx/>
              <a:buNone/>
            </a:pPr>
            <a:r>
              <a:rPr lang="en-US" sz="2000" b="1" dirty="0" smtClean="0">
                <a:latin typeface="+mj-lt"/>
                <a:cs typeface="Times New Roman" pitchFamily="18" charset="0"/>
              </a:rPr>
              <a:t>Intrapersonal violence</a:t>
            </a:r>
            <a:endParaRPr lang="en-US" sz="2000" b="1" dirty="0">
              <a:latin typeface="+mj-lt"/>
              <a:cs typeface="Times New Roman" pitchFamily="18" charset="0"/>
            </a:endParaRPr>
          </a:p>
        </p:txBody>
      </p:sp>
      <p:sp>
        <p:nvSpPr>
          <p:cNvPr id="81389" name="Text Box 493"/>
          <p:cNvSpPr txBox="1">
            <a:spLocks noChangeArrowheads="1"/>
          </p:cNvSpPr>
          <p:nvPr/>
        </p:nvSpPr>
        <p:spPr bwMode="auto">
          <a:xfrm>
            <a:off x="39014400" y="14138275"/>
            <a:ext cx="10283825"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38248" rIns="0" bIns="138248"/>
          <a:lstStyle>
            <a:lvl1pPr marL="1027113" indent="-1027113" defTabSz="6288088">
              <a:spcBef>
                <a:spcPct val="0"/>
              </a:spcBef>
              <a:defRPr sz="2400">
                <a:solidFill>
                  <a:schemeClr val="tx1"/>
                </a:solidFill>
                <a:latin typeface="Times New Roman" pitchFamily="18" charset="0"/>
              </a:defRPr>
            </a:lvl1pPr>
            <a:lvl2pPr defTabSz="6288088">
              <a:spcBef>
                <a:spcPct val="0"/>
              </a:spcBef>
              <a:defRPr sz="2400">
                <a:solidFill>
                  <a:schemeClr val="tx1"/>
                </a:solidFill>
                <a:latin typeface="Times New Roman" pitchFamily="18" charset="0"/>
              </a:defRPr>
            </a:lvl2pPr>
            <a:lvl3pPr defTabSz="6288088">
              <a:spcBef>
                <a:spcPct val="0"/>
              </a:spcBef>
              <a:defRPr sz="2400">
                <a:solidFill>
                  <a:schemeClr val="tx1"/>
                </a:solidFill>
                <a:latin typeface="Times New Roman" pitchFamily="18" charset="0"/>
              </a:defRPr>
            </a:lvl3pPr>
            <a:lvl4pPr defTabSz="6288088">
              <a:spcBef>
                <a:spcPct val="0"/>
              </a:spcBef>
              <a:defRPr sz="2400">
                <a:solidFill>
                  <a:schemeClr val="tx1"/>
                </a:solidFill>
                <a:latin typeface="Times New Roman" pitchFamily="18" charset="0"/>
              </a:defRPr>
            </a:lvl4pPr>
            <a:lvl5pPr defTabSz="6288088">
              <a:spcBef>
                <a:spcPct val="0"/>
              </a:spcBef>
              <a:defRPr sz="2400">
                <a:solidFill>
                  <a:schemeClr val="tx1"/>
                </a:solidFill>
                <a:latin typeface="Times New Roman" pitchFamily="18" charset="0"/>
              </a:defRPr>
            </a:lvl5pPr>
            <a:lvl6pPr defTabSz="6288088" eaLnBrk="0" fontAlgn="base" hangingPunct="0">
              <a:spcBef>
                <a:spcPct val="0"/>
              </a:spcBef>
              <a:spcAft>
                <a:spcPct val="0"/>
              </a:spcAft>
              <a:defRPr sz="2400">
                <a:solidFill>
                  <a:schemeClr val="tx1"/>
                </a:solidFill>
                <a:latin typeface="Times New Roman" pitchFamily="18" charset="0"/>
              </a:defRPr>
            </a:lvl6pPr>
            <a:lvl7pPr defTabSz="6288088" eaLnBrk="0" fontAlgn="base" hangingPunct="0">
              <a:spcBef>
                <a:spcPct val="0"/>
              </a:spcBef>
              <a:spcAft>
                <a:spcPct val="0"/>
              </a:spcAft>
              <a:defRPr sz="2400">
                <a:solidFill>
                  <a:schemeClr val="tx1"/>
                </a:solidFill>
                <a:latin typeface="Times New Roman" pitchFamily="18" charset="0"/>
              </a:defRPr>
            </a:lvl7pPr>
            <a:lvl8pPr defTabSz="6288088" eaLnBrk="0" fontAlgn="base" hangingPunct="0">
              <a:spcBef>
                <a:spcPct val="0"/>
              </a:spcBef>
              <a:spcAft>
                <a:spcPct val="0"/>
              </a:spcAft>
              <a:defRPr sz="2400">
                <a:solidFill>
                  <a:schemeClr val="tx1"/>
                </a:solidFill>
                <a:latin typeface="Times New Roman" pitchFamily="18" charset="0"/>
              </a:defRPr>
            </a:lvl8pPr>
            <a:lvl9pPr defTabSz="6288088"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pPr>
            <a:r>
              <a:rPr lang="en-US" sz="2200" dirty="0">
                <a:latin typeface="+mn-lt"/>
              </a:rPr>
              <a:t>[Replace, move, resize, or delete graphic, as necessary.]</a:t>
            </a:r>
          </a:p>
        </p:txBody>
      </p:sp>
      <p:sp>
        <p:nvSpPr>
          <p:cNvPr id="81390" name="Text Box 494"/>
          <p:cNvSpPr txBox="1">
            <a:spLocks noChangeArrowheads="1"/>
          </p:cNvSpPr>
          <p:nvPr/>
        </p:nvSpPr>
        <p:spPr bwMode="auto">
          <a:xfrm>
            <a:off x="4495800" y="2743200"/>
            <a:ext cx="384810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36576" tIns="36576" rIns="36576" bIns="36576"/>
          <a:lstStyle>
            <a:lvl1pPr defTabSz="4389438">
              <a:spcBef>
                <a:spcPct val="0"/>
              </a:spcBef>
              <a:defRPr sz="2400">
                <a:solidFill>
                  <a:schemeClr val="tx1"/>
                </a:solidFill>
                <a:latin typeface="Times New Roman" pitchFamily="18" charset="0"/>
              </a:defRPr>
            </a:lvl1pPr>
            <a:lvl2pPr defTabSz="4389438">
              <a:spcBef>
                <a:spcPct val="0"/>
              </a:spcBef>
              <a:defRPr sz="2400">
                <a:solidFill>
                  <a:schemeClr val="tx1"/>
                </a:solidFill>
                <a:latin typeface="Times New Roman" pitchFamily="18" charset="0"/>
              </a:defRPr>
            </a:lvl2pPr>
            <a:lvl3pPr defTabSz="4389438">
              <a:spcBef>
                <a:spcPct val="0"/>
              </a:spcBef>
              <a:defRPr sz="2400">
                <a:solidFill>
                  <a:schemeClr val="tx1"/>
                </a:solidFill>
                <a:latin typeface="Times New Roman" pitchFamily="18" charset="0"/>
              </a:defRPr>
            </a:lvl3pPr>
            <a:lvl4pPr defTabSz="4389438">
              <a:spcBef>
                <a:spcPct val="0"/>
              </a:spcBef>
              <a:defRPr sz="2400">
                <a:solidFill>
                  <a:schemeClr val="tx1"/>
                </a:solidFill>
                <a:latin typeface="Times New Roman" pitchFamily="18" charset="0"/>
              </a:defRPr>
            </a:lvl4pPr>
            <a:lvl5pPr defTabSz="4389438">
              <a:spcBef>
                <a:spcPct val="0"/>
              </a:spcBef>
              <a:defRPr sz="2400">
                <a:solidFill>
                  <a:schemeClr val="tx1"/>
                </a:solidFill>
                <a:latin typeface="Times New Roman" pitchFamily="18" charset="0"/>
              </a:defRPr>
            </a:lvl5pPr>
            <a:lvl6pPr defTabSz="4389438" eaLnBrk="0" fontAlgn="base" hangingPunct="0">
              <a:spcBef>
                <a:spcPct val="0"/>
              </a:spcBef>
              <a:spcAft>
                <a:spcPct val="0"/>
              </a:spcAft>
              <a:defRPr sz="2400">
                <a:solidFill>
                  <a:schemeClr val="tx1"/>
                </a:solidFill>
                <a:latin typeface="Times New Roman" pitchFamily="18" charset="0"/>
              </a:defRPr>
            </a:lvl6pPr>
            <a:lvl7pPr defTabSz="4389438" eaLnBrk="0" fontAlgn="base" hangingPunct="0">
              <a:spcBef>
                <a:spcPct val="0"/>
              </a:spcBef>
              <a:spcAft>
                <a:spcPct val="0"/>
              </a:spcAft>
              <a:defRPr sz="2400">
                <a:solidFill>
                  <a:schemeClr val="tx1"/>
                </a:solidFill>
                <a:latin typeface="Times New Roman" pitchFamily="18" charset="0"/>
              </a:defRPr>
            </a:lvl7pPr>
            <a:lvl8pPr defTabSz="4389438" eaLnBrk="0" fontAlgn="base" hangingPunct="0">
              <a:spcBef>
                <a:spcPct val="0"/>
              </a:spcBef>
              <a:spcAft>
                <a:spcPct val="0"/>
              </a:spcAft>
              <a:defRPr sz="2400">
                <a:solidFill>
                  <a:schemeClr val="tx1"/>
                </a:solidFill>
                <a:latin typeface="Times New Roman" pitchFamily="18" charset="0"/>
              </a:defRPr>
            </a:lvl8pPr>
            <a:lvl9pPr defTabSz="4389438" eaLnBrk="0" fontAlgn="base" hangingPunct="0">
              <a:spcBef>
                <a:spcPct val="0"/>
              </a:spcBef>
              <a:spcAft>
                <a:spcPct val="0"/>
              </a:spcAft>
              <a:defRPr sz="2400">
                <a:solidFill>
                  <a:schemeClr val="tx1"/>
                </a:solidFill>
                <a:latin typeface="Times New Roman" pitchFamily="18" charset="0"/>
              </a:defRPr>
            </a:lvl9pPr>
          </a:lstStyle>
          <a:p>
            <a:pPr algn="ctr" eaLnBrk="1" hangingPunct="1">
              <a:buFontTx/>
              <a:buNone/>
            </a:pPr>
            <a:r>
              <a:rPr lang="en-US" sz="1000">
                <a:solidFill>
                  <a:srgbClr val="000000"/>
                </a:solidFill>
              </a:rPr>
              <a:t>￼</a:t>
            </a:r>
            <a:endParaRPr lang="en-US" sz="8600">
              <a:latin typeface="Arial" charset="0"/>
            </a:endParaRPr>
          </a:p>
        </p:txBody>
      </p:sp>
      <p:pic>
        <p:nvPicPr>
          <p:cNvPr id="81391" name="Picture 495" descr="your logo her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9475" y="2857500"/>
            <a:ext cx="3424238"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1392" name="Text Box 496"/>
          <p:cNvSpPr txBox="1">
            <a:spLocks noChangeArrowheads="1"/>
          </p:cNvSpPr>
          <p:nvPr/>
        </p:nvSpPr>
        <p:spPr bwMode="auto">
          <a:xfrm>
            <a:off x="39203312" y="31248467"/>
            <a:ext cx="10283825" cy="1741185"/>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389438">
              <a:spcBef>
                <a:spcPct val="0"/>
              </a:spcBef>
              <a:tabLst>
                <a:tab pos="549275" algn="l"/>
              </a:tabLst>
              <a:defRPr sz="2400">
                <a:solidFill>
                  <a:schemeClr val="tx1"/>
                </a:solidFill>
                <a:latin typeface="Times New Roman" pitchFamily="18" charset="0"/>
              </a:defRPr>
            </a:lvl1pPr>
            <a:lvl2pPr marL="2193925" defTabSz="4389438">
              <a:spcBef>
                <a:spcPct val="0"/>
              </a:spcBef>
              <a:tabLst>
                <a:tab pos="549275" algn="l"/>
              </a:tabLst>
              <a:defRPr sz="2400">
                <a:solidFill>
                  <a:schemeClr val="tx1"/>
                </a:solidFill>
                <a:latin typeface="Times New Roman" pitchFamily="18" charset="0"/>
              </a:defRPr>
            </a:lvl2pPr>
            <a:lvl3pPr marL="4389438" defTabSz="4389438">
              <a:spcBef>
                <a:spcPct val="0"/>
              </a:spcBef>
              <a:tabLst>
                <a:tab pos="549275" algn="l"/>
              </a:tabLst>
              <a:defRPr sz="2400">
                <a:solidFill>
                  <a:schemeClr val="tx1"/>
                </a:solidFill>
                <a:latin typeface="Times New Roman" pitchFamily="18" charset="0"/>
              </a:defRPr>
            </a:lvl3pPr>
            <a:lvl4pPr marL="6583363" defTabSz="4389438">
              <a:spcBef>
                <a:spcPct val="0"/>
              </a:spcBef>
              <a:tabLst>
                <a:tab pos="549275" algn="l"/>
              </a:tabLst>
              <a:defRPr sz="2400">
                <a:solidFill>
                  <a:schemeClr val="tx1"/>
                </a:solidFill>
                <a:latin typeface="Times New Roman" pitchFamily="18" charset="0"/>
              </a:defRPr>
            </a:lvl4pPr>
            <a:lvl5pPr marL="8778875" defTabSz="4389438">
              <a:spcBef>
                <a:spcPct val="0"/>
              </a:spcBef>
              <a:tabLst>
                <a:tab pos="549275" algn="l"/>
              </a:tabLst>
              <a:defRPr sz="2400">
                <a:solidFill>
                  <a:schemeClr val="tx1"/>
                </a:solidFill>
                <a:latin typeface="Times New Roman" pitchFamily="18" charset="0"/>
              </a:defRPr>
            </a:lvl5pPr>
            <a:lvl6pPr marL="9236075" defTabSz="4389438" eaLnBrk="0" fontAlgn="base" hangingPunct="0">
              <a:spcBef>
                <a:spcPct val="0"/>
              </a:spcBef>
              <a:spcAft>
                <a:spcPct val="0"/>
              </a:spcAft>
              <a:tabLst>
                <a:tab pos="549275" algn="l"/>
              </a:tabLst>
              <a:defRPr sz="2400">
                <a:solidFill>
                  <a:schemeClr val="tx1"/>
                </a:solidFill>
                <a:latin typeface="Times New Roman" pitchFamily="18" charset="0"/>
              </a:defRPr>
            </a:lvl6pPr>
            <a:lvl7pPr marL="9693275" defTabSz="4389438" eaLnBrk="0" fontAlgn="base" hangingPunct="0">
              <a:spcBef>
                <a:spcPct val="0"/>
              </a:spcBef>
              <a:spcAft>
                <a:spcPct val="0"/>
              </a:spcAft>
              <a:tabLst>
                <a:tab pos="549275" algn="l"/>
              </a:tabLst>
              <a:defRPr sz="2400">
                <a:solidFill>
                  <a:schemeClr val="tx1"/>
                </a:solidFill>
                <a:latin typeface="Times New Roman" pitchFamily="18" charset="0"/>
              </a:defRPr>
            </a:lvl7pPr>
            <a:lvl8pPr marL="10150475" defTabSz="4389438" eaLnBrk="0" fontAlgn="base" hangingPunct="0">
              <a:spcBef>
                <a:spcPct val="0"/>
              </a:spcBef>
              <a:spcAft>
                <a:spcPct val="0"/>
              </a:spcAft>
              <a:tabLst>
                <a:tab pos="549275" algn="l"/>
              </a:tabLst>
              <a:defRPr sz="2400">
                <a:solidFill>
                  <a:schemeClr val="tx1"/>
                </a:solidFill>
                <a:latin typeface="Times New Roman" pitchFamily="18" charset="0"/>
              </a:defRPr>
            </a:lvl8pPr>
            <a:lvl9pPr marL="10607675" defTabSz="4389438" eaLnBrk="0" fontAlgn="base" hangingPunct="0">
              <a:spcBef>
                <a:spcPct val="0"/>
              </a:spcBef>
              <a:spcAft>
                <a:spcPct val="0"/>
              </a:spcAft>
              <a:tabLst>
                <a:tab pos="549275" algn="l"/>
              </a:tabLst>
              <a:defRPr sz="2400">
                <a:solidFill>
                  <a:schemeClr val="tx1"/>
                </a:solidFill>
                <a:latin typeface="Times New Roman" pitchFamily="18" charset="0"/>
              </a:defRPr>
            </a:lvl9pPr>
          </a:lstStyle>
          <a:p>
            <a:endParaRPr lang="en-US" sz="1800" dirty="0" smtClean="0"/>
          </a:p>
          <a:p>
            <a:endParaRPr lang="en-US" sz="1800" dirty="0"/>
          </a:p>
          <a:p>
            <a:r>
              <a:rPr lang="en-US" sz="1800" dirty="0" err="1" smtClean="0"/>
              <a:t>Choe</a:t>
            </a:r>
            <a:r>
              <a:rPr lang="en-US" sz="1800" dirty="0"/>
              <a:t>, J. Y., </a:t>
            </a:r>
            <a:r>
              <a:rPr lang="en-US" sz="1800" dirty="0" err="1"/>
              <a:t>Teplin</a:t>
            </a:r>
            <a:r>
              <a:rPr lang="en-US" sz="1800" dirty="0"/>
              <a:t>, L. A., &amp; Abram, K. M. (2008). Perpetration of Violence, Violent Victimization, and Severe Mental Illness: Balancing Public Health Concerns. Psychiatric Services, 59(2), 153-164.</a:t>
            </a:r>
          </a:p>
          <a:p>
            <a:r>
              <a:rPr lang="en-US" sz="1800" dirty="0"/>
              <a:t>Shields, N., </a:t>
            </a:r>
            <a:r>
              <a:rPr lang="en-US" sz="1800" dirty="0" err="1"/>
              <a:t>Fieseler</a:t>
            </a:r>
            <a:r>
              <a:rPr lang="en-US" sz="1800" dirty="0"/>
              <a:t>, C., Gross, C., </a:t>
            </a:r>
            <a:r>
              <a:rPr lang="en-US" sz="1800" dirty="0" err="1"/>
              <a:t>Hilburg</a:t>
            </a:r>
            <a:r>
              <a:rPr lang="en-US" sz="1800" dirty="0"/>
              <a:t>, M., </a:t>
            </a:r>
            <a:r>
              <a:rPr lang="en-US" sz="1800" dirty="0" err="1"/>
              <a:t>Koechig</a:t>
            </a:r>
            <a:r>
              <a:rPr lang="en-US" sz="1800" dirty="0"/>
              <a:t>, N., Lynn, R., &amp; Williams, B.</a:t>
            </a:r>
            <a:br>
              <a:rPr lang="en-US" sz="1800" dirty="0"/>
            </a:br>
            <a:r>
              <a:rPr lang="en-US" sz="1800" dirty="0"/>
              <a:t>(2010). Comparing the Effects of Victimization, Witnessed Violence, Hearing about</a:t>
            </a:r>
            <a:br>
              <a:rPr lang="en-US" sz="1800" dirty="0"/>
            </a:br>
            <a:r>
              <a:rPr lang="en-US" sz="1800" dirty="0"/>
              <a:t>Violence, and Violent Behavior on Young Adults. Journal of Applied Social Science,</a:t>
            </a:r>
            <a:br>
              <a:rPr lang="en-US" sz="1800" dirty="0"/>
            </a:br>
            <a:r>
              <a:rPr lang="en-US" sz="1800" dirty="0"/>
              <a:t>4(1), 79-96.</a:t>
            </a:r>
          </a:p>
          <a:p>
            <a:r>
              <a:rPr lang="en-US" sz="1800" dirty="0" err="1"/>
              <a:t>Roblyer</a:t>
            </a:r>
            <a:r>
              <a:rPr lang="en-US" sz="1800" dirty="0"/>
              <a:t>, M. I., &amp; Zambrano, S. B. (2017). Crime Victimization and Suicidal Ideation</a:t>
            </a:r>
            <a:br>
              <a:rPr lang="en-US" sz="1800" dirty="0"/>
            </a:br>
            <a:r>
              <a:rPr lang="en-US" sz="1800" dirty="0"/>
              <a:t>Among Colombian College Students. Journal of Interpersonal Violence,</a:t>
            </a:r>
            <a:br>
              <a:rPr lang="en-US" sz="1800" dirty="0"/>
            </a:br>
            <a:r>
              <a:rPr lang="en-US" sz="1800" dirty="0"/>
              <a:t>088626051769685.</a:t>
            </a:r>
          </a:p>
          <a:p>
            <a:r>
              <a:rPr lang="en-US" sz="1800" dirty="0" err="1"/>
              <a:t>Piquero</a:t>
            </a:r>
            <a:r>
              <a:rPr lang="en-US" sz="1800" dirty="0"/>
              <a:t>, A. R., Macdonald, J., </a:t>
            </a:r>
            <a:r>
              <a:rPr lang="en-US" sz="1800" dirty="0" err="1"/>
              <a:t>Dobrin</a:t>
            </a:r>
            <a:r>
              <a:rPr lang="en-US" sz="1800" dirty="0"/>
              <a:t>, A., Daigle, L. E., &amp; Cullen, F. T. (2005). Self-</a:t>
            </a:r>
            <a:br>
              <a:rPr lang="en-US" sz="1800" dirty="0"/>
            </a:br>
            <a:r>
              <a:rPr lang="en-US" sz="1800" dirty="0"/>
              <a:t>Control, Violent Offending, and Homicide Victimization: Assessing the General</a:t>
            </a:r>
            <a:br>
              <a:rPr lang="en-US" sz="1800" dirty="0"/>
            </a:br>
            <a:r>
              <a:rPr lang="en-US" sz="1800" dirty="0"/>
              <a:t>Theory of Crime. Journal of Quantitative Criminology, 21(1), 55-71</a:t>
            </a:r>
            <a:r>
              <a:rPr lang="en-US" sz="1800" dirty="0" smtClean="0"/>
              <a:t>.</a:t>
            </a:r>
          </a:p>
          <a:p>
            <a:r>
              <a:rPr lang="en-US" sz="1800" dirty="0">
                <a:latin typeface="+mj-lt"/>
              </a:rPr>
              <a:t>G. </a:t>
            </a:r>
            <a:r>
              <a:rPr lang="en-US" sz="1800" dirty="0" err="1" smtClean="0">
                <a:latin typeface="+mj-lt"/>
              </a:rPr>
              <a:t>Slutkin</a:t>
            </a:r>
            <a:r>
              <a:rPr lang="en-US" sz="1800" dirty="0" smtClean="0">
                <a:latin typeface="+mj-lt"/>
              </a:rPr>
              <a:t>, D.M</a:t>
            </a:r>
            <a:r>
              <a:rPr lang="en-US" sz="1800" dirty="0">
                <a:latin typeface="+mj-lt"/>
              </a:rPr>
              <a:t>. Patel, M.A. Simon, R.M</a:t>
            </a:r>
            <a:r>
              <a:rPr lang="en-US" sz="1800" dirty="0" smtClean="0">
                <a:latin typeface="+mj-lt"/>
              </a:rPr>
              <a:t>.</a:t>
            </a:r>
            <a:r>
              <a:rPr lang="en-US" sz="1800" dirty="0">
                <a:latin typeface="+mj-lt"/>
              </a:rPr>
              <a:t> (2013). Violence is a </a:t>
            </a:r>
            <a:r>
              <a:rPr lang="en-US" sz="1800" dirty="0" smtClean="0">
                <a:latin typeface="+mj-lt"/>
              </a:rPr>
              <a:t>contagious disease </a:t>
            </a:r>
            <a:r>
              <a:rPr lang="en-US" sz="1800" dirty="0">
                <a:latin typeface="+mj-lt"/>
              </a:rPr>
              <a:t> </a:t>
            </a:r>
            <a:r>
              <a:rPr lang="en-US" sz="1800" dirty="0" smtClean="0">
                <a:latin typeface="+mj-lt"/>
              </a:rPr>
              <a:t>Taylor</a:t>
            </a:r>
            <a:r>
              <a:rPr lang="en-US" sz="1800" dirty="0">
                <a:latin typeface="+mj-lt"/>
              </a:rPr>
              <a:t> Contagion of violence: workshop summary, National Academies Press(2013), pp. </a:t>
            </a:r>
            <a:r>
              <a:rPr lang="en-US" sz="1800" dirty="0" smtClean="0">
                <a:latin typeface="+mj-lt"/>
              </a:rPr>
              <a:t>94-11. </a:t>
            </a:r>
            <a:endParaRPr lang="en-US" sz="1800" dirty="0">
              <a:latin typeface="+mj-lt"/>
            </a:endParaRPr>
          </a:p>
          <a:p>
            <a:endParaRPr lang="en-US" sz="1800" b="1" dirty="0">
              <a:latin typeface="+mn-lt"/>
            </a:endParaRPr>
          </a:p>
        </p:txBody>
      </p:sp>
      <p:graphicFrame>
        <p:nvGraphicFramePr>
          <p:cNvPr id="81438" name="Group 542"/>
          <p:cNvGraphicFramePr>
            <a:graphicFrameLocks noGrp="1"/>
          </p:cNvGraphicFramePr>
          <p:nvPr>
            <p:ph sz="quarter" idx="3"/>
            <p:extLst>
              <p:ext uri="{D42A27DB-BD31-4B8C-83A1-F6EECF244321}">
                <p14:modId xmlns:p14="http://schemas.microsoft.com/office/powerpoint/2010/main" val="2099932083"/>
              </p:ext>
            </p:extLst>
          </p:nvPr>
        </p:nvGraphicFramePr>
        <p:xfrm>
          <a:off x="13908392" y="14017259"/>
          <a:ext cx="11562691" cy="10463581"/>
        </p:xfrm>
        <a:graphic>
          <a:graphicData uri="http://schemas.openxmlformats.org/drawingml/2006/table">
            <a:tbl>
              <a:tblPr>
                <a:tableStyleId>{35758FB7-9AC5-4552-8A53-C91805E547FA}</a:tableStyleId>
              </a:tblPr>
              <a:tblGrid>
                <a:gridCol w="3574596">
                  <a:extLst>
                    <a:ext uri="{9D8B030D-6E8A-4147-A177-3AD203B41FA5}">
                      <a16:colId xmlns:a16="http://schemas.microsoft.com/office/drawing/2014/main" val="20000"/>
                    </a:ext>
                  </a:extLst>
                </a:gridCol>
                <a:gridCol w="4196264">
                  <a:extLst>
                    <a:ext uri="{9D8B030D-6E8A-4147-A177-3AD203B41FA5}">
                      <a16:colId xmlns:a16="http://schemas.microsoft.com/office/drawing/2014/main" val="20001"/>
                    </a:ext>
                  </a:extLst>
                </a:gridCol>
                <a:gridCol w="3791831">
                  <a:extLst>
                    <a:ext uri="{9D8B030D-6E8A-4147-A177-3AD203B41FA5}">
                      <a16:colId xmlns:a16="http://schemas.microsoft.com/office/drawing/2014/main" val="20002"/>
                    </a:ext>
                  </a:extLst>
                </a:gridCol>
              </a:tblGrid>
              <a:tr h="895743">
                <a:tc gridSpan="3">
                  <a:txBody>
                    <a:bodyPr/>
                    <a:lstStyle/>
                    <a:p>
                      <a:pPr marL="0" marR="0" lvl="0" indent="0" algn="ctr" defTabSz="914400" rtl="0" eaLnBrk="0" fontAlgn="base" latinLnBrk="0" hangingPunct="0">
                        <a:lnSpc>
                          <a:spcPct val="100000"/>
                        </a:lnSpc>
                        <a:spcBef>
                          <a:spcPct val="100000"/>
                        </a:spcBef>
                        <a:spcAft>
                          <a:spcPct val="0"/>
                        </a:spcAft>
                        <a:buClrTx/>
                        <a:buSzTx/>
                        <a:buFontTx/>
                        <a:buNone/>
                        <a:tabLst/>
                      </a:pPr>
                      <a:r>
                        <a:rPr kumimoji="0" lang="en-US" sz="2600" b="1" i="0" u="none" strike="noStrike" cap="none" normalizeH="0" baseline="0" dirty="0" smtClean="0">
                          <a:ln>
                            <a:noFill/>
                          </a:ln>
                          <a:solidFill>
                            <a:schemeClr val="tx1"/>
                          </a:solidFill>
                          <a:effectLst/>
                          <a:latin typeface="+mn-lt"/>
                        </a:rPr>
                        <a:t>Description of Variables </a:t>
                      </a:r>
                    </a:p>
                  </a:txBody>
                  <a:tcPr marL="274320" marR="274320" marT="137160" marB="182880" anchor="b" anchorCtr="1"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984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lang="en-US" sz="1800" b="0" i="0" u="sng" strike="noStrike" kern="1200" dirty="0" smtClean="0">
                          <a:solidFill>
                            <a:schemeClr val="dk1"/>
                          </a:solidFill>
                          <a:effectLst/>
                          <a:latin typeface="+mn-lt"/>
                          <a:ea typeface="+mn-ea"/>
                          <a:cs typeface="+mn-cs"/>
                        </a:rPr>
                        <a:t>Self Directed Violence</a:t>
                      </a:r>
                      <a:r>
                        <a:rPr lang="en-US" sz="1800" b="0" i="0" u="none" strike="noStrike" kern="1200" dirty="0" smtClean="0">
                          <a:solidFill>
                            <a:schemeClr val="dk1"/>
                          </a:solidFill>
                          <a:effectLst/>
                          <a:latin typeface="+mn-lt"/>
                          <a:ea typeface="+mn-ea"/>
                          <a:cs typeface="+mn-cs"/>
                        </a:rPr>
                        <a:t> </a:t>
                      </a:r>
                      <a:endParaRPr kumimoji="0" lang="en-US" sz="2900" b="0" i="0" u="none" strike="noStrike" cap="none" normalizeH="0" baseline="0" dirty="0" smtClean="0">
                        <a:ln>
                          <a:noFill/>
                        </a:ln>
                        <a:solidFill>
                          <a:schemeClr val="tx1"/>
                        </a:solidFill>
                        <a:effectLst/>
                        <a:latin typeface="+mn-lt"/>
                      </a:endParaRPr>
                    </a:p>
                  </a:txBody>
                  <a:tcPr marL="274430" marR="274430" marT="138248" marB="138248" horzOverflow="overflow"/>
                </a:tc>
                <a:tc>
                  <a:txBody>
                    <a:bodyPr/>
                    <a:lstStyle/>
                    <a:p>
                      <a:pPr marL="0" marR="0" lvl="0" indent="0" algn="ctr" defTabSz="914400" rtl="0" eaLnBrk="1" fontAlgn="base" latinLnBrk="0" hangingPunct="1">
                        <a:lnSpc>
                          <a:spcPct val="80000"/>
                        </a:lnSpc>
                        <a:spcBef>
                          <a:spcPct val="20000"/>
                        </a:spcBef>
                        <a:spcAft>
                          <a:spcPct val="10000"/>
                        </a:spcAft>
                        <a:buClrTx/>
                        <a:buSzTx/>
                        <a:buFontTx/>
                        <a:buNone/>
                        <a:tabLst/>
                      </a:pPr>
                      <a:r>
                        <a:rPr lang="en-US" sz="1800" b="0" i="0" u="sng" kern="1200" dirty="0" smtClean="0">
                          <a:solidFill>
                            <a:schemeClr val="dk1"/>
                          </a:solidFill>
                          <a:effectLst/>
                          <a:latin typeface="+mn-lt"/>
                          <a:ea typeface="+mn-ea"/>
                          <a:cs typeface="+mn-cs"/>
                        </a:rPr>
                        <a:t>Victimization</a:t>
                      </a:r>
                      <a:r>
                        <a:rPr lang="en-US" sz="1800" b="0" i="0" u="sng" kern="1200" baseline="0" dirty="0" smtClean="0">
                          <a:solidFill>
                            <a:schemeClr val="dk1"/>
                          </a:solidFill>
                          <a:effectLst/>
                          <a:latin typeface="+mn-lt"/>
                          <a:ea typeface="+mn-ea"/>
                          <a:cs typeface="+mn-cs"/>
                        </a:rPr>
                        <a:t> &amp; </a:t>
                      </a:r>
                      <a:r>
                        <a:rPr lang="en-US" sz="1800" b="0" i="0" u="sng" strike="noStrike" kern="1200" dirty="0" smtClean="0">
                          <a:solidFill>
                            <a:schemeClr val="dk1"/>
                          </a:solidFill>
                          <a:effectLst/>
                          <a:latin typeface="+mn-lt"/>
                          <a:ea typeface="+mn-ea"/>
                          <a:cs typeface="+mn-cs"/>
                        </a:rPr>
                        <a:t>Other Directed Violence </a:t>
                      </a:r>
                      <a:endParaRPr kumimoji="0" lang="en-US" sz="2900" b="1" i="0" u="none" strike="noStrike" cap="none" normalizeH="0" baseline="0" dirty="0" smtClean="0">
                        <a:ln>
                          <a:noFill/>
                        </a:ln>
                        <a:solidFill>
                          <a:schemeClr val="tx1"/>
                        </a:solidFill>
                        <a:effectLst/>
                        <a:latin typeface="+mn-lt"/>
                      </a:endParaRPr>
                    </a:p>
                  </a:txBody>
                  <a:tcPr marL="274430" marR="274430" marT="138248" marB="138248" horzOverflow="overflow"/>
                </a:tc>
                <a:tc>
                  <a:txBody>
                    <a:bodyPr/>
                    <a:lstStyle/>
                    <a:p>
                      <a:pPr marL="0" marR="0" lvl="0" indent="0" algn="ctr" defTabSz="914400" rtl="0" eaLnBrk="1" fontAlgn="base" latinLnBrk="0" hangingPunct="1">
                        <a:lnSpc>
                          <a:spcPct val="80000"/>
                        </a:lnSpc>
                        <a:spcBef>
                          <a:spcPct val="20000"/>
                        </a:spcBef>
                        <a:spcAft>
                          <a:spcPct val="10000"/>
                        </a:spcAft>
                        <a:buClrTx/>
                        <a:buSzTx/>
                        <a:buFontTx/>
                        <a:buNone/>
                        <a:tabLst/>
                      </a:pPr>
                      <a:r>
                        <a:rPr lang="en-US" sz="1800" b="0" i="0" u="none" strike="noStrike" kern="1200" dirty="0" smtClean="0">
                          <a:solidFill>
                            <a:schemeClr val="dk1"/>
                          </a:solidFill>
                          <a:effectLst/>
                          <a:latin typeface="+mn-lt"/>
                          <a:ea typeface="+mn-ea"/>
                          <a:cs typeface="+mn-cs"/>
                        </a:rPr>
                        <a:t>   </a:t>
                      </a:r>
                      <a:r>
                        <a:rPr lang="en-US" sz="1800" b="0" i="0" u="sng" kern="1200" dirty="0" smtClean="0">
                          <a:solidFill>
                            <a:schemeClr val="dk1"/>
                          </a:solidFill>
                          <a:effectLst/>
                          <a:latin typeface="+mn-lt"/>
                          <a:ea typeface="+mn-ea"/>
                          <a:cs typeface="+mn-cs"/>
                        </a:rPr>
                        <a:t>Demographics</a:t>
                      </a:r>
                      <a:endParaRPr kumimoji="0" lang="en-US" sz="2900" b="1" i="0" u="none" strike="noStrike" cap="none" normalizeH="0" baseline="0" dirty="0" smtClean="0">
                        <a:ln>
                          <a:noFill/>
                        </a:ln>
                        <a:solidFill>
                          <a:schemeClr val="tx1"/>
                        </a:solidFill>
                        <a:effectLst/>
                        <a:latin typeface="+mn-lt"/>
                      </a:endParaRPr>
                    </a:p>
                  </a:txBody>
                  <a:tcPr marL="274430" marR="274430" marT="138248" marB="138248" horzOverflow="overflow"/>
                </a:tc>
                <a:extLst>
                  <a:ext uri="{0D108BD9-81ED-4DB2-BD59-A6C34878D82A}">
                    <a16:rowId xmlns:a16="http://schemas.microsoft.com/office/drawing/2014/main" val="10001"/>
                  </a:ext>
                </a:extLst>
              </a:tr>
              <a:tr h="2616299">
                <a:tc>
                  <a:txBody>
                    <a:bodyPr/>
                    <a:lstStyle/>
                    <a:p>
                      <a:pPr marL="0" marR="0" lvl="0" indent="0" algn="r" defTabSz="914400" rtl="0" eaLnBrk="1" fontAlgn="base" latinLnBrk="0" hangingPunct="1">
                        <a:lnSpc>
                          <a:spcPct val="80000"/>
                        </a:lnSpc>
                        <a:spcBef>
                          <a:spcPct val="20000"/>
                        </a:spcBef>
                        <a:spcAft>
                          <a:spcPct val="10000"/>
                        </a:spcAft>
                        <a:buClrTx/>
                        <a:buSzTx/>
                        <a:buFontTx/>
                        <a:buNone/>
                        <a:tabLst/>
                      </a:pPr>
                      <a:r>
                        <a:rPr lang="en-US" sz="1800" b="0" i="0" u="sng" kern="1200" dirty="0" smtClean="0">
                          <a:solidFill>
                            <a:schemeClr val="dk1"/>
                          </a:solidFill>
                          <a:effectLst/>
                          <a:latin typeface="+mn-lt"/>
                          <a:ea typeface="+mn-ea"/>
                          <a:cs typeface="+mn-cs"/>
                        </a:rPr>
                        <a:t>*H4SE1:</a:t>
                      </a:r>
                      <a:r>
                        <a:rPr lang="en-US" sz="1800" b="0" i="0" u="none" strike="noStrike" kern="1200" dirty="0" smtClean="0">
                          <a:solidFill>
                            <a:schemeClr val="dk1"/>
                          </a:solidFill>
                          <a:effectLst/>
                          <a:latin typeface="+mn-lt"/>
                          <a:ea typeface="+mn-ea"/>
                          <a:cs typeface="+mn-cs"/>
                        </a:rPr>
                        <a:t> During the past 12 months have you ever seriously thought about committing suicide? </a:t>
                      </a:r>
                      <a:endParaRPr kumimoji="0" lang="en-US" sz="2900" b="1" i="0" u="none" strike="noStrike" cap="none" normalizeH="0" baseline="0" dirty="0" smtClean="0">
                        <a:ln>
                          <a:noFill/>
                        </a:ln>
                        <a:solidFill>
                          <a:schemeClr val="tx1"/>
                        </a:solidFill>
                        <a:effectLst/>
                        <a:latin typeface="+mn-lt"/>
                      </a:endParaRPr>
                    </a:p>
                  </a:txBody>
                  <a:tcPr marL="274430" marR="274430" marT="138248" marB="138248" horzOverflow="overflow"/>
                </a:tc>
                <a:tc>
                  <a:txBody>
                    <a:bodyPr/>
                    <a:lstStyle/>
                    <a:p>
                      <a:pPr rtl="0"/>
                      <a:r>
                        <a:rPr lang="en-US" sz="1800" b="0" i="0" u="none" strike="noStrike" kern="1200" dirty="0" smtClean="0">
                          <a:solidFill>
                            <a:schemeClr val="dk1"/>
                          </a:solidFill>
                          <a:effectLst/>
                          <a:latin typeface="+mn-lt"/>
                          <a:ea typeface="+mn-ea"/>
                          <a:cs typeface="+mn-cs"/>
                        </a:rPr>
                        <a:t>*</a:t>
                      </a:r>
                      <a:r>
                        <a:rPr lang="en-US" sz="1800" b="0" i="0" u="sng" kern="1200" dirty="0" smtClean="0">
                          <a:solidFill>
                            <a:schemeClr val="dk1"/>
                          </a:solidFill>
                          <a:effectLst/>
                          <a:latin typeface="+mn-lt"/>
                          <a:ea typeface="+mn-ea"/>
                          <a:cs typeface="+mn-cs"/>
                        </a:rPr>
                        <a:t>H4DS14:</a:t>
                      </a:r>
                      <a:r>
                        <a:rPr lang="en-US" sz="1800" b="0" i="0" u="none" strike="noStrike" kern="1200" dirty="0" smtClean="0">
                          <a:solidFill>
                            <a:schemeClr val="dk1"/>
                          </a:solidFill>
                          <a:effectLst/>
                          <a:latin typeface="+mn-lt"/>
                          <a:ea typeface="+mn-ea"/>
                          <a:cs typeface="+mn-cs"/>
                        </a:rPr>
                        <a:t> witnessed someone get shot or stabbed?     </a:t>
                      </a:r>
                      <a:endParaRPr lang="en-US" sz="3200" b="0" dirty="0" smtClean="0">
                        <a:effectLst/>
                      </a:endParaRPr>
                    </a:p>
                    <a:p>
                      <a:pPr rtl="0"/>
                      <a:r>
                        <a:rPr lang="en-US" sz="1800" b="0" i="0" u="none" strike="noStrike" kern="1200" dirty="0" smtClean="0">
                          <a:solidFill>
                            <a:schemeClr val="dk1"/>
                          </a:solidFill>
                          <a:effectLst/>
                          <a:latin typeface="+mn-lt"/>
                          <a:ea typeface="+mn-ea"/>
                          <a:cs typeface="+mn-cs"/>
                        </a:rPr>
                        <a:t>*</a:t>
                      </a:r>
                      <a:r>
                        <a:rPr lang="en-US" sz="1800" b="0" i="0" u="sng" kern="1200" dirty="0" smtClean="0">
                          <a:solidFill>
                            <a:schemeClr val="dk1"/>
                          </a:solidFill>
                          <a:effectLst/>
                          <a:latin typeface="+mn-lt"/>
                          <a:ea typeface="+mn-ea"/>
                          <a:cs typeface="+mn-cs"/>
                        </a:rPr>
                        <a:t>H4DS15:</a:t>
                      </a:r>
                      <a:r>
                        <a:rPr lang="en-US" sz="1800" b="0" i="0" u="none" strike="noStrike" kern="1200" dirty="0" smtClean="0">
                          <a:solidFill>
                            <a:schemeClr val="dk1"/>
                          </a:solidFill>
                          <a:effectLst/>
                          <a:latin typeface="+mn-lt"/>
                          <a:ea typeface="+mn-ea"/>
                          <a:cs typeface="+mn-cs"/>
                        </a:rPr>
                        <a:t> Someone pulled a knife or gun on you?</a:t>
                      </a:r>
                      <a:endParaRPr lang="en-US" sz="3200" b="0" dirty="0" smtClean="0">
                        <a:effectLst/>
                      </a:endParaRPr>
                    </a:p>
                    <a:p>
                      <a:pPr rtl="0"/>
                      <a:r>
                        <a:rPr lang="en-US" sz="1800" b="0" i="0" u="none" strike="noStrike" kern="1200" dirty="0" smtClean="0">
                          <a:solidFill>
                            <a:schemeClr val="dk1"/>
                          </a:solidFill>
                          <a:effectLst/>
                          <a:latin typeface="+mn-lt"/>
                          <a:ea typeface="+mn-ea"/>
                          <a:cs typeface="+mn-cs"/>
                        </a:rPr>
                        <a:t>*</a:t>
                      </a:r>
                      <a:r>
                        <a:rPr lang="en-US" sz="1800" b="0" i="0" u="sng" kern="1200" dirty="0" smtClean="0">
                          <a:solidFill>
                            <a:schemeClr val="dk1"/>
                          </a:solidFill>
                          <a:effectLst/>
                          <a:latin typeface="+mn-lt"/>
                          <a:ea typeface="+mn-ea"/>
                          <a:cs typeface="+mn-cs"/>
                        </a:rPr>
                        <a:t>H4DS16:</a:t>
                      </a:r>
                      <a:r>
                        <a:rPr lang="en-US" sz="1800" b="0" i="0" u="none" strike="noStrike" kern="1200" dirty="0" smtClean="0">
                          <a:solidFill>
                            <a:schemeClr val="dk1"/>
                          </a:solidFill>
                          <a:effectLst/>
                          <a:latin typeface="+mn-lt"/>
                          <a:ea typeface="+mn-ea"/>
                          <a:cs typeface="+mn-cs"/>
                        </a:rPr>
                        <a:t> Someone shot or stabbed you?</a:t>
                      </a:r>
                      <a:endParaRPr lang="en-US" sz="3200" b="0" dirty="0" smtClean="0">
                        <a:effectLst/>
                      </a:endParaRPr>
                    </a:p>
                    <a:p>
                      <a:pPr rtl="0"/>
                      <a:r>
                        <a:rPr lang="en-US" sz="1800" b="0" i="0" u="none" strike="noStrike" kern="1200" dirty="0" smtClean="0">
                          <a:solidFill>
                            <a:schemeClr val="dk1"/>
                          </a:solidFill>
                          <a:effectLst/>
                          <a:latin typeface="+mn-lt"/>
                          <a:ea typeface="+mn-ea"/>
                          <a:cs typeface="+mn-cs"/>
                        </a:rPr>
                        <a:t>*</a:t>
                      </a:r>
                      <a:r>
                        <a:rPr lang="en-US" sz="1800" b="0" i="0" u="sng" kern="1200" dirty="0" smtClean="0">
                          <a:solidFill>
                            <a:schemeClr val="dk1"/>
                          </a:solidFill>
                          <a:effectLst/>
                          <a:latin typeface="+mn-lt"/>
                          <a:ea typeface="+mn-ea"/>
                          <a:cs typeface="+mn-cs"/>
                        </a:rPr>
                        <a:t>H4DS17:</a:t>
                      </a:r>
                      <a:r>
                        <a:rPr lang="en-US" sz="1800" b="0" i="0" u="none" strike="noStrike" kern="1200" dirty="0" smtClean="0">
                          <a:solidFill>
                            <a:schemeClr val="dk1"/>
                          </a:solidFill>
                          <a:effectLst/>
                          <a:latin typeface="+mn-lt"/>
                          <a:ea typeface="+mn-ea"/>
                          <a:cs typeface="+mn-cs"/>
                        </a:rPr>
                        <a:t> Someone slapped hit choked or kicked you?</a:t>
                      </a:r>
                      <a:endParaRPr lang="en-US" sz="3200" b="0" dirty="0" smtClean="0">
                        <a:effectLst/>
                      </a:endParaRPr>
                    </a:p>
                    <a:p>
                      <a:r>
                        <a:rPr lang="en-US" sz="1800" b="0" i="0" u="none" strike="noStrike" kern="1200" dirty="0" smtClean="0">
                          <a:solidFill>
                            <a:schemeClr val="dk1"/>
                          </a:solidFill>
                          <a:effectLst/>
                          <a:latin typeface="+mn-lt"/>
                          <a:ea typeface="+mn-ea"/>
                          <a:cs typeface="+mn-cs"/>
                        </a:rPr>
                        <a:t>*</a:t>
                      </a:r>
                      <a:r>
                        <a:rPr lang="en-US" sz="1800" b="0" i="0" u="sng" kern="1200" dirty="0" smtClean="0">
                          <a:solidFill>
                            <a:schemeClr val="dk1"/>
                          </a:solidFill>
                          <a:effectLst/>
                          <a:latin typeface="+mn-lt"/>
                          <a:ea typeface="+mn-ea"/>
                          <a:cs typeface="+mn-cs"/>
                        </a:rPr>
                        <a:t>H4DS18:</a:t>
                      </a:r>
                      <a:r>
                        <a:rPr lang="en-US" sz="1800" b="0" i="0" u="none" strike="noStrike" kern="1200" dirty="0" smtClean="0">
                          <a:solidFill>
                            <a:schemeClr val="dk1"/>
                          </a:solidFill>
                          <a:effectLst/>
                          <a:latin typeface="+mn-lt"/>
                          <a:ea typeface="+mn-ea"/>
                          <a:cs typeface="+mn-cs"/>
                        </a:rPr>
                        <a:t> You were beaten up?</a:t>
                      </a:r>
                      <a:endParaRPr kumimoji="0" lang="en-US" sz="2900" b="0" i="0" u="none" strike="noStrike" cap="none" normalizeH="0" baseline="0" dirty="0" smtClean="0">
                        <a:ln>
                          <a:noFill/>
                        </a:ln>
                        <a:solidFill>
                          <a:schemeClr val="tx1"/>
                        </a:solidFill>
                        <a:effectLst/>
                        <a:latin typeface="+mn-lt"/>
                      </a:endParaRPr>
                    </a:p>
                  </a:txBody>
                  <a:tcPr marL="274430" marR="274430" marT="138248" marB="138248" horzOverflow="overflow"/>
                </a:tc>
                <a:tc>
                  <a:txBody>
                    <a:bodyPr/>
                    <a:lstStyle/>
                    <a:p>
                      <a:pPr marL="0" marR="0" lvl="0" indent="0" algn="ctr" defTabSz="914400" rtl="0" eaLnBrk="1" fontAlgn="base" latinLnBrk="0" hangingPunct="1">
                        <a:lnSpc>
                          <a:spcPct val="80000"/>
                        </a:lnSpc>
                        <a:spcBef>
                          <a:spcPct val="20000"/>
                        </a:spcBef>
                        <a:spcAft>
                          <a:spcPct val="10000"/>
                        </a:spcAft>
                        <a:buClrTx/>
                        <a:buSzTx/>
                        <a:buFontTx/>
                        <a:buNone/>
                        <a:tabLst/>
                      </a:pPr>
                      <a:r>
                        <a:rPr lang="en-US" sz="1800" b="0" i="0" u="sng" kern="1200" dirty="0" smtClean="0">
                          <a:solidFill>
                            <a:schemeClr val="dk1"/>
                          </a:solidFill>
                          <a:effectLst/>
                          <a:latin typeface="+mn-lt"/>
                          <a:ea typeface="+mn-ea"/>
                          <a:cs typeface="+mn-cs"/>
                        </a:rPr>
                        <a:t>AGEAPPROX:</a:t>
                      </a:r>
                      <a:r>
                        <a:rPr lang="en-US" sz="1800" b="0" i="0" u="none" strike="noStrike" kern="1200" dirty="0" smtClean="0">
                          <a:solidFill>
                            <a:schemeClr val="dk1"/>
                          </a:solidFill>
                          <a:effectLst/>
                          <a:latin typeface="+mn-lt"/>
                          <a:ea typeface="+mn-ea"/>
                          <a:cs typeface="+mn-cs"/>
                        </a:rPr>
                        <a:t> Respondent age in years </a:t>
                      </a:r>
                      <a:endParaRPr kumimoji="0" lang="en-US" sz="1800" u="none" strike="noStrike" cap="none" normalizeH="0" baseline="0" dirty="0" smtClean="0">
                        <a:ln>
                          <a:noFill/>
                        </a:ln>
                        <a:solidFill>
                          <a:schemeClr val="tx1"/>
                        </a:solidFill>
                        <a:effectLst/>
                      </a:endParaRPr>
                    </a:p>
                  </a:txBody>
                  <a:tcPr marL="274430" marR="274430" marT="138248" marB="138248" horzOverflow="overflow"/>
                </a:tc>
                <a:extLst>
                  <a:ext uri="{0D108BD9-81ED-4DB2-BD59-A6C34878D82A}">
                    <a16:rowId xmlns:a16="http://schemas.microsoft.com/office/drawing/2014/main" val="10002"/>
                  </a:ext>
                </a:extLst>
              </a:tr>
              <a:tr h="1832032">
                <a:tc>
                  <a:txBody>
                    <a:bodyPr/>
                    <a:lstStyle/>
                    <a:p>
                      <a:pPr marL="0" marR="0" lvl="0" indent="0" algn="r" defTabSz="914400" rtl="0" eaLnBrk="1" fontAlgn="base" latinLnBrk="0" hangingPunct="1">
                        <a:lnSpc>
                          <a:spcPct val="80000"/>
                        </a:lnSpc>
                        <a:spcBef>
                          <a:spcPct val="20000"/>
                        </a:spcBef>
                        <a:spcAft>
                          <a:spcPct val="10000"/>
                        </a:spcAft>
                        <a:buClrTx/>
                        <a:buSzTx/>
                        <a:buFontTx/>
                        <a:buNone/>
                        <a:tabLst/>
                      </a:pPr>
                      <a:r>
                        <a:rPr lang="en-US" sz="1800" b="0" i="0" u="sng" kern="1200" dirty="0" smtClean="0">
                          <a:solidFill>
                            <a:schemeClr val="dk1"/>
                          </a:solidFill>
                          <a:effectLst/>
                          <a:latin typeface="+mn-lt"/>
                          <a:ea typeface="+mn-ea"/>
                          <a:cs typeface="+mn-cs"/>
                        </a:rPr>
                        <a:t>H4SE2:</a:t>
                      </a:r>
                      <a:r>
                        <a:rPr lang="en-US" sz="1800" b="0" i="0" u="none" strike="noStrike" kern="1200" dirty="0" smtClean="0">
                          <a:solidFill>
                            <a:schemeClr val="dk1"/>
                          </a:solidFill>
                          <a:effectLst/>
                          <a:latin typeface="+mn-lt"/>
                          <a:ea typeface="+mn-ea"/>
                          <a:cs typeface="+mn-cs"/>
                        </a:rPr>
                        <a:t> During the past 12 months, how many times have you attempted suicide? 0= None, 1= Once 2= Twice 3= 3-4 times  4= 5 times or more. </a:t>
                      </a:r>
                      <a:endParaRPr kumimoji="0" lang="en-US" sz="1800" b="1" i="0" u="none" strike="noStrike" cap="none" normalizeH="0" baseline="0" dirty="0" smtClean="0">
                        <a:ln>
                          <a:noFill/>
                        </a:ln>
                        <a:solidFill>
                          <a:schemeClr val="tx1"/>
                        </a:solidFill>
                        <a:effectLst/>
                        <a:latin typeface="+mn-lt"/>
                      </a:endParaRPr>
                    </a:p>
                  </a:txBody>
                  <a:tcPr marL="274430" marR="274430" marT="138248" marB="138248" horzOverflow="overflow"/>
                </a:tc>
                <a:tc>
                  <a:txBody>
                    <a:bodyPr/>
                    <a:lstStyle/>
                    <a:p>
                      <a:pPr rtl="0"/>
                      <a:r>
                        <a:rPr lang="en-US" sz="1800" b="0" i="0" u="sng" kern="1200" dirty="0" smtClean="0">
                          <a:solidFill>
                            <a:schemeClr val="dk1"/>
                          </a:solidFill>
                          <a:effectLst/>
                          <a:latin typeface="+mn-lt"/>
                          <a:ea typeface="+mn-ea"/>
                          <a:cs typeface="+mn-cs"/>
                        </a:rPr>
                        <a:t>Victimization2:</a:t>
                      </a:r>
                      <a:r>
                        <a:rPr lang="en-US" sz="1800" b="0" i="0" u="none" strike="noStrike" kern="1200" dirty="0" smtClean="0">
                          <a:solidFill>
                            <a:schemeClr val="dk1"/>
                          </a:solidFill>
                          <a:effectLst/>
                          <a:latin typeface="+mn-lt"/>
                          <a:ea typeface="+mn-ea"/>
                          <a:cs typeface="+mn-cs"/>
                        </a:rPr>
                        <a:t> compound variable created from scale (1-4)</a:t>
                      </a:r>
                      <a:r>
                        <a:rPr lang="en-US" sz="1800" b="0" i="0" u="sng" kern="1200" dirty="0" smtClean="0">
                          <a:solidFill>
                            <a:schemeClr val="dk1"/>
                          </a:solidFill>
                          <a:effectLst/>
                          <a:latin typeface="+mn-lt"/>
                          <a:ea typeface="+mn-ea"/>
                          <a:cs typeface="+mn-cs"/>
                        </a:rPr>
                        <a:t> </a:t>
                      </a:r>
                      <a:endParaRPr lang="en-US" b="0" dirty="0" smtClean="0">
                        <a:effectLst/>
                      </a:endParaRPr>
                    </a:p>
                    <a:p>
                      <a:pPr rtl="0"/>
                      <a:r>
                        <a:rPr lang="en-US" sz="1800" b="0" i="0" u="sng" kern="1200" dirty="0" smtClean="0">
                          <a:solidFill>
                            <a:schemeClr val="dk1"/>
                          </a:solidFill>
                          <a:effectLst/>
                          <a:latin typeface="+mn-lt"/>
                          <a:ea typeface="+mn-ea"/>
                          <a:cs typeface="+mn-cs"/>
                        </a:rPr>
                        <a:t>Victimization4:</a:t>
                      </a:r>
                      <a:r>
                        <a:rPr lang="en-US" sz="1800" b="0" i="0" u="none" strike="noStrike" kern="1200" dirty="0" smtClean="0">
                          <a:solidFill>
                            <a:schemeClr val="dk1"/>
                          </a:solidFill>
                          <a:effectLst/>
                          <a:latin typeface="+mn-lt"/>
                          <a:ea typeface="+mn-ea"/>
                          <a:cs typeface="+mn-cs"/>
                        </a:rPr>
                        <a:t> computed scale of victimization using all bivariate victimization variables (0-35)</a:t>
                      </a:r>
                      <a:endParaRPr lang="en-US" b="0" dirty="0" smtClean="0">
                        <a:effectLst/>
                      </a:endParaRPr>
                    </a:p>
                    <a:p>
                      <a:r>
                        <a:rPr lang="en-US" sz="1800" b="0" i="0" u="sng" kern="1200" dirty="0" smtClean="0">
                          <a:solidFill>
                            <a:schemeClr val="dk1"/>
                          </a:solidFill>
                          <a:effectLst/>
                          <a:latin typeface="+mn-lt"/>
                          <a:ea typeface="+mn-ea"/>
                          <a:cs typeface="+mn-cs"/>
                        </a:rPr>
                        <a:t>*Victimization5:</a:t>
                      </a:r>
                      <a:r>
                        <a:rPr lang="en-US" sz="1800" b="0" i="0" u="none" strike="noStrike" kern="1200" dirty="0" smtClean="0">
                          <a:solidFill>
                            <a:schemeClr val="dk1"/>
                          </a:solidFill>
                          <a:effectLst/>
                          <a:latin typeface="+mn-lt"/>
                          <a:ea typeface="+mn-ea"/>
                          <a:cs typeface="+mn-cs"/>
                        </a:rPr>
                        <a:t> yes/no victimization</a:t>
                      </a:r>
                      <a:endParaRPr kumimoji="0" lang="en-US" sz="1800" b="0" i="0" u="none" strike="noStrike" cap="none" normalizeH="0" baseline="0" dirty="0" smtClean="0">
                        <a:ln>
                          <a:noFill/>
                        </a:ln>
                        <a:solidFill>
                          <a:schemeClr val="tx1"/>
                        </a:solidFill>
                        <a:effectLst/>
                        <a:latin typeface="+mn-lt"/>
                      </a:endParaRPr>
                    </a:p>
                  </a:txBody>
                  <a:tcPr marL="274430" marR="274430" marT="138248" marB="138248" horzOverflow="overflow"/>
                </a:tc>
                <a:tc>
                  <a:txBody>
                    <a:bodyPr/>
                    <a:lstStyle/>
                    <a:p>
                      <a:pPr marL="0" marR="0" lvl="0" indent="0" algn="ctr" defTabSz="914400" rtl="0" eaLnBrk="1" fontAlgn="base" latinLnBrk="0" hangingPunct="1">
                        <a:lnSpc>
                          <a:spcPct val="80000"/>
                        </a:lnSpc>
                        <a:spcBef>
                          <a:spcPct val="20000"/>
                        </a:spcBef>
                        <a:spcAft>
                          <a:spcPct val="10000"/>
                        </a:spcAft>
                        <a:buClrTx/>
                        <a:buSzTx/>
                        <a:buFontTx/>
                        <a:buNone/>
                        <a:tabLst/>
                      </a:pPr>
                      <a:r>
                        <a:rPr lang="en-US" sz="1800" b="0" i="0" u="sng" kern="1200" dirty="0" smtClean="0">
                          <a:solidFill>
                            <a:schemeClr val="dk1"/>
                          </a:solidFill>
                          <a:effectLst/>
                          <a:latin typeface="+mn-lt"/>
                          <a:ea typeface="+mn-ea"/>
                          <a:cs typeface="+mn-cs"/>
                        </a:rPr>
                        <a:t>H4ID6I:</a:t>
                      </a:r>
                      <a:r>
                        <a:rPr lang="en-US" sz="1800" b="0" i="0" u="none" strike="noStrike" kern="1200" dirty="0" smtClean="0">
                          <a:solidFill>
                            <a:schemeClr val="dk1"/>
                          </a:solidFill>
                          <a:effectLst/>
                          <a:latin typeface="+mn-lt"/>
                          <a:ea typeface="+mn-ea"/>
                          <a:cs typeface="+mn-cs"/>
                        </a:rPr>
                        <a:t> How old were you when you were diagnosed with PTSD? (1 - 35 years of age).</a:t>
                      </a:r>
                      <a:r>
                        <a:rPr lang="en-US" sz="1800" b="0" i="0" u="sng" kern="1200" dirty="0" smtClean="0">
                          <a:solidFill>
                            <a:schemeClr val="dk1"/>
                          </a:solidFill>
                          <a:effectLst/>
                          <a:latin typeface="+mn-lt"/>
                          <a:ea typeface="+mn-ea"/>
                          <a:cs typeface="+mn-cs"/>
                        </a:rPr>
                        <a:t> </a:t>
                      </a:r>
                      <a:endParaRPr kumimoji="0" lang="en-US" sz="1800" b="0" i="0" u="none" strike="noStrike" cap="none" normalizeH="0" baseline="0" dirty="0" smtClean="0">
                        <a:ln>
                          <a:noFill/>
                        </a:ln>
                        <a:solidFill>
                          <a:schemeClr val="tx1"/>
                        </a:solidFill>
                        <a:effectLst/>
                        <a:latin typeface="+mn-lt"/>
                      </a:endParaRPr>
                    </a:p>
                  </a:txBody>
                  <a:tcPr marL="274430" marR="274430" marT="138248" marB="138248" horzOverflow="overflow"/>
                </a:tc>
                <a:extLst>
                  <a:ext uri="{0D108BD9-81ED-4DB2-BD59-A6C34878D82A}">
                    <a16:rowId xmlns:a16="http://schemas.microsoft.com/office/drawing/2014/main" val="10003"/>
                  </a:ext>
                </a:extLst>
              </a:tr>
              <a:tr h="2004533">
                <a:tc>
                  <a:txBody>
                    <a:bodyPr/>
                    <a:lstStyle/>
                    <a:p>
                      <a:pPr marL="0" marR="0" lvl="0" indent="0" algn="r" defTabSz="914400" rtl="0" eaLnBrk="1" fontAlgn="base" latinLnBrk="0" hangingPunct="1">
                        <a:lnSpc>
                          <a:spcPct val="80000"/>
                        </a:lnSpc>
                        <a:spcBef>
                          <a:spcPct val="20000"/>
                        </a:spcBef>
                        <a:spcAft>
                          <a:spcPct val="10000"/>
                        </a:spcAft>
                        <a:buClrTx/>
                        <a:buSzTx/>
                        <a:buFontTx/>
                        <a:buNone/>
                        <a:tabLst/>
                      </a:pPr>
                      <a:r>
                        <a:rPr lang="en-US" sz="1800" b="0" i="0" u="sng" kern="1200" dirty="0" smtClean="0">
                          <a:solidFill>
                            <a:schemeClr val="dk1"/>
                          </a:solidFill>
                          <a:effectLst/>
                          <a:latin typeface="+mn-lt"/>
                          <a:ea typeface="+mn-ea"/>
                          <a:cs typeface="+mn-cs"/>
                        </a:rPr>
                        <a:t>*H4SE3:</a:t>
                      </a:r>
                      <a:r>
                        <a:rPr lang="en-US" sz="1800" b="0" i="0" u="none" strike="noStrike" kern="1200" dirty="0" smtClean="0">
                          <a:solidFill>
                            <a:schemeClr val="dk1"/>
                          </a:solidFill>
                          <a:effectLst/>
                          <a:latin typeface="+mn-lt"/>
                          <a:ea typeface="+mn-ea"/>
                          <a:cs typeface="+mn-cs"/>
                        </a:rPr>
                        <a:t> Did any attempt result in hospitalization? </a:t>
                      </a:r>
                      <a:endParaRPr kumimoji="0" lang="en-US" sz="2900" b="1" i="0" u="none" strike="noStrike" cap="none" normalizeH="0" baseline="0" dirty="0" smtClean="0">
                        <a:ln>
                          <a:noFill/>
                        </a:ln>
                        <a:solidFill>
                          <a:schemeClr val="tx1"/>
                        </a:solidFill>
                        <a:effectLst/>
                        <a:latin typeface="+mn-lt"/>
                      </a:endParaRPr>
                    </a:p>
                  </a:txBody>
                  <a:tcPr marL="274430" marR="274430" marT="138248" marB="138248" horzOverflow="overflow"/>
                </a:tc>
                <a:tc>
                  <a:txBody>
                    <a:bodyPr/>
                    <a:lstStyle/>
                    <a:p>
                      <a:pPr rtl="0"/>
                      <a:r>
                        <a:rPr lang="en-US" sz="1800" b="0" i="0" u="none" strike="noStrike" kern="1200" dirty="0" smtClean="0">
                          <a:solidFill>
                            <a:schemeClr val="dk1"/>
                          </a:solidFill>
                          <a:effectLst/>
                          <a:latin typeface="+mn-lt"/>
                          <a:ea typeface="+mn-ea"/>
                          <a:cs typeface="+mn-cs"/>
                        </a:rPr>
                        <a:t>*</a:t>
                      </a:r>
                      <a:r>
                        <a:rPr lang="en-US" sz="1800" b="0" i="0" u="sng" kern="1200" dirty="0" smtClean="0">
                          <a:solidFill>
                            <a:schemeClr val="dk1"/>
                          </a:solidFill>
                          <a:effectLst/>
                          <a:latin typeface="+mn-lt"/>
                          <a:ea typeface="+mn-ea"/>
                          <a:cs typeface="+mn-cs"/>
                        </a:rPr>
                        <a:t>H4DS19:</a:t>
                      </a:r>
                      <a:r>
                        <a:rPr lang="en-US" sz="1800" b="0" i="0" u="none" strike="noStrike" kern="1200" dirty="0" smtClean="0">
                          <a:solidFill>
                            <a:schemeClr val="dk1"/>
                          </a:solidFill>
                          <a:effectLst/>
                          <a:latin typeface="+mn-lt"/>
                          <a:ea typeface="+mn-ea"/>
                          <a:cs typeface="+mn-cs"/>
                        </a:rPr>
                        <a:t> You pulled gun/knife on someone</a:t>
                      </a:r>
                      <a:endParaRPr lang="en-US" sz="3200" b="0" dirty="0" smtClean="0">
                        <a:effectLst/>
                      </a:endParaRPr>
                    </a:p>
                    <a:p>
                      <a:r>
                        <a:rPr lang="en-US" sz="1800" b="0" i="0" u="none" strike="noStrike" kern="1200" dirty="0" smtClean="0">
                          <a:solidFill>
                            <a:schemeClr val="dk1"/>
                          </a:solidFill>
                          <a:effectLst/>
                          <a:latin typeface="+mn-lt"/>
                          <a:ea typeface="+mn-ea"/>
                          <a:cs typeface="+mn-cs"/>
                        </a:rPr>
                        <a:t>*</a:t>
                      </a:r>
                      <a:r>
                        <a:rPr lang="en-US" sz="1800" b="0" i="0" u="sng" kern="1200" dirty="0" smtClean="0">
                          <a:solidFill>
                            <a:schemeClr val="dk1"/>
                          </a:solidFill>
                          <a:effectLst/>
                          <a:latin typeface="+mn-lt"/>
                          <a:ea typeface="+mn-ea"/>
                          <a:cs typeface="+mn-cs"/>
                        </a:rPr>
                        <a:t>H4DS20:</a:t>
                      </a:r>
                      <a:r>
                        <a:rPr lang="en-US" sz="1800" b="0" i="0" u="none" strike="noStrike" kern="1200" dirty="0" smtClean="0">
                          <a:solidFill>
                            <a:schemeClr val="dk1"/>
                          </a:solidFill>
                          <a:effectLst/>
                          <a:latin typeface="+mn-lt"/>
                          <a:ea typeface="+mn-ea"/>
                          <a:cs typeface="+mn-cs"/>
                        </a:rPr>
                        <a:t> You Shot or Stabbed someone</a:t>
                      </a:r>
                      <a:endParaRPr kumimoji="0" lang="en-US" sz="2900" b="0" i="0" u="none" strike="noStrike" cap="none" normalizeH="0" baseline="0" dirty="0" smtClean="0">
                        <a:ln>
                          <a:noFill/>
                        </a:ln>
                        <a:solidFill>
                          <a:schemeClr val="tx1"/>
                        </a:solidFill>
                        <a:effectLst/>
                        <a:latin typeface="+mn-lt"/>
                      </a:endParaRPr>
                    </a:p>
                  </a:txBody>
                  <a:tcPr marL="274430" marR="274430" marT="138248" marB="138248" horzOverflow="overflow"/>
                </a:tc>
                <a:tc>
                  <a:txBody>
                    <a:bodyPr/>
                    <a:lstStyle/>
                    <a:p>
                      <a:pPr marL="0" marR="0" lvl="0" indent="0" algn="ctr" defTabSz="914400" rtl="0" eaLnBrk="1" fontAlgn="base" latinLnBrk="0" hangingPunct="1">
                        <a:lnSpc>
                          <a:spcPct val="80000"/>
                        </a:lnSpc>
                        <a:spcBef>
                          <a:spcPct val="20000"/>
                        </a:spcBef>
                        <a:spcAft>
                          <a:spcPct val="10000"/>
                        </a:spcAft>
                        <a:buClrTx/>
                        <a:buSzTx/>
                        <a:buFontTx/>
                        <a:buNone/>
                        <a:tabLst/>
                      </a:pPr>
                      <a:r>
                        <a:rPr lang="en-US" sz="1800" b="0" i="0" u="none" strike="noStrike" kern="1200" dirty="0" smtClean="0">
                          <a:solidFill>
                            <a:schemeClr val="dk1"/>
                          </a:solidFill>
                          <a:effectLst/>
                          <a:latin typeface="+mn-lt"/>
                          <a:ea typeface="+mn-ea"/>
                          <a:cs typeface="+mn-cs"/>
                        </a:rPr>
                        <a:t>*</a:t>
                      </a:r>
                      <a:r>
                        <a:rPr lang="en-US" sz="1800" b="0" i="0" u="sng" kern="1200" dirty="0" smtClean="0">
                          <a:solidFill>
                            <a:schemeClr val="dk1"/>
                          </a:solidFill>
                          <a:effectLst/>
                          <a:latin typeface="+mn-lt"/>
                          <a:ea typeface="+mn-ea"/>
                          <a:cs typeface="+mn-cs"/>
                        </a:rPr>
                        <a:t>H4ID5I:</a:t>
                      </a:r>
                      <a:r>
                        <a:rPr lang="en-US" sz="1800" b="0" i="0" u="none" strike="noStrike" kern="1200" dirty="0" smtClean="0">
                          <a:solidFill>
                            <a:schemeClr val="dk1"/>
                          </a:solidFill>
                          <a:effectLst/>
                          <a:latin typeface="+mn-lt"/>
                          <a:ea typeface="+mn-ea"/>
                          <a:cs typeface="+mn-cs"/>
                        </a:rPr>
                        <a:t> Has a health care provider ever diagnosed you with PTSD?</a:t>
                      </a:r>
                      <a:endParaRPr kumimoji="0" lang="en-US" sz="2900" b="0" i="0" u="none" strike="noStrike" cap="none" normalizeH="0" baseline="0" dirty="0" smtClean="0">
                        <a:ln>
                          <a:noFill/>
                        </a:ln>
                        <a:solidFill>
                          <a:schemeClr val="tx1"/>
                        </a:solidFill>
                        <a:effectLst/>
                        <a:latin typeface="+mn-lt"/>
                      </a:endParaRPr>
                    </a:p>
                  </a:txBody>
                  <a:tcPr marL="274430" marR="274430" marT="138248" marB="138248" horzOverflow="overflow"/>
                </a:tc>
                <a:extLst>
                  <a:ext uri="{0D108BD9-81ED-4DB2-BD59-A6C34878D82A}">
                    <a16:rowId xmlns:a16="http://schemas.microsoft.com/office/drawing/2014/main" val="10004"/>
                  </a:ext>
                </a:extLst>
              </a:tr>
              <a:tr h="1099359">
                <a:tc>
                  <a:txBody>
                    <a:bodyPr/>
                    <a:lstStyle/>
                    <a:p>
                      <a:pPr marL="0" marR="0" lvl="0" indent="0" algn="r" defTabSz="914400" rtl="0" eaLnBrk="1" fontAlgn="base" latinLnBrk="0" hangingPunct="1">
                        <a:lnSpc>
                          <a:spcPct val="80000"/>
                        </a:lnSpc>
                        <a:spcBef>
                          <a:spcPct val="20000"/>
                        </a:spcBef>
                        <a:spcAft>
                          <a:spcPct val="10000"/>
                        </a:spcAft>
                        <a:buClrTx/>
                        <a:buSzTx/>
                        <a:buFontTx/>
                        <a:buNone/>
                        <a:tabLst/>
                      </a:pPr>
                      <a:r>
                        <a:rPr lang="en-US" sz="1800" b="0" i="0" u="none" strike="noStrike" kern="1200" dirty="0" smtClean="0">
                          <a:solidFill>
                            <a:schemeClr val="dk1"/>
                          </a:solidFill>
                          <a:effectLst/>
                          <a:latin typeface="+mn-lt"/>
                          <a:ea typeface="+mn-ea"/>
                          <a:cs typeface="+mn-cs"/>
                        </a:rPr>
                        <a:t>* Binary Categorical Variables- Yes/No response </a:t>
                      </a:r>
                      <a:endParaRPr kumimoji="0" lang="en-US" sz="1800" u="none" strike="noStrike" cap="none" normalizeH="0" baseline="0" dirty="0" smtClean="0">
                        <a:ln>
                          <a:noFill/>
                        </a:ln>
                        <a:solidFill>
                          <a:schemeClr val="tx1"/>
                        </a:solidFill>
                        <a:effectLst/>
                      </a:endParaRPr>
                    </a:p>
                  </a:txBody>
                  <a:tcPr marL="274430" marR="274430" marT="138248" marB="138248" horzOverflow="overflow"/>
                </a:tc>
                <a:tc>
                  <a:txBody>
                    <a:bodyPr/>
                    <a:lstStyle/>
                    <a:p>
                      <a:pPr marL="0" marR="0" lvl="0" indent="0" algn="ctr" defTabSz="914400" rtl="0" eaLnBrk="1" fontAlgn="base" latinLnBrk="0" hangingPunct="1">
                        <a:lnSpc>
                          <a:spcPct val="80000"/>
                        </a:lnSpc>
                        <a:spcBef>
                          <a:spcPct val="20000"/>
                        </a:spcBef>
                        <a:spcAft>
                          <a:spcPct val="10000"/>
                        </a:spcAft>
                        <a:buClrTx/>
                        <a:buSzTx/>
                        <a:buFontTx/>
                        <a:buNone/>
                        <a:tabLst/>
                      </a:pPr>
                      <a:endParaRPr kumimoji="0" lang="en-US" sz="2900" b="0" i="0" u="none" strike="noStrike" cap="none" normalizeH="0" baseline="0" dirty="0" smtClean="0">
                        <a:ln>
                          <a:noFill/>
                        </a:ln>
                        <a:solidFill>
                          <a:schemeClr val="tx1"/>
                        </a:solidFill>
                        <a:effectLst/>
                        <a:latin typeface="+mn-lt"/>
                      </a:endParaRPr>
                    </a:p>
                  </a:txBody>
                  <a:tcPr marL="274430" marR="274430" marT="138248" marB="138248" horzOverflow="overflow"/>
                </a:tc>
                <a:tc>
                  <a:txBody>
                    <a:bodyPr/>
                    <a:lstStyle/>
                    <a:p>
                      <a:pPr marL="0" marR="0" lvl="0" indent="0" algn="ctr" defTabSz="914400" rtl="0" eaLnBrk="1" fontAlgn="base" latinLnBrk="0" hangingPunct="1">
                        <a:lnSpc>
                          <a:spcPct val="80000"/>
                        </a:lnSpc>
                        <a:spcBef>
                          <a:spcPct val="20000"/>
                        </a:spcBef>
                        <a:spcAft>
                          <a:spcPct val="10000"/>
                        </a:spcAft>
                        <a:buClrTx/>
                        <a:buSzTx/>
                        <a:buFontTx/>
                        <a:buNone/>
                        <a:tabLst/>
                      </a:pPr>
                      <a:endParaRPr kumimoji="0" lang="en-US" sz="2900" b="0" i="0" u="none" strike="noStrike" cap="none" normalizeH="0" baseline="0" dirty="0" smtClean="0">
                        <a:ln>
                          <a:noFill/>
                        </a:ln>
                        <a:solidFill>
                          <a:schemeClr val="tx1"/>
                        </a:solidFill>
                        <a:effectLst/>
                        <a:latin typeface="+mn-lt"/>
                      </a:endParaRPr>
                    </a:p>
                  </a:txBody>
                  <a:tcPr marL="274430" marR="274430" marT="138248" marB="138248" horzOverflow="overflow"/>
                </a:tc>
                <a:extLst>
                  <a:ext uri="{0D108BD9-81ED-4DB2-BD59-A6C34878D82A}">
                    <a16:rowId xmlns:a16="http://schemas.microsoft.com/office/drawing/2014/main" val="10005"/>
                  </a:ext>
                </a:extLst>
              </a:tr>
              <a:tr h="771252">
                <a:tc>
                  <a:txBody>
                    <a:bodyPr/>
                    <a:lstStyle/>
                    <a:p>
                      <a:pPr marL="0" marR="0" lvl="0" indent="0" algn="r" defTabSz="914400" rtl="0" eaLnBrk="1" fontAlgn="base" latinLnBrk="0" hangingPunct="1">
                        <a:lnSpc>
                          <a:spcPct val="80000"/>
                        </a:lnSpc>
                        <a:spcBef>
                          <a:spcPct val="20000"/>
                        </a:spcBef>
                        <a:spcAft>
                          <a:spcPct val="10000"/>
                        </a:spcAft>
                        <a:buClrTx/>
                        <a:buSzTx/>
                        <a:buFontTx/>
                        <a:buNone/>
                        <a:tabLst/>
                      </a:pPr>
                      <a:endParaRPr kumimoji="0" lang="en-US" sz="1800" u="none" strike="noStrike" cap="none" normalizeH="0" baseline="0" dirty="0" smtClean="0">
                        <a:ln>
                          <a:noFill/>
                        </a:ln>
                        <a:solidFill>
                          <a:schemeClr val="tx1"/>
                        </a:solidFill>
                        <a:effectLst/>
                      </a:endParaRPr>
                    </a:p>
                    <a:p>
                      <a:pPr marL="0" marR="0" lvl="0" indent="0" algn="r" defTabSz="914400" rtl="0" eaLnBrk="1" fontAlgn="base" latinLnBrk="0" hangingPunct="1">
                        <a:lnSpc>
                          <a:spcPct val="80000"/>
                        </a:lnSpc>
                        <a:spcBef>
                          <a:spcPct val="20000"/>
                        </a:spcBef>
                        <a:spcAft>
                          <a:spcPct val="10000"/>
                        </a:spcAft>
                        <a:buClrTx/>
                        <a:buSzTx/>
                        <a:buFontTx/>
                        <a:buNone/>
                        <a:tabLst/>
                      </a:pPr>
                      <a:r>
                        <a:rPr kumimoji="0" lang="en-US" sz="1800" u="none" strike="noStrike" cap="none" normalizeH="0" baseline="0" dirty="0" smtClean="0">
                          <a:ln>
                            <a:noFill/>
                          </a:ln>
                          <a:solidFill>
                            <a:schemeClr val="tx1"/>
                          </a:solidFill>
                          <a:effectLst/>
                        </a:rPr>
                        <a:t>   </a:t>
                      </a:r>
                    </a:p>
                  </a:txBody>
                  <a:tcPr marL="274430" marR="274430" marT="138248" marB="138248" horzOverflow="overflow"/>
                </a:tc>
                <a:tc>
                  <a:txBody>
                    <a:bodyPr/>
                    <a:lstStyle/>
                    <a:p>
                      <a:pPr marL="0" marR="0" lvl="0" indent="0" algn="ctr" defTabSz="914400" rtl="0" eaLnBrk="1" fontAlgn="base" latinLnBrk="0" hangingPunct="1">
                        <a:lnSpc>
                          <a:spcPct val="80000"/>
                        </a:lnSpc>
                        <a:spcBef>
                          <a:spcPct val="20000"/>
                        </a:spcBef>
                        <a:spcAft>
                          <a:spcPct val="10000"/>
                        </a:spcAft>
                        <a:buClrTx/>
                        <a:buSzTx/>
                        <a:buFontTx/>
                        <a:buNone/>
                        <a:tabLst/>
                      </a:pPr>
                      <a:endParaRPr kumimoji="0" lang="en-US" sz="2900" b="0" i="0" u="none" strike="noStrike" cap="none" normalizeH="0" baseline="0" dirty="0" smtClean="0">
                        <a:ln>
                          <a:noFill/>
                        </a:ln>
                        <a:solidFill>
                          <a:schemeClr val="tx1"/>
                        </a:solidFill>
                        <a:effectLst/>
                        <a:latin typeface="+mn-lt"/>
                      </a:endParaRPr>
                    </a:p>
                  </a:txBody>
                  <a:tcPr marL="274430" marR="274430" marT="138248" marB="138248" horzOverflow="overflow"/>
                </a:tc>
                <a:tc>
                  <a:txBody>
                    <a:bodyPr/>
                    <a:lstStyle/>
                    <a:p>
                      <a:pPr marL="0" marR="0" lvl="0" indent="0" algn="ctr" defTabSz="914400" rtl="0" eaLnBrk="1" fontAlgn="base" latinLnBrk="0" hangingPunct="1">
                        <a:lnSpc>
                          <a:spcPct val="80000"/>
                        </a:lnSpc>
                        <a:spcBef>
                          <a:spcPct val="20000"/>
                        </a:spcBef>
                        <a:spcAft>
                          <a:spcPct val="10000"/>
                        </a:spcAft>
                        <a:buClrTx/>
                        <a:buSzTx/>
                        <a:buFontTx/>
                        <a:buNone/>
                        <a:tabLst/>
                      </a:pPr>
                      <a:endParaRPr kumimoji="0" lang="en-US" sz="2900" b="0" i="0" u="none" strike="noStrike" cap="none" normalizeH="0" baseline="0" dirty="0" smtClean="0">
                        <a:ln>
                          <a:noFill/>
                        </a:ln>
                        <a:solidFill>
                          <a:schemeClr val="tx1"/>
                        </a:solidFill>
                        <a:effectLst/>
                        <a:latin typeface="+mn-lt"/>
                      </a:endParaRPr>
                    </a:p>
                  </a:txBody>
                  <a:tcPr marL="274430" marR="274430" marT="138248" marB="138248" horzOverflow="overflow"/>
                </a:tc>
                <a:extLst>
                  <a:ext uri="{0D108BD9-81ED-4DB2-BD59-A6C34878D82A}">
                    <a16:rowId xmlns:a16="http://schemas.microsoft.com/office/drawing/2014/main" val="10006"/>
                  </a:ext>
                </a:extLst>
              </a:tr>
            </a:tbl>
          </a:graphicData>
        </a:graphic>
      </p:graphicFrame>
      <p:sp>
        <p:nvSpPr>
          <p:cNvPr id="81437" name="Text Box 541"/>
          <p:cNvSpPr txBox="1">
            <a:spLocks noChangeArrowheads="1"/>
          </p:cNvSpPr>
          <p:nvPr/>
        </p:nvSpPr>
        <p:spPr bwMode="auto">
          <a:xfrm>
            <a:off x="39014399" y="15181061"/>
            <a:ext cx="10283825" cy="714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66738" indent="-566738">
              <a:spcBef>
                <a:spcPct val="0"/>
              </a:spcBef>
              <a:tabLst>
                <a:tab pos="1422400" algn="l"/>
                <a:tab pos="1944688" algn="l"/>
              </a:tabLst>
              <a:defRPr sz="2400">
                <a:solidFill>
                  <a:schemeClr val="tx1"/>
                </a:solidFill>
                <a:latin typeface="Times New Roman" pitchFamily="18" charset="0"/>
              </a:defRPr>
            </a:lvl1pPr>
            <a:lvl2pPr marL="1204913" indent="-406400">
              <a:spcBef>
                <a:spcPct val="0"/>
              </a:spcBef>
              <a:tabLst>
                <a:tab pos="1422400" algn="l"/>
                <a:tab pos="1944688" algn="l"/>
              </a:tabLst>
              <a:defRPr sz="2400">
                <a:solidFill>
                  <a:schemeClr val="tx1"/>
                </a:solidFill>
                <a:latin typeface="Times New Roman" pitchFamily="18" charset="0"/>
              </a:defRPr>
            </a:lvl2pPr>
            <a:lvl3pPr marL="1944688" indent="-344488">
              <a:spcBef>
                <a:spcPct val="0"/>
              </a:spcBef>
              <a:tabLst>
                <a:tab pos="1422400" algn="l"/>
                <a:tab pos="1944688" algn="l"/>
              </a:tabLst>
              <a:defRPr sz="2400">
                <a:solidFill>
                  <a:schemeClr val="tx1"/>
                </a:solidFill>
                <a:latin typeface="Times New Roman" pitchFamily="18" charset="0"/>
              </a:defRPr>
            </a:lvl3pPr>
            <a:lvl4pPr marL="2628900" indent="-457200">
              <a:spcBef>
                <a:spcPct val="0"/>
              </a:spcBef>
              <a:tabLst>
                <a:tab pos="1422400" algn="l"/>
                <a:tab pos="1944688" algn="l"/>
              </a:tabLst>
              <a:defRPr sz="2400">
                <a:solidFill>
                  <a:schemeClr val="tx1"/>
                </a:solidFill>
                <a:latin typeface="Times New Roman" pitchFamily="18" charset="0"/>
              </a:defRPr>
            </a:lvl4pPr>
            <a:lvl5pPr marL="3200400" indent="-457200">
              <a:spcBef>
                <a:spcPct val="0"/>
              </a:spcBef>
              <a:tabLst>
                <a:tab pos="1422400" algn="l"/>
                <a:tab pos="1944688" algn="l"/>
              </a:tabLst>
              <a:defRPr sz="2400">
                <a:solidFill>
                  <a:schemeClr val="tx1"/>
                </a:solidFill>
                <a:latin typeface="Times New Roman" pitchFamily="18" charset="0"/>
              </a:defRPr>
            </a:lvl5pPr>
            <a:lvl6pPr marL="3657600" indent="-457200" eaLnBrk="0" fontAlgn="base" hangingPunct="0">
              <a:spcBef>
                <a:spcPct val="0"/>
              </a:spcBef>
              <a:spcAft>
                <a:spcPct val="0"/>
              </a:spcAft>
              <a:tabLst>
                <a:tab pos="1422400" algn="l"/>
                <a:tab pos="1944688" algn="l"/>
              </a:tabLst>
              <a:defRPr sz="2400">
                <a:solidFill>
                  <a:schemeClr val="tx1"/>
                </a:solidFill>
                <a:latin typeface="Times New Roman" pitchFamily="18" charset="0"/>
              </a:defRPr>
            </a:lvl6pPr>
            <a:lvl7pPr marL="4114800" indent="-457200" eaLnBrk="0" fontAlgn="base" hangingPunct="0">
              <a:spcBef>
                <a:spcPct val="0"/>
              </a:spcBef>
              <a:spcAft>
                <a:spcPct val="0"/>
              </a:spcAft>
              <a:tabLst>
                <a:tab pos="1422400" algn="l"/>
                <a:tab pos="1944688" algn="l"/>
              </a:tabLst>
              <a:defRPr sz="2400">
                <a:solidFill>
                  <a:schemeClr val="tx1"/>
                </a:solidFill>
                <a:latin typeface="Times New Roman" pitchFamily="18" charset="0"/>
              </a:defRPr>
            </a:lvl7pPr>
            <a:lvl8pPr marL="4572000" indent="-457200" eaLnBrk="0" fontAlgn="base" hangingPunct="0">
              <a:spcBef>
                <a:spcPct val="0"/>
              </a:spcBef>
              <a:spcAft>
                <a:spcPct val="0"/>
              </a:spcAft>
              <a:tabLst>
                <a:tab pos="1422400" algn="l"/>
                <a:tab pos="1944688" algn="l"/>
              </a:tabLst>
              <a:defRPr sz="2400">
                <a:solidFill>
                  <a:schemeClr val="tx1"/>
                </a:solidFill>
                <a:latin typeface="Times New Roman" pitchFamily="18" charset="0"/>
              </a:defRPr>
            </a:lvl8pPr>
            <a:lvl9pPr marL="5029200" indent="-457200" eaLnBrk="0" fontAlgn="base" hangingPunct="0">
              <a:spcBef>
                <a:spcPct val="0"/>
              </a:spcBef>
              <a:spcAft>
                <a:spcPct val="0"/>
              </a:spcAft>
              <a:tabLst>
                <a:tab pos="1422400" algn="l"/>
                <a:tab pos="1944688" algn="l"/>
              </a:tabLst>
              <a:defRPr sz="2400">
                <a:solidFill>
                  <a:schemeClr val="tx1"/>
                </a:solidFill>
                <a:latin typeface="Times New Roman" pitchFamily="18" charset="0"/>
              </a:defRPr>
            </a:lvl9pPr>
          </a:lstStyle>
          <a:p>
            <a:pPr>
              <a:spcAft>
                <a:spcPct val="50000"/>
              </a:spcAft>
              <a:buClr>
                <a:srgbClr val="008080"/>
              </a:buClr>
              <a:buSzPct val="115000"/>
              <a:buFont typeface="Wingdings 3" pitchFamily="18" charset="2"/>
              <a:buNone/>
            </a:pPr>
            <a:endParaRPr lang="en-US" dirty="0" smtClean="0"/>
          </a:p>
        </p:txBody>
      </p:sp>
      <p:pic>
        <p:nvPicPr>
          <p:cNvPr id="14" name="Picture 13"/>
          <p:cNvPicPr>
            <a:picLocks noChangeAspect="1"/>
          </p:cNvPicPr>
          <p:nvPr/>
        </p:nvPicPr>
        <p:blipFill>
          <a:blip r:embed="rId6"/>
          <a:stretch>
            <a:fillRect/>
          </a:stretch>
        </p:blipFill>
        <p:spPr>
          <a:xfrm>
            <a:off x="4689475" y="2107998"/>
            <a:ext cx="3424238" cy="2982119"/>
          </a:xfrm>
          <a:prstGeom prst="rect">
            <a:avLst/>
          </a:prstGeom>
        </p:spPr>
      </p:pic>
      <p:sp>
        <p:nvSpPr>
          <p:cNvPr id="16" name="TextBox 15"/>
          <p:cNvSpPr txBox="1"/>
          <p:nvPr/>
        </p:nvSpPr>
        <p:spPr>
          <a:xfrm>
            <a:off x="838200" y="30448785"/>
            <a:ext cx="11749769" cy="1757562"/>
          </a:xfrm>
          <a:prstGeom prst="rect">
            <a:avLst/>
          </a:prstGeom>
          <a:noFill/>
        </p:spPr>
        <p:txBody>
          <a:bodyPr wrap="square" rtlCol="0">
            <a:spAutoFit/>
          </a:bodyPr>
          <a:lstStyle/>
          <a:p>
            <a:endParaRPr lang="en-US"/>
          </a:p>
        </p:txBody>
      </p:sp>
      <p:sp>
        <p:nvSpPr>
          <p:cNvPr id="17" name="TextBox 16"/>
          <p:cNvSpPr txBox="1"/>
          <p:nvPr/>
        </p:nvSpPr>
        <p:spPr>
          <a:xfrm>
            <a:off x="7433187" y="20972206"/>
            <a:ext cx="628698" cy="1615827"/>
          </a:xfrm>
          <a:prstGeom prst="rect">
            <a:avLst/>
          </a:prstGeom>
          <a:noFill/>
        </p:spPr>
        <p:txBody>
          <a:bodyPr wrap="none" rtlCol="0">
            <a:spAutoFit/>
          </a:bodyPr>
          <a:lstStyle/>
          <a:p>
            <a:endParaRPr lang="en-US" dirty="0"/>
          </a:p>
        </p:txBody>
      </p:sp>
      <p:sp>
        <p:nvSpPr>
          <p:cNvPr id="12" name="TextBox 11"/>
          <p:cNvSpPr txBox="1"/>
          <p:nvPr/>
        </p:nvSpPr>
        <p:spPr>
          <a:xfrm>
            <a:off x="42217444" y="31097838"/>
            <a:ext cx="2867260" cy="78483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4500" b="1" dirty="0">
                <a:solidFill>
                  <a:schemeClr val="accent1">
                    <a:lumMod val="25000"/>
                  </a:schemeClr>
                </a:solidFill>
                <a:cs typeface="Times New Roman" pitchFamily="18" charset="0"/>
              </a:rPr>
              <a:t>References</a:t>
            </a:r>
            <a:endParaRPr lang="en-US" sz="4500" dirty="0"/>
          </a:p>
        </p:txBody>
      </p:sp>
      <p:sp>
        <p:nvSpPr>
          <p:cNvPr id="42" name="Rectangle 41"/>
          <p:cNvSpPr/>
          <p:nvPr/>
        </p:nvSpPr>
        <p:spPr>
          <a:xfrm>
            <a:off x="27232024" y="9841548"/>
            <a:ext cx="3291670" cy="507831"/>
          </a:xfrm>
          <a:prstGeom prst="rect">
            <a:avLst/>
          </a:prstGeom>
        </p:spPr>
        <p:txBody>
          <a:bodyPr wrap="none">
            <a:spAutoFit/>
          </a:bodyPr>
          <a:lstStyle/>
          <a:p>
            <a:pPr lvl="0" eaLnBrk="1" hangingPunct="1">
              <a:spcBef>
                <a:spcPct val="25000"/>
              </a:spcBef>
              <a:spcAft>
                <a:spcPct val="50000"/>
              </a:spcAft>
              <a:buNone/>
            </a:pPr>
            <a:r>
              <a:rPr lang="en-US" sz="2700" b="1" dirty="0" smtClean="0">
                <a:solidFill>
                  <a:srgbClr val="000000"/>
                </a:solidFill>
                <a:latin typeface="Times New Roman"/>
                <a:cs typeface="Times New Roman" pitchFamily="18" charset="0"/>
              </a:rPr>
              <a:t>Analysis of Variance </a:t>
            </a:r>
            <a:endParaRPr lang="en-US" sz="2700" b="1" dirty="0">
              <a:solidFill>
                <a:srgbClr val="000000"/>
              </a:solidFill>
              <a:latin typeface="Times New Roman"/>
              <a:cs typeface="Times New Roman" pitchFamily="18" charset="0"/>
            </a:endParaRPr>
          </a:p>
        </p:txBody>
      </p:sp>
      <p:sp>
        <p:nvSpPr>
          <p:cNvPr id="43" name="Rectangle 42"/>
          <p:cNvSpPr/>
          <p:nvPr/>
        </p:nvSpPr>
        <p:spPr>
          <a:xfrm>
            <a:off x="27271887" y="10677525"/>
            <a:ext cx="8699227" cy="2771143"/>
          </a:xfrm>
          <a:prstGeom prst="rect">
            <a:avLst/>
          </a:prstGeom>
        </p:spPr>
        <p:txBody>
          <a:bodyPr wrap="square">
            <a:spAutoFit/>
          </a:bodyPr>
          <a:lstStyle/>
          <a:p>
            <a:pPr marL="342900" lvl="0" indent="-342900">
              <a:lnSpc>
                <a:spcPct val="107000"/>
              </a:lnSpc>
              <a:spcBef>
                <a:spcPts val="0"/>
              </a:spcBef>
              <a:spcAft>
                <a:spcPts val="800"/>
              </a:spcAft>
              <a:buFont typeface="Arial" panose="020B0604020202020204" pitchFamily="34" charset="0"/>
              <a:buChar char="•"/>
              <a:tabLst>
                <a:tab pos="0" algn="l"/>
              </a:tabLst>
            </a:pPr>
            <a:r>
              <a:rPr lang="en-US" sz="2400" dirty="0">
                <a:ea typeface="Calibri" panose="020F0502020204030204" pitchFamily="34" charset="0"/>
                <a:cs typeface="Times New Roman" panose="02020603050405020304" pitchFamily="18" charset="0"/>
              </a:rPr>
              <a:t>Null Hypothesis: </a:t>
            </a:r>
            <a:r>
              <a:rPr lang="en-US" sz="2400" dirty="0" smtClean="0">
                <a:ea typeface="Calibri" panose="020F0502020204030204" pitchFamily="34" charset="0"/>
                <a:cs typeface="Times New Roman" panose="02020603050405020304" pitchFamily="18" charset="0"/>
              </a:rPr>
              <a:t>Having shot or stabbed someone  </a:t>
            </a:r>
            <a:r>
              <a:rPr lang="en-US" sz="2400" dirty="0">
                <a:ea typeface="Calibri" panose="020F0502020204030204" pitchFamily="34" charset="0"/>
                <a:cs typeface="Times New Roman" panose="02020603050405020304" pitchFamily="18" charset="0"/>
              </a:rPr>
              <a:t>will not predict </a:t>
            </a:r>
            <a:r>
              <a:rPr lang="en-US" sz="2400" dirty="0" smtClean="0">
                <a:ea typeface="Calibri" panose="020F0502020204030204" pitchFamily="34" charset="0"/>
                <a:cs typeface="Times New Roman" panose="02020603050405020304" pitchFamily="18" charset="0"/>
              </a:rPr>
              <a:t>level of victimization.</a:t>
            </a:r>
            <a:endParaRPr lang="en-US" sz="2400" dirty="0">
              <a:ea typeface="Calibri" panose="020F0502020204030204" pitchFamily="34" charset="0"/>
              <a:cs typeface="Times New Roman" panose="02020603050405020304" pitchFamily="18" charset="0"/>
            </a:endParaRPr>
          </a:p>
          <a:p>
            <a:pPr marL="342900" lvl="0" indent="-342900">
              <a:lnSpc>
                <a:spcPct val="107000"/>
              </a:lnSpc>
              <a:spcBef>
                <a:spcPts val="0"/>
              </a:spcBef>
              <a:spcAft>
                <a:spcPts val="800"/>
              </a:spcAft>
              <a:buFont typeface="Arial" panose="020B0604020202020204" pitchFamily="34" charset="0"/>
              <a:buChar char="•"/>
              <a:tabLst>
                <a:tab pos="0" algn="l"/>
              </a:tabLst>
            </a:pPr>
            <a:r>
              <a:rPr lang="en-US" sz="2400" dirty="0">
                <a:ea typeface="Calibri" panose="020F0502020204030204" pitchFamily="34" charset="0"/>
                <a:cs typeface="Times New Roman" panose="02020603050405020304" pitchFamily="18" charset="0"/>
              </a:rPr>
              <a:t>Alternate Hypothesis: Respondents </a:t>
            </a:r>
            <a:r>
              <a:rPr lang="en-US" sz="2400" dirty="0" smtClean="0">
                <a:ea typeface="Calibri" panose="020F0502020204030204" pitchFamily="34" charset="0"/>
                <a:cs typeface="Times New Roman" panose="02020603050405020304" pitchFamily="18" charset="0"/>
              </a:rPr>
              <a:t>who have shot or stabbed someone will be more likely to report level of  </a:t>
            </a:r>
            <a:r>
              <a:rPr lang="en-US" sz="2400" dirty="0">
                <a:ea typeface="Calibri" panose="020F0502020204030204" pitchFamily="34" charset="0"/>
                <a:cs typeface="Times New Roman" panose="02020603050405020304" pitchFamily="18" charset="0"/>
              </a:rPr>
              <a:t>victimization &gt;</a:t>
            </a:r>
            <a:r>
              <a:rPr lang="en-US" sz="2400" dirty="0" smtClean="0">
                <a:ea typeface="Calibri" panose="020F0502020204030204" pitchFamily="34" charset="0"/>
                <a:cs typeface="Times New Roman" panose="02020603050405020304" pitchFamily="18" charset="0"/>
              </a:rPr>
              <a:t>15</a:t>
            </a:r>
          </a:p>
          <a:p>
            <a:pPr marL="342900" lvl="0" indent="-342900">
              <a:lnSpc>
                <a:spcPct val="107000"/>
              </a:lnSpc>
              <a:spcBef>
                <a:spcPts val="0"/>
              </a:spcBef>
              <a:spcAft>
                <a:spcPts val="800"/>
              </a:spcAft>
              <a:buFont typeface="Arial" panose="020B0604020202020204" pitchFamily="34" charset="0"/>
              <a:buChar char="•"/>
              <a:tabLst>
                <a:tab pos="0" algn="l"/>
              </a:tabLst>
            </a:pPr>
            <a:r>
              <a:rPr lang="en-US" sz="2400" dirty="0" smtClean="0">
                <a:ea typeface="Calibri" panose="020F0502020204030204" pitchFamily="34" charset="0"/>
                <a:cs typeface="Times New Roman" panose="02020603050405020304" pitchFamily="18" charset="0"/>
              </a:rPr>
              <a:t>Reject the null hypothesis (</a:t>
            </a:r>
            <a:r>
              <a:rPr lang="en-US" sz="2400" i="1" dirty="0" smtClean="0">
                <a:ea typeface="Calibri" panose="020F0502020204030204" pitchFamily="34" charset="0"/>
                <a:cs typeface="Times New Roman" panose="02020603050405020304" pitchFamily="18" charset="0"/>
              </a:rPr>
              <a:t>p= .000) </a:t>
            </a:r>
            <a:endParaRPr lang="en-US" sz="2400" dirty="0">
              <a:ea typeface="Calibri" panose="020F0502020204030204" pitchFamily="34" charset="0"/>
              <a:cs typeface="Times New Roman" panose="02020603050405020304" pitchFamily="18" charset="0"/>
            </a:endParaRPr>
          </a:p>
          <a:p>
            <a:pPr marL="342900" lvl="0" indent="-342900">
              <a:lnSpc>
                <a:spcPct val="107000"/>
              </a:lnSpc>
              <a:spcBef>
                <a:spcPts val="0"/>
              </a:spcBef>
              <a:spcAft>
                <a:spcPts val="800"/>
              </a:spcAft>
              <a:buFont typeface="Arial" panose="020B0604020202020204" pitchFamily="34" charset="0"/>
              <a:buChar char="•"/>
              <a:tabLst>
                <a:tab pos="0" algn="l"/>
              </a:tabLst>
            </a:pPr>
            <a:endParaRPr lang="en-US" sz="2400" dirty="0">
              <a:effectLst/>
              <a:ea typeface="Calibri" panose="020F0502020204030204" pitchFamily="34" charset="0"/>
              <a:cs typeface="Times New Roman" panose="02020603050405020304" pitchFamily="18" charset="0"/>
            </a:endParaRPr>
          </a:p>
        </p:txBody>
      </p:sp>
      <p:pic>
        <p:nvPicPr>
          <p:cNvPr id="44" name="Picture 43"/>
          <p:cNvPicPr>
            <a:picLocks noChangeAspect="1"/>
          </p:cNvPicPr>
          <p:nvPr/>
        </p:nvPicPr>
        <p:blipFill>
          <a:blip r:embed="rId7"/>
          <a:stretch>
            <a:fillRect/>
          </a:stretch>
        </p:blipFill>
        <p:spPr>
          <a:xfrm>
            <a:off x="27583846" y="13500116"/>
            <a:ext cx="7814529" cy="6261562"/>
          </a:xfrm>
          <a:prstGeom prst="rect">
            <a:avLst/>
          </a:prstGeom>
        </p:spPr>
      </p:pic>
      <p:sp>
        <p:nvSpPr>
          <p:cNvPr id="15" name="Rectangle 14"/>
          <p:cNvSpPr/>
          <p:nvPr/>
        </p:nvSpPr>
        <p:spPr>
          <a:xfrm>
            <a:off x="26962072" y="20543858"/>
            <a:ext cx="2012089" cy="507831"/>
          </a:xfrm>
          <a:prstGeom prst="rect">
            <a:avLst/>
          </a:prstGeom>
        </p:spPr>
        <p:txBody>
          <a:bodyPr wrap="none">
            <a:spAutoFit/>
          </a:bodyPr>
          <a:lstStyle/>
          <a:p>
            <a:pPr>
              <a:spcAft>
                <a:spcPct val="50000"/>
              </a:spcAft>
              <a:buClr>
                <a:srgbClr val="008080"/>
              </a:buClr>
              <a:buSzPct val="115000"/>
              <a:buFont typeface="Wingdings 3" pitchFamily="18" charset="2"/>
              <a:buNone/>
            </a:pPr>
            <a:r>
              <a:rPr lang="en-US" sz="2700" b="1" dirty="0">
                <a:cs typeface="Times New Roman" pitchFamily="18" charset="0"/>
              </a:rPr>
              <a:t>Moderation</a:t>
            </a:r>
            <a:r>
              <a:rPr lang="en-US" sz="2400" b="1" dirty="0">
                <a:cs typeface="Times New Roman" pitchFamily="18" charset="0"/>
              </a:rPr>
              <a:t> </a:t>
            </a:r>
          </a:p>
        </p:txBody>
      </p:sp>
      <p:sp>
        <p:nvSpPr>
          <p:cNvPr id="18" name="Rectangle 17"/>
          <p:cNvSpPr/>
          <p:nvPr/>
        </p:nvSpPr>
        <p:spPr>
          <a:xfrm>
            <a:off x="26934246" y="21639608"/>
            <a:ext cx="10439400" cy="8990923"/>
          </a:xfrm>
          <a:prstGeom prst="rect">
            <a:avLst/>
          </a:prstGeom>
        </p:spPr>
        <p:txBody>
          <a:bodyPr wrap="square">
            <a:spAutoFit/>
          </a:bodyPr>
          <a:lstStyle/>
          <a:p>
            <a:pPr>
              <a:lnSpc>
                <a:spcPct val="115000"/>
              </a:lnSpc>
              <a:spcBef>
                <a:spcPct val="15000"/>
              </a:spcBef>
              <a:spcAft>
                <a:spcPct val="25000"/>
              </a:spcAft>
              <a:buClr>
                <a:srgbClr val="BBE0E3">
                  <a:lumMod val="50000"/>
                </a:srgbClr>
              </a:buClr>
              <a:buSzPct val="115000"/>
              <a:buFont typeface="Wingdings 3" pitchFamily="18" charset="2"/>
              <a:buChar char=""/>
            </a:pPr>
            <a:r>
              <a:rPr lang="en-US" sz="2400" dirty="0">
                <a:solidFill>
                  <a:srgbClr val="000000"/>
                </a:solidFill>
              </a:rPr>
              <a:t>A statistically significant relationship between having shot or stabbed someone and level of victimization exists (</a:t>
            </a:r>
            <a:r>
              <a:rPr lang="en-US" sz="2400" i="1" dirty="0">
                <a:solidFill>
                  <a:srgbClr val="000000"/>
                </a:solidFill>
              </a:rPr>
              <a:t>P=.000). </a:t>
            </a:r>
            <a:r>
              <a:rPr lang="en-US" sz="2400" dirty="0">
                <a:solidFill>
                  <a:srgbClr val="000000"/>
                </a:solidFill>
              </a:rPr>
              <a:t>Having been diagnosed with PTSD does not modify the statistically significant relationship between having shot or stabbed someone and level of victimization</a:t>
            </a:r>
            <a:r>
              <a:rPr lang="en-US" sz="2400" dirty="0" smtClean="0">
                <a:solidFill>
                  <a:srgbClr val="000000"/>
                </a:solidFill>
              </a:rPr>
              <a:t>.</a:t>
            </a:r>
            <a:r>
              <a:rPr lang="en-US" sz="2400" b="1" dirty="0">
                <a:cs typeface="Times New Roman" pitchFamily="18" charset="0"/>
              </a:rPr>
              <a:t> </a:t>
            </a:r>
            <a:endParaRPr lang="en-US" sz="2400" b="1" dirty="0" smtClean="0">
              <a:cs typeface="Times New Roman" pitchFamily="18" charset="0"/>
            </a:endParaRPr>
          </a:p>
          <a:p>
            <a:pPr>
              <a:lnSpc>
                <a:spcPct val="115000"/>
              </a:lnSpc>
              <a:spcBef>
                <a:spcPct val="15000"/>
              </a:spcBef>
              <a:spcAft>
                <a:spcPct val="25000"/>
              </a:spcAft>
              <a:buClr>
                <a:srgbClr val="BBE0E3">
                  <a:lumMod val="50000"/>
                </a:srgbClr>
              </a:buClr>
              <a:buSzPct val="115000"/>
              <a:buNone/>
            </a:pPr>
            <a:r>
              <a:rPr lang="en-US" sz="2400" b="1" dirty="0">
                <a:cs typeface="Times New Roman" pitchFamily="18" charset="0"/>
              </a:rPr>
              <a:t> </a:t>
            </a:r>
            <a:r>
              <a:rPr lang="en-US" sz="2400" b="1" dirty="0" smtClean="0">
                <a:cs typeface="Times New Roman" pitchFamily="18" charset="0"/>
              </a:rPr>
              <a:t>                                          </a:t>
            </a:r>
          </a:p>
          <a:p>
            <a:pPr>
              <a:lnSpc>
                <a:spcPct val="115000"/>
              </a:lnSpc>
              <a:spcBef>
                <a:spcPct val="15000"/>
              </a:spcBef>
              <a:spcAft>
                <a:spcPct val="25000"/>
              </a:spcAft>
              <a:buClr>
                <a:srgbClr val="BBE0E3">
                  <a:lumMod val="50000"/>
                </a:srgbClr>
              </a:buClr>
              <a:buSzPct val="115000"/>
              <a:buNone/>
            </a:pPr>
            <a:r>
              <a:rPr lang="en-US" sz="2400" b="1" dirty="0" smtClean="0">
                <a:cs typeface="Times New Roman" pitchFamily="18" charset="0"/>
              </a:rPr>
              <a:t> </a:t>
            </a:r>
            <a:r>
              <a:rPr lang="en-US" sz="2700" b="1" dirty="0" smtClean="0">
                <a:cs typeface="Times New Roman" pitchFamily="18" charset="0"/>
              </a:rPr>
              <a:t>Logistic Regression  </a:t>
            </a:r>
          </a:p>
          <a:p>
            <a:pPr lvl="0">
              <a:lnSpc>
                <a:spcPct val="115000"/>
              </a:lnSpc>
              <a:spcBef>
                <a:spcPct val="15000"/>
              </a:spcBef>
              <a:spcAft>
                <a:spcPct val="25000"/>
              </a:spcAft>
              <a:buClr>
                <a:srgbClr val="BBE0E3">
                  <a:lumMod val="50000"/>
                </a:srgbClr>
              </a:buClr>
              <a:buSzPct val="115000"/>
              <a:buFont typeface="Wingdings 3" pitchFamily="18" charset="2"/>
              <a:buChar char=""/>
            </a:pPr>
            <a:endParaRPr lang="en-US" sz="2400" dirty="0" smtClean="0">
              <a:solidFill>
                <a:srgbClr val="000000"/>
              </a:solidFill>
            </a:endParaRPr>
          </a:p>
          <a:p>
            <a:pPr lvl="0">
              <a:lnSpc>
                <a:spcPct val="115000"/>
              </a:lnSpc>
              <a:spcBef>
                <a:spcPct val="15000"/>
              </a:spcBef>
              <a:spcAft>
                <a:spcPct val="25000"/>
              </a:spcAft>
              <a:buClr>
                <a:srgbClr val="BBE0E3">
                  <a:lumMod val="50000"/>
                </a:srgbClr>
              </a:buClr>
              <a:buSzPct val="115000"/>
              <a:buFont typeface="Wingdings 3" pitchFamily="18" charset="2"/>
              <a:buChar char=""/>
            </a:pPr>
            <a:r>
              <a:rPr lang="en-US" sz="2400" dirty="0" smtClean="0">
                <a:solidFill>
                  <a:srgbClr val="000000"/>
                </a:solidFill>
              </a:rPr>
              <a:t> </a:t>
            </a:r>
            <a:r>
              <a:rPr lang="en-US" sz="2400" dirty="0">
                <a:solidFill>
                  <a:srgbClr val="000000"/>
                </a:solidFill>
                <a:latin typeface="Calibri" panose="020F0502020204030204" pitchFamily="34" charset="0"/>
                <a:ea typeface="Times New Roman" panose="02020603050405020304" pitchFamily="18" charset="0"/>
                <a:cs typeface="Courier New" panose="02070309020205020404" pitchFamily="49" charset="0"/>
              </a:rPr>
              <a:t>The p-value for the b1 estimate of the regression coefficient for scale of victimization is significant at 0.000</a:t>
            </a:r>
            <a:r>
              <a:rPr lang="en-US" sz="2400" dirty="0">
                <a:latin typeface="Cambria" panose="02040503050406030204" pitchFamily="18" charset="0"/>
                <a:ea typeface="Cambria" panose="02040503050406030204" pitchFamily="18" charset="0"/>
                <a:cs typeface="Times New Roman" panose="02020603050405020304" pitchFamily="18" charset="0"/>
              </a:rPr>
              <a:t>.  The </a:t>
            </a:r>
            <a:r>
              <a:rPr lang="en-US" sz="2400" dirty="0" smtClean="0">
                <a:latin typeface="Cambria" panose="02040503050406030204" pitchFamily="18" charset="0"/>
                <a:ea typeface="Cambria" panose="02040503050406030204" pitchFamily="18" charset="0"/>
                <a:cs typeface="Times New Roman" panose="02020603050405020304" pitchFamily="18" charset="0"/>
              </a:rPr>
              <a:t>likelihood </a:t>
            </a:r>
            <a:r>
              <a:rPr lang="en-US" sz="2400" dirty="0">
                <a:latin typeface="Cambria" panose="02040503050406030204" pitchFamily="18" charset="0"/>
                <a:ea typeface="Cambria" panose="02040503050406030204" pitchFamily="18" charset="0"/>
                <a:cs typeface="Times New Roman" panose="02020603050405020304" pitchFamily="18" charset="0"/>
              </a:rPr>
              <a:t>of someone having shot or stabbed someone increases by 1.4% with each incremental increase in level of </a:t>
            </a:r>
            <a:r>
              <a:rPr lang="en-US" sz="2400" dirty="0" smtClean="0">
                <a:latin typeface="Cambria" panose="02040503050406030204" pitchFamily="18" charset="0"/>
                <a:ea typeface="Cambria" panose="02040503050406030204" pitchFamily="18" charset="0"/>
                <a:cs typeface="Times New Roman" panose="02020603050405020304" pitchFamily="18" charset="0"/>
              </a:rPr>
              <a:t>victimization</a:t>
            </a:r>
            <a:r>
              <a:rPr lang="en-US" sz="2400" dirty="0">
                <a:latin typeface="Cambria" panose="02040503050406030204" pitchFamily="18" charset="0"/>
                <a:ea typeface="Cambria" panose="02040503050406030204" pitchFamily="18" charset="0"/>
                <a:cs typeface="Times New Roman" panose="02020603050405020304" pitchFamily="18" charset="0"/>
              </a:rPr>
              <a:t>. </a:t>
            </a:r>
          </a:p>
          <a:p>
            <a:pPr lvl="0">
              <a:lnSpc>
                <a:spcPct val="115000"/>
              </a:lnSpc>
              <a:spcBef>
                <a:spcPct val="15000"/>
              </a:spcBef>
              <a:spcAft>
                <a:spcPct val="25000"/>
              </a:spcAft>
              <a:buClr>
                <a:srgbClr val="BBE0E3">
                  <a:lumMod val="50000"/>
                </a:srgbClr>
              </a:buClr>
              <a:buSzPct val="115000"/>
              <a:buFont typeface="Wingdings 3" pitchFamily="18" charset="2"/>
              <a:buChar char=""/>
            </a:pPr>
            <a:endParaRPr lang="en-US" sz="2400" dirty="0" smtClean="0">
              <a:latin typeface="Cambria" panose="02040503050406030204" pitchFamily="18" charset="0"/>
              <a:ea typeface="Cambria" panose="02040503050406030204" pitchFamily="18" charset="0"/>
              <a:cs typeface="Times New Roman" panose="02020603050405020304" pitchFamily="18" charset="0"/>
            </a:endParaRPr>
          </a:p>
          <a:p>
            <a:pPr lvl="0">
              <a:lnSpc>
                <a:spcPct val="115000"/>
              </a:lnSpc>
              <a:spcBef>
                <a:spcPct val="15000"/>
              </a:spcBef>
              <a:spcAft>
                <a:spcPct val="25000"/>
              </a:spcAft>
              <a:buClr>
                <a:srgbClr val="BBE0E3">
                  <a:lumMod val="50000"/>
                </a:srgbClr>
              </a:buClr>
              <a:buSzPct val="115000"/>
              <a:buFont typeface="Wingdings 3" pitchFamily="18" charset="2"/>
              <a:buChar char=""/>
            </a:pPr>
            <a:endParaRPr lang="en-US" sz="2400" dirty="0" smtClean="0">
              <a:latin typeface="Cambria" panose="02040503050406030204" pitchFamily="18" charset="0"/>
              <a:ea typeface="Cambria" panose="02040503050406030204" pitchFamily="18" charset="0"/>
              <a:cs typeface="Times New Roman" panose="02020603050405020304" pitchFamily="18" charset="0"/>
            </a:endParaRPr>
          </a:p>
          <a:p>
            <a:pPr lvl="0">
              <a:lnSpc>
                <a:spcPct val="115000"/>
              </a:lnSpc>
              <a:spcBef>
                <a:spcPct val="15000"/>
              </a:spcBef>
              <a:spcAft>
                <a:spcPct val="25000"/>
              </a:spcAft>
              <a:buClr>
                <a:srgbClr val="BBE0E3">
                  <a:lumMod val="50000"/>
                </a:srgbClr>
              </a:buClr>
              <a:buSzPct val="115000"/>
              <a:buFont typeface="Wingdings 3" pitchFamily="18" charset="2"/>
              <a:buChar char=""/>
            </a:pPr>
            <a:r>
              <a:rPr lang="en-US" sz="240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 The </a:t>
            </a:r>
            <a:r>
              <a:rPr lang="en-US" sz="2400" dirty="0">
                <a:solidFill>
                  <a:srgbClr val="000000"/>
                </a:solidFill>
                <a:latin typeface="Cambria" panose="02040503050406030204" pitchFamily="18" charset="0"/>
                <a:ea typeface="Cambria" panose="02040503050406030204" pitchFamily="18" charset="0"/>
                <a:cs typeface="Times New Roman" panose="02020603050405020304" pitchFamily="18" charset="0"/>
              </a:rPr>
              <a:t>p-value for the regression coefficient of victimization does not lose its significance (p=0.000) after controlling for PTSD diagnosis. Thus, PTSD diagnosis is not a confounder for the relationship between level of victimization and having shot or stabbed someone. </a:t>
            </a:r>
          </a:p>
          <a:p>
            <a:pPr lvl="0">
              <a:lnSpc>
                <a:spcPct val="115000"/>
              </a:lnSpc>
              <a:spcBef>
                <a:spcPct val="15000"/>
              </a:spcBef>
              <a:spcAft>
                <a:spcPct val="25000"/>
              </a:spcAft>
              <a:buClr>
                <a:srgbClr val="BBE0E3">
                  <a:lumMod val="50000"/>
                </a:srgbClr>
              </a:buClr>
              <a:buSzPct val="115000"/>
              <a:buFont typeface="Wingdings 3" pitchFamily="18" charset="2"/>
              <a:buChar char=""/>
            </a:pPr>
            <a:endParaRPr lang="en-US" sz="2400" dirty="0">
              <a:solidFill>
                <a:srgbClr val="000000"/>
              </a:solidFill>
            </a:endParaRPr>
          </a:p>
        </p:txBody>
      </p:sp>
      <p:sp>
        <p:nvSpPr>
          <p:cNvPr id="21" name="Rectangle 20"/>
          <p:cNvSpPr/>
          <p:nvPr/>
        </p:nvSpPr>
        <p:spPr>
          <a:xfrm>
            <a:off x="26934246" y="27558741"/>
            <a:ext cx="3195105" cy="507831"/>
          </a:xfrm>
          <a:prstGeom prst="rect">
            <a:avLst/>
          </a:prstGeom>
        </p:spPr>
        <p:txBody>
          <a:bodyPr wrap="none">
            <a:spAutoFit/>
          </a:bodyPr>
          <a:lstStyle/>
          <a:p>
            <a:pPr lvl="0">
              <a:spcAft>
                <a:spcPct val="50000"/>
              </a:spcAft>
              <a:buClr>
                <a:srgbClr val="008080"/>
              </a:buClr>
              <a:buSzPct val="115000"/>
              <a:buNone/>
            </a:pPr>
            <a:r>
              <a:rPr lang="en-US" sz="2700" b="1" dirty="0" smtClean="0">
                <a:solidFill>
                  <a:srgbClr val="000000"/>
                </a:solidFill>
                <a:latin typeface="Times New Roman"/>
                <a:cs typeface="Times New Roman" pitchFamily="18" charset="0"/>
              </a:rPr>
              <a:t>Confounding Factor</a:t>
            </a:r>
            <a:endParaRPr lang="en-US" sz="2700" b="1" dirty="0">
              <a:solidFill>
                <a:srgbClr val="000000"/>
              </a:solidFill>
              <a:latin typeface="Times New Roman"/>
              <a:cs typeface="Times New Roman" pitchFamily="18" charset="0"/>
            </a:endParaRPr>
          </a:p>
        </p:txBody>
      </p:sp>
      <p:pic>
        <p:nvPicPr>
          <p:cNvPr id="23" name="Picture 22"/>
          <p:cNvPicPr>
            <a:picLocks noChangeAspect="1"/>
          </p:cNvPicPr>
          <p:nvPr/>
        </p:nvPicPr>
        <p:blipFill>
          <a:blip r:embed="rId8"/>
          <a:stretch>
            <a:fillRect/>
          </a:stretch>
        </p:blipFill>
        <p:spPr>
          <a:xfrm>
            <a:off x="44665900" y="10584743"/>
            <a:ext cx="4464050" cy="3432515"/>
          </a:xfrm>
          <a:prstGeom prst="rect">
            <a:avLst/>
          </a:prstGeom>
        </p:spPr>
      </p:pic>
      <p:pic>
        <p:nvPicPr>
          <p:cNvPr id="25" name="Picture 24"/>
          <p:cNvPicPr>
            <a:picLocks noChangeAspect="1"/>
          </p:cNvPicPr>
          <p:nvPr/>
        </p:nvPicPr>
        <p:blipFill>
          <a:blip r:embed="rId9"/>
          <a:stretch>
            <a:fillRect/>
          </a:stretch>
        </p:blipFill>
        <p:spPr>
          <a:xfrm>
            <a:off x="38892164" y="10608982"/>
            <a:ext cx="5483224" cy="3267356"/>
          </a:xfrm>
          <a:prstGeom prst="rect">
            <a:avLst/>
          </a:prstGeom>
        </p:spPr>
      </p:pic>
    </p:spTree>
    <p:extLst>
      <p:ext uri="{BB962C8B-B14F-4D97-AF65-F5344CB8AC3E}">
        <p14:creationId xmlns:p14="http://schemas.microsoft.com/office/powerpoint/2010/main" val="672043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cal poster with graphics">
  <a:themeElements>
    <a:clrScheme name="medical poster with graphics_post design_082605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edical Poster">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274430" tIns="138248" rIns="274430" bIns="138248" numCol="1" anchor="t" anchorCtr="0" compatLnSpc="1">
        <a:prstTxWarp prst="textNoShape">
          <a:avLst/>
        </a:prstTxWarp>
      </a:bodyPr>
      <a:lstStyle>
        <a:defPPr marL="1027113" marR="0" indent="-1027113" algn="l" defTabSz="6288088" rtl="0" eaLnBrk="0" fontAlgn="base" latinLnBrk="0" hangingPunct="0">
          <a:lnSpc>
            <a:spcPct val="100000"/>
          </a:lnSpc>
          <a:spcBef>
            <a:spcPct val="20000"/>
          </a:spcBef>
          <a:spcAft>
            <a:spcPct val="0"/>
          </a:spcAft>
          <a:buClrTx/>
          <a:buSzTx/>
          <a:buFontTx/>
          <a:buChar char="•"/>
          <a:tabLst/>
          <a:defRPr kumimoji="0" lang="en-US" sz="99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274430" tIns="138248" rIns="274430" bIns="138248" numCol="1" anchor="t" anchorCtr="0" compatLnSpc="1">
        <a:prstTxWarp prst="textNoShape">
          <a:avLst/>
        </a:prstTxWarp>
      </a:bodyPr>
      <a:lstStyle>
        <a:defPPr marL="1027113" marR="0" indent="-1027113" algn="l" defTabSz="6288088" rtl="0" eaLnBrk="0" fontAlgn="base" latinLnBrk="0" hangingPunct="0">
          <a:lnSpc>
            <a:spcPct val="100000"/>
          </a:lnSpc>
          <a:spcBef>
            <a:spcPct val="20000"/>
          </a:spcBef>
          <a:spcAft>
            <a:spcPct val="0"/>
          </a:spcAft>
          <a:buClrTx/>
          <a:buSzTx/>
          <a:buFontTx/>
          <a:buChar char="•"/>
          <a:tabLst/>
          <a:defRPr kumimoji="0" lang="en-US" sz="99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edical poster with graphics_post design_082605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edical poster with graphics_post design_082605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edical poster with graphics_post design_082605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edical poster with graphics_post design_082605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edical poster with graphics_post design_082605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edical poster with graphics_post design_082605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edical poster with graphics_post design_082605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edical poster with graphics_post design_082605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edical poster with graphics_post design_082605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edical poster with graphics_post design_082605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edical poster with graphics_post design_082605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edical poster with graphics_post design_082605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2035-01-01T08:00:00+00:00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755524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 xsi:nil="true"/>
    <Markets xmlns="4873beb7-5857-4685-be1f-d57550cc96cc"/>
    <OriginAsset xmlns="4873beb7-5857-4685-be1f-d57550cc96cc" xsi:nil="true"/>
    <AssetStart xmlns="4873beb7-5857-4685-be1f-d57550cc96cc">2012-01-05T20:11:00+00:00</AssetStart>
    <FriendlyTitle xmlns="4873beb7-5857-4685-be1f-d57550cc96cc" xsi:nil="true"/>
    <MarketSpecific xmlns="4873beb7-5857-4685-be1f-d57550cc96cc">false</MarketSpecific>
    <TPNamespace xmlns="4873beb7-5857-4685-be1f-d57550cc96cc" xsi:nil="true"/>
    <PublishStatusLookup xmlns="4873beb7-5857-4685-be1f-d57550cc96cc">
      <Value>1425919</Value>
      <Value>1425920</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Medical poster with graphics</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2007 Template UpLeveling Do Not HandOff</UALocComments>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12 Default</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TP102810768</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14</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LocMarketGroupTiers2 xmlns="4873beb7-5857-4685-be1f-d57550cc96cc">,t:Tier 1,t:Tier 2,t:Tier 3,</LocMarketGroupTiers2>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3348D4-11A4-4C9D-A9C8-7DE1F7731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68B7373-4241-4263-9EDE-C9A592808769}">
  <ds:schemaRefs>
    <ds:schemaRef ds:uri="http://schemas.microsoft.com/office/2006/documentManagement/types"/>
    <ds:schemaRef ds:uri="http://purl.org/dc/elements/1.1/"/>
    <ds:schemaRef ds:uri="http://schemas.microsoft.com/office/2006/metadata/properties"/>
    <ds:schemaRef ds:uri="http://schemas.microsoft.com/office/infopath/2007/PartnerControls"/>
    <ds:schemaRef ds:uri="4873beb7-5857-4685-be1f-d57550cc96cc"/>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A310CDEE-6E89-4FD2-9D39-B5EF7D79FE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Medical poster with graphics</Template>
  <TotalTime>472</TotalTime>
  <Words>1008</Words>
  <Application>Microsoft Office PowerPoint</Application>
  <PresentationFormat>Custom</PresentationFormat>
  <Paragraphs>104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Cambria</vt:lpstr>
      <vt:lpstr>Courier New</vt:lpstr>
      <vt:lpstr>Times New Roman</vt:lpstr>
      <vt:lpstr>Wingdings</vt:lpstr>
      <vt:lpstr>Wingdings 3</vt:lpstr>
      <vt:lpstr>Medical poster with graphics</vt:lpstr>
      <vt:lpstr>Violence:  A Public Health Approach to Prevention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Violence:  A Public Health Approach to Prevention</dc:title>
  <dc:creator>Microsoft Office User</dc:creator>
  <cp:lastModifiedBy>BSS Lab</cp:lastModifiedBy>
  <cp:revision>38</cp:revision>
  <cp:lastPrinted>2004-07-01T22:30:03Z</cp:lastPrinted>
  <dcterms:created xsi:type="dcterms:W3CDTF">2017-12-04T07:37:50Z</dcterms:created>
  <dcterms:modified xsi:type="dcterms:W3CDTF">2017-12-05T02:28:18Z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TC100214271033</vt:lpwstr>
  </property>
  <property fmtid="{D5CDD505-2E9C-101B-9397-08002B2CF9AE}" pid="3" name="ContentTypeId">
    <vt:lpwstr>0x0101006EDDDB5EE6D98C44930B742096920B300400F5B6D36B3EF94B4E9A635CDF2A18F5B8</vt:lpwstr>
  </property>
  <property fmtid="{D5CDD505-2E9C-101B-9397-08002B2CF9AE}" pid="4" name="InternalTags">
    <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y fmtid="{D5CDD505-2E9C-101B-9397-08002B2CF9AE}" pid="9" name="LocMarketGroupTiers">
    <vt:lpwstr>,t:Tier 1,t:Tier 2,t:Tier 3,</vt:lpwstr>
  </property>
</Properties>
</file>