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1" autoAdjust="0"/>
    <p:restoredTop sz="94753" autoAdjust="0"/>
  </p:normalViewPr>
  <p:slideViewPr>
    <p:cSldViewPr snapToGrid="0" snapToObjects="1" showGuides="1">
      <p:cViewPr>
        <p:scale>
          <a:sx n="42" d="100"/>
          <a:sy n="42" d="100"/>
        </p:scale>
        <p:origin x="-256" y="-299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69310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4796608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0561332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0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0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0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25"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26"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27"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28"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712"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49"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0"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1"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52"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711"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5000"/>
              </a:schemeClr>
            </a:gs>
            <a:gs pos="80000">
              <a:schemeClr val="tx2">
                <a:lumMod val="40000"/>
                <a:lumOff val="60000"/>
              </a:schemeClr>
            </a:gs>
            <a:gs pos="100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7325060"/>
          </a:xfrm>
        </p:spPr>
        <p:txBody>
          <a:bodyPr/>
          <a:lstStyle/>
          <a:p>
            <a:r>
              <a:rPr lang="en-US" sz="3200" dirty="0"/>
              <a:t>For this project I will be exploring the relationships between religious engagement, education and mental health. More specifically I’m going to examine the interrelationships between religion and education on depression and suicide using data gathered from the National Longitudinal Study of Adolescent to Adult Health. Previous studies covering religion and mental health have highlighted religion as a significant source of social support in the form of community. While previous studies have examined the value of religious engagement in regards to mental health, I will specifically be relating it to suicide and depression in order to determine if it could possibly reduce their occurrence. </a:t>
            </a:r>
          </a:p>
          <a:p>
            <a:endParaRPr lang="en-US"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1248214" y="14865608"/>
            <a:ext cx="8543231" cy="683376"/>
          </a:xfrm>
        </p:spPr>
        <p:txBody>
          <a:bodyPr/>
          <a:lstStyle/>
          <a:p>
            <a:r>
              <a:rPr lang="en-US" dirty="0"/>
              <a:t>RESEARCH PROBLEMS</a:t>
            </a:r>
            <a:endParaRPr lang="en-US" dirty="0"/>
          </a:p>
        </p:txBody>
      </p:sp>
      <p:sp>
        <p:nvSpPr>
          <p:cNvPr id="5" name="Text Placeholder 4"/>
          <p:cNvSpPr>
            <a:spLocks noGrp="1"/>
          </p:cNvSpPr>
          <p:nvPr>
            <p:ph type="body" sz="quarter" idx="21"/>
          </p:nvPr>
        </p:nvSpPr>
        <p:spPr>
          <a:xfrm>
            <a:off x="11460161" y="6378481"/>
            <a:ext cx="10048874" cy="18866681"/>
          </a:xfrm>
        </p:spPr>
        <p:txBody>
          <a:bodyPr/>
          <a:lstStyle/>
          <a:p>
            <a:r>
              <a:rPr lang="en-US" sz="3200" b="1" dirty="0" smtClean="0">
                <a:solidFill>
                  <a:schemeClr val="tx1"/>
                </a:solidFill>
                <a:latin typeface="Times New Roman" charset="0"/>
                <a:ea typeface="Times New Roman" charset="0"/>
                <a:cs typeface="Times New Roman" charset="0"/>
              </a:rPr>
              <a:t>Sample characteristics </a:t>
            </a:r>
            <a:r>
              <a:rPr lang="en-US" sz="3200" dirty="0" smtClean="0">
                <a:solidFill>
                  <a:schemeClr val="tx1"/>
                </a:solidFill>
                <a:latin typeface="Times New Roman" charset="0"/>
                <a:ea typeface="Times New Roman" charset="0"/>
                <a:cs typeface="Times New Roman" charset="0"/>
              </a:rPr>
              <a:t>: National </a:t>
            </a:r>
            <a:r>
              <a:rPr lang="en-US" sz="3200" dirty="0">
                <a:solidFill>
                  <a:schemeClr val="tx1"/>
                </a:solidFill>
                <a:latin typeface="Times New Roman" charset="0"/>
                <a:ea typeface="Times New Roman" charset="0"/>
                <a:cs typeface="Times New Roman" charset="0"/>
              </a:rPr>
              <a:t>Longitudinal Study of Adolescent to Adult Health</a:t>
            </a:r>
            <a:endParaRPr lang="en-US" sz="3200" dirty="0">
              <a:solidFill>
                <a:schemeClr val="tx1"/>
              </a:solidFill>
              <a:latin typeface="Times New Roman" charset="0"/>
              <a:ea typeface="Times New Roman" charset="0"/>
              <a:cs typeface="Times New Roman" charset="0"/>
            </a:endParaRPr>
          </a:p>
          <a:p>
            <a:pPr lvl="1" fontAlgn="base"/>
            <a:r>
              <a:rPr lang="en-US" sz="3200" dirty="0">
                <a:latin typeface="Times New Roman" charset="0"/>
                <a:ea typeface="Times New Roman" charset="0"/>
                <a:cs typeface="Times New Roman" charset="0"/>
              </a:rPr>
              <a:t>6,504 participants</a:t>
            </a:r>
          </a:p>
          <a:p>
            <a:pPr lvl="1" fontAlgn="base"/>
            <a:r>
              <a:rPr lang="en-US" sz="3200" dirty="0">
                <a:latin typeface="Times New Roman" charset="0"/>
                <a:ea typeface="Times New Roman" charset="0"/>
                <a:cs typeface="Times New Roman" charset="0"/>
              </a:rPr>
              <a:t>Age: 24-32</a:t>
            </a:r>
          </a:p>
          <a:p>
            <a:pPr lvl="1" fontAlgn="base"/>
            <a:r>
              <a:rPr lang="en-US" sz="3200" dirty="0">
                <a:latin typeface="Times New Roman" charset="0"/>
                <a:ea typeface="Times New Roman" charset="0"/>
                <a:cs typeface="Times New Roman" charset="0"/>
              </a:rPr>
              <a:t>Gender: Male and Female</a:t>
            </a:r>
          </a:p>
          <a:p>
            <a:pPr lvl="1" fontAlgn="base"/>
            <a:r>
              <a:rPr lang="en-US" sz="3200" dirty="0">
                <a:latin typeface="Times New Roman" charset="0"/>
                <a:ea typeface="Times New Roman" charset="0"/>
                <a:cs typeface="Times New Roman" charset="0"/>
              </a:rPr>
              <a:t>Ethnicity: Range</a:t>
            </a:r>
          </a:p>
          <a:p>
            <a:pPr lvl="1" fontAlgn="base"/>
            <a:r>
              <a:rPr lang="en-US" sz="3200" dirty="0">
                <a:latin typeface="Times New Roman" charset="0"/>
                <a:ea typeface="Times New Roman" charset="0"/>
                <a:cs typeface="Times New Roman" charset="0"/>
              </a:rPr>
              <a:t>Survey conducted via in-home interview</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b="1" dirty="0" smtClean="0">
                <a:solidFill>
                  <a:schemeClr val="tx1"/>
                </a:solidFill>
              </a:rPr>
              <a:t>Gender- </a:t>
            </a:r>
            <a:r>
              <a:rPr lang="en-US" dirty="0" smtClean="0">
                <a:solidFill>
                  <a:schemeClr val="tx1"/>
                </a:solidFill>
              </a:rPr>
              <a:t>Does the person identify as</a:t>
            </a:r>
            <a:r>
              <a:rPr lang="en-US" dirty="0" smtClean="0">
                <a:solidFill>
                  <a:schemeClr val="tx1"/>
                </a:solidFill>
              </a:rPr>
              <a:t> male or female?</a:t>
            </a:r>
          </a:p>
          <a:p>
            <a:endParaRPr lang="en-US" b="1" dirty="0" smtClean="0">
              <a:solidFill>
                <a:schemeClr val="tx1"/>
              </a:solidFill>
            </a:endParaRPr>
          </a:p>
          <a:p>
            <a:r>
              <a:rPr lang="en-US" b="1" dirty="0" smtClean="0">
                <a:solidFill>
                  <a:schemeClr val="tx1"/>
                </a:solidFill>
              </a:rPr>
              <a:t>Age- </a:t>
            </a:r>
            <a:r>
              <a:rPr lang="en-US" dirty="0" smtClean="0">
                <a:solidFill>
                  <a:schemeClr val="tx1"/>
                </a:solidFill>
              </a:rPr>
              <a:t>What is the person’s age?</a:t>
            </a:r>
          </a:p>
          <a:p>
            <a:endParaRPr lang="en-US" b="1" dirty="0" smtClean="0">
              <a:solidFill>
                <a:schemeClr val="tx1"/>
              </a:solidFill>
            </a:endParaRPr>
          </a:p>
          <a:p>
            <a:r>
              <a:rPr lang="en-US" b="1" dirty="0" smtClean="0">
                <a:solidFill>
                  <a:schemeClr val="tx1"/>
                </a:solidFill>
              </a:rPr>
              <a:t>Depression Diagnosis </a:t>
            </a:r>
            <a:r>
              <a:rPr lang="mr-IN" b="1" dirty="0" smtClean="0">
                <a:solidFill>
                  <a:schemeClr val="tx1"/>
                </a:solidFill>
              </a:rPr>
              <a:t>–</a:t>
            </a:r>
            <a:r>
              <a:rPr lang="en-US" b="1" dirty="0" smtClean="0">
                <a:solidFill>
                  <a:schemeClr val="tx1"/>
                </a:solidFill>
              </a:rPr>
              <a:t> </a:t>
            </a:r>
            <a:r>
              <a:rPr lang="en-US" dirty="0" smtClean="0">
                <a:solidFill>
                  <a:schemeClr val="tx1"/>
                </a:solidFill>
              </a:rPr>
              <a:t>Has a doctor or nurse ever given the person a diagnosis of depression?</a:t>
            </a:r>
          </a:p>
          <a:p>
            <a:endParaRPr lang="en-US" b="1" dirty="0" smtClean="0">
              <a:solidFill>
                <a:schemeClr val="tx1"/>
              </a:solidFill>
            </a:endParaRPr>
          </a:p>
          <a:p>
            <a:r>
              <a:rPr lang="en-US" b="1" dirty="0" smtClean="0">
                <a:solidFill>
                  <a:schemeClr val="tx1"/>
                </a:solidFill>
              </a:rPr>
              <a:t>Prayer Frequency- </a:t>
            </a:r>
            <a:r>
              <a:rPr lang="en-US" dirty="0" smtClean="0">
                <a:solidFill>
                  <a:schemeClr val="tx1"/>
                </a:solidFill>
              </a:rPr>
              <a:t>How frequently does the person pray?</a:t>
            </a:r>
          </a:p>
          <a:p>
            <a:r>
              <a:rPr lang="en-US" dirty="0" smtClean="0">
                <a:solidFill>
                  <a:schemeClr val="tx1"/>
                </a:solidFill>
              </a:rPr>
              <a:t>-Participants self identified prayer frequency from list of rates</a:t>
            </a:r>
          </a:p>
          <a:p>
            <a:endParaRPr lang="en-US" dirty="0">
              <a:solidFill>
                <a:schemeClr val="tx1"/>
              </a:solidFill>
            </a:endParaRPr>
          </a:p>
          <a:p>
            <a:r>
              <a:rPr lang="en-US" b="1" dirty="0">
                <a:solidFill>
                  <a:schemeClr val="tx1"/>
                </a:solidFill>
              </a:rPr>
              <a:t>Religious engagement- </a:t>
            </a:r>
            <a:r>
              <a:rPr lang="en-US" dirty="0">
                <a:solidFill>
                  <a:schemeClr val="tx1"/>
                </a:solidFill>
              </a:rPr>
              <a:t>How often does the person engage in religious activities within the community?</a:t>
            </a:r>
          </a:p>
          <a:p>
            <a:r>
              <a:rPr lang="en-US" dirty="0">
                <a:solidFill>
                  <a:schemeClr val="tx1"/>
                </a:solidFill>
              </a:rPr>
              <a:t>-Participants self identified frequency of engagement from list of </a:t>
            </a:r>
            <a:r>
              <a:rPr lang="en-US" dirty="0" smtClean="0">
                <a:solidFill>
                  <a:schemeClr val="tx1"/>
                </a:solidFill>
              </a:rPr>
              <a:t>rates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b="1" dirty="0" smtClean="0"/>
          </a:p>
          <a:p>
            <a:endParaRPr lang="en-US" b="1" dirty="0"/>
          </a:p>
          <a:p>
            <a:endParaRPr lang="en-US" b="1" dirty="0" smtClean="0"/>
          </a:p>
          <a:p>
            <a:r>
              <a:rPr lang="en-US" b="1" dirty="0" smtClean="0"/>
              <a:t>Chi-squared </a:t>
            </a:r>
            <a:r>
              <a:rPr lang="en-US" b="1" dirty="0"/>
              <a:t>test of </a:t>
            </a:r>
            <a:r>
              <a:rPr lang="en-US" b="1" dirty="0" smtClean="0"/>
              <a:t>association</a:t>
            </a:r>
          </a:p>
          <a:p>
            <a:r>
              <a:rPr lang="en-US" dirty="0" smtClean="0"/>
              <a:t>-</a:t>
            </a:r>
            <a:r>
              <a:rPr lang="en-US" dirty="0"/>
              <a:t>To test the difference in </a:t>
            </a:r>
            <a:r>
              <a:rPr lang="en-US" dirty="0" smtClean="0"/>
              <a:t>Prayer </a:t>
            </a:r>
            <a:r>
              <a:rPr lang="en-US" dirty="0"/>
              <a:t>frequency within </a:t>
            </a:r>
            <a:r>
              <a:rPr lang="en-US" dirty="0"/>
              <a:t>G</a:t>
            </a:r>
            <a:r>
              <a:rPr lang="en-US" dirty="0" smtClean="0"/>
              <a:t>ender</a:t>
            </a:r>
          </a:p>
          <a:p>
            <a:endParaRPr lang="en-US" dirty="0" smtClean="0">
              <a:solidFill>
                <a:schemeClr val="tx1"/>
              </a:solidFill>
            </a:endParaRPr>
          </a:p>
          <a:p>
            <a:r>
              <a:rPr lang="en-US" b="1" dirty="0"/>
              <a:t>Two way ANOVA Model </a:t>
            </a:r>
            <a:r>
              <a:rPr lang="mr-IN" b="1" dirty="0" smtClean="0"/>
              <a:t>–</a:t>
            </a:r>
            <a:endParaRPr lang="en-US" b="1" dirty="0" smtClean="0"/>
          </a:p>
          <a:p>
            <a:r>
              <a:rPr lang="en-US" dirty="0" smtClean="0">
                <a:solidFill>
                  <a:schemeClr val="tx1"/>
                </a:solidFill>
              </a:rPr>
              <a:t>-</a:t>
            </a:r>
            <a:r>
              <a:rPr lang="en-US" dirty="0"/>
              <a:t>I tested for an association between Prayer Frequency </a:t>
            </a:r>
            <a:r>
              <a:rPr lang="en-US" dirty="0" smtClean="0"/>
              <a:t>and Age tested and determine Gender acted as a moderator</a:t>
            </a:r>
          </a:p>
          <a:p>
            <a:endParaRPr lang="en-US" dirty="0" smtClean="0">
              <a:solidFill>
                <a:schemeClr val="tx1"/>
              </a:solidFill>
            </a:endParaRPr>
          </a:p>
          <a:p>
            <a:r>
              <a:rPr lang="en-US" b="1" dirty="0"/>
              <a:t># Chi-Squared Test of Equal </a:t>
            </a:r>
            <a:r>
              <a:rPr lang="en-US" b="1" dirty="0" smtClean="0"/>
              <a:t>Proportions </a:t>
            </a:r>
            <a:r>
              <a:rPr lang="mr-IN" b="1" dirty="0" smtClean="0"/>
              <a:t>–</a:t>
            </a:r>
            <a:endParaRPr lang="en-US" b="1" dirty="0" smtClean="0"/>
          </a:p>
          <a:p>
            <a:r>
              <a:rPr lang="en-US" dirty="0" smtClean="0"/>
              <a:t>-To test for an association between Prayer Frequency and Gender and determine the effect of Depression diagnosis as a potential moderator.</a:t>
            </a:r>
          </a:p>
        </p:txBody>
      </p:sp>
      <p:sp>
        <p:nvSpPr>
          <p:cNvPr id="6" name="Text Placeholder 5"/>
          <p:cNvSpPr>
            <a:spLocks noGrp="1"/>
          </p:cNvSpPr>
          <p:nvPr>
            <p:ph type="body" sz="quarter" idx="22"/>
          </p:nvPr>
        </p:nvSpPr>
        <p:spPr/>
        <p:txBody>
          <a:bodyPr/>
          <a:lstStyle/>
          <a:p>
            <a:r>
              <a:rPr lang="en-US" dirty="0" smtClean="0">
                <a:solidFill>
                  <a:schemeClr val="tx1"/>
                </a:solidFill>
              </a:rPr>
              <a:t>METHODS</a:t>
            </a:r>
            <a:endParaRPr lang="en-US" dirty="0">
              <a:solidFill>
                <a:schemeClr val="tx1"/>
              </a:solidFill>
            </a:endParaRPr>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p:txBody>
          <a:bodyPr/>
          <a:lstStyle/>
          <a:p>
            <a:r>
              <a:rPr lang="en-US" dirty="0" smtClean="0"/>
              <a:t>DISCUSSION</a:t>
            </a:r>
            <a:endParaRPr lang="en-US" dirty="0"/>
          </a:p>
        </p:txBody>
      </p:sp>
      <p:sp>
        <p:nvSpPr>
          <p:cNvPr id="10" name="Text Placeholder 9"/>
          <p:cNvSpPr>
            <a:spLocks noGrp="1"/>
          </p:cNvSpPr>
          <p:nvPr>
            <p:ph type="body" sz="quarter" idx="26"/>
          </p:nvPr>
        </p:nvSpPr>
        <p:spPr>
          <a:xfrm>
            <a:off x="33358541" y="6378481"/>
            <a:ext cx="10047018" cy="9913461"/>
          </a:xfrm>
        </p:spPr>
        <p:txBody>
          <a:bodyPr/>
          <a:lstStyle/>
          <a:p>
            <a:pPr fontAlgn="base"/>
            <a:r>
              <a:rPr lang="en-US" sz="3700" dirty="0">
                <a:solidFill>
                  <a:schemeClr val="tx1"/>
                </a:solidFill>
              </a:rPr>
              <a:t>My results show that both religious status, prayer frequency and gender have a significant association with depression diagnosis. Gender was found to be a significant moderator of the association between religious and depression status with non religious females more likely to be  depressed than non religious males. These results provide support for the hypothesis that religious engagement can impact mental health status in terms of depression. </a:t>
            </a:r>
          </a:p>
          <a:p>
            <a:pPr fontAlgn="base"/>
            <a:r>
              <a:rPr lang="en-US" sz="3700" dirty="0">
                <a:solidFill>
                  <a:schemeClr val="tx1"/>
                </a:solidFill>
              </a:rPr>
              <a:t>Females also  were found to be more likely to have a depression diagnosis than males. </a:t>
            </a:r>
          </a:p>
          <a:p>
            <a:pPr fontAlgn="base"/>
            <a:r>
              <a:rPr lang="en-US" sz="3700" dirty="0">
                <a:solidFill>
                  <a:schemeClr val="tx1"/>
                </a:solidFill>
              </a:rPr>
              <a:t>Females were found to pray more frequently than males</a:t>
            </a:r>
          </a:p>
          <a:p>
            <a:r>
              <a:rPr lang="en-US" sz="3700" dirty="0">
                <a:solidFill>
                  <a:schemeClr val="tx1"/>
                </a:solidFill>
              </a:rPr>
              <a:t/>
            </a:r>
            <a:br>
              <a:rPr lang="en-US" sz="3700" dirty="0">
                <a:solidFill>
                  <a:schemeClr val="tx1"/>
                </a:solidFill>
              </a:rPr>
            </a:br>
            <a:endParaRPr lang="en-US" sz="3700" dirty="0">
              <a:solidFill>
                <a:schemeClr val="tx1"/>
              </a:solidFill>
            </a:endParaRPr>
          </a:p>
        </p:txBody>
      </p:sp>
      <p:sp>
        <p:nvSpPr>
          <p:cNvPr id="11" name="Text Placeholder 10"/>
          <p:cNvSpPr>
            <a:spLocks noGrp="1"/>
          </p:cNvSpPr>
          <p:nvPr>
            <p:ph type="body" sz="quarter" idx="27"/>
          </p:nvPr>
        </p:nvSpPr>
        <p:spPr>
          <a:xfrm>
            <a:off x="33353509" y="26158788"/>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444102" y="15043601"/>
            <a:ext cx="10052050" cy="17160067"/>
          </a:xfrm>
        </p:spPr>
        <p:txBody>
          <a:bodyPr/>
          <a:lstStyle/>
          <a:p>
            <a:endParaRPr lang="en-US" dirty="0" smtClean="0"/>
          </a:p>
          <a:p>
            <a:endParaRPr lang="en-US" dirty="0"/>
          </a:p>
          <a:p>
            <a:r>
              <a:rPr lang="en-US" sz="3700" dirty="0">
                <a:solidFill>
                  <a:schemeClr val="tx1"/>
                </a:solidFill>
              </a:rPr>
              <a:t>Initial observations of results indicate a possible relationship between gender and depression status that could be a greater factor than education on mental health. Additionally, religious status could also be a predictor of mental health status. This relationship can be further investigated by incorporating finer metrics of religious engagement like attendance at religious community events or the specific role that religion plays in a person's life.(Will test for this) Future research in this area should include more extensive demographics and investigate other religious denominations. For instance, the people who self identified as religious in this sample were mostly within Christian denominations and may not represent the effects of engagement in other religions. </a:t>
            </a:r>
            <a:endParaRPr lang="en-US" sz="3700" dirty="0">
              <a:solidFill>
                <a:schemeClr val="tx1"/>
              </a:solidFill>
            </a:endParaRPr>
          </a:p>
          <a:p>
            <a:endParaRPr lang="en-US" dirty="0" smtClean="0"/>
          </a:p>
          <a:p>
            <a:endParaRPr lang="en-US" sz="2000" dirty="0" smtClean="0"/>
          </a:p>
          <a:p>
            <a:endParaRPr lang="en-US" sz="2000" dirty="0" smtClean="0"/>
          </a:p>
          <a:p>
            <a:r>
              <a:rPr lang="en-US" sz="2000" dirty="0" err="1" smtClean="0"/>
              <a:t>Umberson</a:t>
            </a:r>
            <a:r>
              <a:rPr lang="en-US" sz="2000" dirty="0"/>
              <a:t>, D., &amp; Montez, J. K. (</a:t>
            </a:r>
            <a:r>
              <a:rPr lang="en-US" sz="2000" dirty="0" smtClean="0"/>
              <a:t>2010</a:t>
            </a:r>
            <a:r>
              <a:rPr lang="en-US" sz="2000" dirty="0"/>
              <a:t>). Social Relationships and Health: A Flashpoint for Health Policy. </a:t>
            </a:r>
            <a:r>
              <a:rPr lang="en-US" sz="2000" i="1" dirty="0"/>
              <a:t>Journal of Health and Social Behavior,</a:t>
            </a:r>
            <a:r>
              <a:rPr lang="en-US" sz="2000" dirty="0"/>
              <a:t> </a:t>
            </a:r>
            <a:r>
              <a:rPr lang="en-US" sz="2000" i="1" dirty="0"/>
              <a:t>51</a:t>
            </a:r>
            <a:r>
              <a:rPr lang="en-US" sz="2000" dirty="0"/>
              <a:t>(1_suppl). doi:10.1177/0022146510383501</a:t>
            </a:r>
            <a:endParaRPr lang="en-US" sz="2000" dirty="0"/>
          </a:p>
          <a:p>
            <a:r>
              <a:rPr lang="en-US" sz="2000" dirty="0"/>
              <a:t/>
            </a:r>
            <a:br>
              <a:rPr lang="en-US" sz="2000" dirty="0"/>
            </a:br>
            <a:r>
              <a:rPr lang="en-US" sz="2000" dirty="0"/>
              <a:t>Flannelly, K. J., Koenig, H. G., Ellison, C. G., </a:t>
            </a:r>
            <a:r>
              <a:rPr lang="en-US" sz="2000" dirty="0" err="1"/>
              <a:t>Galek</a:t>
            </a:r>
            <a:r>
              <a:rPr lang="en-US" sz="2000" dirty="0"/>
              <a:t>, K., &amp; Krause, N. (2006). Belief in Life After Death and Mental Health. </a:t>
            </a:r>
            <a:r>
              <a:rPr lang="en-US" sz="2000" i="1" dirty="0"/>
              <a:t>The Journal of Nervous and Mental Disease,</a:t>
            </a:r>
            <a:r>
              <a:rPr lang="en-US" sz="2000" dirty="0"/>
              <a:t> </a:t>
            </a:r>
            <a:r>
              <a:rPr lang="en-US" sz="2000" i="1" dirty="0"/>
              <a:t>194</a:t>
            </a:r>
            <a:r>
              <a:rPr lang="en-US" sz="2000" dirty="0"/>
              <a:t>(7), 524-529. doi:10.1097/01.nmd.0000224876.63035.23</a:t>
            </a:r>
            <a:endParaRPr lang="en-US" sz="2000" dirty="0"/>
          </a:p>
          <a:p>
            <a:r>
              <a:rPr lang="en-US" sz="2000" dirty="0"/>
              <a:t/>
            </a:r>
            <a:br>
              <a:rPr lang="en-US" sz="2000" dirty="0"/>
            </a:br>
            <a:r>
              <a:rPr lang="en-US" sz="2000" dirty="0"/>
              <a:t>Berkman, N. D., Sheridan, S. L., Donahue, K. E., Halpern, D. J., &amp; Crotty, K. (2011). Low Health Literacy and Health Outcomes: An Updated Systematic Review. </a:t>
            </a:r>
            <a:r>
              <a:rPr lang="en-US" sz="2000" i="1" dirty="0"/>
              <a:t>Annals of Internal Medicine,</a:t>
            </a:r>
            <a:r>
              <a:rPr lang="en-US" sz="2000" dirty="0"/>
              <a:t> </a:t>
            </a:r>
            <a:r>
              <a:rPr lang="en-US" sz="2000" i="1" dirty="0"/>
              <a:t>155</a:t>
            </a:r>
            <a:r>
              <a:rPr lang="en-US" sz="2000" dirty="0"/>
              <a:t>(2), 97. doi:10.7326/0003-4819-155-2-201107190-00005</a:t>
            </a:r>
            <a:endParaRPr lang="en-US" sz="2000" dirty="0"/>
          </a:p>
          <a:p>
            <a:r>
              <a:rPr lang="en-US" sz="2000" dirty="0"/>
              <a:t/>
            </a:r>
            <a:br>
              <a:rPr lang="en-US" sz="2000" dirty="0"/>
            </a:br>
            <a:r>
              <a:rPr lang="en-US" sz="2000" dirty="0"/>
              <a:t>Brown, S., &amp; Taylor, K. (2007). Religion and education: Evidence from the National Child Development Study. </a:t>
            </a:r>
            <a:r>
              <a:rPr lang="en-US" sz="2000" i="1" dirty="0"/>
              <a:t>Journal of Economic Behavior &amp; Organization,</a:t>
            </a:r>
            <a:r>
              <a:rPr lang="en-US" sz="2000" dirty="0"/>
              <a:t> </a:t>
            </a:r>
            <a:r>
              <a:rPr lang="en-US" sz="2000" i="1" dirty="0"/>
              <a:t>63</a:t>
            </a:r>
            <a:r>
              <a:rPr lang="en-US" sz="2000" dirty="0"/>
              <a:t>(3), 439-460. doi:10.1016/j.jebo.2005.08.003</a:t>
            </a:r>
            <a:endParaRPr lang="en-US" sz="2000" dirty="0" smtClean="0"/>
          </a:p>
        </p:txBody>
      </p:sp>
      <p:sp>
        <p:nvSpPr>
          <p:cNvPr id="14" name="Text Placeholder 13"/>
          <p:cNvSpPr>
            <a:spLocks noGrp="1"/>
          </p:cNvSpPr>
          <p:nvPr>
            <p:ph type="body" sz="quarter" idx="30"/>
          </p:nvPr>
        </p:nvSpPr>
        <p:spPr>
          <a:xfrm>
            <a:off x="33444102" y="29245449"/>
            <a:ext cx="10052050" cy="846363"/>
          </a:xfrm>
        </p:spPr>
        <p:txBody>
          <a:bodyPr/>
          <a:lstStyle/>
          <a:p>
            <a:endParaRPr lang="en-US" dirty="0"/>
          </a:p>
        </p:txBody>
      </p:sp>
      <p:sp>
        <p:nvSpPr>
          <p:cNvPr id="15" name="Text Placeholder 14"/>
          <p:cNvSpPr>
            <a:spLocks noGrp="1"/>
          </p:cNvSpPr>
          <p:nvPr>
            <p:ph type="body" sz="quarter" idx="96"/>
          </p:nvPr>
        </p:nvSpPr>
        <p:spPr>
          <a:xfrm>
            <a:off x="491424" y="15548984"/>
            <a:ext cx="10056813" cy="14853275"/>
          </a:xfrm>
        </p:spPr>
        <p:txBody>
          <a:bodyPr/>
          <a:lstStyle/>
          <a:p>
            <a:pPr marL="457200" indent="-457200">
              <a:buFont typeface="Arial" charset="0"/>
              <a:buChar char="•"/>
            </a:pPr>
            <a:r>
              <a:rPr lang="en-US" sz="3200" dirty="0"/>
              <a:t>A person’s educational experiences lays the foundation for their future career. However it is unknown how well it prepares them to handle mental health problems they might encounter and what risk factors may be involved</a:t>
            </a:r>
            <a:r>
              <a:rPr lang="en-US" sz="3200" dirty="0" smtClean="0"/>
              <a:t>.</a:t>
            </a:r>
          </a:p>
          <a:p>
            <a:pPr marL="457200" indent="-457200">
              <a:buFont typeface="Arial" charset="0"/>
              <a:buChar char="•"/>
            </a:pPr>
            <a:endParaRPr lang="en-US" sz="3200" dirty="0"/>
          </a:p>
          <a:p>
            <a:pPr marL="457200" indent="-457200">
              <a:buFont typeface="Arial" charset="0"/>
              <a:buChar char="•"/>
            </a:pPr>
            <a:r>
              <a:rPr lang="en-US" sz="3200" dirty="0"/>
              <a:t>While both religious institutions and educational institutions provide support in the form of knowledge and can have significant impact on a person’s future, it is unclear what impact it has on their mental health status. </a:t>
            </a:r>
            <a:endParaRPr lang="en-US" sz="3200" dirty="0" smtClean="0"/>
          </a:p>
          <a:p>
            <a:endParaRPr lang="en-US" sz="2800" dirty="0"/>
          </a:p>
          <a:p>
            <a:endParaRPr lang="en-US" sz="2800" dirty="0" smtClean="0"/>
          </a:p>
          <a:p>
            <a:endParaRPr lang="en-US" sz="2800" dirty="0"/>
          </a:p>
          <a:p>
            <a:endParaRPr lang="en-US" sz="2800" dirty="0" smtClean="0"/>
          </a:p>
          <a:p>
            <a:r>
              <a:rPr lang="en-US" sz="2800" dirty="0"/>
              <a:t> </a:t>
            </a:r>
            <a:r>
              <a:rPr lang="en-US" sz="2800" dirty="0" smtClean="0"/>
              <a:t>                        </a:t>
            </a:r>
            <a:r>
              <a:rPr lang="en-US" sz="2800" dirty="0" smtClean="0">
                <a:latin typeface="+mj-lt"/>
              </a:rPr>
              <a:t>   </a:t>
            </a:r>
            <a:r>
              <a:rPr lang="en-US" sz="3700" b="1" u="sng" dirty="0" smtClean="0">
                <a:latin typeface="+mj-lt"/>
              </a:rPr>
              <a:t>RESEARCH </a:t>
            </a:r>
            <a:r>
              <a:rPr lang="en-US" sz="3700" b="1" u="sng" dirty="0">
                <a:latin typeface="+mj-lt"/>
              </a:rPr>
              <a:t>QUESTIONS</a:t>
            </a:r>
          </a:p>
          <a:p>
            <a:endParaRPr lang="en-US" sz="2800" dirty="0"/>
          </a:p>
          <a:p>
            <a:r>
              <a:rPr lang="en-US" sz="3200" dirty="0"/>
              <a:t>1. Does the level of a person’s religious engagement relate to their mental health?</a:t>
            </a:r>
          </a:p>
          <a:p>
            <a:endParaRPr lang="en-US" sz="3200" dirty="0"/>
          </a:p>
          <a:p>
            <a:r>
              <a:rPr lang="en-US" sz="3200" dirty="0"/>
              <a:t>2. Does a person’s mental health status relate to their level of education?</a:t>
            </a:r>
          </a:p>
          <a:p>
            <a:endParaRPr lang="en-US" sz="3200" dirty="0"/>
          </a:p>
          <a:p>
            <a:endParaRPr lang="en-US" sz="3200" dirty="0"/>
          </a:p>
          <a:p>
            <a:r>
              <a:rPr lang="en-US" sz="3200" dirty="0"/>
              <a:t>3. Is education or religious engagement a better determinant of mental health status?</a:t>
            </a:r>
          </a:p>
          <a:p>
            <a:endParaRPr lang="en-US" sz="2800" dirty="0"/>
          </a:p>
          <a:p>
            <a:endParaRPr lang="en-US" dirty="0"/>
          </a:p>
        </p:txBody>
      </p:sp>
      <p:sp>
        <p:nvSpPr>
          <p:cNvPr id="16" name="Text Placeholder 15"/>
          <p:cNvSpPr>
            <a:spLocks noGrp="1"/>
          </p:cNvSpPr>
          <p:nvPr>
            <p:ph type="body" sz="quarter" idx="150"/>
          </p:nvPr>
        </p:nvSpPr>
        <p:spPr/>
        <p:txBody>
          <a:bodyPr/>
          <a:lstStyle/>
          <a:p>
            <a:r>
              <a:rPr lang="en-US" dirty="0" smtClean="0"/>
              <a:t>CSU, Chico Math 615</a:t>
            </a:r>
            <a:endParaRPr lang="en-US" dirty="0"/>
          </a:p>
        </p:txBody>
      </p:sp>
      <p:sp>
        <p:nvSpPr>
          <p:cNvPr id="18" name="Text Placeholder 17"/>
          <p:cNvSpPr>
            <a:spLocks noGrp="1"/>
          </p:cNvSpPr>
          <p:nvPr>
            <p:ph type="body" sz="quarter" idx="153"/>
          </p:nvPr>
        </p:nvSpPr>
        <p:spPr>
          <a:xfrm>
            <a:off x="2466067" y="608260"/>
            <a:ext cx="39838552" cy="2516121"/>
          </a:xfrm>
        </p:spPr>
        <p:txBody>
          <a:bodyPr>
            <a:normAutofit fontScale="40000" lnSpcReduction="20000"/>
          </a:bodyPr>
          <a:lstStyle/>
          <a:p>
            <a:r>
              <a:rPr lang="en-US" sz="24600" dirty="0"/>
              <a:t>The relationship between mental health, education, and religious </a:t>
            </a:r>
            <a:r>
              <a:rPr lang="en-US" sz="24600" dirty="0" smtClean="0"/>
              <a:t>engagement</a:t>
            </a:r>
          </a:p>
          <a:p>
            <a:r>
              <a:rPr lang="en-US" sz="14500" dirty="0" smtClean="0"/>
              <a:t>Balfour, Nick </a:t>
            </a:r>
            <a:endParaRPr lang="en-US" sz="14500" dirty="0"/>
          </a:p>
          <a:p>
            <a:endParaRPr lang="en-US" dirty="0"/>
          </a:p>
        </p:txBody>
      </p:sp>
      <p:sp>
        <p:nvSpPr>
          <p:cNvPr id="19" name="TextBox 18"/>
          <p:cNvSpPr txBox="1"/>
          <p:nvPr/>
        </p:nvSpPr>
        <p:spPr>
          <a:xfrm>
            <a:off x="34302011" y="15119295"/>
            <a:ext cx="8636000" cy="707886"/>
          </a:xfrm>
          <a:prstGeom prst="rect">
            <a:avLst/>
          </a:prstGeom>
          <a:noFill/>
        </p:spPr>
        <p:txBody>
          <a:bodyPr wrap="square" rtlCol="0">
            <a:spAutoFit/>
          </a:bodyPr>
          <a:lstStyle/>
          <a:p>
            <a:r>
              <a:rPr lang="en-US" sz="4000" u="sng" dirty="0" smtClean="0"/>
              <a:t>IMPLICATIONS AND FUTURE RESEARCH</a:t>
            </a:r>
            <a:endParaRPr lang="en-US" sz="4000" u="sng" dirty="0"/>
          </a:p>
        </p:txBody>
      </p:sp>
      <p:sp>
        <p:nvSpPr>
          <p:cNvPr id="27" name="TextBox 26"/>
          <p:cNvSpPr txBox="1"/>
          <p:nvPr/>
        </p:nvSpPr>
        <p:spPr>
          <a:xfrm>
            <a:off x="15262412" y="11004351"/>
            <a:ext cx="3429000" cy="661720"/>
          </a:xfrm>
          <a:prstGeom prst="rect">
            <a:avLst/>
          </a:prstGeom>
          <a:noFill/>
        </p:spPr>
        <p:txBody>
          <a:bodyPr wrap="square" rtlCol="0">
            <a:spAutoFit/>
          </a:bodyPr>
          <a:lstStyle/>
          <a:p>
            <a:r>
              <a:rPr lang="en-US" sz="3700" b="1" u="sng" dirty="0" smtClean="0"/>
              <a:t>VARIABLES</a:t>
            </a:r>
            <a:endParaRPr lang="en-US" sz="3700" b="1" u="sng" dirty="0"/>
          </a:p>
        </p:txBody>
      </p:sp>
      <p:sp>
        <p:nvSpPr>
          <p:cNvPr id="29" name="TextBox 28"/>
          <p:cNvSpPr txBox="1"/>
          <p:nvPr/>
        </p:nvSpPr>
        <p:spPr>
          <a:xfrm>
            <a:off x="13809029" y="19267602"/>
            <a:ext cx="5425440" cy="661720"/>
          </a:xfrm>
          <a:prstGeom prst="rect">
            <a:avLst/>
          </a:prstGeom>
          <a:noFill/>
        </p:spPr>
        <p:txBody>
          <a:bodyPr wrap="square" rtlCol="0">
            <a:spAutoFit/>
          </a:bodyPr>
          <a:lstStyle/>
          <a:p>
            <a:r>
              <a:rPr lang="en-US" sz="3700" b="1" u="sng" smtClean="0"/>
              <a:t>STATISTICAL ANALYSIS</a:t>
            </a:r>
            <a:endParaRPr lang="en-US" sz="3700" b="1" u="sng"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6439" y="14345364"/>
            <a:ext cx="9967778" cy="6157507"/>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359" y="7309298"/>
            <a:ext cx="10000858" cy="617794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6439" y="21945599"/>
            <a:ext cx="9967778" cy="6157507"/>
          </a:xfrm>
          <a:prstGeom prst="rect">
            <a:avLst/>
          </a:prstGeom>
        </p:spPr>
      </p:pic>
      <p:sp>
        <p:nvSpPr>
          <p:cNvPr id="33" name="TextBox 32"/>
          <p:cNvSpPr txBox="1"/>
          <p:nvPr/>
        </p:nvSpPr>
        <p:spPr>
          <a:xfrm>
            <a:off x="35050379" y="32210514"/>
            <a:ext cx="7254240" cy="707886"/>
          </a:xfrm>
          <a:prstGeom prst="rect">
            <a:avLst/>
          </a:prstGeom>
          <a:noFill/>
        </p:spPr>
        <p:txBody>
          <a:bodyPr wrap="square" rtlCol="0">
            <a:spAutoFit/>
          </a:bodyPr>
          <a:lstStyle/>
          <a:p>
            <a:r>
              <a:rPr lang="en-US" sz="4000" dirty="0" err="1" smtClean="0">
                <a:solidFill>
                  <a:schemeClr val="bg1"/>
                </a:solidFill>
              </a:rPr>
              <a:t>nbalfour@mail.csuchico.edu</a:t>
            </a:r>
            <a:endParaRPr lang="en-US" sz="4000" dirty="0">
              <a:solidFill>
                <a:schemeClr val="bg1"/>
              </a:solidFill>
            </a:endParaRPr>
          </a:p>
        </p:txBody>
      </p:sp>
    </p:spTree>
    <p:extLst>
      <p:ext uri="{BB962C8B-B14F-4D97-AF65-F5344CB8AC3E}">
        <p14:creationId xmlns:p14="http://schemas.microsoft.com/office/powerpoint/2010/main" val="3160527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618</TotalTime>
  <Words>643</Words>
  <Application>Microsoft Macintosh PowerPoint</Application>
  <PresentationFormat>Custom</PresentationFormat>
  <Paragraphs>78</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Nicholas Balfour</cp:lastModifiedBy>
  <cp:revision>64</cp:revision>
  <dcterms:created xsi:type="dcterms:W3CDTF">2012-02-03T19:11:35Z</dcterms:created>
  <dcterms:modified xsi:type="dcterms:W3CDTF">2017-12-03T07:03:23Z</dcterms:modified>
</cp:coreProperties>
</file>