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30" r:id="rId3"/>
    <p:sldId id="277" r:id="rId4"/>
    <p:sldId id="298" r:id="rId5"/>
    <p:sldId id="280" r:id="rId6"/>
    <p:sldId id="334" r:id="rId7"/>
    <p:sldId id="331" r:id="rId8"/>
    <p:sldId id="332" r:id="rId9"/>
    <p:sldId id="325" r:id="rId10"/>
    <p:sldId id="379" r:id="rId11"/>
    <p:sldId id="335" r:id="rId12"/>
    <p:sldId id="341" r:id="rId13"/>
    <p:sldId id="285" r:id="rId14"/>
    <p:sldId id="286" r:id="rId15"/>
    <p:sldId id="377" r:id="rId16"/>
    <p:sldId id="278" r:id="rId17"/>
    <p:sldId id="321" r:id="rId18"/>
    <p:sldId id="296" r:id="rId19"/>
    <p:sldId id="376" r:id="rId20"/>
    <p:sldId id="279" r:id="rId21"/>
    <p:sldId id="375" r:id="rId22"/>
    <p:sldId id="281" r:id="rId23"/>
    <p:sldId id="297" r:id="rId24"/>
    <p:sldId id="333" r:id="rId25"/>
    <p:sldId id="336" r:id="rId26"/>
    <p:sldId id="284" r:id="rId27"/>
    <p:sldId id="340" r:id="rId28"/>
    <p:sldId id="378" r:id="rId29"/>
    <p:sldId id="288" r:id="rId30"/>
    <p:sldId id="380" r:id="rId31"/>
    <p:sldId id="289" r:id="rId32"/>
    <p:sldId id="290" r:id="rId33"/>
    <p:sldId id="381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08F71-2E82-4D1D-A18A-FB69E94E8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785EEA-B127-49E0-B21C-4B90E432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94CFE9-B040-45C3-8B03-1E62FC84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F1216-BB5F-44A2-9737-FC8C556E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12BBAC-CD2C-4782-8AE5-01BD7AD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9812C-88CB-4596-A771-441E3ABA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831991-E0DD-4275-9BC9-EA5A306A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A53DFD-5735-4B61-BE25-16EA274A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41A425-8CD2-4BCA-A316-D1CD46E9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CED10-D55C-41BB-B57C-8FE6F2AC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A55237-1742-4548-BF53-5C7681DF8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5900D0-340C-47DE-910C-90CD6ADE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F067F7-6D50-473D-B43F-BC42139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1860E0-B4FB-439D-99BA-A5E215D7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1C4132-ACEC-43CE-B72B-687F6669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C66ED-EDFB-4593-B231-1246B0AE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8B78A-5D46-4D6A-A2AB-CBE65956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DD0201-37B5-466E-89C2-83941973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37485D-D17D-456A-AED6-6625EED9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E6E2B-B4E8-4715-AFA5-CE02B73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CDA3A-211F-4B54-B2F4-1F90E35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B10CD-BF63-468D-BC85-1C8B1E11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1D6659-6BDF-4E95-A11F-5FE6A8F1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F6A4A9-8DF7-4FA4-BA9C-898BE582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EDB2FD-8621-44AD-AA9F-D440D2FE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C126C-2ED6-4F54-9E87-EE756172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E1C7A-9EB2-47EF-9FD8-EAB7DACD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D2B567-EFC1-4567-A35A-1FB75365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CC2C00-F919-40F6-81B2-86B27BD1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5A5405-4C1F-43C6-92D5-09A640EB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4978E3-A699-4F67-BB92-0410661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00861-9424-4B61-8979-17EB459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8002D0-6C8D-41D2-BC10-250CB81D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794105-FD5A-4170-892F-6138759E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3938D1-7D22-40DC-AC86-32F83359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0D3C49-EE82-46FC-A67E-76FE9BBA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AB1C1F-0466-4C25-9A1C-EFAA3EB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898302-56DA-4C73-A5C1-0C7589BF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96A007-2B78-4ECF-AC05-92B84DC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26C8F-DA55-4BC3-A9AC-C38FC4DB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0CD376-1318-443C-A774-3B2AF44D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23A14D-03C7-4554-A222-A596A53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2AD413-A9EB-436E-9B14-D5669851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230C3F-FDA8-4404-BC2E-33D9DE14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CC11B9-6008-4C2B-8F75-84BC3412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A49583-F80C-4EB1-A962-B918752C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7DE11-7737-4C3F-9F31-C7E1EB1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D0AC4-C70D-4232-9BCD-17F461A3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C0DAA9-912D-411E-AF9C-C7A0AFE7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E9CA59-2235-41BE-9284-6D528C6A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C43997-2FAE-42F1-8DCF-50FD544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52D84C-0AD8-471D-905F-65C95C8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55BC2-44AB-4E9A-A1F7-5DDB02E1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457BFE-B989-4706-8538-73D8233A9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E6B8A-793B-4821-AE34-B9AD9051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5293DD-2D02-4919-B4D0-C2016E1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290E68-55EC-45F7-BD4D-B770086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A00FBA-EA6A-48CE-9EAE-D7DD62B5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065219-2262-45F7-AEE1-01ECA264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0DA0B-746D-425C-B5A9-6DCFD224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CCE1E-15C2-4520-B496-550F8C6E5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C5A7-7519-478E-BD5B-60F90D85C3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98408-2249-4087-8D38-490D796E7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62D516-1A3C-4CB5-AEAD-3BF5A6C4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/>
              <a:t>More on Communicating </a:t>
            </a:r>
            <a:r>
              <a:rPr lang="en-US" sz="4000" b="1" dirty="0"/>
              <a:t>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27DAC-11B8-47B9-9FFE-367F5276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0F780-C325-4447-96F6-7B0D9BAB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function?</a:t>
            </a:r>
          </a:p>
          <a:p>
            <a:pPr marL="514350" indent="-514350">
              <a:buAutoNum type="arabicPeriod"/>
            </a:pPr>
            <a:r>
              <a:rPr lang="en-US" dirty="0"/>
              <a:t>What is package or library?</a:t>
            </a:r>
          </a:p>
          <a:p>
            <a:pPr marL="514350" indent="-514350">
              <a:buAutoNum type="arabicPeriod"/>
            </a:pPr>
            <a:r>
              <a:rPr lang="en-US" dirty="0"/>
              <a:t>How to get help?</a:t>
            </a:r>
          </a:p>
        </p:txBody>
      </p:sp>
    </p:spTree>
    <p:extLst>
      <p:ext uri="{BB962C8B-B14F-4D97-AF65-F5344CB8AC3E}">
        <p14:creationId xmlns:p14="http://schemas.microsoft.com/office/powerpoint/2010/main" val="204291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</a:t>
            </a:r>
            <a:r>
              <a:rPr lang="en-US" dirty="0"/>
              <a:t>What exactly is a</a:t>
            </a:r>
            <a:r>
              <a:rPr lang="en-US" i="1" dirty="0"/>
              <a:t> function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6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incorporate </a:t>
            </a:r>
            <a:r>
              <a:rPr lang="en-US" b="1" dirty="0"/>
              <a:t>sets of instructions</a:t>
            </a:r>
            <a:r>
              <a:rPr lang="en-US" dirty="0"/>
              <a:t> that we want to use </a:t>
            </a:r>
            <a:r>
              <a:rPr lang="en-US" b="1" dirty="0"/>
              <a:t>repeatedly</a:t>
            </a:r>
            <a:r>
              <a:rPr lang="en-US" dirty="0"/>
              <a:t> or that, because of their complexity, are better self-contained in a sub program and called when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6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RStudio has many functions – these are things that you may do often and are automated into </a:t>
            </a:r>
            <a:r>
              <a:rPr lang="en-US" i="1" dirty="0"/>
              <a:t>functions.</a:t>
            </a:r>
            <a:r>
              <a:rPr lang="en-US" dirty="0"/>
              <a:t> So far, we have used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rnorm() – is a standard R function which creates random samples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mean() – to compute the mean of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sum() – to sum the values of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length() – to calculate the number of observations in a vector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R-Studio -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Again, use the dataset called “cars”</a:t>
            </a:r>
          </a:p>
          <a:p>
            <a:pPr marL="0" indent="0">
              <a:buNone/>
            </a:pPr>
            <a:r>
              <a:rPr lang="en-US" dirty="0"/>
              <a:t>	attach(cars)</a:t>
            </a:r>
          </a:p>
          <a:p>
            <a:pPr marL="0" indent="0">
              <a:buNone/>
            </a:pPr>
            <a:r>
              <a:rPr lang="en-US" dirty="0"/>
              <a:t># We also know how to create a histogram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hist</a:t>
            </a:r>
            <a:r>
              <a:rPr lang="en-US" dirty="0"/>
              <a:t>(speed)</a:t>
            </a:r>
          </a:p>
          <a:p>
            <a:pPr marL="0" indent="0">
              <a:buNone/>
            </a:pPr>
            <a:r>
              <a:rPr lang="en-US" dirty="0"/>
              <a:t># Now, create a plot of the variable</a:t>
            </a:r>
          </a:p>
          <a:p>
            <a:pPr marL="0" indent="0">
              <a:buNone/>
            </a:pPr>
            <a:r>
              <a:rPr lang="en-US" dirty="0"/>
              <a:t>	plot(speed)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5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</a:t>
            </a:r>
            <a:r>
              <a:rPr lang="en-US" dirty="0"/>
              <a:t>What exactly is a</a:t>
            </a:r>
            <a:r>
              <a:rPr lang="en-US" i="1" dirty="0"/>
              <a:t> package </a:t>
            </a:r>
            <a:r>
              <a:rPr lang="en-US" dirty="0"/>
              <a:t>or </a:t>
            </a:r>
            <a:r>
              <a:rPr lang="en-US" i="1" dirty="0"/>
              <a:t>library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4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344"/>
          <a:stretch/>
        </p:blipFill>
        <p:spPr>
          <a:xfrm>
            <a:off x="1451610" y="3120389"/>
            <a:ext cx="9986012" cy="3456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can do many statistical and data analyses. They are organized in so-called packages or libraries. With the standard installation, most common packages are installed.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74105" y="2881996"/>
            <a:ext cx="5118100" cy="3596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mean?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following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With the common packages we can find mean, median, mode etc.  Try it!</a:t>
            </a:r>
          </a:p>
          <a:p>
            <a:pPr marL="0" indent="0">
              <a:buNone/>
            </a:pPr>
            <a:r>
              <a:rPr lang="en-US" dirty="0"/>
              <a:t># I use a dataset that comes with the base installation of R, called “cars”, and # put it in the memory.</a:t>
            </a:r>
          </a:p>
          <a:p>
            <a:pPr marL="0" indent="0">
              <a:buNone/>
            </a:pPr>
            <a:r>
              <a:rPr lang="en-US" dirty="0"/>
              <a:t>	attach(cars) </a:t>
            </a:r>
          </a:p>
          <a:p>
            <a:pPr marL="0" indent="0">
              <a:buNone/>
            </a:pPr>
            <a:r>
              <a:rPr lang="en-US" dirty="0"/>
              <a:t># Calculate the mean (average) of one of the variables called “speed”</a:t>
            </a:r>
          </a:p>
          <a:p>
            <a:pPr marL="0" indent="0">
              <a:buNone/>
            </a:pPr>
            <a:r>
              <a:rPr lang="en-US" dirty="0"/>
              <a:t>	mean(speed)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Now try to  calculate Skewness and Kurtosis (We will use these A LOT later!)</a:t>
            </a:r>
          </a:p>
          <a:p>
            <a:pPr marL="0" indent="0">
              <a:buNone/>
            </a:pPr>
            <a:r>
              <a:rPr lang="en-US" dirty="0"/>
              <a:t>	skewness(speed)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you find what package/library </a:t>
            </a:r>
            <a:r>
              <a:rPr lang="mr-IN" b="1" dirty="0"/>
              <a:t>–</a:t>
            </a:r>
            <a:r>
              <a:rPr lang="en-US" b="1" dirty="0" err="1"/>
              <a:t>skewness</a:t>
            </a:r>
            <a:r>
              <a:rPr lang="en-US" b="1" dirty="0"/>
              <a:t>()-</a:t>
            </a:r>
            <a:r>
              <a:rPr lang="en-US" dirty="0"/>
              <a:t> belong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Task 1:</a:t>
            </a:r>
            <a:r>
              <a:rPr lang="en-US" dirty="0"/>
              <a:t> Go get something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3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1120" cy="4351338"/>
          </a:xfrm>
        </p:spPr>
        <p:txBody>
          <a:bodyPr>
            <a:normAutofit/>
          </a:bodyPr>
          <a:lstStyle/>
          <a:p>
            <a:r>
              <a:rPr lang="en-US" dirty="0"/>
              <a:t>The easiest way to install new packages is to use the RStudio install option</a:t>
            </a:r>
          </a:p>
          <a:p>
            <a:endParaRPr lang="en-US" dirty="0"/>
          </a:p>
          <a:p>
            <a:r>
              <a:rPr lang="en-US" dirty="0"/>
              <a:t>Under packages, install the moments package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275" r="4902"/>
          <a:stretch/>
        </p:blipFill>
        <p:spPr>
          <a:xfrm>
            <a:off x="6457950" y="605790"/>
            <a:ext cx="5052060" cy="551354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801693" y="2868930"/>
            <a:ext cx="1004998" cy="839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(moments)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5"/>
            <a:ext cx="109848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Alternatively, you can use code to install packages into your ec5023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a lib folder in your ec5023 folder then type the following to </a:t>
            </a:r>
          </a:p>
          <a:p>
            <a:pPr marL="0" indent="0">
              <a:buNone/>
            </a:pPr>
            <a:r>
              <a:rPr lang="en-US" dirty="0"/>
              <a:t>#  install a different package called fpp: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en-US" dirty="0" err="1"/>
              <a:t>install.packages</a:t>
            </a:r>
            <a:r>
              <a:rPr lang="fr-FR" dirty="0"/>
              <a:t>("</a:t>
            </a:r>
            <a:r>
              <a:rPr lang="en-US" dirty="0" err="1"/>
              <a:t>fpp</a:t>
            </a:r>
            <a:r>
              <a:rPr lang="fr-FR" dirty="0"/>
              <a:t>", </a:t>
            </a:r>
            <a:r>
              <a:rPr lang="fr-FR" b="1" dirty="0"/>
              <a:t>lib="</a:t>
            </a:r>
            <a:r>
              <a:rPr lang="en-US" b="1" dirty="0"/>
              <a:t>C:/users/[username]/Desktop/ec5023</a:t>
            </a:r>
            <a:r>
              <a:rPr lang="fr-FR" b="1" dirty="0"/>
              <a:t>/"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# Once </a:t>
            </a:r>
            <a:r>
              <a:rPr lang="en-US" dirty="0"/>
              <a:t>installed</a:t>
            </a:r>
            <a:r>
              <a:rPr lang="fr-FR" dirty="0"/>
              <a:t>, </a:t>
            </a:r>
            <a:r>
              <a:rPr lang="en-US" dirty="0"/>
              <a:t>we</a:t>
            </a:r>
            <a:r>
              <a:rPr lang="fr-FR" dirty="0"/>
              <a:t> must tell R </a:t>
            </a:r>
            <a:r>
              <a:rPr lang="en-US" dirty="0"/>
              <a:t>we</a:t>
            </a:r>
            <a:r>
              <a:rPr lang="fr-FR" dirty="0"/>
              <a:t> </a:t>
            </a:r>
            <a:r>
              <a:rPr lang="en-US" dirty="0"/>
              <a:t>want</a:t>
            </a:r>
            <a:r>
              <a:rPr lang="fr-FR" dirty="0"/>
              <a:t> </a:t>
            </a:r>
            <a:r>
              <a:rPr lang="en-US" dirty="0"/>
              <a:t>it</a:t>
            </a:r>
            <a:r>
              <a:rPr lang="fr-FR" dirty="0"/>
              <a:t> to use the package</a:t>
            </a:r>
          </a:p>
          <a:p>
            <a:pPr marL="0" indent="0">
              <a:buNone/>
            </a:pPr>
            <a:r>
              <a:rPr lang="en-US" dirty="0"/>
              <a:t>library("moments", </a:t>
            </a:r>
            <a:r>
              <a:rPr lang="en-US" b="1" dirty="0"/>
              <a:t>lib.loc="C:/user/ec5023/lib/"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5"/>
            <a:ext cx="10984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Now that you have the moments package installed and in use, try again!</a:t>
            </a:r>
          </a:p>
          <a:p>
            <a:pPr marL="0" indent="0">
              <a:buNone/>
            </a:pPr>
            <a:r>
              <a:rPr lang="en-US" dirty="0"/>
              <a:t>	library("moments“)</a:t>
            </a:r>
          </a:p>
          <a:p>
            <a:pPr marL="0" indent="0">
              <a:buNone/>
            </a:pPr>
            <a:r>
              <a:rPr lang="en-US" dirty="0"/>
              <a:t>	skewness(x)</a:t>
            </a:r>
          </a:p>
          <a:p>
            <a:pPr marL="0" indent="0">
              <a:buNone/>
            </a:pPr>
            <a:r>
              <a:rPr lang="en-US" dirty="0"/>
              <a:t># Now install the package </a:t>
            </a:r>
            <a:r>
              <a:rPr lang="en-US" dirty="0" err="1"/>
              <a:t>quantmod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use functions in some packages/libraries that are NOT in base packages/libraries. You need to know:</a:t>
            </a:r>
          </a:p>
          <a:p>
            <a:pPr marL="0" indent="0">
              <a:buNone/>
            </a:pPr>
            <a:r>
              <a:rPr lang="en-US" dirty="0"/>
              <a:t>	1. How to install the packages that such functions belong to</a:t>
            </a:r>
          </a:p>
          <a:p>
            <a:pPr marL="0" indent="0">
              <a:buNone/>
            </a:pPr>
            <a:r>
              <a:rPr lang="en-US" dirty="0"/>
              <a:t>	2. How to load the packages so that you could use such functions</a:t>
            </a:r>
          </a:p>
          <a:p>
            <a:pPr marL="0" indent="0">
              <a:buNone/>
            </a:pPr>
            <a:r>
              <a:rPr lang="en-US" dirty="0"/>
              <a:t>	3. How to call this function.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one example first: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Calculate the mean of a vector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by typing in a vector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s-ES" dirty="0" err="1"/>
              <a:t>oklahoma</a:t>
            </a:r>
            <a:r>
              <a:rPr lang="es-ES" dirty="0"/>
              <a:t> &lt;- c</a:t>
            </a:r>
            <a:r>
              <a:rPr lang="es-ES" dirty="0" smtClean="0"/>
              <a:t>(</a:t>
            </a:r>
            <a:r>
              <a:rPr lang="en-US" dirty="0"/>
              <a:t>81.8, 57.6,72.4,73.3,81.0, 73.1, 79.2, 79.2, 57.1, 72.4, 65.6, 74.1, </a:t>
            </a:r>
            <a:r>
              <a:rPr lang="en-US" dirty="0" smtClean="0"/>
              <a:t>73.5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To manually calculate the mean</a:t>
            </a:r>
          </a:p>
          <a:p>
            <a:pPr marL="457200" lvl="1" indent="0">
              <a:buNone/>
            </a:pPr>
            <a:r>
              <a:rPr lang="en-US" dirty="0"/>
              <a:t># Sum up the values and divide by the number of observations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sum(</a:t>
            </a:r>
            <a:r>
              <a:rPr lang="en-US" dirty="0" err="1"/>
              <a:t>oklahoma</a:t>
            </a:r>
            <a:r>
              <a:rPr lang="en-US" dirty="0"/>
              <a:t>)/length(</a:t>
            </a:r>
            <a:r>
              <a:rPr lang="en-US" dirty="0" err="1"/>
              <a:t>oklahoma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#Notice, instead of counting the number of scores, just use the length command to do it for you!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the R function, mean(</a:t>
            </a:r>
            <a:r>
              <a:rPr lang="en-US" dirty="0" err="1"/>
              <a:t>oklahoma</a:t>
            </a:r>
            <a:r>
              <a:rPr lang="en-US" dirty="0"/>
              <a:t>), to check!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a </a:t>
            </a:r>
            <a:r>
              <a:rPr lang="en-US" i="1" dirty="0"/>
              <a:t>mathematical </a:t>
            </a:r>
            <a:r>
              <a:rPr lang="en-US" dirty="0"/>
              <a:t>function (or more rigorously, mapping)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function is a piece of code written to carry out a specified task</a:t>
            </a:r>
          </a:p>
          <a:p>
            <a:pPr marL="0" indent="0">
              <a:buNone/>
            </a:pPr>
            <a:r>
              <a:rPr lang="en-US" dirty="0"/>
              <a:t>	1. it may accept arguments or parameters (or not) and </a:t>
            </a:r>
          </a:p>
          <a:p>
            <a:pPr marL="0" indent="0">
              <a:buNone/>
            </a:pPr>
            <a:r>
              <a:rPr lang="en-US" dirty="0"/>
              <a:t>	2. it may return one or more values (or not!).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(could be multiple)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Function (arguments) </a:t>
            </a:r>
            <a:r>
              <a:rPr lang="en-US" dirty="0">
                <a:sym typeface="Wingdings" panose="05000000000000000000" pitchFamily="2" charset="2"/>
              </a:rPr>
              <a:t> Output (could be multiple)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How can I find help with a particular function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765"/>
          <a:stretch/>
        </p:blipFill>
        <p:spPr>
          <a:xfrm>
            <a:off x="3505200" y="2788019"/>
            <a:ext cx="8145548" cy="3635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Help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large amount of (free) documentation and help available. Some help is automatically installed. Typing in the console window the command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the console:</a:t>
            </a:r>
          </a:p>
          <a:p>
            <a:pPr marL="457200" lvl="1" indent="0">
              <a:buNone/>
            </a:pPr>
            <a:r>
              <a:rPr lang="en-US" dirty="0"/>
              <a:t>?rnorm</a:t>
            </a:r>
          </a:p>
          <a:p>
            <a:pPr marL="457200" lvl="1" indent="0">
              <a:buNone/>
            </a:pPr>
            <a:r>
              <a:rPr lang="en-US" dirty="0"/>
              <a:t>help(rnorm)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48802" y="2653082"/>
            <a:ext cx="1457716" cy="839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24775" y="5583421"/>
            <a:ext cx="1535484" cy="9747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0659" y="3355393"/>
            <a:ext cx="3619500" cy="298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Working directory (Default Place)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working directory is the folder on your computer in which you are currently working. When you ask R to open a certain file, it will look in the working directory for this file, and when you tell R to save a data file or figure, it will save it in the working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E03D7-96AC-4929-BC20-67B7111F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941AD-6678-40E0-83D0-F25049E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Usage section of the documentation includes two versions of the mean() function; What’s the difference? The first function</a:t>
            </a:r>
          </a:p>
          <a:p>
            <a:pPr marL="0" indent="0">
              <a:buNone/>
            </a:pPr>
            <a:r>
              <a:rPr lang="en-US" dirty="0"/>
              <a:t>         mean(x,...)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</a:t>
            </a:r>
            <a:r>
              <a:rPr lang="en-US" b="1" dirty="0"/>
              <a:t>most general definition </a:t>
            </a:r>
            <a:r>
              <a:rPr lang="en-US" dirty="0"/>
              <a:t>of the mean function. This section also shows you what the default values for each argument are. This is a very important piece to pay attention. Sometimes the default behaviors are not what you want to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mean(x, trim = 0, na.rm = FALSE, ...)</a:t>
            </a:r>
          </a:p>
          <a:p>
            <a:pPr marL="0" indent="0">
              <a:buNone/>
            </a:pPr>
            <a:r>
              <a:rPr lang="en-US" dirty="0"/>
              <a:t>In the Arguments section the help file defines what each argument does.</a:t>
            </a:r>
          </a:p>
          <a:p>
            <a:endParaRPr lang="en-US" dirty="0"/>
          </a:p>
          <a:p>
            <a:r>
              <a:rPr lang="en-US" dirty="0"/>
              <a:t>x is the object that you want to take the mean of</a:t>
            </a:r>
          </a:p>
          <a:p>
            <a:r>
              <a:rPr lang="en-US" dirty="0"/>
              <a:t>trim is a number from 0 to 0.5 that defines the fraction of observations to be excluded from each side before the mean is calculated.</a:t>
            </a:r>
          </a:p>
          <a:p>
            <a:r>
              <a:rPr lang="en-US" dirty="0"/>
              <a:t>na.rm is a logical value (TRUE/FALSE) that tells R whether NA values should be stripped before the computation proceeds.</a:t>
            </a:r>
          </a:p>
          <a:p>
            <a:r>
              <a:rPr lang="en-US" dirty="0"/>
              <a:t>... is called the ellipsis, and it is a way for R to pass arguments to or from other methods without the function having to name them explicitly.</a:t>
            </a:r>
          </a:p>
        </p:txBody>
      </p:sp>
    </p:spTree>
    <p:extLst>
      <p:ext uri="{BB962C8B-B14F-4D97-AF65-F5344CB8AC3E}">
        <p14:creationId xmlns:p14="http://schemas.microsoft.com/office/powerpoint/2010/main" val="163324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313765"/>
            <a:ext cx="10515600" cy="1009370"/>
          </a:xfrm>
        </p:spPr>
        <p:txBody>
          <a:bodyPr/>
          <a:lstStyle/>
          <a:p>
            <a:r>
              <a:rPr lang="en-US" dirty="0"/>
              <a:t>RStudio – Help and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1144862"/>
            <a:ext cx="9170893" cy="5513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1160" y="1696333"/>
            <a:ext cx="5870297" cy="12464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# You can also get examples of how to use a function:</a:t>
            </a:r>
          </a:p>
          <a:p>
            <a:r>
              <a:rPr lang="en-US" sz="2500" dirty="0"/>
              <a:t>example(rnorm)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12894" y="2742152"/>
            <a:ext cx="2212714" cy="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8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Find the help for the sqrt function.</a:t>
            </a:r>
          </a:p>
          <a:p>
            <a:pPr marL="0" indent="0">
              <a:buNone/>
            </a:pPr>
            <a:r>
              <a:rPr lang="en-US" dirty="0"/>
              <a:t># What other function do they also give information in the same help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be running into problems,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i="1" dirty="0"/>
              <a:t>			Don’t Worry!!!!</a:t>
            </a:r>
          </a:p>
          <a:p>
            <a:pPr marL="0" indent="0">
              <a:buNone/>
            </a:pPr>
            <a:endParaRPr lang="en-US" sz="6000" i="1" dirty="0"/>
          </a:p>
          <a:p>
            <a:pPr marL="0" indent="0">
              <a:buNone/>
            </a:pPr>
            <a:r>
              <a:rPr lang="en-US" dirty="0"/>
              <a:t>I will write code that doesn’t work (almost every day)!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48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Carefully compare the code that you are running to the code in my examples or the code that you find online.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is extremely picky, and a misplaced character can make all the difference</a:t>
            </a:r>
          </a:p>
          <a:p>
            <a:r>
              <a:rPr lang="en-US" dirty="0"/>
              <a:t>Make sure that every ( is matched with a ), and every “ is paired with another “. </a:t>
            </a:r>
          </a:p>
          <a:p>
            <a:r>
              <a:rPr lang="en-US" dirty="0"/>
              <a:t>Sometimes you’ll run the code and nothing happens. Check the left-hand side of your console: if it’s a +, it means that R doesn’t think you’ve typed a complete expression and its waiting for you to finish it. Press </a:t>
            </a:r>
            <a:r>
              <a:rPr lang="en-US" b="1" dirty="0"/>
              <a:t>Esc </a:t>
            </a:r>
            <a:r>
              <a:rPr lang="en-US" dirty="0"/>
              <a:t>to abort processing the current command and restart!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37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If you are still stuck, try the help. Get help about any R function by running ?</a:t>
            </a:r>
            <a:r>
              <a:rPr lang="en-US" dirty="0" err="1"/>
              <a:t>function_name</a:t>
            </a:r>
            <a:r>
              <a:rPr lang="en-US" dirty="0"/>
              <a:t> in the console, or selecting the function name and pressing F1 in </a:t>
            </a:r>
            <a:r>
              <a:rPr lang="en-US" dirty="0" err="1"/>
              <a:t>Rstudio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worry if the help doesn’t seem that helpful </a:t>
            </a:r>
            <a:r>
              <a:rPr lang="mr-IN" dirty="0"/>
              <a:t>–</a:t>
            </a:r>
            <a:r>
              <a:rPr lang="en-US" dirty="0"/>
              <a:t> instead skip down to the examples an look for code that matches what you’re trying to do.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6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Stage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Carefully read the error message. Sometimes the answer will be buried there!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understand it. For example, such variable does not exist in the data</a:t>
            </a:r>
            <a:r>
              <a:rPr lang="mr-IN" dirty="0"/>
              <a:t>…</a:t>
            </a:r>
            <a:r>
              <a:rPr lang="en-US" dirty="0"/>
              <a:t> That means that it does not exist! Or, at least R does not recognize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</a:t>
            </a:r>
            <a:r>
              <a:rPr lang="en-US" dirty="0" err="1"/>
              <a:t>google</a:t>
            </a:r>
            <a:r>
              <a:rPr lang="en-US" dirty="0"/>
              <a:t> it by copying and pasting the same error message with “</a:t>
            </a:r>
            <a:r>
              <a:rPr lang="mr-IN" dirty="0"/>
              <a:t>…</a:t>
            </a:r>
            <a:r>
              <a:rPr lang="en-US" dirty="0"/>
              <a:t>..”. Leave out any case-specific things in the search. For example, a particular variable name is useless in </a:t>
            </a:r>
            <a:r>
              <a:rPr lang="en-US"/>
              <a:t>this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Set your working directory to a folder called ec5023 on your desktop</a:t>
            </a:r>
          </a:p>
          <a:p>
            <a:pPr marL="0" indent="0">
              <a:buNone/>
            </a:pPr>
            <a:r>
              <a:rPr lang="en-US" dirty="0"/>
              <a:t>	setwd("C:/users/[your user name]/Desktop/ec5023/")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setwd</a:t>
            </a:r>
            <a:r>
              <a:rPr lang="en-US" dirty="0"/>
              <a:t>("C:\\users\\[your user name]\\Desktop\\ec5023/")</a:t>
            </a:r>
          </a:p>
          <a:p>
            <a:pPr marL="0" indent="0">
              <a:buNone/>
            </a:pPr>
            <a:r>
              <a:rPr lang="en-US" dirty="0"/>
              <a:t># Check the wd is correct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List the folders in your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Create a new folder in your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dir.create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3153" y="3388659"/>
            <a:ext cx="4669667" cy="12464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Notice the forward slashes. You can also use double back slashes “\\”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trick to find file location...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351338"/>
          </a:xfrm>
        </p:spPr>
        <p:txBody>
          <a:bodyPr/>
          <a:lstStyle/>
          <a:p>
            <a:r>
              <a:rPr lang="en-US" dirty="0"/>
              <a:t>Open the folder you created (double click on it)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03" t="9572" r="40047" b="36875"/>
          <a:stretch/>
        </p:blipFill>
        <p:spPr>
          <a:xfrm>
            <a:off x="6640830" y="2142173"/>
            <a:ext cx="4149090" cy="3703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573" b="31270"/>
          <a:stretch/>
        </p:blipFill>
        <p:spPr>
          <a:xfrm>
            <a:off x="1022723" y="2139315"/>
            <a:ext cx="3516257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9312" y="4262171"/>
            <a:ext cx="7143216" cy="163121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/>
              <a:t>Click here once and the file’s location will appear highlighted </a:t>
            </a:r>
          </a:p>
          <a:p>
            <a:endParaRPr lang="en-US" sz="2500" b="1" dirty="0"/>
          </a:p>
          <a:p>
            <a:r>
              <a:rPr lang="en-US" sz="2500" b="1" dirty="0"/>
              <a:t>use Ctrl+c to copy then past into your RStudio code</a:t>
            </a:r>
            <a:endParaRPr lang="en-US" sz="25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74570" y="3223262"/>
            <a:ext cx="605790" cy="99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86246" y="2468880"/>
            <a:ext cx="4589424" cy="15249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06690" y="4041727"/>
            <a:ext cx="465188" cy="1355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an example of how to organize your folders.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teaching_folder_organization_template.R</a:t>
            </a:r>
            <a:r>
              <a:rPr lang="en-US" dirty="0"/>
              <a:t> (online)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introduce how to read various forms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7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Task 2:</a:t>
            </a:r>
            <a:r>
              <a:rPr lang="en-US" dirty="0"/>
              <a:t> Do something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Analysis for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things: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Packages or Libraries, Where you store your tools or weapons (Functions!)</a:t>
            </a:r>
          </a:p>
          <a:p>
            <a:pPr marL="514350" indent="-514350">
              <a:buAutoNum type="arabicPeriod"/>
            </a:pPr>
            <a:r>
              <a:rPr lang="en-US" dirty="0"/>
              <a:t>Your tools --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6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1405</Words>
  <Application>Microsoft Macintosh PowerPoint</Application>
  <PresentationFormat>Custom</PresentationFormat>
  <Paragraphs>225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RStudio – Working directory (Default Place)</vt:lpstr>
      <vt:lpstr>RStudio – Working directory</vt:lpstr>
      <vt:lpstr>Quick trick to find file location...</vt:lpstr>
      <vt:lpstr>PowerPoint Presentation</vt:lpstr>
      <vt:lpstr>PowerPoint Presentation</vt:lpstr>
      <vt:lpstr>PowerPoint Presentation</vt:lpstr>
      <vt:lpstr>Conduct Analysis for you.</vt:lpstr>
      <vt:lpstr>PowerPoint Presentation</vt:lpstr>
      <vt:lpstr>PowerPoint Presentation</vt:lpstr>
      <vt:lpstr>PowerPoint Presentation</vt:lpstr>
      <vt:lpstr>RStudio - Functions</vt:lpstr>
      <vt:lpstr>R-Studio - Plots</vt:lpstr>
      <vt:lpstr>PowerPoint Presentation</vt:lpstr>
      <vt:lpstr>RStudio – Libraries</vt:lpstr>
      <vt:lpstr>PowerPoint Presentation</vt:lpstr>
      <vt:lpstr>RStudio – Libraries</vt:lpstr>
      <vt:lpstr>PowerPoint Presentation</vt:lpstr>
      <vt:lpstr>RStudio – Libraries</vt:lpstr>
      <vt:lpstr>PowerPoint Presentation</vt:lpstr>
      <vt:lpstr>RStudio – Libraries</vt:lpstr>
      <vt:lpstr>RStudio – Libraries</vt:lpstr>
      <vt:lpstr>PowerPoint Presentation</vt:lpstr>
      <vt:lpstr>PowerPoint Presentation</vt:lpstr>
      <vt:lpstr>Examples</vt:lpstr>
      <vt:lpstr>PowerPoint Presentation</vt:lpstr>
      <vt:lpstr>PowerPoint Presentation</vt:lpstr>
      <vt:lpstr>RStudio – Help and documentation</vt:lpstr>
      <vt:lpstr>PowerPoint Presentation</vt:lpstr>
      <vt:lpstr>RStudio – Help and documentation</vt:lpstr>
      <vt:lpstr>Exercise </vt:lpstr>
      <vt:lpstr>Common R problems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Le</dc:creator>
  <cp:lastModifiedBy>Le</cp:lastModifiedBy>
  <cp:revision>14</cp:revision>
  <dcterms:created xsi:type="dcterms:W3CDTF">2018-08-22T02:19:19Z</dcterms:created>
  <dcterms:modified xsi:type="dcterms:W3CDTF">2019-08-26T21:41:36Z</dcterms:modified>
</cp:coreProperties>
</file>