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Non-Baked</c:v>
                </c:pt>
              </c:strCache>
            </c:strRef>
          </c:tx>
          <c:spPr>
            <a:solidFill>
              <a:srgbClr val="FF6B6B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Baked</c:v>
                </c:pt>
              </c:strCache>
            </c:strRef>
          </c:tx>
          <c:spPr>
            <a:solidFill>
              <a:srgbClr val="00C389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dLbls>
          <c:numFmt formatCode="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Non-Baked</c:v>
                </c:pt>
              </c:strCache>
            </c:strRef>
          </c:tx>
          <c:spPr>
            <a:solidFill>
              <a:srgbClr val="FF6B6B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1200</c:v>
                </c:pt>
                <c:pt idx="1">
                  <c:v>1400</c:v>
                </c:pt>
                <c:pt idx="2">
                  <c:v>2400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Baked</c:v>
                </c:pt>
              </c:strCache>
            </c:strRef>
          </c:tx>
          <c:spPr>
            <a:solidFill>
              <a:srgbClr val="00C389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1500</c:v>
                </c:pt>
                <c:pt idx="1">
                  <c:v>1800</c:v>
                </c:pt>
                <c:pt idx="2">
                  <c:v>3000</c:v>
                </c:pt>
              </c:numCache>
            </c:numRef>
          </c:val>
        </c:ser>
        <c:dLbls>
          <c:numFmt formatCode="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Non-Baked</c:v>
                </c:pt>
              </c:strCache>
            </c:strRef>
          </c:tx>
          <c:spPr>
            <a:solidFill>
              <a:srgbClr val="FF6B6B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Baked</c:v>
                </c:pt>
              </c:strCache>
            </c:strRef>
          </c:tx>
          <c:spPr>
            <a:solidFill>
              <a:srgbClr val="00C389"/>
            </a:solidFill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LSRS</c:v>
                  </c:pt>
                  <c:pt idx="1">
                    <c:v>CMS</c:v>
                  </c:pt>
                  <c:pt idx="2">
                    <c:v>FSGS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</c:v>
                </c:pt>
                <c:pt idx="1">
                  <c:v>8</c:v>
                </c:pt>
                <c:pt idx="2">
                  <c:v>7</c:v>
                </c:pt>
              </c:numCache>
            </c:numRef>
          </c:val>
        </c:ser>
        <c:dLbls>
          <c:numFmt formatCode="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RuneFlow ROI Analysis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ROI Projections by Service Tier — Baked &amp; Non-Baked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ROI (Weeks) by Tier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822960"/>
          <a:ext cx="8229600" cy="42062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Monthly Savings by Tier ($/mo)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822960"/>
          <a:ext cx="8229600" cy="42062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Payback Week by System Variant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822960"/>
          <a:ext cx="8229600" cy="42062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ROI Comparison Table</a:t>
            </a:r>
            <a:endParaRPr lang="en-US" sz="24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8229600" cy="914400"/>
        </p:xfrm>
        <a:graphic>
          <a:graphicData uri="http://schemas.openxmlformats.org/drawingml/2006/table">
            <a:tbl>
              <a:tblPr/>
              <a:tblGrid>
                <a:gridCol w="3840480"/>
                <a:gridCol w="2560320"/>
                <a:gridCol w="1828800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System Type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Setup + Monthly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ROI (Weeks)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LSRS Non-Baked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$1,800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LSRS 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$3,200 + $450/mo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CMS Non-Baked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$1,800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CMS 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$3,500 + $500/mo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FSGS Non-Baked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$2,800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FSGS Baked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$5,500 + $800/mo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Key Takeaways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914400"/>
            <a:ext cx="786384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Non-baked models generally reach ROI ~1 week sooner than baked counterparts.
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Baked models deliver higher ongoing monthly savings via automation and uptime.
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FSGS offers the largest monthly savings; LSRS provides the fastest payback.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RuneFlow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RuneFlow ROI Analysis</dc:title>
  <dc:subject>ROI Projections by Service Tier — Baked &amp; Non-Baked</dc:subject>
  <dc:creator>RuneFlow</dc:creator>
  <cp:lastModifiedBy>RuneFlow</cp:lastModifiedBy>
  <cp:revision>1</cp:revision>
  <dcterms:created xsi:type="dcterms:W3CDTF">2025-10-18T00:52:19Z</dcterms:created>
  <dcterms:modified xsi:type="dcterms:W3CDTF">2025-10-18T00:52:19Z</dcterms:modified>
</cp:coreProperties>
</file>