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diagrams/data2.xml" ContentType="application/vnd.openxmlformats-officedocument.drawingml.diagramData+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diagrams/layout2.xml" ContentType="application/vnd.openxmlformats-officedocument.drawingml.diagramLayout+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3" r:id="rId1"/>
    <p:sldMasterId id="2147483718" r:id="rId2"/>
  </p:sldMasterIdLst>
  <p:notesMasterIdLst>
    <p:notesMasterId r:id="rId39"/>
  </p:notesMasterIdLst>
  <p:handoutMasterIdLst>
    <p:handoutMasterId r:id="rId40"/>
  </p:handoutMasterIdLst>
  <p:sldIdLst>
    <p:sldId id="256" r:id="rId3"/>
    <p:sldId id="257" r:id="rId4"/>
    <p:sldId id="315" r:id="rId5"/>
    <p:sldId id="349" r:id="rId6"/>
    <p:sldId id="316" r:id="rId7"/>
    <p:sldId id="317" r:id="rId8"/>
    <p:sldId id="359" r:id="rId9"/>
    <p:sldId id="342" r:id="rId10"/>
    <p:sldId id="322" r:id="rId11"/>
    <p:sldId id="341" r:id="rId12"/>
    <p:sldId id="343" r:id="rId13"/>
    <p:sldId id="358" r:id="rId14"/>
    <p:sldId id="344" r:id="rId15"/>
    <p:sldId id="323" r:id="rId16"/>
    <p:sldId id="345" r:id="rId17"/>
    <p:sldId id="324" r:id="rId18"/>
    <p:sldId id="346" r:id="rId19"/>
    <p:sldId id="347" r:id="rId20"/>
    <p:sldId id="348" r:id="rId21"/>
    <p:sldId id="350" r:id="rId22"/>
    <p:sldId id="352" r:id="rId23"/>
    <p:sldId id="353" r:id="rId24"/>
    <p:sldId id="351" r:id="rId25"/>
    <p:sldId id="328" r:id="rId26"/>
    <p:sldId id="326" r:id="rId27"/>
    <p:sldId id="327" r:id="rId28"/>
    <p:sldId id="339" r:id="rId29"/>
    <p:sldId id="334" r:id="rId30"/>
    <p:sldId id="335" r:id="rId31"/>
    <p:sldId id="356" r:id="rId32"/>
    <p:sldId id="329" r:id="rId33"/>
    <p:sldId id="330" r:id="rId34"/>
    <p:sldId id="333" r:id="rId35"/>
    <p:sldId id="336" r:id="rId36"/>
    <p:sldId id="338" r:id="rId37"/>
    <p:sldId id="337" r:id="rId38"/>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4793A"/>
    <a:srgbClr val="737373"/>
    <a:srgbClr val="494949"/>
    <a:srgbClr val="6D6D6D"/>
    <a:srgbClr val="292929"/>
    <a:srgbClr val="333333"/>
    <a:srgbClr val="FFFFFF"/>
    <a:srgbClr val="000000"/>
    <a:srgbClr val="F8F57B"/>
    <a:srgbClr val="F6AE1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66" autoAdjust="0"/>
    <p:restoredTop sz="75540" autoAdjust="0"/>
  </p:normalViewPr>
  <p:slideViewPr>
    <p:cSldViewPr>
      <p:cViewPr>
        <p:scale>
          <a:sx n="70" d="100"/>
          <a:sy n="70" d="100"/>
        </p:scale>
        <p:origin x="-1056" y="-192"/>
      </p:cViewPr>
      <p:guideLst>
        <p:guide orient="horz" pos="144"/>
        <p:guide orient="horz" pos="1200"/>
        <p:guide orient="horz" pos="2736"/>
        <p:guide orient="horz" pos="4176"/>
        <p:guide orient="horz" pos="1488"/>
        <p:guide orient="horz" pos="912"/>
        <p:guide pos="3839"/>
        <p:guide pos="327"/>
        <p:guide pos="1190"/>
        <p:guide pos="7350"/>
        <p:guide pos="7063"/>
        <p:guide pos="611"/>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varScale="1">
        <p:scale>
          <a:sx n="98" d="100"/>
          <a:sy n="98" d="100"/>
        </p:scale>
        <p:origin x="-3516"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51A23-FAC5-4F56-8308-55FB88934553}" type="doc">
      <dgm:prSet loTypeId="urn:microsoft.com/office/officeart/2005/8/layout/cycle5" loCatId="cycle" qsTypeId="urn:microsoft.com/office/officeart/2005/8/quickstyle/3d2" qsCatId="3D" csTypeId="urn:microsoft.com/office/officeart/2005/8/colors/accent2_2" csCatId="accent2" phldr="1"/>
      <dgm:spPr/>
      <dgm:t>
        <a:bodyPr/>
        <a:lstStyle/>
        <a:p>
          <a:endParaRPr lang="en-US"/>
        </a:p>
      </dgm:t>
    </dgm:pt>
    <dgm:pt modelId="{F4EA91FD-D6D8-4FD5-9807-356A78ED9336}">
      <dgm:prSet phldrT="[Text]"/>
      <dgm:spPr/>
      <dgm:t>
        <a:bodyPr/>
        <a:lstStyle/>
        <a:p>
          <a:r>
            <a:rPr lang="en-US" dirty="0" smtClean="0"/>
            <a:t>Player Perception</a:t>
          </a:r>
          <a:endParaRPr lang="en-US" dirty="0"/>
        </a:p>
      </dgm:t>
    </dgm:pt>
    <dgm:pt modelId="{4556371B-9501-48D0-BE9B-1CB9BB3333F8}" type="parTrans" cxnId="{E120E57E-4D04-44F7-826D-463C8DA7F16D}">
      <dgm:prSet/>
      <dgm:spPr/>
      <dgm:t>
        <a:bodyPr/>
        <a:lstStyle/>
        <a:p>
          <a:endParaRPr lang="en-US"/>
        </a:p>
      </dgm:t>
    </dgm:pt>
    <dgm:pt modelId="{FBC89C7D-B6E5-48A5-910F-C0BDE978D46B}" type="sibTrans" cxnId="{E120E57E-4D04-44F7-826D-463C8DA7F16D}">
      <dgm:prSet/>
      <dgm:spPr/>
      <dgm:t>
        <a:bodyPr/>
        <a:lstStyle/>
        <a:p>
          <a:endParaRPr lang="en-US"/>
        </a:p>
      </dgm:t>
    </dgm:pt>
    <dgm:pt modelId="{A1B34599-4E97-4CEA-BB2B-074C3747BB6F}">
      <dgm:prSet phldrT="[Text]"/>
      <dgm:spPr/>
      <dgm:t>
        <a:bodyPr/>
        <a:lstStyle/>
        <a:p>
          <a:r>
            <a:rPr lang="en-US" dirty="0" smtClean="0"/>
            <a:t>Designed Motion</a:t>
          </a:r>
          <a:endParaRPr lang="en-US" dirty="0"/>
        </a:p>
      </dgm:t>
    </dgm:pt>
    <dgm:pt modelId="{6EE19677-9524-49AB-8D6F-BBABE738F347}" type="parTrans" cxnId="{34AA9623-640F-47E4-94E2-67309D4BED9E}">
      <dgm:prSet/>
      <dgm:spPr/>
      <dgm:t>
        <a:bodyPr/>
        <a:lstStyle/>
        <a:p>
          <a:endParaRPr lang="en-US"/>
        </a:p>
      </dgm:t>
    </dgm:pt>
    <dgm:pt modelId="{BDC3A907-9F3F-40F5-811C-347DBB9BC2AF}" type="sibTrans" cxnId="{34AA9623-640F-47E4-94E2-67309D4BED9E}">
      <dgm:prSet/>
      <dgm:spPr/>
      <dgm:t>
        <a:bodyPr/>
        <a:lstStyle/>
        <a:p>
          <a:endParaRPr lang="en-US"/>
        </a:p>
      </dgm:t>
    </dgm:pt>
    <dgm:pt modelId="{E041AC25-D3C2-4652-A44D-952D8834DB60}">
      <dgm:prSet phldrT="[Text]"/>
      <dgm:spPr/>
      <dgm:t>
        <a:bodyPr/>
        <a:lstStyle/>
        <a:p>
          <a:r>
            <a:rPr lang="en-US" dirty="0" smtClean="0"/>
            <a:t>Gesture Recognition</a:t>
          </a:r>
          <a:endParaRPr lang="en-US" dirty="0"/>
        </a:p>
      </dgm:t>
    </dgm:pt>
    <dgm:pt modelId="{0E747FB1-6D19-468C-8E8A-94A3600D7977}" type="parTrans" cxnId="{055EE988-942D-44C6-B519-0D77505489D8}">
      <dgm:prSet/>
      <dgm:spPr/>
      <dgm:t>
        <a:bodyPr/>
        <a:lstStyle/>
        <a:p>
          <a:endParaRPr lang="en-US"/>
        </a:p>
      </dgm:t>
    </dgm:pt>
    <dgm:pt modelId="{6B363F45-40E7-4458-9EAC-B76F01713847}" type="sibTrans" cxnId="{055EE988-942D-44C6-B519-0D77505489D8}">
      <dgm:prSet/>
      <dgm:spPr/>
      <dgm:t>
        <a:bodyPr/>
        <a:lstStyle/>
        <a:p>
          <a:endParaRPr lang="en-US"/>
        </a:p>
      </dgm:t>
    </dgm:pt>
    <dgm:pt modelId="{20E62ACE-543E-4A7B-833B-4AB3101106DC}">
      <dgm:prSet phldrT="[Text]"/>
      <dgm:spPr/>
      <dgm:t>
        <a:bodyPr/>
        <a:lstStyle/>
        <a:p>
          <a:r>
            <a:rPr lang="en-US" dirty="0" smtClean="0"/>
            <a:t>Authored Animation</a:t>
          </a:r>
          <a:endParaRPr lang="en-US" dirty="0"/>
        </a:p>
      </dgm:t>
    </dgm:pt>
    <dgm:pt modelId="{2F65368E-D679-431A-A89E-30D4EB04C295}" type="parTrans" cxnId="{280D9CD3-7F1F-4C71-AA85-1E751A919CEE}">
      <dgm:prSet/>
      <dgm:spPr/>
      <dgm:t>
        <a:bodyPr/>
        <a:lstStyle/>
        <a:p>
          <a:endParaRPr lang="en-US"/>
        </a:p>
      </dgm:t>
    </dgm:pt>
    <dgm:pt modelId="{062B8B20-EF6A-454D-8FCF-055A4373C9E1}" type="sibTrans" cxnId="{280D9CD3-7F1F-4C71-AA85-1E751A919CEE}">
      <dgm:prSet/>
      <dgm:spPr/>
      <dgm:t>
        <a:bodyPr/>
        <a:lstStyle/>
        <a:p>
          <a:endParaRPr lang="en-US"/>
        </a:p>
      </dgm:t>
    </dgm:pt>
    <dgm:pt modelId="{4C2535CB-6B80-4556-AE20-75B85F566AD2}">
      <dgm:prSet phldrT="[Text]"/>
      <dgm:spPr/>
      <dgm:t>
        <a:bodyPr/>
        <a:lstStyle/>
        <a:p>
          <a:r>
            <a:rPr lang="en-US" dirty="0" smtClean="0"/>
            <a:t>Avatar on Screen</a:t>
          </a:r>
          <a:endParaRPr lang="en-US" dirty="0"/>
        </a:p>
      </dgm:t>
    </dgm:pt>
    <dgm:pt modelId="{D7FBA3AD-4A3A-4A06-860F-4312580AFE7E}" type="parTrans" cxnId="{6ED6D57B-F36F-48D9-8C4C-CD29755F0063}">
      <dgm:prSet/>
      <dgm:spPr/>
      <dgm:t>
        <a:bodyPr/>
        <a:lstStyle/>
        <a:p>
          <a:endParaRPr lang="en-US"/>
        </a:p>
      </dgm:t>
    </dgm:pt>
    <dgm:pt modelId="{04E8A4B0-068B-4557-980A-197A95E289FC}" type="sibTrans" cxnId="{6ED6D57B-F36F-48D9-8C4C-CD29755F0063}">
      <dgm:prSet/>
      <dgm:spPr/>
      <dgm:t>
        <a:bodyPr/>
        <a:lstStyle/>
        <a:p>
          <a:endParaRPr lang="en-US"/>
        </a:p>
      </dgm:t>
    </dgm:pt>
    <dgm:pt modelId="{9571283E-AAA5-422E-9114-FBFD498AAA65}">
      <dgm:prSet phldrT="[Text]"/>
      <dgm:spPr/>
      <dgm:t>
        <a:bodyPr/>
        <a:lstStyle/>
        <a:p>
          <a:r>
            <a:rPr lang="en-US" dirty="0" smtClean="0"/>
            <a:t>Player Action</a:t>
          </a:r>
          <a:endParaRPr lang="en-US" dirty="0"/>
        </a:p>
      </dgm:t>
    </dgm:pt>
    <dgm:pt modelId="{7FAE2576-9E84-4A56-8439-FF85AE340040}" type="parTrans" cxnId="{85A0310A-44C7-4260-BAD4-C0959A3C508B}">
      <dgm:prSet/>
      <dgm:spPr/>
      <dgm:t>
        <a:bodyPr/>
        <a:lstStyle/>
        <a:p>
          <a:endParaRPr lang="en-US"/>
        </a:p>
      </dgm:t>
    </dgm:pt>
    <dgm:pt modelId="{5091D3D6-B8AE-4AF6-851A-CEC7650578AA}" type="sibTrans" cxnId="{85A0310A-44C7-4260-BAD4-C0959A3C508B}">
      <dgm:prSet/>
      <dgm:spPr/>
      <dgm:t>
        <a:bodyPr/>
        <a:lstStyle/>
        <a:p>
          <a:endParaRPr lang="en-US"/>
        </a:p>
      </dgm:t>
    </dgm:pt>
    <dgm:pt modelId="{2926A3A1-E8E7-4A8D-994A-DB96CF2014AE}" type="pres">
      <dgm:prSet presAssocID="{A3351A23-FAC5-4F56-8308-55FB88934553}" presName="cycle" presStyleCnt="0">
        <dgm:presLayoutVars>
          <dgm:dir/>
          <dgm:resizeHandles val="exact"/>
        </dgm:presLayoutVars>
      </dgm:prSet>
      <dgm:spPr/>
      <dgm:t>
        <a:bodyPr/>
        <a:lstStyle/>
        <a:p>
          <a:endParaRPr lang="en-US"/>
        </a:p>
      </dgm:t>
    </dgm:pt>
    <dgm:pt modelId="{A82052A8-1379-4D60-A764-036283ECC941}" type="pres">
      <dgm:prSet presAssocID="{F4EA91FD-D6D8-4FD5-9807-356A78ED9336}" presName="node" presStyleLbl="node1" presStyleIdx="0" presStyleCnt="6">
        <dgm:presLayoutVars>
          <dgm:bulletEnabled val="1"/>
        </dgm:presLayoutVars>
      </dgm:prSet>
      <dgm:spPr/>
      <dgm:t>
        <a:bodyPr/>
        <a:lstStyle/>
        <a:p>
          <a:endParaRPr lang="en-US"/>
        </a:p>
      </dgm:t>
    </dgm:pt>
    <dgm:pt modelId="{D042D505-57FE-4B82-B3AA-FACDB55E3AB0}" type="pres">
      <dgm:prSet presAssocID="{F4EA91FD-D6D8-4FD5-9807-356A78ED9336}" presName="spNode" presStyleCnt="0"/>
      <dgm:spPr/>
    </dgm:pt>
    <dgm:pt modelId="{B61609B9-CB50-4285-89BD-D15601F64EDB}" type="pres">
      <dgm:prSet presAssocID="{FBC89C7D-B6E5-48A5-910F-C0BDE978D46B}" presName="sibTrans" presStyleLbl="sibTrans1D1" presStyleIdx="0" presStyleCnt="6"/>
      <dgm:spPr/>
      <dgm:t>
        <a:bodyPr/>
        <a:lstStyle/>
        <a:p>
          <a:endParaRPr lang="en-US"/>
        </a:p>
      </dgm:t>
    </dgm:pt>
    <dgm:pt modelId="{74EC49CF-24A2-4BEA-AC53-B32C9424515E}" type="pres">
      <dgm:prSet presAssocID="{9571283E-AAA5-422E-9114-FBFD498AAA65}" presName="node" presStyleLbl="node1" presStyleIdx="1" presStyleCnt="6">
        <dgm:presLayoutVars>
          <dgm:bulletEnabled val="1"/>
        </dgm:presLayoutVars>
      </dgm:prSet>
      <dgm:spPr/>
      <dgm:t>
        <a:bodyPr/>
        <a:lstStyle/>
        <a:p>
          <a:endParaRPr lang="en-US"/>
        </a:p>
      </dgm:t>
    </dgm:pt>
    <dgm:pt modelId="{13296E15-5E48-4152-81DE-4FC05CDFE92D}" type="pres">
      <dgm:prSet presAssocID="{9571283E-AAA5-422E-9114-FBFD498AAA65}" presName="spNode" presStyleCnt="0"/>
      <dgm:spPr/>
    </dgm:pt>
    <dgm:pt modelId="{859A08A4-0F77-4DCF-8BBA-4ABA65BFF22D}" type="pres">
      <dgm:prSet presAssocID="{5091D3D6-B8AE-4AF6-851A-CEC7650578AA}" presName="sibTrans" presStyleLbl="sibTrans1D1" presStyleIdx="1" presStyleCnt="6"/>
      <dgm:spPr/>
      <dgm:t>
        <a:bodyPr/>
        <a:lstStyle/>
        <a:p>
          <a:endParaRPr lang="en-US"/>
        </a:p>
      </dgm:t>
    </dgm:pt>
    <dgm:pt modelId="{7DFAA7F1-F019-4681-A9F3-FB67D3F46FEF}" type="pres">
      <dgm:prSet presAssocID="{A1B34599-4E97-4CEA-BB2B-074C3747BB6F}" presName="node" presStyleLbl="node1" presStyleIdx="2" presStyleCnt="6">
        <dgm:presLayoutVars>
          <dgm:bulletEnabled val="1"/>
        </dgm:presLayoutVars>
      </dgm:prSet>
      <dgm:spPr/>
      <dgm:t>
        <a:bodyPr/>
        <a:lstStyle/>
        <a:p>
          <a:endParaRPr lang="en-US"/>
        </a:p>
      </dgm:t>
    </dgm:pt>
    <dgm:pt modelId="{E1A08316-841C-41C6-B886-A59346DDECED}" type="pres">
      <dgm:prSet presAssocID="{A1B34599-4E97-4CEA-BB2B-074C3747BB6F}" presName="spNode" presStyleCnt="0"/>
      <dgm:spPr/>
    </dgm:pt>
    <dgm:pt modelId="{AC69B38A-4EBC-44C8-A2F5-8EDD8C5AB63F}" type="pres">
      <dgm:prSet presAssocID="{BDC3A907-9F3F-40F5-811C-347DBB9BC2AF}" presName="sibTrans" presStyleLbl="sibTrans1D1" presStyleIdx="2" presStyleCnt="6"/>
      <dgm:spPr/>
      <dgm:t>
        <a:bodyPr/>
        <a:lstStyle/>
        <a:p>
          <a:endParaRPr lang="en-US"/>
        </a:p>
      </dgm:t>
    </dgm:pt>
    <dgm:pt modelId="{A8983D1C-C75A-4DF6-8F08-174886E1383E}" type="pres">
      <dgm:prSet presAssocID="{E041AC25-D3C2-4652-A44D-952D8834DB60}" presName="node" presStyleLbl="node1" presStyleIdx="3" presStyleCnt="6">
        <dgm:presLayoutVars>
          <dgm:bulletEnabled val="1"/>
        </dgm:presLayoutVars>
      </dgm:prSet>
      <dgm:spPr/>
      <dgm:t>
        <a:bodyPr/>
        <a:lstStyle/>
        <a:p>
          <a:endParaRPr lang="en-US"/>
        </a:p>
      </dgm:t>
    </dgm:pt>
    <dgm:pt modelId="{7B9C7A81-2B8B-424F-9192-8621E2AB8C71}" type="pres">
      <dgm:prSet presAssocID="{E041AC25-D3C2-4652-A44D-952D8834DB60}" presName="spNode" presStyleCnt="0"/>
      <dgm:spPr/>
    </dgm:pt>
    <dgm:pt modelId="{A9BD98C7-569C-4709-8387-EB787B58CFB3}" type="pres">
      <dgm:prSet presAssocID="{6B363F45-40E7-4458-9EAC-B76F01713847}" presName="sibTrans" presStyleLbl="sibTrans1D1" presStyleIdx="3" presStyleCnt="6"/>
      <dgm:spPr/>
      <dgm:t>
        <a:bodyPr/>
        <a:lstStyle/>
        <a:p>
          <a:endParaRPr lang="en-US"/>
        </a:p>
      </dgm:t>
    </dgm:pt>
    <dgm:pt modelId="{6617DB73-B45A-48D2-B60D-2CD6FFE6B642}" type="pres">
      <dgm:prSet presAssocID="{20E62ACE-543E-4A7B-833B-4AB3101106DC}" presName="node" presStyleLbl="node1" presStyleIdx="4" presStyleCnt="6">
        <dgm:presLayoutVars>
          <dgm:bulletEnabled val="1"/>
        </dgm:presLayoutVars>
      </dgm:prSet>
      <dgm:spPr/>
      <dgm:t>
        <a:bodyPr/>
        <a:lstStyle/>
        <a:p>
          <a:endParaRPr lang="en-US"/>
        </a:p>
      </dgm:t>
    </dgm:pt>
    <dgm:pt modelId="{F0025596-C5BE-4269-B433-1C922E9AEA77}" type="pres">
      <dgm:prSet presAssocID="{20E62ACE-543E-4A7B-833B-4AB3101106DC}" presName="spNode" presStyleCnt="0"/>
      <dgm:spPr/>
    </dgm:pt>
    <dgm:pt modelId="{D0D8F9E1-40E5-4873-8CA2-D9C329392000}" type="pres">
      <dgm:prSet presAssocID="{062B8B20-EF6A-454D-8FCF-055A4373C9E1}" presName="sibTrans" presStyleLbl="sibTrans1D1" presStyleIdx="4" presStyleCnt="6"/>
      <dgm:spPr/>
      <dgm:t>
        <a:bodyPr/>
        <a:lstStyle/>
        <a:p>
          <a:endParaRPr lang="en-US"/>
        </a:p>
      </dgm:t>
    </dgm:pt>
    <dgm:pt modelId="{C3365ECD-D822-4462-BC17-3DAF907CBBBA}" type="pres">
      <dgm:prSet presAssocID="{4C2535CB-6B80-4556-AE20-75B85F566AD2}" presName="node" presStyleLbl="node1" presStyleIdx="5" presStyleCnt="6">
        <dgm:presLayoutVars>
          <dgm:bulletEnabled val="1"/>
        </dgm:presLayoutVars>
      </dgm:prSet>
      <dgm:spPr/>
      <dgm:t>
        <a:bodyPr/>
        <a:lstStyle/>
        <a:p>
          <a:endParaRPr lang="en-US"/>
        </a:p>
      </dgm:t>
    </dgm:pt>
    <dgm:pt modelId="{7CEF8F05-1033-4A0F-A324-9E355CCA028A}" type="pres">
      <dgm:prSet presAssocID="{4C2535CB-6B80-4556-AE20-75B85F566AD2}" presName="spNode" presStyleCnt="0"/>
      <dgm:spPr/>
    </dgm:pt>
    <dgm:pt modelId="{31D6F9BD-FBEF-4DFB-B8C1-34BCE19A80CD}" type="pres">
      <dgm:prSet presAssocID="{04E8A4B0-068B-4557-980A-197A95E289FC}" presName="sibTrans" presStyleLbl="sibTrans1D1" presStyleIdx="5" presStyleCnt="6"/>
      <dgm:spPr/>
      <dgm:t>
        <a:bodyPr/>
        <a:lstStyle/>
        <a:p>
          <a:endParaRPr lang="en-US"/>
        </a:p>
      </dgm:t>
    </dgm:pt>
  </dgm:ptLst>
  <dgm:cxnLst>
    <dgm:cxn modelId="{F1908EAF-D2C7-4D47-9E24-DB11DA93D902}" type="presOf" srcId="{4C2535CB-6B80-4556-AE20-75B85F566AD2}" destId="{C3365ECD-D822-4462-BC17-3DAF907CBBBA}" srcOrd="0" destOrd="0" presId="urn:microsoft.com/office/officeart/2005/8/layout/cycle5"/>
    <dgm:cxn modelId="{90354246-0EFD-43E9-B612-848EC5AA7994}" type="presOf" srcId="{20E62ACE-543E-4A7B-833B-4AB3101106DC}" destId="{6617DB73-B45A-48D2-B60D-2CD6FFE6B642}" srcOrd="0" destOrd="0" presId="urn:microsoft.com/office/officeart/2005/8/layout/cycle5"/>
    <dgm:cxn modelId="{85A0310A-44C7-4260-BAD4-C0959A3C508B}" srcId="{A3351A23-FAC5-4F56-8308-55FB88934553}" destId="{9571283E-AAA5-422E-9114-FBFD498AAA65}" srcOrd="1" destOrd="0" parTransId="{7FAE2576-9E84-4A56-8439-FF85AE340040}" sibTransId="{5091D3D6-B8AE-4AF6-851A-CEC7650578AA}"/>
    <dgm:cxn modelId="{34AA9623-640F-47E4-94E2-67309D4BED9E}" srcId="{A3351A23-FAC5-4F56-8308-55FB88934553}" destId="{A1B34599-4E97-4CEA-BB2B-074C3747BB6F}" srcOrd="2" destOrd="0" parTransId="{6EE19677-9524-49AB-8D6F-BBABE738F347}" sibTransId="{BDC3A907-9F3F-40F5-811C-347DBB9BC2AF}"/>
    <dgm:cxn modelId="{055EE988-942D-44C6-B519-0D77505489D8}" srcId="{A3351A23-FAC5-4F56-8308-55FB88934553}" destId="{E041AC25-D3C2-4652-A44D-952D8834DB60}" srcOrd="3" destOrd="0" parTransId="{0E747FB1-6D19-468C-8E8A-94A3600D7977}" sibTransId="{6B363F45-40E7-4458-9EAC-B76F01713847}"/>
    <dgm:cxn modelId="{E0568BDA-E0EB-4384-8274-A7E71357F557}" type="presOf" srcId="{E041AC25-D3C2-4652-A44D-952D8834DB60}" destId="{A8983D1C-C75A-4DF6-8F08-174886E1383E}" srcOrd="0" destOrd="0" presId="urn:microsoft.com/office/officeart/2005/8/layout/cycle5"/>
    <dgm:cxn modelId="{B212765D-AF80-48FF-A8BC-9C54301A398C}" type="presOf" srcId="{062B8B20-EF6A-454D-8FCF-055A4373C9E1}" destId="{D0D8F9E1-40E5-4873-8CA2-D9C329392000}" srcOrd="0" destOrd="0" presId="urn:microsoft.com/office/officeart/2005/8/layout/cycle5"/>
    <dgm:cxn modelId="{FF3C49C3-30EF-4ECF-9D8C-FD23F77420A7}" type="presOf" srcId="{F4EA91FD-D6D8-4FD5-9807-356A78ED9336}" destId="{A82052A8-1379-4D60-A764-036283ECC941}" srcOrd="0" destOrd="0" presId="urn:microsoft.com/office/officeart/2005/8/layout/cycle5"/>
    <dgm:cxn modelId="{33D56446-BAB1-4D7F-A56D-58956F303DD9}" type="presOf" srcId="{BDC3A907-9F3F-40F5-811C-347DBB9BC2AF}" destId="{AC69B38A-4EBC-44C8-A2F5-8EDD8C5AB63F}" srcOrd="0" destOrd="0" presId="urn:microsoft.com/office/officeart/2005/8/layout/cycle5"/>
    <dgm:cxn modelId="{280D9CD3-7F1F-4C71-AA85-1E751A919CEE}" srcId="{A3351A23-FAC5-4F56-8308-55FB88934553}" destId="{20E62ACE-543E-4A7B-833B-4AB3101106DC}" srcOrd="4" destOrd="0" parTransId="{2F65368E-D679-431A-A89E-30D4EB04C295}" sibTransId="{062B8B20-EF6A-454D-8FCF-055A4373C9E1}"/>
    <dgm:cxn modelId="{074510E8-BB44-40AA-BCFC-3DD17FBF77F6}" type="presOf" srcId="{FBC89C7D-B6E5-48A5-910F-C0BDE978D46B}" destId="{B61609B9-CB50-4285-89BD-D15601F64EDB}" srcOrd="0" destOrd="0" presId="urn:microsoft.com/office/officeart/2005/8/layout/cycle5"/>
    <dgm:cxn modelId="{C7028CA6-6B3D-468F-8A72-3968112938F0}" type="presOf" srcId="{A3351A23-FAC5-4F56-8308-55FB88934553}" destId="{2926A3A1-E8E7-4A8D-994A-DB96CF2014AE}" srcOrd="0" destOrd="0" presId="urn:microsoft.com/office/officeart/2005/8/layout/cycle5"/>
    <dgm:cxn modelId="{1A5F9C23-B741-484A-A8F5-07A0E3E9DC7C}" type="presOf" srcId="{04E8A4B0-068B-4557-980A-197A95E289FC}" destId="{31D6F9BD-FBEF-4DFB-B8C1-34BCE19A80CD}" srcOrd="0" destOrd="0" presId="urn:microsoft.com/office/officeart/2005/8/layout/cycle5"/>
    <dgm:cxn modelId="{E120E57E-4D04-44F7-826D-463C8DA7F16D}" srcId="{A3351A23-FAC5-4F56-8308-55FB88934553}" destId="{F4EA91FD-D6D8-4FD5-9807-356A78ED9336}" srcOrd="0" destOrd="0" parTransId="{4556371B-9501-48D0-BE9B-1CB9BB3333F8}" sibTransId="{FBC89C7D-B6E5-48A5-910F-C0BDE978D46B}"/>
    <dgm:cxn modelId="{6ED6D57B-F36F-48D9-8C4C-CD29755F0063}" srcId="{A3351A23-FAC5-4F56-8308-55FB88934553}" destId="{4C2535CB-6B80-4556-AE20-75B85F566AD2}" srcOrd="5" destOrd="0" parTransId="{D7FBA3AD-4A3A-4A06-860F-4312580AFE7E}" sibTransId="{04E8A4B0-068B-4557-980A-197A95E289FC}"/>
    <dgm:cxn modelId="{3AD5B995-155E-413B-9CE0-58A6B507F8B3}" type="presOf" srcId="{6B363F45-40E7-4458-9EAC-B76F01713847}" destId="{A9BD98C7-569C-4709-8387-EB787B58CFB3}" srcOrd="0" destOrd="0" presId="urn:microsoft.com/office/officeart/2005/8/layout/cycle5"/>
    <dgm:cxn modelId="{465BE3D8-850F-46D9-AE85-EEF1DD030DC2}" type="presOf" srcId="{A1B34599-4E97-4CEA-BB2B-074C3747BB6F}" destId="{7DFAA7F1-F019-4681-A9F3-FB67D3F46FEF}" srcOrd="0" destOrd="0" presId="urn:microsoft.com/office/officeart/2005/8/layout/cycle5"/>
    <dgm:cxn modelId="{0DDCEEAF-C90C-4AE9-932E-5ABAD03ABE36}" type="presOf" srcId="{5091D3D6-B8AE-4AF6-851A-CEC7650578AA}" destId="{859A08A4-0F77-4DCF-8BBA-4ABA65BFF22D}" srcOrd="0" destOrd="0" presId="urn:microsoft.com/office/officeart/2005/8/layout/cycle5"/>
    <dgm:cxn modelId="{F9B914C1-8726-4847-A2BB-3322DD8F7693}" type="presOf" srcId="{9571283E-AAA5-422E-9114-FBFD498AAA65}" destId="{74EC49CF-24A2-4BEA-AC53-B32C9424515E}" srcOrd="0" destOrd="0" presId="urn:microsoft.com/office/officeart/2005/8/layout/cycle5"/>
    <dgm:cxn modelId="{29A01C52-6342-4861-B0B7-5C956B125D50}" type="presParOf" srcId="{2926A3A1-E8E7-4A8D-994A-DB96CF2014AE}" destId="{A82052A8-1379-4D60-A764-036283ECC941}" srcOrd="0" destOrd="0" presId="urn:microsoft.com/office/officeart/2005/8/layout/cycle5"/>
    <dgm:cxn modelId="{19393C95-BFA5-4F66-BF74-6BB03F3F8E13}" type="presParOf" srcId="{2926A3A1-E8E7-4A8D-994A-DB96CF2014AE}" destId="{D042D505-57FE-4B82-B3AA-FACDB55E3AB0}" srcOrd="1" destOrd="0" presId="urn:microsoft.com/office/officeart/2005/8/layout/cycle5"/>
    <dgm:cxn modelId="{08612F8A-3300-4C74-BCA2-EE0329F819B1}" type="presParOf" srcId="{2926A3A1-E8E7-4A8D-994A-DB96CF2014AE}" destId="{B61609B9-CB50-4285-89BD-D15601F64EDB}" srcOrd="2" destOrd="0" presId="urn:microsoft.com/office/officeart/2005/8/layout/cycle5"/>
    <dgm:cxn modelId="{E66D9D25-E215-44BD-AC5E-60DDB1F1B4B0}" type="presParOf" srcId="{2926A3A1-E8E7-4A8D-994A-DB96CF2014AE}" destId="{74EC49CF-24A2-4BEA-AC53-B32C9424515E}" srcOrd="3" destOrd="0" presId="urn:microsoft.com/office/officeart/2005/8/layout/cycle5"/>
    <dgm:cxn modelId="{C038CFF7-4E16-4F3B-8B9E-67C2FBFBF08B}" type="presParOf" srcId="{2926A3A1-E8E7-4A8D-994A-DB96CF2014AE}" destId="{13296E15-5E48-4152-81DE-4FC05CDFE92D}" srcOrd="4" destOrd="0" presId="urn:microsoft.com/office/officeart/2005/8/layout/cycle5"/>
    <dgm:cxn modelId="{A6333D62-9293-42D8-B741-78F1F7970F13}" type="presParOf" srcId="{2926A3A1-E8E7-4A8D-994A-DB96CF2014AE}" destId="{859A08A4-0F77-4DCF-8BBA-4ABA65BFF22D}" srcOrd="5" destOrd="0" presId="urn:microsoft.com/office/officeart/2005/8/layout/cycle5"/>
    <dgm:cxn modelId="{FD7A2526-0FA3-40C9-84F0-DAEEA31CDB85}" type="presParOf" srcId="{2926A3A1-E8E7-4A8D-994A-DB96CF2014AE}" destId="{7DFAA7F1-F019-4681-A9F3-FB67D3F46FEF}" srcOrd="6" destOrd="0" presId="urn:microsoft.com/office/officeart/2005/8/layout/cycle5"/>
    <dgm:cxn modelId="{A166068E-4784-4CB8-AE81-57AD2C4086C8}" type="presParOf" srcId="{2926A3A1-E8E7-4A8D-994A-DB96CF2014AE}" destId="{E1A08316-841C-41C6-B886-A59346DDECED}" srcOrd="7" destOrd="0" presId="urn:microsoft.com/office/officeart/2005/8/layout/cycle5"/>
    <dgm:cxn modelId="{5670BFCD-7B66-4791-B197-ACBB7EA08079}" type="presParOf" srcId="{2926A3A1-E8E7-4A8D-994A-DB96CF2014AE}" destId="{AC69B38A-4EBC-44C8-A2F5-8EDD8C5AB63F}" srcOrd="8" destOrd="0" presId="urn:microsoft.com/office/officeart/2005/8/layout/cycle5"/>
    <dgm:cxn modelId="{45F88F7D-FD6C-428D-9277-781D85A3E425}" type="presParOf" srcId="{2926A3A1-E8E7-4A8D-994A-DB96CF2014AE}" destId="{A8983D1C-C75A-4DF6-8F08-174886E1383E}" srcOrd="9" destOrd="0" presId="urn:microsoft.com/office/officeart/2005/8/layout/cycle5"/>
    <dgm:cxn modelId="{C0090AF6-5B63-4FD6-BE75-6366446B12EB}" type="presParOf" srcId="{2926A3A1-E8E7-4A8D-994A-DB96CF2014AE}" destId="{7B9C7A81-2B8B-424F-9192-8621E2AB8C71}" srcOrd="10" destOrd="0" presId="urn:microsoft.com/office/officeart/2005/8/layout/cycle5"/>
    <dgm:cxn modelId="{C5E634E4-6799-415B-A7B9-E0DB5DB49285}" type="presParOf" srcId="{2926A3A1-E8E7-4A8D-994A-DB96CF2014AE}" destId="{A9BD98C7-569C-4709-8387-EB787B58CFB3}" srcOrd="11" destOrd="0" presId="urn:microsoft.com/office/officeart/2005/8/layout/cycle5"/>
    <dgm:cxn modelId="{522B4610-C78A-4662-B02C-D73B6E48E51D}" type="presParOf" srcId="{2926A3A1-E8E7-4A8D-994A-DB96CF2014AE}" destId="{6617DB73-B45A-48D2-B60D-2CD6FFE6B642}" srcOrd="12" destOrd="0" presId="urn:microsoft.com/office/officeart/2005/8/layout/cycle5"/>
    <dgm:cxn modelId="{23070208-9923-4BA0-A846-DCD3F0FABDA0}" type="presParOf" srcId="{2926A3A1-E8E7-4A8D-994A-DB96CF2014AE}" destId="{F0025596-C5BE-4269-B433-1C922E9AEA77}" srcOrd="13" destOrd="0" presId="urn:microsoft.com/office/officeart/2005/8/layout/cycle5"/>
    <dgm:cxn modelId="{3FDFCDC6-56AB-4261-B5D9-578E8F4AC510}" type="presParOf" srcId="{2926A3A1-E8E7-4A8D-994A-DB96CF2014AE}" destId="{D0D8F9E1-40E5-4873-8CA2-D9C329392000}" srcOrd="14" destOrd="0" presId="urn:microsoft.com/office/officeart/2005/8/layout/cycle5"/>
    <dgm:cxn modelId="{BCC04593-6CBF-42B2-B6E1-A05EA14DA4BD}" type="presParOf" srcId="{2926A3A1-E8E7-4A8D-994A-DB96CF2014AE}" destId="{C3365ECD-D822-4462-BC17-3DAF907CBBBA}" srcOrd="15" destOrd="0" presId="urn:microsoft.com/office/officeart/2005/8/layout/cycle5"/>
    <dgm:cxn modelId="{7F0C7818-C50B-4CCA-BD9C-9F4AD702D4F0}" type="presParOf" srcId="{2926A3A1-E8E7-4A8D-994A-DB96CF2014AE}" destId="{7CEF8F05-1033-4A0F-A324-9E355CCA028A}" srcOrd="16" destOrd="0" presId="urn:microsoft.com/office/officeart/2005/8/layout/cycle5"/>
    <dgm:cxn modelId="{05876638-B52E-4D72-9F94-1637242AB4FF}" type="presParOf" srcId="{2926A3A1-E8E7-4A8D-994A-DB96CF2014AE}" destId="{31D6F9BD-FBEF-4DFB-B8C1-34BCE19A80CD}" srcOrd="17" destOrd="0" presId="urn:microsoft.com/office/officeart/2005/8/layout/cycle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3005B1-2781-4946-8D84-ADFD8DD1869B}"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BEA5A284-8E92-4CDD-871F-2844CAB61BBD}">
      <dgm:prSet phldrT="[Text]"/>
      <dgm:spPr>
        <a:solidFill>
          <a:schemeClr val="bg2"/>
        </a:solidFill>
      </dgm:spPr>
      <dgm:t>
        <a:bodyPr/>
        <a:lstStyle/>
        <a:p>
          <a:r>
            <a:rPr lang="en-US" dirty="0" smtClean="0"/>
            <a:t>World Space</a:t>
          </a:r>
          <a:endParaRPr lang="en-US" dirty="0"/>
        </a:p>
      </dgm:t>
    </dgm:pt>
    <dgm:pt modelId="{F3A336F9-A265-4C86-BC1E-B95BB86D6610}" type="parTrans" cxnId="{88A20735-3E4D-410B-8505-D7B48B8769FE}">
      <dgm:prSet/>
      <dgm:spPr/>
      <dgm:t>
        <a:bodyPr/>
        <a:lstStyle/>
        <a:p>
          <a:endParaRPr lang="en-US"/>
        </a:p>
      </dgm:t>
    </dgm:pt>
    <dgm:pt modelId="{72E07723-1EDE-4CBF-905F-ADA1CF3CCDF1}" type="sibTrans" cxnId="{88A20735-3E4D-410B-8505-D7B48B8769FE}">
      <dgm:prSet/>
      <dgm:spPr>
        <a:ln>
          <a:solidFill>
            <a:schemeClr val="bg2"/>
          </a:solidFill>
        </a:ln>
      </dgm:spPr>
      <dgm:t>
        <a:bodyPr/>
        <a:lstStyle/>
        <a:p>
          <a:endParaRPr lang="en-US"/>
        </a:p>
      </dgm:t>
    </dgm:pt>
    <dgm:pt modelId="{9F4AD03C-1522-4456-AD77-B2C87EAACD1C}">
      <dgm:prSet phldrT="[Text]"/>
      <dgm:spPr>
        <a:solidFill>
          <a:schemeClr val="bg2"/>
        </a:solidFill>
      </dgm:spPr>
      <dgm:t>
        <a:bodyPr/>
        <a:lstStyle/>
        <a:p>
          <a:r>
            <a:rPr lang="en-US" dirty="0" smtClean="0"/>
            <a:t>Player’s View</a:t>
          </a:r>
          <a:endParaRPr lang="en-US" dirty="0"/>
        </a:p>
      </dgm:t>
    </dgm:pt>
    <dgm:pt modelId="{4C4054FC-FDA5-4B75-A2C8-BC49BFD0D6D9}" type="parTrans" cxnId="{1E291A28-5376-43AF-ABB4-EF5129877DD9}">
      <dgm:prSet/>
      <dgm:spPr/>
      <dgm:t>
        <a:bodyPr/>
        <a:lstStyle/>
        <a:p>
          <a:endParaRPr lang="en-US"/>
        </a:p>
      </dgm:t>
    </dgm:pt>
    <dgm:pt modelId="{AC34329D-FE60-4D48-AE4E-772A5895BF8E}" type="sibTrans" cxnId="{1E291A28-5376-43AF-ABB4-EF5129877DD9}">
      <dgm:prSet/>
      <dgm:spPr>
        <a:ln>
          <a:solidFill>
            <a:schemeClr val="bg2"/>
          </a:solidFill>
        </a:ln>
      </dgm:spPr>
      <dgm:t>
        <a:bodyPr/>
        <a:lstStyle/>
        <a:p>
          <a:endParaRPr lang="en-US"/>
        </a:p>
      </dgm:t>
    </dgm:pt>
    <dgm:pt modelId="{675BD7EF-79F3-4007-9345-6C5A9AD9369E}">
      <dgm:prSet phldrT="[Text]"/>
      <dgm:spPr>
        <a:solidFill>
          <a:schemeClr val="bg2"/>
        </a:solidFill>
      </dgm:spPr>
      <dgm:t>
        <a:bodyPr/>
        <a:lstStyle/>
        <a:p>
          <a:r>
            <a:rPr lang="en-US" dirty="0" smtClean="0"/>
            <a:t>Screen</a:t>
          </a:r>
          <a:endParaRPr lang="en-US" dirty="0"/>
        </a:p>
      </dgm:t>
    </dgm:pt>
    <dgm:pt modelId="{E23DDA88-15BC-4214-BFB4-6579C2A13486}" type="parTrans" cxnId="{168C6EAA-AFE7-4310-95D9-BA1FB34AB10F}">
      <dgm:prSet/>
      <dgm:spPr/>
      <dgm:t>
        <a:bodyPr/>
        <a:lstStyle/>
        <a:p>
          <a:endParaRPr lang="en-US"/>
        </a:p>
      </dgm:t>
    </dgm:pt>
    <dgm:pt modelId="{653B6D13-B60F-4404-A42C-9BFD785FF778}" type="sibTrans" cxnId="{168C6EAA-AFE7-4310-95D9-BA1FB34AB10F}">
      <dgm:prSet/>
      <dgm:spPr>
        <a:ln>
          <a:solidFill>
            <a:schemeClr val="bg2"/>
          </a:solidFill>
        </a:ln>
      </dgm:spPr>
      <dgm:t>
        <a:bodyPr/>
        <a:lstStyle/>
        <a:p>
          <a:endParaRPr lang="en-US"/>
        </a:p>
      </dgm:t>
    </dgm:pt>
    <dgm:pt modelId="{2AAFB086-0C7D-4362-9C92-058231B28354}">
      <dgm:prSet phldrT="[Text]"/>
      <dgm:spPr>
        <a:solidFill>
          <a:schemeClr val="bg2"/>
        </a:solidFill>
      </dgm:spPr>
      <dgm:t>
        <a:bodyPr/>
        <a:lstStyle/>
        <a:p>
          <a:r>
            <a:rPr lang="en-US" dirty="0" smtClean="0"/>
            <a:t>Sensor</a:t>
          </a:r>
          <a:endParaRPr lang="en-US" dirty="0"/>
        </a:p>
      </dgm:t>
    </dgm:pt>
    <dgm:pt modelId="{660B1C25-DF2A-454C-BBC8-44AEF053A3EF}" type="parTrans" cxnId="{DFE01D23-29FD-4A76-AF7C-A36FE130B2BC}">
      <dgm:prSet/>
      <dgm:spPr/>
      <dgm:t>
        <a:bodyPr/>
        <a:lstStyle/>
        <a:p>
          <a:endParaRPr lang="en-US"/>
        </a:p>
      </dgm:t>
    </dgm:pt>
    <dgm:pt modelId="{ACC9A639-EAD0-4AFE-95C2-5D2304ED34C9}" type="sibTrans" cxnId="{DFE01D23-29FD-4A76-AF7C-A36FE130B2BC}">
      <dgm:prSet/>
      <dgm:spPr>
        <a:ln>
          <a:solidFill>
            <a:schemeClr val="bg2"/>
          </a:solidFill>
        </a:ln>
      </dgm:spPr>
      <dgm:t>
        <a:bodyPr/>
        <a:lstStyle/>
        <a:p>
          <a:endParaRPr lang="en-US"/>
        </a:p>
      </dgm:t>
    </dgm:pt>
    <dgm:pt modelId="{A9334276-07BB-4080-8F20-1B2A0E9FCBDE}" type="pres">
      <dgm:prSet presAssocID="{7A3005B1-2781-4946-8D84-ADFD8DD1869B}" presName="cycle" presStyleCnt="0">
        <dgm:presLayoutVars>
          <dgm:dir/>
          <dgm:resizeHandles val="exact"/>
        </dgm:presLayoutVars>
      </dgm:prSet>
      <dgm:spPr/>
      <dgm:t>
        <a:bodyPr/>
        <a:lstStyle/>
        <a:p>
          <a:endParaRPr lang="en-US"/>
        </a:p>
      </dgm:t>
    </dgm:pt>
    <dgm:pt modelId="{7B817375-50B5-474C-9EC0-F217530B5152}" type="pres">
      <dgm:prSet presAssocID="{9F4AD03C-1522-4456-AD77-B2C87EAACD1C}" presName="node" presStyleLbl="node1" presStyleIdx="0" presStyleCnt="4">
        <dgm:presLayoutVars>
          <dgm:bulletEnabled val="1"/>
        </dgm:presLayoutVars>
      </dgm:prSet>
      <dgm:spPr/>
      <dgm:t>
        <a:bodyPr/>
        <a:lstStyle/>
        <a:p>
          <a:endParaRPr lang="en-US"/>
        </a:p>
      </dgm:t>
    </dgm:pt>
    <dgm:pt modelId="{58AEECF4-119F-4633-A282-E39E507E27A1}" type="pres">
      <dgm:prSet presAssocID="{9F4AD03C-1522-4456-AD77-B2C87EAACD1C}" presName="spNode" presStyleCnt="0"/>
      <dgm:spPr/>
    </dgm:pt>
    <dgm:pt modelId="{B4765A6A-57A9-4AEA-A250-09D46C2F4620}" type="pres">
      <dgm:prSet presAssocID="{AC34329D-FE60-4D48-AE4E-772A5895BF8E}" presName="sibTrans" presStyleLbl="sibTrans1D1" presStyleIdx="0" presStyleCnt="4"/>
      <dgm:spPr/>
      <dgm:t>
        <a:bodyPr/>
        <a:lstStyle/>
        <a:p>
          <a:endParaRPr lang="en-US"/>
        </a:p>
      </dgm:t>
    </dgm:pt>
    <dgm:pt modelId="{05A1322E-B31D-4286-8EFA-76146338BBEA}" type="pres">
      <dgm:prSet presAssocID="{675BD7EF-79F3-4007-9345-6C5A9AD9369E}" presName="node" presStyleLbl="node1" presStyleIdx="1" presStyleCnt="4">
        <dgm:presLayoutVars>
          <dgm:bulletEnabled val="1"/>
        </dgm:presLayoutVars>
      </dgm:prSet>
      <dgm:spPr/>
      <dgm:t>
        <a:bodyPr/>
        <a:lstStyle/>
        <a:p>
          <a:endParaRPr lang="en-US"/>
        </a:p>
      </dgm:t>
    </dgm:pt>
    <dgm:pt modelId="{D038F3A3-CEA8-4FB5-A82F-F2D059C26D3B}" type="pres">
      <dgm:prSet presAssocID="{675BD7EF-79F3-4007-9345-6C5A9AD9369E}" presName="spNode" presStyleCnt="0"/>
      <dgm:spPr/>
    </dgm:pt>
    <dgm:pt modelId="{26D70011-DF04-48FE-8290-71EA8B3CD5DC}" type="pres">
      <dgm:prSet presAssocID="{653B6D13-B60F-4404-A42C-9BFD785FF778}" presName="sibTrans" presStyleLbl="sibTrans1D1" presStyleIdx="1" presStyleCnt="4"/>
      <dgm:spPr/>
      <dgm:t>
        <a:bodyPr/>
        <a:lstStyle/>
        <a:p>
          <a:endParaRPr lang="en-US"/>
        </a:p>
      </dgm:t>
    </dgm:pt>
    <dgm:pt modelId="{A321E598-11F9-4F04-9F2D-1E8D1DE9E912}" type="pres">
      <dgm:prSet presAssocID="{BEA5A284-8E92-4CDD-871F-2844CAB61BBD}" presName="node" presStyleLbl="node1" presStyleIdx="2" presStyleCnt="4">
        <dgm:presLayoutVars>
          <dgm:bulletEnabled val="1"/>
        </dgm:presLayoutVars>
      </dgm:prSet>
      <dgm:spPr/>
      <dgm:t>
        <a:bodyPr/>
        <a:lstStyle/>
        <a:p>
          <a:endParaRPr lang="en-US"/>
        </a:p>
      </dgm:t>
    </dgm:pt>
    <dgm:pt modelId="{CCEE08BA-4AAE-4F0A-AEC3-2C46C655A38B}" type="pres">
      <dgm:prSet presAssocID="{BEA5A284-8E92-4CDD-871F-2844CAB61BBD}" presName="spNode" presStyleCnt="0"/>
      <dgm:spPr/>
    </dgm:pt>
    <dgm:pt modelId="{5173EF3A-9064-4E3F-920E-2586B8B12ADC}" type="pres">
      <dgm:prSet presAssocID="{72E07723-1EDE-4CBF-905F-ADA1CF3CCDF1}" presName="sibTrans" presStyleLbl="sibTrans1D1" presStyleIdx="2" presStyleCnt="4"/>
      <dgm:spPr/>
      <dgm:t>
        <a:bodyPr/>
        <a:lstStyle/>
        <a:p>
          <a:endParaRPr lang="en-US"/>
        </a:p>
      </dgm:t>
    </dgm:pt>
    <dgm:pt modelId="{652C3698-2F4D-4762-A979-FAE82BA7996E}" type="pres">
      <dgm:prSet presAssocID="{2AAFB086-0C7D-4362-9C92-058231B28354}" presName="node" presStyleLbl="node1" presStyleIdx="3" presStyleCnt="4">
        <dgm:presLayoutVars>
          <dgm:bulletEnabled val="1"/>
        </dgm:presLayoutVars>
      </dgm:prSet>
      <dgm:spPr/>
      <dgm:t>
        <a:bodyPr/>
        <a:lstStyle/>
        <a:p>
          <a:endParaRPr lang="en-US"/>
        </a:p>
      </dgm:t>
    </dgm:pt>
    <dgm:pt modelId="{C40EB1BC-5D35-401E-B141-0DE0C4220C93}" type="pres">
      <dgm:prSet presAssocID="{2AAFB086-0C7D-4362-9C92-058231B28354}" presName="spNode" presStyleCnt="0"/>
      <dgm:spPr/>
    </dgm:pt>
    <dgm:pt modelId="{0E0E2BF6-13DC-4B42-A6CD-B6433A2645A8}" type="pres">
      <dgm:prSet presAssocID="{ACC9A639-EAD0-4AFE-95C2-5D2304ED34C9}" presName="sibTrans" presStyleLbl="sibTrans1D1" presStyleIdx="3" presStyleCnt="4"/>
      <dgm:spPr/>
      <dgm:t>
        <a:bodyPr/>
        <a:lstStyle/>
        <a:p>
          <a:endParaRPr lang="en-US"/>
        </a:p>
      </dgm:t>
    </dgm:pt>
  </dgm:ptLst>
  <dgm:cxnLst>
    <dgm:cxn modelId="{713BCD54-35A1-4640-BD72-2E87444E9385}" type="presOf" srcId="{AC34329D-FE60-4D48-AE4E-772A5895BF8E}" destId="{B4765A6A-57A9-4AEA-A250-09D46C2F4620}" srcOrd="0" destOrd="0" presId="urn:microsoft.com/office/officeart/2005/8/layout/cycle5"/>
    <dgm:cxn modelId="{C4CAC889-ABC3-496B-A3E6-9682A04F9196}" type="presOf" srcId="{653B6D13-B60F-4404-A42C-9BFD785FF778}" destId="{26D70011-DF04-48FE-8290-71EA8B3CD5DC}" srcOrd="0" destOrd="0" presId="urn:microsoft.com/office/officeart/2005/8/layout/cycle5"/>
    <dgm:cxn modelId="{88A20735-3E4D-410B-8505-D7B48B8769FE}" srcId="{7A3005B1-2781-4946-8D84-ADFD8DD1869B}" destId="{BEA5A284-8E92-4CDD-871F-2844CAB61BBD}" srcOrd="2" destOrd="0" parTransId="{F3A336F9-A265-4C86-BC1E-B95BB86D6610}" sibTransId="{72E07723-1EDE-4CBF-905F-ADA1CF3CCDF1}"/>
    <dgm:cxn modelId="{122D0C16-2CD6-45F6-80CE-73859EAAEAFF}" type="presOf" srcId="{9F4AD03C-1522-4456-AD77-B2C87EAACD1C}" destId="{7B817375-50B5-474C-9EC0-F217530B5152}" srcOrd="0" destOrd="0" presId="urn:microsoft.com/office/officeart/2005/8/layout/cycle5"/>
    <dgm:cxn modelId="{168C6EAA-AFE7-4310-95D9-BA1FB34AB10F}" srcId="{7A3005B1-2781-4946-8D84-ADFD8DD1869B}" destId="{675BD7EF-79F3-4007-9345-6C5A9AD9369E}" srcOrd="1" destOrd="0" parTransId="{E23DDA88-15BC-4214-BFB4-6579C2A13486}" sibTransId="{653B6D13-B60F-4404-A42C-9BFD785FF778}"/>
    <dgm:cxn modelId="{1E291A28-5376-43AF-ABB4-EF5129877DD9}" srcId="{7A3005B1-2781-4946-8D84-ADFD8DD1869B}" destId="{9F4AD03C-1522-4456-AD77-B2C87EAACD1C}" srcOrd="0" destOrd="0" parTransId="{4C4054FC-FDA5-4B75-A2C8-BC49BFD0D6D9}" sibTransId="{AC34329D-FE60-4D48-AE4E-772A5895BF8E}"/>
    <dgm:cxn modelId="{DA87F48B-A054-46F6-A661-6B88DDB06036}" type="presOf" srcId="{ACC9A639-EAD0-4AFE-95C2-5D2304ED34C9}" destId="{0E0E2BF6-13DC-4B42-A6CD-B6433A2645A8}" srcOrd="0" destOrd="0" presId="urn:microsoft.com/office/officeart/2005/8/layout/cycle5"/>
    <dgm:cxn modelId="{EC57CEE0-D862-4FEF-87AC-63A22EB31DC5}" type="presOf" srcId="{7A3005B1-2781-4946-8D84-ADFD8DD1869B}" destId="{A9334276-07BB-4080-8F20-1B2A0E9FCBDE}" srcOrd="0" destOrd="0" presId="urn:microsoft.com/office/officeart/2005/8/layout/cycle5"/>
    <dgm:cxn modelId="{DFE01D23-29FD-4A76-AF7C-A36FE130B2BC}" srcId="{7A3005B1-2781-4946-8D84-ADFD8DD1869B}" destId="{2AAFB086-0C7D-4362-9C92-058231B28354}" srcOrd="3" destOrd="0" parTransId="{660B1C25-DF2A-454C-BBC8-44AEF053A3EF}" sibTransId="{ACC9A639-EAD0-4AFE-95C2-5D2304ED34C9}"/>
    <dgm:cxn modelId="{E00FE86D-46A8-4B65-A7AF-750D94369244}" type="presOf" srcId="{675BD7EF-79F3-4007-9345-6C5A9AD9369E}" destId="{05A1322E-B31D-4286-8EFA-76146338BBEA}" srcOrd="0" destOrd="0" presId="urn:microsoft.com/office/officeart/2005/8/layout/cycle5"/>
    <dgm:cxn modelId="{38239FB1-7AA1-4C17-A13D-EACFF4B6B350}" type="presOf" srcId="{72E07723-1EDE-4CBF-905F-ADA1CF3CCDF1}" destId="{5173EF3A-9064-4E3F-920E-2586B8B12ADC}" srcOrd="0" destOrd="0" presId="urn:microsoft.com/office/officeart/2005/8/layout/cycle5"/>
    <dgm:cxn modelId="{5F788827-BCF0-41FD-8087-F0EF352DD688}" type="presOf" srcId="{2AAFB086-0C7D-4362-9C92-058231B28354}" destId="{652C3698-2F4D-4762-A979-FAE82BA7996E}" srcOrd="0" destOrd="0" presId="urn:microsoft.com/office/officeart/2005/8/layout/cycle5"/>
    <dgm:cxn modelId="{692A873D-C240-44C6-A942-7EC0745C2ADB}" type="presOf" srcId="{BEA5A284-8E92-4CDD-871F-2844CAB61BBD}" destId="{A321E598-11F9-4F04-9F2D-1E8D1DE9E912}" srcOrd="0" destOrd="0" presId="urn:microsoft.com/office/officeart/2005/8/layout/cycle5"/>
    <dgm:cxn modelId="{BBB78973-D829-4E31-934A-A5024A5E5356}" type="presParOf" srcId="{A9334276-07BB-4080-8F20-1B2A0E9FCBDE}" destId="{7B817375-50B5-474C-9EC0-F217530B5152}" srcOrd="0" destOrd="0" presId="urn:microsoft.com/office/officeart/2005/8/layout/cycle5"/>
    <dgm:cxn modelId="{03BED2C5-9571-4D2F-8F29-AABF5957D5E9}" type="presParOf" srcId="{A9334276-07BB-4080-8F20-1B2A0E9FCBDE}" destId="{58AEECF4-119F-4633-A282-E39E507E27A1}" srcOrd="1" destOrd="0" presId="urn:microsoft.com/office/officeart/2005/8/layout/cycle5"/>
    <dgm:cxn modelId="{77C3E98C-DA2C-41FF-B069-D6FFC83BDA29}" type="presParOf" srcId="{A9334276-07BB-4080-8F20-1B2A0E9FCBDE}" destId="{B4765A6A-57A9-4AEA-A250-09D46C2F4620}" srcOrd="2" destOrd="0" presId="urn:microsoft.com/office/officeart/2005/8/layout/cycle5"/>
    <dgm:cxn modelId="{99E20313-E951-49ED-8B5B-DDAF45E7470D}" type="presParOf" srcId="{A9334276-07BB-4080-8F20-1B2A0E9FCBDE}" destId="{05A1322E-B31D-4286-8EFA-76146338BBEA}" srcOrd="3" destOrd="0" presId="urn:microsoft.com/office/officeart/2005/8/layout/cycle5"/>
    <dgm:cxn modelId="{B7833249-5DE6-497F-92E5-42DDFF3DA11C}" type="presParOf" srcId="{A9334276-07BB-4080-8F20-1B2A0E9FCBDE}" destId="{D038F3A3-CEA8-4FB5-A82F-F2D059C26D3B}" srcOrd="4" destOrd="0" presId="urn:microsoft.com/office/officeart/2005/8/layout/cycle5"/>
    <dgm:cxn modelId="{711B8AE6-F62B-4B01-A3D7-EB3B94F4B865}" type="presParOf" srcId="{A9334276-07BB-4080-8F20-1B2A0E9FCBDE}" destId="{26D70011-DF04-48FE-8290-71EA8B3CD5DC}" srcOrd="5" destOrd="0" presId="urn:microsoft.com/office/officeart/2005/8/layout/cycle5"/>
    <dgm:cxn modelId="{D8978138-F10E-464D-8490-D286E91A2AEA}" type="presParOf" srcId="{A9334276-07BB-4080-8F20-1B2A0E9FCBDE}" destId="{A321E598-11F9-4F04-9F2D-1E8D1DE9E912}" srcOrd="6" destOrd="0" presId="urn:microsoft.com/office/officeart/2005/8/layout/cycle5"/>
    <dgm:cxn modelId="{10494E55-86B4-4AB6-B316-1A6DE029A009}" type="presParOf" srcId="{A9334276-07BB-4080-8F20-1B2A0E9FCBDE}" destId="{CCEE08BA-4AAE-4F0A-AEC3-2C46C655A38B}" srcOrd="7" destOrd="0" presId="urn:microsoft.com/office/officeart/2005/8/layout/cycle5"/>
    <dgm:cxn modelId="{59EBD311-432F-459A-91FF-7676145CFB4A}" type="presParOf" srcId="{A9334276-07BB-4080-8F20-1B2A0E9FCBDE}" destId="{5173EF3A-9064-4E3F-920E-2586B8B12ADC}" srcOrd="8" destOrd="0" presId="urn:microsoft.com/office/officeart/2005/8/layout/cycle5"/>
    <dgm:cxn modelId="{D9F4AFB0-A96A-4677-B864-A57A72C5BC8E}" type="presParOf" srcId="{A9334276-07BB-4080-8F20-1B2A0E9FCBDE}" destId="{652C3698-2F4D-4762-A979-FAE82BA7996E}" srcOrd="9" destOrd="0" presId="urn:microsoft.com/office/officeart/2005/8/layout/cycle5"/>
    <dgm:cxn modelId="{EC36F20A-EDB3-4EFD-A7E6-43B7EFA0C617}" type="presParOf" srcId="{A9334276-07BB-4080-8F20-1B2A0E9FCBDE}" destId="{C40EB1BC-5D35-401E-B141-0DE0C4220C93}" srcOrd="10" destOrd="0" presId="urn:microsoft.com/office/officeart/2005/8/layout/cycle5"/>
    <dgm:cxn modelId="{B74B8D95-E8DB-46B9-A199-47D270EBA3D4}" type="presParOf" srcId="{A9334276-07BB-4080-8F20-1B2A0E9FCBDE}" destId="{0E0E2BF6-13DC-4B42-A6CD-B6433A2645A8}" srcOrd="11" destOrd="0" presId="urn:microsoft.com/office/officeart/2005/8/layout/cycle5"/>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A82052A8-1379-4D60-A764-036283ECC941}">
      <dsp:nvSpPr>
        <dsp:cNvPr id="0" name=""/>
        <dsp:cNvSpPr/>
      </dsp:nvSpPr>
      <dsp:spPr>
        <a:xfrm>
          <a:off x="1654204" y="666"/>
          <a:ext cx="1046103" cy="679967"/>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Player Perception</a:t>
          </a:r>
          <a:endParaRPr lang="en-US" sz="1300" kern="1200" dirty="0"/>
        </a:p>
      </dsp:txBody>
      <dsp:txXfrm>
        <a:off x="1654204" y="666"/>
        <a:ext cx="1046103" cy="679967"/>
      </dsp:txXfrm>
    </dsp:sp>
    <dsp:sp modelId="{B61609B9-CB50-4285-89BD-D15601F64EDB}">
      <dsp:nvSpPr>
        <dsp:cNvPr id="0" name=""/>
        <dsp:cNvSpPr/>
      </dsp:nvSpPr>
      <dsp:spPr>
        <a:xfrm>
          <a:off x="574806" y="340650"/>
          <a:ext cx="3204899" cy="3204899"/>
        </a:xfrm>
        <a:custGeom>
          <a:avLst/>
          <a:gdLst/>
          <a:ahLst/>
          <a:cxnLst/>
          <a:rect l="0" t="0" r="0" b="0"/>
          <a:pathLst>
            <a:path>
              <a:moveTo>
                <a:pt x="2257193" y="139864"/>
              </a:moveTo>
              <a:arcTo wR="1602449" hR="1602449" stAng="17646976" swAng="924421"/>
            </a:path>
          </a:pathLst>
        </a:custGeom>
        <a:noFill/>
        <a:ln w="9525"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74EC49CF-24A2-4BEA-AC53-B32C9424515E}">
      <dsp:nvSpPr>
        <dsp:cNvPr id="0" name=""/>
        <dsp:cNvSpPr/>
      </dsp:nvSpPr>
      <dsp:spPr>
        <a:xfrm>
          <a:off x="3041966" y="801891"/>
          <a:ext cx="1046103" cy="679967"/>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Player Action</a:t>
          </a:r>
          <a:endParaRPr lang="en-US" sz="1300" kern="1200" dirty="0"/>
        </a:p>
      </dsp:txBody>
      <dsp:txXfrm>
        <a:off x="3041966" y="801891"/>
        <a:ext cx="1046103" cy="679967"/>
      </dsp:txXfrm>
    </dsp:sp>
    <dsp:sp modelId="{859A08A4-0F77-4DCF-8BBA-4ABA65BFF22D}">
      <dsp:nvSpPr>
        <dsp:cNvPr id="0" name=""/>
        <dsp:cNvSpPr/>
      </dsp:nvSpPr>
      <dsp:spPr>
        <a:xfrm>
          <a:off x="574806" y="340650"/>
          <a:ext cx="3204899" cy="3204899"/>
        </a:xfrm>
        <a:custGeom>
          <a:avLst/>
          <a:gdLst/>
          <a:ahLst/>
          <a:cxnLst/>
          <a:rect l="0" t="0" r="0" b="0"/>
          <a:pathLst>
            <a:path>
              <a:moveTo>
                <a:pt x="3179910" y="1320560"/>
              </a:moveTo>
              <a:arcTo wR="1602449" hR="1602449" stAng="20992098" swAng="1215803"/>
            </a:path>
          </a:pathLst>
        </a:custGeom>
        <a:noFill/>
        <a:ln w="9525"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7DFAA7F1-F019-4681-A9F3-FB67D3F46FEF}">
      <dsp:nvSpPr>
        <dsp:cNvPr id="0" name=""/>
        <dsp:cNvSpPr/>
      </dsp:nvSpPr>
      <dsp:spPr>
        <a:xfrm>
          <a:off x="3041966" y="2404341"/>
          <a:ext cx="1046103" cy="679967"/>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Designed Motion</a:t>
          </a:r>
          <a:endParaRPr lang="en-US" sz="1300" kern="1200" dirty="0"/>
        </a:p>
      </dsp:txBody>
      <dsp:txXfrm>
        <a:off x="3041966" y="2404341"/>
        <a:ext cx="1046103" cy="679967"/>
      </dsp:txXfrm>
    </dsp:sp>
    <dsp:sp modelId="{AC69B38A-4EBC-44C8-A2F5-8EDD8C5AB63F}">
      <dsp:nvSpPr>
        <dsp:cNvPr id="0" name=""/>
        <dsp:cNvSpPr/>
      </dsp:nvSpPr>
      <dsp:spPr>
        <a:xfrm>
          <a:off x="574806" y="340650"/>
          <a:ext cx="3204899" cy="3204899"/>
        </a:xfrm>
        <a:custGeom>
          <a:avLst/>
          <a:gdLst/>
          <a:ahLst/>
          <a:cxnLst/>
          <a:rect l="0" t="0" r="0" b="0"/>
          <a:pathLst>
            <a:path>
              <a:moveTo>
                <a:pt x="2622235" y="2838524"/>
              </a:moveTo>
              <a:arcTo wR="1602449" hR="1602449" stAng="3028603" swAng="924421"/>
            </a:path>
          </a:pathLst>
        </a:custGeom>
        <a:noFill/>
        <a:ln w="9525"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A8983D1C-C75A-4DF6-8F08-174886E1383E}">
      <dsp:nvSpPr>
        <dsp:cNvPr id="0" name=""/>
        <dsp:cNvSpPr/>
      </dsp:nvSpPr>
      <dsp:spPr>
        <a:xfrm>
          <a:off x="1654204" y="3205565"/>
          <a:ext cx="1046103" cy="679967"/>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Gesture Recognition</a:t>
          </a:r>
          <a:endParaRPr lang="en-US" sz="1300" kern="1200" dirty="0"/>
        </a:p>
      </dsp:txBody>
      <dsp:txXfrm>
        <a:off x="1654204" y="3205565"/>
        <a:ext cx="1046103" cy="679967"/>
      </dsp:txXfrm>
    </dsp:sp>
    <dsp:sp modelId="{A9BD98C7-569C-4709-8387-EB787B58CFB3}">
      <dsp:nvSpPr>
        <dsp:cNvPr id="0" name=""/>
        <dsp:cNvSpPr/>
      </dsp:nvSpPr>
      <dsp:spPr>
        <a:xfrm>
          <a:off x="574806" y="340650"/>
          <a:ext cx="3204899" cy="3204899"/>
        </a:xfrm>
        <a:custGeom>
          <a:avLst/>
          <a:gdLst/>
          <a:ahLst/>
          <a:cxnLst/>
          <a:rect l="0" t="0" r="0" b="0"/>
          <a:pathLst>
            <a:path>
              <a:moveTo>
                <a:pt x="947705" y="3065034"/>
              </a:moveTo>
              <a:arcTo wR="1602449" hR="1602449" stAng="6846976" swAng="924421"/>
            </a:path>
          </a:pathLst>
        </a:custGeom>
        <a:noFill/>
        <a:ln w="9525"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6617DB73-B45A-48D2-B60D-2CD6FFE6B642}">
      <dsp:nvSpPr>
        <dsp:cNvPr id="0" name=""/>
        <dsp:cNvSpPr/>
      </dsp:nvSpPr>
      <dsp:spPr>
        <a:xfrm>
          <a:off x="266442" y="2404341"/>
          <a:ext cx="1046103" cy="679967"/>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Authored Animation</a:t>
          </a:r>
          <a:endParaRPr lang="en-US" sz="1300" kern="1200" dirty="0"/>
        </a:p>
      </dsp:txBody>
      <dsp:txXfrm>
        <a:off x="266442" y="2404341"/>
        <a:ext cx="1046103" cy="679967"/>
      </dsp:txXfrm>
    </dsp:sp>
    <dsp:sp modelId="{D0D8F9E1-40E5-4873-8CA2-D9C329392000}">
      <dsp:nvSpPr>
        <dsp:cNvPr id="0" name=""/>
        <dsp:cNvSpPr/>
      </dsp:nvSpPr>
      <dsp:spPr>
        <a:xfrm>
          <a:off x="574806" y="340650"/>
          <a:ext cx="3204899" cy="3204899"/>
        </a:xfrm>
        <a:custGeom>
          <a:avLst/>
          <a:gdLst/>
          <a:ahLst/>
          <a:cxnLst/>
          <a:rect l="0" t="0" r="0" b="0"/>
          <a:pathLst>
            <a:path>
              <a:moveTo>
                <a:pt x="24988" y="1884338"/>
              </a:moveTo>
              <a:arcTo wR="1602449" hR="1602449" stAng="10192098" swAng="1215803"/>
            </a:path>
          </a:pathLst>
        </a:custGeom>
        <a:noFill/>
        <a:ln w="9525"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 modelId="{C3365ECD-D822-4462-BC17-3DAF907CBBBA}">
      <dsp:nvSpPr>
        <dsp:cNvPr id="0" name=""/>
        <dsp:cNvSpPr/>
      </dsp:nvSpPr>
      <dsp:spPr>
        <a:xfrm>
          <a:off x="266442" y="801891"/>
          <a:ext cx="1046103" cy="679967"/>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Avatar on Screen</a:t>
          </a:r>
          <a:endParaRPr lang="en-US" sz="1300" kern="1200" dirty="0"/>
        </a:p>
      </dsp:txBody>
      <dsp:txXfrm>
        <a:off x="266442" y="801891"/>
        <a:ext cx="1046103" cy="679967"/>
      </dsp:txXfrm>
    </dsp:sp>
    <dsp:sp modelId="{31D6F9BD-FBEF-4DFB-B8C1-34BCE19A80CD}">
      <dsp:nvSpPr>
        <dsp:cNvPr id="0" name=""/>
        <dsp:cNvSpPr/>
      </dsp:nvSpPr>
      <dsp:spPr>
        <a:xfrm>
          <a:off x="574806" y="340650"/>
          <a:ext cx="3204899" cy="3204899"/>
        </a:xfrm>
        <a:custGeom>
          <a:avLst/>
          <a:gdLst/>
          <a:ahLst/>
          <a:cxnLst/>
          <a:rect l="0" t="0" r="0" b="0"/>
          <a:pathLst>
            <a:path>
              <a:moveTo>
                <a:pt x="582664" y="366374"/>
              </a:moveTo>
              <a:arcTo wR="1602449" hR="1602449" stAng="13828603" swAng="924421"/>
            </a:path>
          </a:pathLst>
        </a:custGeom>
        <a:noFill/>
        <a:ln w="9525" cap="flat" cmpd="sng" algn="ctr">
          <a:solidFill>
            <a:schemeClr val="accent2">
              <a:hueOff val="0"/>
              <a:satOff val="0"/>
              <a:lumOff val="0"/>
              <a:alphaOff val="0"/>
            </a:schemeClr>
          </a:solidFill>
          <a:prstDash val="solid"/>
          <a:tailEnd type="arrow"/>
        </a:ln>
        <a:effectLst/>
        <a:scene3d>
          <a:camera prst="orthographicFront"/>
          <a:lightRig rig="threePt" dir="t">
            <a:rot lat="0" lon="0" rev="7500000"/>
          </a:lightRig>
        </a:scene3d>
        <a:sp3d z="-40000" prstMaterial="matte"/>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10/17/2011</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xmlns="" val="28290163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10/17/2011</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xmlns="" val="3124071592"/>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10/17/2011 5:43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10/17/2011 5:43 PM</a:t>
            </a:fld>
            <a:endParaRPr lang="en-US" dirty="0"/>
          </a:p>
        </p:txBody>
      </p:sp>
      <p:sp>
        <p:nvSpPr>
          <p:cNvPr id="6" name="Footer Placeholder 5"/>
          <p:cNvSpPr>
            <a:spLocks noGrp="1"/>
          </p:cNvSpPr>
          <p:nvPr>
            <p:ph type="ftr" sz="quarter" idx="12"/>
          </p:nvPr>
        </p:nvSpPr>
        <p:spPr>
          <a:xfrm>
            <a:off x="0" y="8685213"/>
            <a:ext cx="6172200" cy="457200"/>
          </a:xfrm>
        </p:spPr>
        <p:txBody>
          <a:bodyPr/>
          <a:lstStyle/>
          <a:p>
            <a:r>
              <a:rPr lang="en-US" sz="500" dirty="0" smtClean="0">
                <a:solidFill>
                  <a:srgbClr val="000000"/>
                </a:solidFill>
                <a:latin typeface="Segoe UI" pitchFamily="34" charset="0"/>
              </a:rPr>
              <a:t>© 2007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a:p>
            <a:endParaRPr lang="en-US" sz="500" dirty="0">
              <a:latin typeface="Segoe UI" pitchFamily="34" charset="0"/>
            </a:endParaRPr>
          </a:p>
        </p:txBody>
      </p:sp>
      <p:sp>
        <p:nvSpPr>
          <p:cNvPr id="7" name="Slide Number Placeholder 6"/>
          <p:cNvSpPr>
            <a:spLocks noGrp="1"/>
          </p:cNvSpPr>
          <p:nvPr>
            <p:ph type="sldNum" sz="quarter" idx="13"/>
          </p:nvPr>
        </p:nvSpPr>
        <p:spPr>
          <a:xfrm>
            <a:off x="6172199" y="8685213"/>
            <a:ext cx="684213" cy="457200"/>
          </a:xfrm>
        </p:spPr>
        <p:txBody>
          <a:bodyPr/>
          <a:lstStyle/>
          <a:p>
            <a:fld id="{EC87E0CF-87F6-4B58-B8B8-DCAB2DAAF3CA}"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extLst>
      <p:ext uri="{BB962C8B-B14F-4D97-AF65-F5344CB8AC3E}">
        <p14:creationId xmlns:p14="http://schemas.microsoft.com/office/powerpoint/2010/main" xmlns="" val="30970702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10/17/2011 5:43 PM</a:t>
            </a:fld>
            <a:endParaRPr lang="en-US"/>
          </a:p>
        </p:txBody>
      </p:sp>
      <p:sp>
        <p:nvSpPr>
          <p:cNvPr id="6" name="Footer Placeholder 5"/>
          <p:cNvSpPr>
            <a:spLocks noGrp="1"/>
          </p:cNvSpPr>
          <p:nvPr>
            <p:ph type="ftr" sz="quarter" idx="12"/>
          </p:nvPr>
        </p:nvSpPr>
        <p:spPr/>
        <p:txBody>
          <a:bodyPr/>
          <a:lstStyle/>
          <a:p>
            <a:r>
              <a:rPr lang="en-US" dirty="0" smtClean="0">
                <a:solidFill>
                  <a:srgbClr val="000000"/>
                </a:solidFill>
                <a:latin typeface="Segoe UI" pitchFamily="34" charset="0"/>
              </a:rPr>
              <a:t>© 2009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a:p>
            <a:endParaRPr lang="en-US" dirty="0">
              <a:latin typeface="Segoe UI" pitchFamily="34" charset="0"/>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pPr/>
              <a:t>36</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8</a:t>
            </a:fld>
            <a:endParaRPr lang="en-US" dirty="0"/>
          </a:p>
        </p:txBody>
      </p:sp>
    </p:spTree>
    <p:extLst>
      <p:ext uri="{BB962C8B-B14F-4D97-AF65-F5344CB8AC3E}">
        <p14:creationId xmlns:p14="http://schemas.microsoft.com/office/powerpoint/2010/main" xmlns="" val="2563385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www.xnagamefest.com/"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69964" y="2441448"/>
            <a:ext cx="10242549" cy="758952"/>
          </a:xfrm>
        </p:spPr>
        <p:txBody>
          <a:bodyPr anchor="b">
            <a:noAutofit/>
          </a:bodyPr>
          <a:lstStyle>
            <a:lvl1pPr>
              <a:lnSpc>
                <a:spcPct val="90000"/>
              </a:lnSpc>
              <a:defRPr sz="4800" baseline="0"/>
            </a:lvl1pPr>
          </a:lstStyle>
          <a:p>
            <a:r>
              <a:rPr lang="en-US" smtClean="0"/>
              <a:t>Click to edit Master title style</a:t>
            </a:r>
            <a:endParaRPr lang="en-US" dirty="0"/>
          </a:p>
        </p:txBody>
      </p:sp>
      <p:sp>
        <p:nvSpPr>
          <p:cNvPr id="3" name="Subtitle 2"/>
          <p:cNvSpPr>
            <a:spLocks noGrp="1"/>
          </p:cNvSpPr>
          <p:nvPr>
            <p:ph type="subTitle" idx="1"/>
          </p:nvPr>
        </p:nvSpPr>
        <p:spPr>
          <a:xfrm>
            <a:off x="969964" y="3505200"/>
            <a:ext cx="10242550" cy="463255"/>
          </a:xfrm>
        </p:spPr>
        <p:txBody>
          <a:bodyPr>
            <a:noAutofit/>
          </a:bodyPr>
          <a:lstStyle>
            <a:lvl1pPr marL="0" indent="0" algn="l">
              <a:lnSpc>
                <a:spcPct val="90000"/>
              </a:lnSpc>
              <a:spcBef>
                <a:spcPts val="0"/>
              </a:spcBef>
              <a:buNone/>
              <a:defRPr>
                <a:gradFill>
                  <a:gsLst>
                    <a:gs pos="0">
                      <a:srgbClr val="494949"/>
                    </a:gs>
                    <a:gs pos="100000">
                      <a:srgbClr val="494949"/>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LOSING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Rectangle 13"/>
          <p:cNvSpPr>
            <a:spLocks noChangeArrowheads="1"/>
          </p:cNvSpPr>
          <p:nvPr userDrawn="1"/>
        </p:nvSpPr>
        <p:spPr bwMode="auto">
          <a:xfrm>
            <a:off x="543467" y="1869309"/>
            <a:ext cx="2872596" cy="339725"/>
          </a:xfrm>
          <a:prstGeom prst="rect">
            <a:avLst/>
          </a:prstGeom>
          <a:noFill/>
          <a:ln w="9525">
            <a:noFill/>
            <a:miter lim="800000"/>
            <a:headEnd/>
            <a:tailEnd/>
          </a:ln>
        </p:spPr>
        <p:txBody>
          <a:bodyPr wrap="square">
            <a:spAutoFit/>
          </a:bodyPr>
          <a:lstStyle/>
          <a:p>
            <a:pPr>
              <a:lnSpc>
                <a:spcPct val="90000"/>
              </a:lnSpc>
            </a:pPr>
            <a:r>
              <a:rPr lang="en-US" dirty="0" smtClean="0">
                <a:solidFill>
                  <a:schemeClr val="accent4">
                    <a:lumMod val="75000"/>
                  </a:schemeClr>
                </a:solidFill>
                <a:hlinkClick r:id="rId3"/>
              </a:rPr>
              <a:t>www.microsoft.com</a:t>
            </a:r>
            <a:endParaRPr lang="en-US" dirty="0">
              <a:solidFill>
                <a:schemeClr val="accent4">
                  <a:lumMod val="75000"/>
                </a:schemeClr>
              </a:solidFill>
            </a:endParaRPr>
          </a:p>
        </p:txBody>
      </p:sp>
      <p:sp>
        <p:nvSpPr>
          <p:cNvPr id="3" name="Text Box 11"/>
          <p:cNvSpPr txBox="1">
            <a:spLocks noChangeArrowheads="1"/>
          </p:cNvSpPr>
          <p:nvPr userDrawn="1"/>
        </p:nvSpPr>
        <p:spPr bwMode="auto">
          <a:xfrm>
            <a:off x="560717" y="6015851"/>
            <a:ext cx="11533217" cy="523220"/>
          </a:xfrm>
          <a:prstGeom prst="rect">
            <a:avLst/>
          </a:prstGeom>
          <a:noFill/>
          <a:ln w="12700">
            <a:noFill/>
            <a:miter lim="800000"/>
            <a:headEnd type="none" w="sm" len="sm"/>
            <a:tailEnd type="none" w="sm" len="sm"/>
          </a:ln>
        </p:spPr>
        <p:txBody>
          <a:bodyPr wrap="square">
            <a:spAutoFit/>
          </a:bodyPr>
          <a:lstStyle/>
          <a:p>
            <a:pPr algn="ctr" eaLnBrk="0" hangingPunct="0"/>
            <a:endParaRPr lang="en-US" sz="1100" i="1" dirty="0" smtClean="0">
              <a:gradFill>
                <a:gsLst>
                  <a:gs pos="0">
                    <a:schemeClr val="bg1"/>
                  </a:gs>
                  <a:gs pos="100000">
                    <a:schemeClr val="bg1"/>
                  </a:gs>
                </a:gsLst>
                <a:lin ang="5400000" scaled="0"/>
              </a:gradFill>
              <a:latin typeface="+mn-lt"/>
              <a:cs typeface="Arial" charset="0"/>
            </a:endParaRPr>
          </a:p>
          <a:p>
            <a:pPr eaLnBrk="0" hangingPunct="0"/>
            <a:r>
              <a:rPr lang="en-US" sz="900" dirty="0" smtClean="0">
                <a:gradFill>
                  <a:gsLst>
                    <a:gs pos="0">
                      <a:schemeClr val="bg1"/>
                    </a:gs>
                    <a:gs pos="100000">
                      <a:schemeClr val="bg1"/>
                    </a:gs>
                  </a:gsLst>
                  <a:lin ang="5400000" scaled="0"/>
                </a:gradFill>
                <a:latin typeface="+mn-lt"/>
                <a:cs typeface="Arial" charset="0"/>
              </a:rPr>
              <a:t>© 2011 Microsoft Corporation. All rights reserved.</a:t>
            </a:r>
          </a:p>
          <a:p>
            <a:pPr eaLnBrk="0" hangingPunct="0"/>
            <a:r>
              <a:rPr lang="en-US" sz="800" dirty="0" smtClean="0">
                <a:gradFill>
                  <a:gsLst>
                    <a:gs pos="0">
                      <a:schemeClr val="bg1"/>
                    </a:gs>
                    <a:gs pos="100000">
                      <a:schemeClr val="bg1"/>
                    </a:gs>
                  </a:gsLst>
                  <a:lin ang="5400000" scaled="0"/>
                </a:gradFill>
                <a:latin typeface="+mn-lt"/>
                <a:cs typeface="Arial" charset="0"/>
              </a:rPr>
              <a:t>This </a:t>
            </a:r>
            <a:r>
              <a:rPr lang="en-US" sz="800" dirty="0">
                <a:gradFill>
                  <a:gsLst>
                    <a:gs pos="0">
                      <a:schemeClr val="bg1"/>
                    </a:gs>
                    <a:gs pos="100000">
                      <a:schemeClr val="bg1"/>
                    </a:gs>
                  </a:gsLst>
                  <a:lin ang="5400000" scaled="0"/>
                </a:gradFill>
                <a:latin typeface="+mn-lt"/>
                <a:cs typeface="Arial" charset="0"/>
              </a:rPr>
              <a:t>presentation is for informational purposes only. </a:t>
            </a:r>
            <a:r>
              <a:rPr lang="en-US" sz="800" dirty="0" smtClean="0">
                <a:gradFill>
                  <a:gsLst>
                    <a:gs pos="0">
                      <a:schemeClr val="bg1"/>
                    </a:gs>
                    <a:gs pos="100000">
                      <a:schemeClr val="bg1"/>
                    </a:gs>
                  </a:gsLst>
                  <a:lin ang="5400000" scaled="0"/>
                </a:gradFill>
                <a:latin typeface="+mn-lt"/>
                <a:cs typeface="Arial" charset="0"/>
              </a:rPr>
              <a:t> Microsoft </a:t>
            </a:r>
            <a:r>
              <a:rPr lang="en-US" sz="800" dirty="0">
                <a:gradFill>
                  <a:gsLst>
                    <a:gs pos="0">
                      <a:schemeClr val="bg1"/>
                    </a:gs>
                    <a:gs pos="100000">
                      <a:schemeClr val="bg1"/>
                    </a:gs>
                  </a:gsLst>
                  <a:lin ang="5400000" scaled="0"/>
                </a:gradFill>
                <a:latin typeface="+mn-lt"/>
                <a:cs typeface="Arial" charset="0"/>
              </a:rPr>
              <a:t>makes no warranties, express or implied, in this summary.</a:t>
            </a:r>
          </a:p>
        </p:txBody>
      </p:sp>
    </p:spTree>
    <p:extLst>
      <p:ext uri="{BB962C8B-B14F-4D97-AF65-F5344CB8AC3E}">
        <p14:creationId xmlns:p14="http://schemas.microsoft.com/office/powerpoint/2010/main" xmlns="" val="418420531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19112" y="1447799"/>
            <a:ext cx="11149013" cy="196430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6" name="Text Placeholder 5"/>
          <p:cNvSpPr>
            <a:spLocks noGrp="1"/>
          </p:cNvSpPr>
          <p:nvPr>
            <p:ph type="body" sz="quarter" idx="10"/>
          </p:nvPr>
        </p:nvSpPr>
        <p:spPr>
          <a:xfrm>
            <a:off x="519114" y="1905000"/>
            <a:ext cx="11149012"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889125" y="686053"/>
            <a:ext cx="9323388" cy="1523494"/>
          </a:xfrm>
        </p:spPr>
        <p:txBody>
          <a:bodyPr anchor="ctr" anchorCtr="0">
            <a:noAutofit/>
          </a:bodyPr>
          <a:lstStyle>
            <a:lvl1pPr>
              <a:lnSpc>
                <a:spcPct val="90000"/>
              </a:lnSpc>
              <a:defRPr sz="4800" baseline="0"/>
            </a:lvl1pPr>
          </a:lstStyle>
          <a:p>
            <a:r>
              <a:rPr lang="en-US" smtClean="0"/>
              <a:t>Click to edit Master title style</a:t>
            </a:r>
            <a:endParaRPr lang="en-US" dirty="0"/>
          </a:p>
        </p:txBody>
      </p:sp>
      <p:sp>
        <p:nvSpPr>
          <p:cNvPr id="3" name="Subtitle 2"/>
          <p:cNvSpPr>
            <a:spLocks noGrp="1"/>
          </p:cNvSpPr>
          <p:nvPr>
            <p:ph type="subTitle" idx="1"/>
          </p:nvPr>
        </p:nvSpPr>
        <p:spPr>
          <a:xfrm>
            <a:off x="1889124" y="4344989"/>
            <a:ext cx="9323389" cy="461665"/>
          </a:xfrm>
        </p:spPr>
        <p:txBody>
          <a:bodyPr>
            <a:noAutofit/>
          </a:bodyPr>
          <a:lstStyle>
            <a:lvl1pPr marL="0" indent="0" algn="l">
              <a:lnSpc>
                <a:spcPct val="90000"/>
              </a:lnSpc>
              <a:spcBef>
                <a:spcPts val="0"/>
              </a:spcBef>
              <a:buNone/>
              <a:defRPr>
                <a:gradFill>
                  <a:gsLst>
                    <a:gs pos="0">
                      <a:srgbClr val="494949"/>
                    </a:gs>
                    <a:gs pos="100000">
                      <a:srgbClr val="494949"/>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969964" y="2362200"/>
            <a:ext cx="10242550" cy="1378644"/>
          </a:xfrm>
        </p:spPr>
        <p:txBody>
          <a:bodyPr anchor="t" anchorCtr="0">
            <a:noAutofit/>
            <a:scene3d>
              <a:camera prst="orthographicFront"/>
              <a:lightRig rig="flat" dir="t"/>
            </a:scene3d>
            <a:sp3d>
              <a:contourClr>
                <a:schemeClr val="bg2"/>
              </a:contourClr>
            </a:sp3d>
          </a:bodyPr>
          <a:lstStyle>
            <a:lvl1pPr marL="0" indent="0" algn="l">
              <a:buFont typeface="Arial" pitchFamily="34" charset="0"/>
              <a:buNone/>
              <a:defRPr kumimoji="0" lang="en-US" sz="9600" b="0" i="1" u="none" strike="noStrike" kern="1200" cap="none" spc="-642" normalizeH="0" baseline="0" noProof="0" dirty="0" smtClean="0">
                <a:ln w="11430"/>
                <a:gradFill>
                  <a:gsLst>
                    <a:gs pos="0">
                      <a:srgbClr val="737373"/>
                    </a:gs>
                    <a:gs pos="100000">
                      <a:srgbClr val="737373"/>
                    </a:gs>
                  </a:gsLst>
                  <a:lin ang="5400000"/>
                </a:gradFill>
                <a:effectLst/>
                <a:uLnTx/>
                <a:uFillTx/>
                <a:latin typeface="Segoe UI" pitchFamily="34" charset="0"/>
                <a:ea typeface="+mn-ea"/>
                <a:cs typeface="+mn-cs"/>
              </a:defRPr>
            </a:lvl1pPr>
          </a:lstStyle>
          <a:p>
            <a:pPr lvl="0"/>
            <a:r>
              <a:rPr lang="en-US" dirty="0" smtClean="0"/>
              <a:t>click to…</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6638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19112" y="1447799"/>
            <a:ext cx="11149013"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519112" y="1447799"/>
            <a:ext cx="11149013"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9113" y="1447800"/>
            <a:ext cx="5486400" cy="1705768"/>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725" y="1447800"/>
            <a:ext cx="5486400" cy="1705768"/>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7867" y="2133600"/>
            <a:ext cx="5484971"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1725" y="1447800"/>
            <a:ext cx="5486400" cy="310002"/>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1725" y="2133600"/>
            <a:ext cx="5486400" cy="1578619"/>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0"/>
            <a:ext cx="11149013" cy="6093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9113" y="1447800"/>
            <a:ext cx="11149012"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 id="2147483703" r:id="rId11"/>
    <p:sldLayoutId id="2147483704" r:id="rId12"/>
  </p:sldLayoutIdLst>
  <p:transition>
    <p:fade/>
  </p:transition>
  <p:txStyles>
    <p:titleStyle>
      <a:lvl1pPr algn="l" defTabSz="914363" rtl="0" eaLnBrk="1" latinLnBrk="0" hangingPunct="1">
        <a:lnSpc>
          <a:spcPct val="90000"/>
        </a:lnSpc>
        <a:spcBef>
          <a:spcPct val="0"/>
        </a:spcBef>
        <a:buNone/>
        <a:defRPr lang="en-US" sz="4400" b="0" kern="1200" cap="none" spc="-100" baseline="0" dirty="0" smtClean="0">
          <a:ln w="3175">
            <a:noFill/>
          </a:ln>
          <a:gradFill flip="none" rotWithShape="1">
            <a:gsLst>
              <a:gs pos="0">
                <a:srgbClr val="F4793A"/>
              </a:gs>
              <a:gs pos="100000">
                <a:srgbClr val="F4793A"/>
              </a:gs>
            </a:gsLst>
            <a:lin ang="5400000" scaled="0"/>
            <a:tileRect/>
          </a:gradFill>
          <a:effectLst>
            <a:outerShdw blurRad="38100" dist="38100" dir="2700000" algn="tl">
              <a:srgbClr val="000000">
                <a:alpha val="43137"/>
              </a:srgbClr>
            </a:outerShdw>
          </a:effectLst>
          <a:latin typeface="+mj-lt"/>
          <a:ea typeface="+mn-ea"/>
          <a:cs typeface="Arial" charset="0"/>
        </a:defRPr>
      </a:lvl1pPr>
    </p:titleStyle>
    <p:bodyStyle>
      <a:lvl1pPr marL="460375" indent="-460375" algn="l" defTabSz="914363" rtl="0" eaLnBrk="1" latinLnBrk="0" hangingPunct="1">
        <a:lnSpc>
          <a:spcPct val="90000"/>
        </a:lnSpc>
        <a:spcBef>
          <a:spcPct val="20000"/>
        </a:spcBef>
        <a:buClr>
          <a:srgbClr val="2D7CCF"/>
        </a:buClr>
        <a:buSzPct val="90000"/>
        <a:buFont typeface="Arial" pitchFamily="34" charset="0"/>
        <a:buChar char="•"/>
        <a:defRPr sz="3200" kern="1200">
          <a:gradFill>
            <a:gsLst>
              <a:gs pos="0">
                <a:schemeClr val="tx1">
                  <a:lumMod val="75000"/>
                  <a:lumOff val="25000"/>
                </a:schemeClr>
              </a:gs>
              <a:gs pos="100000">
                <a:schemeClr val="tx1">
                  <a:lumMod val="75000"/>
                  <a:lumOff val="25000"/>
                </a:schemeClr>
              </a:gs>
            </a:gsLst>
            <a:lin ang="5400000" scaled="0"/>
          </a:gradFill>
          <a:latin typeface="+mn-lt"/>
          <a:ea typeface="+mn-ea"/>
          <a:cs typeface="+mn-cs"/>
        </a:defRPr>
      </a:lvl1pPr>
      <a:lvl2pPr marL="855663" indent="-395288" algn="l" defTabSz="914363" rtl="0" eaLnBrk="1" latinLnBrk="0" hangingPunct="1">
        <a:lnSpc>
          <a:spcPct val="90000"/>
        </a:lnSpc>
        <a:spcBef>
          <a:spcPct val="20000"/>
        </a:spcBef>
        <a:buClr>
          <a:srgbClr val="2D7CCF"/>
        </a:buClr>
        <a:buSzPct val="90000"/>
        <a:buFont typeface="Arial" pitchFamily="34" charset="0"/>
        <a:buChar char="•"/>
        <a:defRPr sz="2800" kern="1200">
          <a:gradFill>
            <a:gsLst>
              <a:gs pos="0">
                <a:schemeClr val="tx1">
                  <a:lumMod val="75000"/>
                  <a:lumOff val="25000"/>
                </a:schemeClr>
              </a:gs>
              <a:gs pos="100000">
                <a:schemeClr val="tx1">
                  <a:lumMod val="75000"/>
                  <a:lumOff val="25000"/>
                </a:schemeClr>
              </a:gs>
            </a:gsLst>
            <a:lin ang="5400000" scaled="0"/>
          </a:gradFill>
          <a:latin typeface="+mn-lt"/>
          <a:ea typeface="+mn-ea"/>
          <a:cs typeface="+mn-cs"/>
        </a:defRPr>
      </a:lvl2pPr>
      <a:lvl3pPr marL="1258888" indent="-403225" algn="l" defTabSz="914363" rtl="0" eaLnBrk="1" latinLnBrk="0" hangingPunct="1">
        <a:lnSpc>
          <a:spcPct val="90000"/>
        </a:lnSpc>
        <a:spcBef>
          <a:spcPct val="20000"/>
        </a:spcBef>
        <a:buClr>
          <a:srgbClr val="2D7CCF"/>
        </a:buClr>
        <a:buSzPct val="90000"/>
        <a:buFont typeface="Arial" pitchFamily="34" charset="0"/>
        <a:buChar char="•"/>
        <a:defRPr sz="2400" kern="1200">
          <a:gradFill>
            <a:gsLst>
              <a:gs pos="0">
                <a:schemeClr val="tx1">
                  <a:lumMod val="75000"/>
                  <a:lumOff val="25000"/>
                </a:schemeClr>
              </a:gs>
              <a:gs pos="100000">
                <a:schemeClr val="tx1">
                  <a:lumMod val="75000"/>
                  <a:lumOff val="25000"/>
                </a:schemeClr>
              </a:gs>
            </a:gsLst>
            <a:lin ang="5400000" scaled="0"/>
          </a:gradFill>
          <a:latin typeface="+mn-lt"/>
          <a:ea typeface="+mn-ea"/>
          <a:cs typeface="+mn-cs"/>
        </a:defRPr>
      </a:lvl3pPr>
      <a:lvl4pPr marL="1604963" indent="-346075" algn="l" defTabSz="914363" rtl="0" eaLnBrk="1" latinLnBrk="0" hangingPunct="1">
        <a:lnSpc>
          <a:spcPct val="90000"/>
        </a:lnSpc>
        <a:spcBef>
          <a:spcPct val="20000"/>
        </a:spcBef>
        <a:buClr>
          <a:srgbClr val="2D7CCF"/>
        </a:buClr>
        <a:buSzPct val="90000"/>
        <a:buFont typeface="Arial" pitchFamily="34" charset="0"/>
        <a:buChar char="•"/>
        <a:defRPr sz="2000" kern="1200">
          <a:gradFill>
            <a:gsLst>
              <a:gs pos="0">
                <a:schemeClr val="tx1">
                  <a:lumMod val="75000"/>
                  <a:lumOff val="25000"/>
                </a:schemeClr>
              </a:gs>
              <a:gs pos="100000">
                <a:schemeClr val="tx1">
                  <a:lumMod val="75000"/>
                  <a:lumOff val="25000"/>
                </a:schemeClr>
              </a:gs>
            </a:gsLst>
            <a:lin ang="5400000" scaled="0"/>
          </a:gradFill>
          <a:latin typeface="+mn-lt"/>
          <a:ea typeface="+mn-ea"/>
          <a:cs typeface="+mn-cs"/>
        </a:defRPr>
      </a:lvl4pPr>
      <a:lvl5pPr marL="1941513" indent="-336550" algn="l" defTabSz="914363" rtl="0" eaLnBrk="1" latinLnBrk="0" hangingPunct="1">
        <a:lnSpc>
          <a:spcPct val="90000"/>
        </a:lnSpc>
        <a:spcBef>
          <a:spcPct val="20000"/>
        </a:spcBef>
        <a:buClr>
          <a:srgbClr val="2D7CCF"/>
        </a:buClr>
        <a:buSzPct val="90000"/>
        <a:buFont typeface="Arial" pitchFamily="34" charset="0"/>
        <a:buChar char="•"/>
        <a:defRPr sz="2000" kern="1200">
          <a:gradFill>
            <a:gsLst>
              <a:gs pos="0">
                <a:schemeClr val="tx1">
                  <a:lumMod val="75000"/>
                  <a:lumOff val="25000"/>
                </a:schemeClr>
              </a:gs>
              <a:gs pos="100000">
                <a:schemeClr val="tx1">
                  <a:lumMod val="75000"/>
                  <a:lumOff val="25000"/>
                </a:schemeClr>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112" y="228601"/>
            <a:ext cx="11149013" cy="60939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19114" y="1905000"/>
            <a:ext cx="11149011"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21" r:id="rId1"/>
  </p:sldLayoutIdLst>
  <p:transition>
    <p:fade/>
  </p:transition>
  <p:txStyles>
    <p:titleStyle>
      <a:lvl1pPr algn="l" defTabSz="914363" rtl="0" eaLnBrk="1" latinLnBrk="0" hangingPunct="1">
        <a:lnSpc>
          <a:spcPct val="90000"/>
        </a:lnSpc>
        <a:spcBef>
          <a:spcPct val="0"/>
        </a:spcBef>
        <a:buNone/>
        <a:defRPr lang="en-US" sz="4400" b="0" kern="1200" cap="none" spc="-100" baseline="0" dirty="0">
          <a:ln w="3175">
            <a:noFill/>
          </a:ln>
          <a:gradFill flip="none" rotWithShape="1">
            <a:gsLst>
              <a:gs pos="0">
                <a:srgbClr val="F4793A"/>
              </a:gs>
              <a:gs pos="100000">
                <a:srgbClr val="F4793A"/>
              </a:gs>
            </a:gsLst>
            <a:lin ang="5400000" scaled="0"/>
            <a:tileRect/>
          </a:gradFill>
          <a:effectLst>
            <a:outerShdw blurRad="38100" dist="38100" dir="2700000" algn="tl">
              <a:srgbClr val="000000">
                <a:alpha val="43137"/>
              </a:srgb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nsolas"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nsolas"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nsolas"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9.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Augmentation: Anticipation</a:t>
            </a:r>
            <a:br>
              <a:rPr lang="en-US" dirty="0" smtClean="0"/>
            </a:br>
            <a:r>
              <a:rPr lang="en-US" dirty="0" smtClean="0">
                <a:solidFill>
                  <a:schemeClr val="accent3"/>
                </a:solidFill>
              </a:rPr>
              <a:t>Approaches to Pose Blending</a:t>
            </a: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5318379"/>
          </a:xfrm>
        </p:spPr>
        <p:txBody>
          <a:bodyPr/>
          <a:lstStyle/>
          <a:p>
            <a:endParaRPr lang="en-US" dirty="0" smtClean="0"/>
          </a:p>
          <a:p>
            <a:r>
              <a:rPr lang="en-US" dirty="0" smtClean="0"/>
              <a:t>Procedural Body Axis Metrics</a:t>
            </a:r>
          </a:p>
          <a:p>
            <a:pPr lvl="1"/>
            <a:r>
              <a:rPr lang="en-US" dirty="0" smtClean="0"/>
              <a:t>Ex</a:t>
            </a:r>
            <a:r>
              <a:rPr lang="en-US" dirty="0"/>
              <a:t>: </a:t>
            </a:r>
            <a:r>
              <a:rPr lang="en-US" b="1" dirty="0" err="1" smtClean="0">
                <a:latin typeface="Segoe UI Semibold" pitchFamily="34" charset="0"/>
              </a:rPr>
              <a:t>anim_input</a:t>
            </a:r>
            <a:r>
              <a:rPr lang="en-US" b="1" dirty="0" smtClean="0">
                <a:latin typeface="Segoe UI Semibold" pitchFamily="34" charset="0"/>
              </a:rPr>
              <a:t> = ( </a:t>
            </a:r>
            <a:r>
              <a:rPr lang="en-US" b="1" dirty="0" err="1">
                <a:latin typeface="Segoe UI Semibold" pitchFamily="34" charset="0"/>
              </a:rPr>
              <a:t>hand.x</a:t>
            </a:r>
            <a:r>
              <a:rPr lang="en-US" b="1" dirty="0">
                <a:latin typeface="Segoe UI Semibold" pitchFamily="34" charset="0"/>
              </a:rPr>
              <a:t> – </a:t>
            </a:r>
            <a:r>
              <a:rPr lang="en-US" b="1" dirty="0" err="1">
                <a:latin typeface="Segoe UI Semibold" pitchFamily="34" charset="0"/>
              </a:rPr>
              <a:t>shoulder.x</a:t>
            </a:r>
            <a:r>
              <a:rPr lang="en-US" b="1" dirty="0">
                <a:latin typeface="Segoe UI Semibold" pitchFamily="34" charset="0"/>
              </a:rPr>
              <a:t> ) / </a:t>
            </a:r>
            <a:r>
              <a:rPr lang="en-US" b="1" dirty="0" err="1" smtClean="0">
                <a:latin typeface="Segoe UI Semibold" pitchFamily="34" charset="0"/>
              </a:rPr>
              <a:t>arm_length</a:t>
            </a:r>
            <a:endParaRPr lang="en-US" b="1" dirty="0" smtClean="0">
              <a:latin typeface="Segoe UI Semibold" pitchFamily="34" charset="0"/>
            </a:endParaRPr>
          </a:p>
          <a:p>
            <a:pPr lvl="1"/>
            <a:r>
              <a:rPr lang="en-US" dirty="0" smtClean="0"/>
              <a:t>Pros: </a:t>
            </a:r>
          </a:p>
          <a:p>
            <a:pPr lvl="2"/>
            <a:r>
              <a:rPr lang="en-US" dirty="0" smtClean="0"/>
              <a:t>Programmers first thought, easy to code, easy to debug later</a:t>
            </a:r>
          </a:p>
          <a:p>
            <a:pPr lvl="2"/>
            <a:r>
              <a:rPr lang="en-US" dirty="0" smtClean="0"/>
              <a:t>Fully customizable for smoothing and stabilization</a:t>
            </a:r>
          </a:p>
          <a:p>
            <a:pPr lvl="1"/>
            <a:r>
              <a:rPr lang="en-US" dirty="0" smtClean="0"/>
              <a:t>Cons:</a:t>
            </a:r>
          </a:p>
          <a:p>
            <a:pPr lvl="2"/>
            <a:r>
              <a:rPr lang="en-US" dirty="0"/>
              <a:t>Programmers required to author, explain, tune, etc.</a:t>
            </a:r>
          </a:p>
          <a:p>
            <a:pPr lvl="2"/>
            <a:r>
              <a:rPr lang="en-US" dirty="0"/>
              <a:t>Often not </a:t>
            </a:r>
            <a:r>
              <a:rPr lang="en-US" dirty="0" smtClean="0"/>
              <a:t>ergonomic, arm response is not linear across space</a:t>
            </a:r>
            <a:endParaRPr lang="en-US" dirty="0"/>
          </a:p>
          <a:p>
            <a:pPr lvl="2"/>
            <a:r>
              <a:rPr lang="en-US" dirty="0" smtClean="0"/>
              <a:t>Not connected with the blend tree, correlation difficult to ensure </a:t>
            </a:r>
          </a:p>
          <a:p>
            <a:pPr lvl="2"/>
            <a:r>
              <a:rPr lang="en-US" dirty="0" smtClean="0"/>
              <a:t>Easy to forget or </a:t>
            </a:r>
            <a:r>
              <a:rPr lang="en-US" dirty="0" err="1" smtClean="0"/>
              <a:t>mis</a:t>
            </a:r>
            <a:r>
              <a:rPr lang="en-US" dirty="0" smtClean="0"/>
              <a:t>-implement body normalization</a:t>
            </a:r>
          </a:p>
          <a:p>
            <a:pPr lvl="1"/>
            <a:endParaRPr lang="en-US" dirty="0" smtClean="0"/>
          </a:p>
        </p:txBody>
      </p:sp>
    </p:spTree>
    <p:extLst>
      <p:ext uri="{BB962C8B-B14F-4D97-AF65-F5344CB8AC3E}">
        <p14:creationId xmlns:p14="http://schemas.microsoft.com/office/powerpoint/2010/main" xmlns="" val="159030440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Augmentation: Anticipation</a:t>
            </a:r>
            <a:br>
              <a:rPr lang="en-US" dirty="0" smtClean="0"/>
            </a:br>
            <a:r>
              <a:rPr lang="en-US" dirty="0" smtClean="0">
                <a:solidFill>
                  <a:schemeClr val="accent3"/>
                </a:solidFill>
              </a:rPr>
              <a:t>Approaches to Pose Blending</a:t>
            </a: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4789003"/>
          </a:xfrm>
        </p:spPr>
        <p:txBody>
          <a:bodyPr/>
          <a:lstStyle/>
          <a:p>
            <a:pPr marL="460375" lvl="1" indent="0">
              <a:buNone/>
            </a:pPr>
            <a:endParaRPr lang="en-US" dirty="0" smtClean="0"/>
          </a:p>
          <a:p>
            <a:r>
              <a:rPr lang="en-US" dirty="0" smtClean="0"/>
              <a:t>Reference Blend Weighting</a:t>
            </a:r>
          </a:p>
          <a:p>
            <a:pPr lvl="1"/>
            <a:r>
              <a:rPr lang="en-US" dirty="0" smtClean="0"/>
              <a:t>Ex: </a:t>
            </a:r>
            <a:r>
              <a:rPr lang="en-US" b="1" dirty="0" err="1">
                <a:latin typeface="Segoe UI Semibold" pitchFamily="34" charset="0"/>
              </a:rPr>
              <a:t>anim_input</a:t>
            </a:r>
            <a:r>
              <a:rPr lang="en-US" b="1" dirty="0">
                <a:latin typeface="Segoe UI Semibold" pitchFamily="34" charset="0"/>
              </a:rPr>
              <a:t> = </a:t>
            </a:r>
            <a:r>
              <a:rPr lang="en-US" b="1" dirty="0" smtClean="0">
                <a:latin typeface="Segoe UI Semibold" pitchFamily="34" charset="0"/>
              </a:rPr>
              <a:t>weights( pose_0:N, </a:t>
            </a:r>
            <a:r>
              <a:rPr lang="en-US" b="1" dirty="0" err="1" smtClean="0">
                <a:latin typeface="Segoe UI Semibold" pitchFamily="34" charset="0"/>
              </a:rPr>
              <a:t>user_pose</a:t>
            </a:r>
            <a:r>
              <a:rPr lang="en-US" b="1" dirty="0" smtClean="0">
                <a:latin typeface="Segoe UI Semibold" pitchFamily="34" charset="0"/>
              </a:rPr>
              <a:t> )</a:t>
            </a:r>
          </a:p>
          <a:p>
            <a:pPr lvl="2"/>
            <a:r>
              <a:rPr lang="en-US" dirty="0" smtClean="0"/>
              <a:t>Hierarchical distance between selected joints as a good weighting metric</a:t>
            </a:r>
          </a:p>
          <a:p>
            <a:pPr lvl="1"/>
            <a:r>
              <a:rPr lang="en-US" dirty="0" smtClean="0"/>
              <a:t>Pros:</a:t>
            </a:r>
          </a:p>
          <a:p>
            <a:pPr lvl="2"/>
            <a:r>
              <a:rPr lang="en-US" dirty="0" smtClean="0"/>
              <a:t>Data-driven allowing real-time physical authoring, blend tree coherence</a:t>
            </a:r>
          </a:p>
          <a:p>
            <a:pPr lvl="2"/>
            <a:r>
              <a:rPr lang="en-US" dirty="0" smtClean="0"/>
              <a:t>Supports complex sets of poses that are ergonomically referenced</a:t>
            </a:r>
          </a:p>
          <a:p>
            <a:pPr lvl="2"/>
            <a:r>
              <a:rPr lang="en-US" dirty="0" smtClean="0"/>
              <a:t>Programmers not required, can even run on animation content</a:t>
            </a:r>
          </a:p>
          <a:p>
            <a:pPr lvl="1"/>
            <a:r>
              <a:rPr lang="en-US" dirty="0" smtClean="0"/>
              <a:t>Cons:</a:t>
            </a:r>
          </a:p>
          <a:p>
            <a:pPr lvl="2"/>
            <a:r>
              <a:rPr lang="en-US" dirty="0" smtClean="0"/>
              <a:t>Programmers can’t “eyeball” the code to spot the bug</a:t>
            </a:r>
            <a:endParaRPr lang="en-US" dirty="0"/>
          </a:p>
          <a:p>
            <a:pPr lvl="2"/>
            <a:r>
              <a:rPr lang="en-US" dirty="0" smtClean="0"/>
              <a:t>Traditional data-driven issues such as specialization and formatting</a:t>
            </a:r>
          </a:p>
        </p:txBody>
      </p:sp>
    </p:spTree>
    <p:extLst>
      <p:ext uri="{BB962C8B-B14F-4D97-AF65-F5344CB8AC3E}">
        <p14:creationId xmlns:p14="http://schemas.microsoft.com/office/powerpoint/2010/main" xmlns="" val="323015695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Augmentation: Anticipation</a:t>
            </a:r>
            <a:br>
              <a:rPr lang="en-US" dirty="0" smtClean="0"/>
            </a:br>
            <a:r>
              <a:rPr lang="en-US" dirty="0" smtClean="0">
                <a:solidFill>
                  <a:schemeClr val="accent3"/>
                </a:solidFill>
              </a:rPr>
              <a:t>Approaches to Pose Blending</a:t>
            </a: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4555093"/>
          </a:xfrm>
        </p:spPr>
        <p:txBody>
          <a:bodyPr/>
          <a:lstStyle/>
          <a:p>
            <a:pPr lvl="1"/>
            <a:r>
              <a:rPr lang="en-US" sz="2000" b="1" dirty="0" err="1" smtClean="0">
                <a:latin typeface="Consolas" pitchFamily="49" charset="0"/>
                <a:cs typeface="Consolas" pitchFamily="49" charset="0"/>
              </a:rPr>
              <a:t>pose_distance</a:t>
            </a:r>
            <a:r>
              <a:rPr lang="en-US" sz="2000" dirty="0">
                <a:latin typeface="Consolas" pitchFamily="49" charset="0"/>
                <a:cs typeface="Consolas" pitchFamily="49" charset="0"/>
              </a:rPr>
              <a:t>( </a:t>
            </a:r>
            <a:r>
              <a:rPr lang="en-US" sz="2000" dirty="0" err="1">
                <a:latin typeface="Consolas" pitchFamily="49" charset="0"/>
                <a:cs typeface="Consolas" pitchFamily="49" charset="0"/>
              </a:rPr>
              <a:t>ref_pose</a:t>
            </a:r>
            <a:r>
              <a:rPr lang="en-US" sz="2000" dirty="0">
                <a:latin typeface="Consolas" pitchFamily="49" charset="0"/>
                <a:cs typeface="Consolas" pitchFamily="49" charset="0"/>
              </a:rPr>
              <a:t>, </a:t>
            </a:r>
            <a:r>
              <a:rPr lang="en-US" sz="2000" dirty="0" err="1">
                <a:latin typeface="Consolas" pitchFamily="49" charset="0"/>
                <a:cs typeface="Consolas" pitchFamily="49" charset="0"/>
              </a:rPr>
              <a:t>user_pose</a:t>
            </a:r>
            <a:r>
              <a:rPr lang="en-US" sz="2000" dirty="0">
                <a:latin typeface="Consolas" pitchFamily="49" charset="0"/>
                <a:cs typeface="Consolas" pitchFamily="49" charset="0"/>
              </a:rPr>
              <a:t>, </a:t>
            </a:r>
            <a:r>
              <a:rPr lang="en-US" sz="2000" dirty="0" err="1" smtClean="0">
                <a:latin typeface="Consolas" pitchFamily="49" charset="0"/>
                <a:cs typeface="Consolas" pitchFamily="49" charset="0"/>
              </a:rPr>
              <a:t>joint_selection</a:t>
            </a:r>
            <a:r>
              <a:rPr lang="en-US" sz="2000" dirty="0" smtClean="0">
                <a:latin typeface="Consolas" pitchFamily="49" charset="0"/>
                <a:cs typeface="Consolas" pitchFamily="49" charset="0"/>
              </a:rPr>
              <a:t> )</a:t>
            </a:r>
          </a:p>
          <a:p>
            <a:pPr lvl="2"/>
            <a:r>
              <a:rPr lang="en-US" sz="2000" dirty="0">
                <a:latin typeface="Consolas" pitchFamily="49" charset="0"/>
                <a:cs typeface="Consolas" pitchFamily="49" charset="0"/>
              </a:rPr>
              <a:t>For each joint in </a:t>
            </a:r>
            <a:r>
              <a:rPr lang="en-US" sz="2000" dirty="0" err="1">
                <a:latin typeface="Consolas" pitchFamily="49" charset="0"/>
                <a:cs typeface="Consolas" pitchFamily="49" charset="0"/>
              </a:rPr>
              <a:t>joint_selection</a:t>
            </a:r>
            <a:endParaRPr lang="en-US" sz="2000" dirty="0">
              <a:latin typeface="Consolas" pitchFamily="49" charset="0"/>
              <a:cs typeface="Consolas" pitchFamily="49" charset="0"/>
            </a:endParaRPr>
          </a:p>
          <a:p>
            <a:pPr lvl="2"/>
            <a:r>
              <a:rPr lang="en-US" sz="2000" dirty="0">
                <a:latin typeface="Consolas" pitchFamily="49" charset="0"/>
                <a:cs typeface="Consolas" pitchFamily="49" charset="0"/>
              </a:rPr>
              <a:t>Find </a:t>
            </a:r>
            <a:r>
              <a:rPr lang="en-US" sz="2000" dirty="0" smtClean="0">
                <a:latin typeface="Consolas" pitchFamily="49" charset="0"/>
                <a:cs typeface="Consolas" pitchFamily="49" charset="0"/>
              </a:rPr>
              <a:t>next selected parent while summing </a:t>
            </a:r>
            <a:r>
              <a:rPr lang="en-US" sz="2000" dirty="0">
                <a:latin typeface="Consolas" pitchFamily="49" charset="0"/>
                <a:cs typeface="Consolas" pitchFamily="49" charset="0"/>
              </a:rPr>
              <a:t>_</a:t>
            </a:r>
            <a:r>
              <a:rPr lang="en-US" sz="2000" dirty="0" smtClean="0">
                <a:latin typeface="Consolas" pitchFamily="49" charset="0"/>
                <a:cs typeface="Consolas" pitchFamily="49" charset="0"/>
              </a:rPr>
              <a:t>offset </a:t>
            </a:r>
            <a:r>
              <a:rPr lang="en-US" sz="2000" dirty="0">
                <a:latin typeface="Consolas" pitchFamily="49" charset="0"/>
                <a:cs typeface="Consolas" pitchFamily="49" charset="0"/>
              </a:rPr>
              <a:t>and </a:t>
            </a:r>
            <a:r>
              <a:rPr lang="en-US" sz="2000" dirty="0" smtClean="0">
                <a:latin typeface="Consolas" pitchFamily="49" charset="0"/>
                <a:cs typeface="Consolas" pitchFamily="49" charset="0"/>
              </a:rPr>
              <a:t>limb _length</a:t>
            </a:r>
          </a:p>
          <a:p>
            <a:pPr lvl="2"/>
            <a:r>
              <a:rPr lang="en-US" sz="2000" dirty="0" smtClean="0">
                <a:latin typeface="Consolas" pitchFamily="49" charset="0"/>
                <a:cs typeface="Consolas" pitchFamily="49" charset="0"/>
              </a:rPr>
              <a:t>Distance += length( ( </a:t>
            </a:r>
            <a:r>
              <a:rPr lang="en-US" sz="2000" dirty="0" err="1" smtClean="0">
                <a:latin typeface="Consolas" pitchFamily="49" charset="0"/>
                <a:cs typeface="Consolas" pitchFamily="49" charset="0"/>
              </a:rPr>
              <a:t>ref_offset</a:t>
            </a:r>
            <a:r>
              <a:rPr lang="en-US" sz="2000" dirty="0" smtClean="0">
                <a:latin typeface="Consolas" pitchFamily="49" charset="0"/>
                <a:cs typeface="Consolas" pitchFamily="49" charset="0"/>
              </a:rPr>
              <a:t> * ( </a:t>
            </a:r>
            <a:r>
              <a:rPr lang="en-US" sz="2000" dirty="0" err="1" smtClean="0">
                <a:latin typeface="Consolas" pitchFamily="49" charset="0"/>
                <a:cs typeface="Consolas" pitchFamily="49" charset="0"/>
              </a:rPr>
              <a:t>user_length</a:t>
            </a:r>
            <a:r>
              <a:rPr lang="en-US" sz="2000" dirty="0" smtClean="0">
                <a:latin typeface="Consolas" pitchFamily="49" charset="0"/>
                <a:cs typeface="Consolas" pitchFamily="49" charset="0"/>
              </a:rPr>
              <a:t> / </a:t>
            </a:r>
            <a:r>
              <a:rPr lang="en-US" sz="2000" dirty="0" err="1" smtClean="0">
                <a:latin typeface="Consolas" pitchFamily="49" charset="0"/>
                <a:cs typeface="Consolas" pitchFamily="49" charset="0"/>
              </a:rPr>
              <a:t>ref_length</a:t>
            </a:r>
            <a:r>
              <a:rPr lang="en-US" sz="2000" dirty="0" smtClean="0">
                <a:latin typeface="Consolas" pitchFamily="49" charset="0"/>
                <a:cs typeface="Consolas" pitchFamily="49" charset="0"/>
              </a:rPr>
              <a:t> ) ) – </a:t>
            </a:r>
            <a:r>
              <a:rPr lang="en-US" sz="2000" dirty="0" err="1" smtClean="0">
                <a:latin typeface="Consolas" pitchFamily="49" charset="0"/>
                <a:cs typeface="Consolas" pitchFamily="49" charset="0"/>
              </a:rPr>
              <a:t>user_offset</a:t>
            </a:r>
            <a:r>
              <a:rPr lang="en-US" sz="2000" dirty="0" smtClean="0">
                <a:latin typeface="Consolas" pitchFamily="49" charset="0"/>
                <a:cs typeface="Consolas" pitchFamily="49" charset="0"/>
              </a:rPr>
              <a:t> )</a:t>
            </a:r>
          </a:p>
          <a:p>
            <a:pPr lvl="2"/>
            <a:r>
              <a:rPr lang="en-US" sz="2000" dirty="0">
                <a:latin typeface="Consolas" pitchFamily="49" charset="0"/>
                <a:cs typeface="Consolas" pitchFamily="49" charset="0"/>
              </a:rPr>
              <a:t>Optional: ( </a:t>
            </a:r>
            <a:r>
              <a:rPr lang="en-US" sz="2000" dirty="0" err="1">
                <a:latin typeface="Consolas" pitchFamily="49" charset="0"/>
                <a:cs typeface="Consolas" pitchFamily="49" charset="0"/>
              </a:rPr>
              <a:t>user_offset</a:t>
            </a:r>
            <a:r>
              <a:rPr lang="en-US" sz="2000" dirty="0">
                <a:latin typeface="Consolas" pitchFamily="49" charset="0"/>
                <a:cs typeface="Consolas" pitchFamily="49" charset="0"/>
              </a:rPr>
              <a:t> + </a:t>
            </a:r>
            <a:r>
              <a:rPr lang="en-US" sz="2000" dirty="0" err="1">
                <a:latin typeface="Consolas" pitchFamily="49" charset="0"/>
                <a:cs typeface="Consolas" pitchFamily="49" charset="0"/>
              </a:rPr>
              <a:t>user_velocity</a:t>
            </a:r>
            <a:r>
              <a:rPr lang="en-US" sz="2000" dirty="0">
                <a:latin typeface="Consolas" pitchFamily="49" charset="0"/>
                <a:cs typeface="Consolas" pitchFamily="49" charset="0"/>
              </a:rPr>
              <a:t>*</a:t>
            </a:r>
            <a:r>
              <a:rPr lang="en-US" sz="2000" dirty="0" err="1">
                <a:latin typeface="Consolas" pitchFamily="49" charset="0"/>
                <a:cs typeface="Consolas" pitchFamily="49" charset="0"/>
              </a:rPr>
              <a:t>velocity_affects_position</a:t>
            </a:r>
            <a:r>
              <a:rPr lang="en-US" sz="2000" dirty="0">
                <a:latin typeface="Consolas" pitchFamily="49" charset="0"/>
                <a:cs typeface="Consolas" pitchFamily="49" charset="0"/>
              </a:rPr>
              <a:t>*</a:t>
            </a:r>
            <a:r>
              <a:rPr lang="en-US" sz="2000" dirty="0" err="1">
                <a:latin typeface="Consolas" pitchFamily="49" charset="0"/>
                <a:cs typeface="Consolas" pitchFamily="49" charset="0"/>
              </a:rPr>
              <a:t>dt</a:t>
            </a:r>
            <a:r>
              <a:rPr lang="en-US" sz="2000" dirty="0">
                <a:latin typeface="Consolas" pitchFamily="49" charset="0"/>
                <a:cs typeface="Consolas" pitchFamily="49" charset="0"/>
              </a:rPr>
              <a:t> )</a:t>
            </a:r>
          </a:p>
          <a:p>
            <a:pPr lvl="2"/>
            <a:r>
              <a:rPr lang="en-US" sz="2000" dirty="0" smtClean="0">
                <a:latin typeface="Consolas" pitchFamily="49" charset="0"/>
                <a:cs typeface="Consolas" pitchFamily="49" charset="0"/>
              </a:rPr>
              <a:t>Optional: Distance += </a:t>
            </a:r>
            <a:r>
              <a:rPr lang="en-US" sz="2000" dirty="0" err="1" smtClean="0">
                <a:latin typeface="Consolas" pitchFamily="49" charset="0"/>
                <a:cs typeface="Consolas" pitchFamily="49" charset="0"/>
              </a:rPr>
              <a:t>velocity_weight</a:t>
            </a:r>
            <a:r>
              <a:rPr lang="en-US" sz="2000" dirty="0" smtClean="0">
                <a:latin typeface="Consolas" pitchFamily="49" charset="0"/>
                <a:cs typeface="Consolas" pitchFamily="49" charset="0"/>
              </a:rPr>
              <a:t>*(…) + </a:t>
            </a:r>
            <a:r>
              <a:rPr lang="en-US" sz="2000" dirty="0" err="1" smtClean="0">
                <a:latin typeface="Consolas" pitchFamily="49" charset="0"/>
                <a:cs typeface="Consolas" pitchFamily="49" charset="0"/>
              </a:rPr>
              <a:t>force_weight</a:t>
            </a:r>
            <a:r>
              <a:rPr lang="en-US" sz="2000" dirty="0" smtClean="0">
                <a:latin typeface="Consolas" pitchFamily="49" charset="0"/>
                <a:cs typeface="Consolas" pitchFamily="49" charset="0"/>
              </a:rPr>
              <a:t>*(…)</a:t>
            </a:r>
          </a:p>
          <a:p>
            <a:pPr lvl="1"/>
            <a:r>
              <a:rPr lang="en-US" sz="2000" b="1" dirty="0" smtClean="0">
                <a:latin typeface="Consolas" pitchFamily="49" charset="0"/>
                <a:cs typeface="Consolas" pitchFamily="49" charset="0"/>
              </a:rPr>
              <a:t>weights</a:t>
            </a:r>
            <a:r>
              <a:rPr lang="en-US" sz="2000" dirty="0" smtClean="0">
                <a:latin typeface="Consolas" pitchFamily="49" charset="0"/>
                <a:cs typeface="Consolas" pitchFamily="49" charset="0"/>
              </a:rPr>
              <a:t>( pose_0:N, </a:t>
            </a:r>
            <a:r>
              <a:rPr lang="en-US" sz="2000" dirty="0" err="1" smtClean="0">
                <a:latin typeface="Consolas" pitchFamily="49" charset="0"/>
                <a:cs typeface="Consolas" pitchFamily="49" charset="0"/>
              </a:rPr>
              <a:t>user_pose</a:t>
            </a:r>
            <a:r>
              <a:rPr lang="en-US" sz="2000" dirty="0" smtClean="0">
                <a:latin typeface="Consolas" pitchFamily="49" charset="0"/>
                <a:cs typeface="Consolas" pitchFamily="49" charset="0"/>
              </a:rPr>
              <a:t>, </a:t>
            </a:r>
            <a:r>
              <a:rPr lang="en-US" sz="2000" dirty="0" err="1" smtClean="0">
                <a:latin typeface="Consolas" pitchFamily="49" charset="0"/>
                <a:cs typeface="Consolas" pitchFamily="49" charset="0"/>
              </a:rPr>
              <a:t>joint_selection</a:t>
            </a:r>
            <a:r>
              <a:rPr lang="en-US" sz="2000" dirty="0" smtClean="0">
                <a:latin typeface="Consolas" pitchFamily="49" charset="0"/>
                <a:cs typeface="Consolas" pitchFamily="49" charset="0"/>
              </a:rPr>
              <a:t> )</a:t>
            </a:r>
          </a:p>
          <a:p>
            <a:pPr lvl="2"/>
            <a:r>
              <a:rPr lang="en-US" sz="2000" dirty="0" smtClean="0">
                <a:latin typeface="+mj-lt"/>
                <a:cs typeface="Consolas" pitchFamily="49" charset="0"/>
              </a:rPr>
              <a:t>Easy way: Weight by nth closest match (e.g. 4</a:t>
            </a:r>
            <a:r>
              <a:rPr lang="en-US" sz="2000" baseline="30000" dirty="0" smtClean="0">
                <a:latin typeface="+mj-lt"/>
                <a:cs typeface="Consolas" pitchFamily="49" charset="0"/>
              </a:rPr>
              <a:t>th</a:t>
            </a:r>
            <a:r>
              <a:rPr lang="en-US" sz="2000" dirty="0" smtClean="0">
                <a:latin typeface="+mj-lt"/>
                <a:cs typeface="Consolas" pitchFamily="49" charset="0"/>
              </a:rPr>
              <a:t> lowest distance)</a:t>
            </a:r>
          </a:p>
          <a:p>
            <a:pPr lvl="3"/>
            <a:r>
              <a:rPr lang="en-US" dirty="0" err="1" smtClean="0">
                <a:latin typeface="Consolas" pitchFamily="49" charset="0"/>
                <a:cs typeface="Consolas" pitchFamily="49" charset="0"/>
              </a:rPr>
              <a:t>inv_distance</a:t>
            </a:r>
            <a:r>
              <a:rPr lang="en-US" dirty="0" smtClean="0">
                <a:latin typeface="Consolas" pitchFamily="49" charset="0"/>
                <a:cs typeface="Consolas" pitchFamily="49" charset="0"/>
              </a:rPr>
              <a:t>[i] = ( ( </a:t>
            </a:r>
            <a:r>
              <a:rPr lang="en-US" dirty="0" err="1" smtClean="0">
                <a:latin typeface="Consolas" pitchFamily="49" charset="0"/>
                <a:cs typeface="Consolas" pitchFamily="49" charset="0"/>
              </a:rPr>
              <a:t>worst_dist</a:t>
            </a:r>
            <a:r>
              <a:rPr lang="en-US" dirty="0" smtClean="0">
                <a:latin typeface="Consolas" pitchFamily="49" charset="0"/>
                <a:cs typeface="Consolas" pitchFamily="49" charset="0"/>
              </a:rPr>
              <a:t> – distance[i] ) / </a:t>
            </a:r>
            <a:r>
              <a:rPr lang="en-US" dirty="0" err="1" smtClean="0">
                <a:latin typeface="Consolas" pitchFamily="49" charset="0"/>
                <a:cs typeface="Consolas" pitchFamily="49" charset="0"/>
              </a:rPr>
              <a:t>worst_dist</a:t>
            </a:r>
            <a:r>
              <a:rPr lang="en-US" dirty="0" smtClean="0">
                <a:latin typeface="Consolas" pitchFamily="49" charset="0"/>
                <a:cs typeface="Consolas" pitchFamily="49" charset="0"/>
              </a:rPr>
              <a:t> ) ^ 2 )</a:t>
            </a:r>
          </a:p>
          <a:p>
            <a:pPr lvl="3"/>
            <a:r>
              <a:rPr lang="en-US" dirty="0" smtClean="0">
                <a:latin typeface="Consolas" pitchFamily="49" charset="0"/>
                <a:cs typeface="Consolas" pitchFamily="49" charset="0"/>
              </a:rPr>
              <a:t>weight[i] = </a:t>
            </a:r>
            <a:r>
              <a:rPr lang="en-US" dirty="0" err="1" smtClean="0">
                <a:latin typeface="Consolas" pitchFamily="49" charset="0"/>
                <a:cs typeface="Consolas" pitchFamily="49" charset="0"/>
              </a:rPr>
              <a:t>inv_distance</a:t>
            </a:r>
            <a:r>
              <a:rPr lang="en-US" dirty="0" smtClean="0">
                <a:latin typeface="Consolas" pitchFamily="49" charset="0"/>
                <a:cs typeface="Consolas" pitchFamily="49" charset="0"/>
              </a:rPr>
              <a:t>[i] / </a:t>
            </a:r>
            <a:r>
              <a:rPr lang="en-US" dirty="0" err="1" smtClean="0">
                <a:latin typeface="Consolas" pitchFamily="49" charset="0"/>
                <a:cs typeface="Consolas" pitchFamily="49" charset="0"/>
              </a:rPr>
              <a:t>sum_of</a:t>
            </a:r>
            <a:r>
              <a:rPr lang="en-US" dirty="0" smtClean="0">
                <a:latin typeface="Consolas" pitchFamily="49" charset="0"/>
                <a:cs typeface="Consolas" pitchFamily="49" charset="0"/>
              </a:rPr>
              <a:t>( </a:t>
            </a:r>
            <a:r>
              <a:rPr lang="en-US" dirty="0" err="1" smtClean="0">
                <a:latin typeface="Consolas" pitchFamily="49" charset="0"/>
                <a:cs typeface="Consolas" pitchFamily="49" charset="0"/>
              </a:rPr>
              <a:t>inv_distance</a:t>
            </a:r>
            <a:r>
              <a:rPr lang="en-US" dirty="0" smtClean="0">
                <a:latin typeface="Consolas" pitchFamily="49" charset="0"/>
                <a:cs typeface="Consolas" pitchFamily="49" charset="0"/>
              </a:rPr>
              <a:t>[ 0-N ] )</a:t>
            </a:r>
          </a:p>
          <a:p>
            <a:pPr lvl="2"/>
            <a:r>
              <a:rPr lang="en-US" sz="2000" dirty="0" smtClean="0">
                <a:cs typeface="Consolas" pitchFamily="49" charset="0"/>
              </a:rPr>
              <a:t>Best way: Tessellate the space and use </a:t>
            </a:r>
            <a:r>
              <a:rPr lang="en-US" sz="2000" dirty="0" err="1" smtClean="0">
                <a:cs typeface="Consolas" pitchFamily="49" charset="0"/>
              </a:rPr>
              <a:t>Barycentric</a:t>
            </a:r>
            <a:r>
              <a:rPr lang="en-US" sz="2000" dirty="0" smtClean="0">
                <a:cs typeface="Consolas" pitchFamily="49" charset="0"/>
              </a:rPr>
              <a:t> coordinates</a:t>
            </a:r>
          </a:p>
          <a:p>
            <a:pPr lvl="3"/>
            <a:r>
              <a:rPr lang="en-US" dirty="0" smtClean="0">
                <a:latin typeface="Consolas" pitchFamily="49" charset="0"/>
                <a:cs typeface="Consolas" pitchFamily="49" charset="0"/>
              </a:rPr>
              <a:t>Sum( weight[i] * </a:t>
            </a:r>
            <a:r>
              <a:rPr lang="en-US" dirty="0" err="1" smtClean="0">
                <a:latin typeface="Consolas" pitchFamily="49" charset="0"/>
                <a:cs typeface="Consolas" pitchFamily="49" charset="0"/>
              </a:rPr>
              <a:t>ref_pose</a:t>
            </a:r>
            <a:r>
              <a:rPr lang="en-US" dirty="0" smtClean="0">
                <a:latin typeface="Consolas" pitchFamily="49" charset="0"/>
                <a:cs typeface="Consolas" pitchFamily="49" charset="0"/>
              </a:rPr>
              <a:t>[i] ) = </a:t>
            </a:r>
            <a:r>
              <a:rPr lang="en-US" dirty="0" err="1" smtClean="0">
                <a:latin typeface="Consolas" pitchFamily="49" charset="0"/>
                <a:cs typeface="Consolas" pitchFamily="49" charset="0"/>
              </a:rPr>
              <a:t>user_pose</a:t>
            </a:r>
            <a:endParaRPr lang="en-US" dirty="0" smtClean="0">
              <a:latin typeface="Consolas" pitchFamily="49" charset="0"/>
              <a:cs typeface="Consolas" pitchFamily="49" charset="0"/>
            </a:endParaRPr>
          </a:p>
        </p:txBody>
      </p:sp>
    </p:spTree>
    <p:extLst>
      <p:ext uri="{BB962C8B-B14F-4D97-AF65-F5344CB8AC3E}">
        <p14:creationId xmlns:p14="http://schemas.microsoft.com/office/powerpoint/2010/main" xmlns="" val="1204251859"/>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Augmentation: Exaggeration</a:t>
            </a:r>
            <a:br>
              <a:rPr lang="en-US" dirty="0" smtClean="0"/>
            </a:b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3921073"/>
          </a:xfrm>
        </p:spPr>
        <p:txBody>
          <a:bodyPr/>
          <a:lstStyle/>
          <a:p>
            <a:pPr marL="0" indent="0">
              <a:buNone/>
            </a:pPr>
            <a:endParaRPr lang="en-US" u="sng" dirty="0"/>
          </a:p>
          <a:p>
            <a:pPr marL="0" indent="0">
              <a:buNone/>
            </a:pPr>
            <a:endParaRPr lang="en-US" u="sng" dirty="0" smtClean="0"/>
          </a:p>
          <a:p>
            <a:r>
              <a:rPr lang="en-US" u="sng" dirty="0" smtClean="0"/>
              <a:t>Exaggeration</a:t>
            </a:r>
          </a:p>
          <a:p>
            <a:pPr marL="460375" lvl="1" indent="0">
              <a:buNone/>
            </a:pPr>
            <a:r>
              <a:rPr lang="en-US" sz="2400" i="1" dirty="0"/>
              <a:t>Believable representation of someone’s </a:t>
            </a:r>
            <a:r>
              <a:rPr lang="en-US" sz="2400" i="1" dirty="0" smtClean="0"/>
              <a:t>body </a:t>
            </a:r>
            <a:r>
              <a:rPr lang="en-US" sz="2400" i="1" dirty="0"/>
              <a:t>requires visual exaggeration to match the intensity of direct personal </a:t>
            </a:r>
            <a:r>
              <a:rPr lang="en-US" sz="2400" i="1" dirty="0" smtClean="0"/>
              <a:t>perception.</a:t>
            </a:r>
          </a:p>
          <a:p>
            <a:pPr lvl="1"/>
            <a:endParaRPr lang="en-US" sz="2400" dirty="0"/>
          </a:p>
          <a:p>
            <a:pPr lvl="1"/>
            <a:r>
              <a:rPr lang="en-US" dirty="0"/>
              <a:t>Never “drag” the </a:t>
            </a:r>
            <a:r>
              <a:rPr lang="en-US" dirty="0" smtClean="0"/>
              <a:t>avatar; rather create a positive feedback loop, where the user’s moves are extended </a:t>
            </a:r>
            <a:r>
              <a:rPr lang="en-US" dirty="0"/>
              <a:t>and/or </a:t>
            </a:r>
            <a:r>
              <a:rPr lang="en-US" dirty="0" smtClean="0"/>
              <a:t>stressed, always adding more energy than is spent.</a:t>
            </a:r>
          </a:p>
        </p:txBody>
      </p:sp>
    </p:spTree>
    <p:extLst>
      <p:ext uri="{BB962C8B-B14F-4D97-AF65-F5344CB8AC3E}">
        <p14:creationId xmlns:p14="http://schemas.microsoft.com/office/powerpoint/2010/main" xmlns="" val="774373471"/>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Augmentation: Exaggeration</a:t>
            </a:r>
            <a:br>
              <a:rPr lang="en-US" dirty="0" smtClean="0"/>
            </a:br>
            <a:r>
              <a:rPr lang="en-US" dirty="0" smtClean="0">
                <a:solidFill>
                  <a:schemeClr val="accent3"/>
                </a:solidFill>
              </a:rPr>
              <a:t>Content Requirements</a:t>
            </a: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4419671"/>
          </a:xfrm>
        </p:spPr>
        <p:txBody>
          <a:bodyPr/>
          <a:lstStyle/>
          <a:p>
            <a:endParaRPr lang="en-US" u="sng" dirty="0" smtClean="0"/>
          </a:p>
          <a:p>
            <a:endParaRPr lang="en-US" u="sng" dirty="0" smtClean="0"/>
          </a:p>
          <a:p>
            <a:r>
              <a:rPr lang="en-US" dirty="0" smtClean="0"/>
              <a:t>Avatar should never underplay player, always empower</a:t>
            </a:r>
          </a:p>
          <a:p>
            <a:pPr lvl="1"/>
            <a:r>
              <a:rPr lang="en-US" dirty="0" smtClean="0"/>
              <a:t>User pose </a:t>
            </a:r>
            <a:r>
              <a:rPr lang="en-US" dirty="0" smtClean="0">
                <a:sym typeface="Wingdings" pitchFamily="2" charset="2"/>
              </a:rPr>
              <a:t></a:t>
            </a:r>
            <a:r>
              <a:rPr lang="en-US" dirty="0" smtClean="0"/>
              <a:t> Augmented pose must feel like an extension</a:t>
            </a:r>
          </a:p>
          <a:p>
            <a:r>
              <a:rPr lang="en-US" dirty="0" smtClean="0"/>
              <a:t>Whole body must move to show motion</a:t>
            </a:r>
          </a:p>
          <a:p>
            <a:pPr lvl="1"/>
            <a:r>
              <a:rPr lang="en-US" dirty="0" smtClean="0"/>
              <a:t>Notice within yourself subtle motions of a pose, in the legs, hips, and opposing shoulders, and exaggerate those</a:t>
            </a:r>
          </a:p>
          <a:p>
            <a:r>
              <a:rPr lang="en-US" dirty="0" smtClean="0"/>
              <a:t>Note the kinesthetic experience explicitly</a:t>
            </a:r>
          </a:p>
          <a:p>
            <a:pPr lvl="1"/>
            <a:r>
              <a:rPr lang="en-US" dirty="0" smtClean="0"/>
              <a:t>Like a correcting dance instructor</a:t>
            </a:r>
          </a:p>
        </p:txBody>
      </p:sp>
    </p:spTree>
    <p:extLst>
      <p:ext uri="{BB962C8B-B14F-4D97-AF65-F5344CB8AC3E}">
        <p14:creationId xmlns:p14="http://schemas.microsoft.com/office/powerpoint/2010/main" xmlns="" val="153303451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Augmentation: Exaggeration</a:t>
            </a:r>
            <a:br>
              <a:rPr lang="en-US" dirty="0" smtClean="0"/>
            </a:br>
            <a:r>
              <a:rPr lang="en-US" dirty="0" smtClean="0">
                <a:solidFill>
                  <a:schemeClr val="accent3"/>
                </a:solidFill>
              </a:rPr>
              <a:t>Per-Joint Blend Masks</a:t>
            </a: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4672048"/>
          </a:xfrm>
        </p:spPr>
        <p:txBody>
          <a:bodyPr/>
          <a:lstStyle/>
          <a:p>
            <a:endParaRPr lang="en-US" dirty="0"/>
          </a:p>
          <a:p>
            <a:r>
              <a:rPr lang="en-US" dirty="0" smtClean="0"/>
              <a:t>Retain responsiveness by blending onto the player pose</a:t>
            </a:r>
          </a:p>
          <a:p>
            <a:pPr lvl="1"/>
            <a:r>
              <a:rPr lang="en-US" dirty="0" smtClean="0"/>
              <a:t>Utilize kinesthetic notes to bring out correct elements: hip and opposing shoulder twists</a:t>
            </a:r>
          </a:p>
          <a:p>
            <a:pPr lvl="1"/>
            <a:r>
              <a:rPr lang="en-US" dirty="0" smtClean="0"/>
              <a:t>Whole body subtract/additive gets most of the way, but generally has unintended side effects</a:t>
            </a:r>
          </a:p>
          <a:p>
            <a:pPr lvl="1"/>
            <a:endParaRPr lang="en-US" dirty="0" smtClean="0"/>
          </a:p>
          <a:p>
            <a:r>
              <a:rPr lang="en-US" dirty="0" smtClean="0"/>
              <a:t>Make authoring blend masks easy</a:t>
            </a:r>
          </a:p>
          <a:p>
            <a:pPr lvl="1"/>
            <a:r>
              <a:rPr lang="en-US" dirty="0" smtClean="0"/>
              <a:t>You will have lots of them!</a:t>
            </a:r>
          </a:p>
          <a:p>
            <a:pPr lvl="1"/>
            <a:r>
              <a:rPr lang="en-US" dirty="0" smtClean="0"/>
              <a:t>Ideally, do this as an animation channel for per-frame control</a:t>
            </a:r>
          </a:p>
        </p:txBody>
      </p:sp>
    </p:spTree>
    <p:extLst>
      <p:ext uri="{BB962C8B-B14F-4D97-AF65-F5344CB8AC3E}">
        <p14:creationId xmlns:p14="http://schemas.microsoft.com/office/powerpoint/2010/main" xmlns="" val="774373471"/>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Augmentation: Timing</a:t>
            </a:r>
            <a:br>
              <a:rPr lang="en-US" dirty="0" smtClean="0"/>
            </a:b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2597634"/>
          </a:xfrm>
        </p:spPr>
        <p:txBody>
          <a:bodyPr/>
          <a:lstStyle/>
          <a:p>
            <a:endParaRPr lang="en-US" u="sng" dirty="0" smtClean="0"/>
          </a:p>
          <a:p>
            <a:endParaRPr lang="en-US" u="sng" dirty="0" smtClean="0"/>
          </a:p>
          <a:p>
            <a:r>
              <a:rPr lang="en-US" u="sng" dirty="0" smtClean="0"/>
              <a:t>Timing </a:t>
            </a:r>
          </a:p>
          <a:p>
            <a:pPr marL="460375" lvl="1" indent="0">
              <a:buNone/>
            </a:pPr>
            <a:r>
              <a:rPr lang="en-US" sz="2400" i="1" dirty="0"/>
              <a:t>“The body itself does not move all at once, but instead it stretches, catches up, twists, turns and contracts as the forms work against each other</a:t>
            </a:r>
            <a:r>
              <a:rPr lang="en-US" sz="2400" i="1" dirty="0" smtClean="0"/>
              <a:t>.” </a:t>
            </a:r>
            <a:br>
              <a:rPr lang="en-US" sz="2400" i="1" dirty="0" smtClean="0"/>
            </a:br>
            <a:r>
              <a:rPr lang="en-US" sz="2400" i="1" dirty="0" smtClean="0"/>
              <a:t>– The Illusion of Life</a:t>
            </a:r>
          </a:p>
        </p:txBody>
      </p:sp>
    </p:spTree>
    <p:extLst>
      <p:ext uri="{BB962C8B-B14F-4D97-AF65-F5344CB8AC3E}">
        <p14:creationId xmlns:p14="http://schemas.microsoft.com/office/powerpoint/2010/main" xmlns="" val="153303451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Augmentation: Timing</a:t>
            </a:r>
            <a:br>
              <a:rPr lang="en-US" dirty="0" smtClean="0"/>
            </a:br>
            <a:r>
              <a:rPr lang="en-US" dirty="0" smtClean="0">
                <a:solidFill>
                  <a:schemeClr val="accent3"/>
                </a:solidFill>
              </a:rPr>
              <a:t>Content Requirements</a:t>
            </a: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4235006"/>
          </a:xfrm>
        </p:spPr>
        <p:txBody>
          <a:bodyPr/>
          <a:lstStyle/>
          <a:p>
            <a:endParaRPr lang="en-US" u="sng" dirty="0" smtClean="0"/>
          </a:p>
          <a:p>
            <a:endParaRPr lang="en-US" dirty="0" smtClean="0"/>
          </a:p>
          <a:p>
            <a:r>
              <a:rPr lang="en-US" b="1" dirty="0" smtClean="0">
                <a:latin typeface="Segoe UI Semibold" pitchFamily="34" charset="0"/>
              </a:rPr>
              <a:t>Coordinate motion with idle poses!</a:t>
            </a:r>
          </a:p>
          <a:p>
            <a:r>
              <a:rPr lang="en-US" dirty="0" smtClean="0"/>
              <a:t>Separate </a:t>
            </a:r>
            <a:r>
              <a:rPr lang="en-US" dirty="0"/>
              <a:t>“Prep” from </a:t>
            </a:r>
            <a:r>
              <a:rPr lang="en-US" dirty="0" smtClean="0"/>
              <a:t>“Swing” for early detection lead-ins</a:t>
            </a:r>
            <a:endParaRPr lang="en-US" dirty="0"/>
          </a:p>
          <a:p>
            <a:r>
              <a:rPr lang="en-US" dirty="0" smtClean="0"/>
              <a:t>Support “skipping the middle” of subtle animations</a:t>
            </a:r>
          </a:p>
          <a:p>
            <a:r>
              <a:rPr lang="en-US" dirty="0" smtClean="0"/>
              <a:t>Separate animation timings for overlapping motion</a:t>
            </a:r>
          </a:p>
          <a:p>
            <a:r>
              <a:rPr lang="en-US" dirty="0" smtClean="0"/>
              <a:t>Identify lower body requirements</a:t>
            </a:r>
          </a:p>
          <a:p>
            <a:r>
              <a:rPr lang="en-US" dirty="0" smtClean="0"/>
              <a:t>Standard fighting-game animation markups (cancels, etc.)</a:t>
            </a:r>
          </a:p>
        </p:txBody>
      </p:sp>
    </p:spTree>
    <p:extLst>
      <p:ext uri="{BB962C8B-B14F-4D97-AF65-F5344CB8AC3E}">
        <p14:creationId xmlns:p14="http://schemas.microsoft.com/office/powerpoint/2010/main" xmlns="" val="1016191248"/>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Augmentation: Timing</a:t>
            </a:r>
            <a:br>
              <a:rPr lang="en-US" dirty="0" smtClean="0"/>
            </a:br>
            <a:r>
              <a:rPr lang="en-US" dirty="0" smtClean="0">
                <a:solidFill>
                  <a:schemeClr val="accent3"/>
                </a:solidFill>
              </a:rPr>
              <a:t>Timing Tools</a:t>
            </a: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4893647"/>
          </a:xfrm>
        </p:spPr>
        <p:txBody>
          <a:bodyPr/>
          <a:lstStyle/>
          <a:p>
            <a:endParaRPr lang="en-US" dirty="0" smtClean="0"/>
          </a:p>
          <a:p>
            <a:r>
              <a:rPr lang="en-US" b="1" dirty="0" smtClean="0">
                <a:latin typeface="Segoe UI Semibold" pitchFamily="34" charset="0"/>
              </a:rPr>
              <a:t>Frame selection </a:t>
            </a:r>
            <a:r>
              <a:rPr lang="en-US" dirty="0" smtClean="0"/>
              <a:t>with velocity</a:t>
            </a:r>
          </a:p>
          <a:p>
            <a:pPr lvl="1"/>
            <a:r>
              <a:rPr lang="en-US" dirty="0" smtClean="0"/>
              <a:t>Start your triggered animations from the correct point</a:t>
            </a:r>
          </a:p>
          <a:p>
            <a:pPr lvl="1"/>
            <a:r>
              <a:rPr lang="en-US" dirty="0" smtClean="0"/>
              <a:t>Utilize pose-blending systems and include velocity in metric</a:t>
            </a:r>
          </a:p>
          <a:p>
            <a:r>
              <a:rPr lang="en-US" dirty="0" smtClean="0"/>
              <a:t>Force for </a:t>
            </a:r>
            <a:r>
              <a:rPr lang="en-US" b="1" dirty="0" smtClean="0">
                <a:latin typeface="Segoe UI Semibold" pitchFamily="34" charset="0"/>
              </a:rPr>
              <a:t>hair-trigger preps</a:t>
            </a:r>
          </a:p>
          <a:p>
            <a:pPr lvl="1"/>
            <a:r>
              <a:rPr lang="en-US" dirty="0" smtClean="0"/>
              <a:t>Directional acceleration can be utilized to fade in preparatory motions (hops, windups, etc.), and to support directional changes</a:t>
            </a:r>
          </a:p>
          <a:p>
            <a:r>
              <a:rPr lang="en-US" dirty="0" smtClean="0"/>
              <a:t>Power for </a:t>
            </a:r>
            <a:r>
              <a:rPr lang="en-US" b="1" dirty="0" smtClean="0">
                <a:latin typeface="Segoe UI Semibold" pitchFamily="34" charset="0"/>
              </a:rPr>
              <a:t>definite triggers</a:t>
            </a:r>
          </a:p>
          <a:p>
            <a:pPr lvl="1"/>
            <a:r>
              <a:rPr lang="en-US" dirty="0" smtClean="0"/>
              <a:t>Starting and stopping can often be quantified by power spikes</a:t>
            </a:r>
          </a:p>
          <a:p>
            <a:r>
              <a:rPr lang="en-US" dirty="0" smtClean="0"/>
              <a:t>Force and power of what?...</a:t>
            </a:r>
          </a:p>
        </p:txBody>
      </p:sp>
    </p:spTree>
    <p:extLst>
      <p:ext uri="{BB962C8B-B14F-4D97-AF65-F5344CB8AC3E}">
        <p14:creationId xmlns:p14="http://schemas.microsoft.com/office/powerpoint/2010/main" xmlns="" val="1016191248"/>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Augmentation: Timing</a:t>
            </a:r>
            <a:br>
              <a:rPr lang="en-US" dirty="0" smtClean="0"/>
            </a:br>
            <a:r>
              <a:rPr lang="en-US" dirty="0" smtClean="0">
                <a:solidFill>
                  <a:schemeClr val="accent3"/>
                </a:solidFill>
              </a:rPr>
              <a:t>Using the Force</a:t>
            </a: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5059847"/>
          </a:xfrm>
        </p:spPr>
        <p:txBody>
          <a:bodyPr/>
          <a:lstStyle/>
          <a:p>
            <a:endParaRPr lang="en-US" dirty="0" smtClean="0"/>
          </a:p>
          <a:p>
            <a:r>
              <a:rPr lang="en-US" dirty="0"/>
              <a:t>Joint Motion </a:t>
            </a:r>
            <a:r>
              <a:rPr lang="en-US" dirty="0" smtClean="0">
                <a:sym typeface="Wingdings" pitchFamily="2" charset="2"/>
              </a:rPr>
              <a:t> </a:t>
            </a:r>
            <a:r>
              <a:rPr lang="en-US" dirty="0" smtClean="0"/>
              <a:t>Limb </a:t>
            </a:r>
            <a:r>
              <a:rPr lang="en-US" dirty="0"/>
              <a:t>Motion </a:t>
            </a:r>
            <a:r>
              <a:rPr lang="en-US" dirty="0">
                <a:sym typeface="Wingdings" pitchFamily="2" charset="2"/>
              </a:rPr>
              <a:t></a:t>
            </a:r>
            <a:r>
              <a:rPr lang="en-US" dirty="0" smtClean="0"/>
              <a:t> </a:t>
            </a:r>
            <a:r>
              <a:rPr lang="en-US" dirty="0"/>
              <a:t>Muscle Action</a:t>
            </a:r>
          </a:p>
          <a:p>
            <a:pPr lvl="1"/>
            <a:r>
              <a:rPr lang="en-US" dirty="0" smtClean="0"/>
              <a:t>Kinesthetically matches your physical experience for optimal animation response!</a:t>
            </a:r>
          </a:p>
          <a:p>
            <a:pPr lvl="1"/>
            <a:r>
              <a:rPr lang="en-US" dirty="0"/>
              <a:t>Incorporates whole body motion into animation inputs</a:t>
            </a:r>
          </a:p>
          <a:p>
            <a:pPr lvl="1"/>
            <a:r>
              <a:rPr lang="en-US" dirty="0" smtClean="0"/>
              <a:t>Provides directional and timing components (throwing/pushing/stopping/landing/momentum)</a:t>
            </a:r>
            <a:endParaRPr lang="en-US" dirty="0"/>
          </a:p>
          <a:p>
            <a:r>
              <a:rPr lang="en-US" b="1" dirty="0" smtClean="0">
                <a:latin typeface="Segoe UI Semibold" pitchFamily="34" charset="0"/>
              </a:rPr>
              <a:t>Use forces applied to selected limb’s center of mass</a:t>
            </a:r>
          </a:p>
          <a:p>
            <a:pPr lvl="1"/>
            <a:r>
              <a:rPr lang="en-US" dirty="0" smtClean="0"/>
              <a:t>Better than individual </a:t>
            </a:r>
            <a:r>
              <a:rPr lang="en-US" dirty="0"/>
              <a:t>joints (end points</a:t>
            </a:r>
            <a:r>
              <a:rPr lang="en-US" dirty="0" smtClean="0"/>
              <a:t>), which can </a:t>
            </a:r>
            <a:r>
              <a:rPr lang="en-US" dirty="0"/>
              <a:t>exhibit complex motion </a:t>
            </a:r>
            <a:r>
              <a:rPr lang="en-US" dirty="0" smtClean="0"/>
              <a:t>paths that may not be good for binding</a:t>
            </a:r>
          </a:p>
          <a:p>
            <a:pPr lvl="1"/>
            <a:endParaRPr lang="en-US" dirty="0" smtClean="0"/>
          </a:p>
        </p:txBody>
      </p:sp>
    </p:spTree>
    <p:extLst>
      <p:ext uri="{BB962C8B-B14F-4D97-AF65-F5344CB8AC3E}">
        <p14:creationId xmlns:p14="http://schemas.microsoft.com/office/powerpoint/2010/main" xmlns="" val="870921695"/>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Augmented Animation, </a:t>
            </a:r>
            <a:br>
              <a:rPr lang="en-US" dirty="0" smtClean="0"/>
            </a:br>
            <a:r>
              <a:rPr lang="en-US" dirty="0" smtClean="0"/>
              <a:t>Camera, and Controls</a:t>
            </a:r>
            <a:endParaRPr lang="en-US" dirty="0"/>
          </a:p>
        </p:txBody>
      </p:sp>
      <p:sp>
        <p:nvSpPr>
          <p:cNvPr id="3" name="Subtitle 2"/>
          <p:cNvSpPr>
            <a:spLocks noGrp="1"/>
          </p:cNvSpPr>
          <p:nvPr>
            <p:ph type="subTitle" idx="1"/>
          </p:nvPr>
        </p:nvSpPr>
        <p:spPr>
          <a:xfrm>
            <a:off x="969964" y="3505200"/>
            <a:ext cx="10242550" cy="1447800"/>
          </a:xfrm>
        </p:spPr>
        <p:txBody>
          <a:bodyPr/>
          <a:lstStyle/>
          <a:p>
            <a:r>
              <a:rPr lang="en-US" dirty="0" smtClean="0"/>
              <a:t>Lewey Geselowitz</a:t>
            </a:r>
          </a:p>
          <a:p>
            <a:r>
              <a:rPr lang="en-US" dirty="0" smtClean="0"/>
              <a:t>Microsoft Studios</a:t>
            </a:r>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Body Motion: Calculation</a:t>
            </a:r>
            <a:br>
              <a:rPr lang="en-US" dirty="0" smtClean="0"/>
            </a:br>
            <a:r>
              <a:rPr lang="en-US" dirty="0" smtClean="0">
                <a:solidFill>
                  <a:schemeClr val="accent3"/>
                </a:solidFill>
              </a:rPr>
              <a:t>Inverse Dynamics</a:t>
            </a: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4973669"/>
          </a:xfrm>
        </p:spPr>
        <p:txBody>
          <a:bodyPr/>
          <a:lstStyle/>
          <a:p>
            <a:pPr marL="460375" lvl="1" indent="0">
              <a:buNone/>
            </a:pPr>
            <a:endParaRPr lang="en-US" dirty="0"/>
          </a:p>
          <a:p>
            <a:r>
              <a:rPr lang="en-US" dirty="0" smtClean="0"/>
              <a:t>Kinect skeletal tracking (ST) provides </a:t>
            </a:r>
            <a:r>
              <a:rPr lang="en-US" dirty="0"/>
              <a:t>only positional </a:t>
            </a:r>
            <a:r>
              <a:rPr lang="en-US" dirty="0" smtClean="0"/>
              <a:t>data</a:t>
            </a:r>
          </a:p>
          <a:p>
            <a:pPr lvl="1"/>
            <a:r>
              <a:rPr lang="en-US" dirty="0" smtClean="0"/>
              <a:t>Challenge is that people are less aware of position, and far more aware of motion. Also most meaningful useful gestures are motions.</a:t>
            </a:r>
          </a:p>
          <a:p>
            <a:pPr lvl="1"/>
            <a:endParaRPr lang="en-US" sz="1800" dirty="0"/>
          </a:p>
          <a:p>
            <a:r>
              <a:rPr lang="en-US" dirty="0" smtClean="0"/>
              <a:t>Even simple inverse dynamics provides a far more meaningful representation</a:t>
            </a:r>
          </a:p>
          <a:p>
            <a:pPr lvl="1"/>
            <a:r>
              <a:rPr lang="en-US" dirty="0" smtClean="0"/>
              <a:t>Multi-frame buffers are costly and don’t handle turns well</a:t>
            </a:r>
          </a:p>
          <a:p>
            <a:pPr lvl="1"/>
            <a:r>
              <a:rPr lang="en-US" dirty="0" smtClean="0"/>
              <a:t>Propagation of forces through the body can make even small but shared motions reliably detectable</a:t>
            </a:r>
            <a:endParaRPr lang="en-US" dirty="0"/>
          </a:p>
        </p:txBody>
      </p:sp>
    </p:spTree>
    <p:extLst>
      <p:ext uri="{BB962C8B-B14F-4D97-AF65-F5344CB8AC3E}">
        <p14:creationId xmlns:p14="http://schemas.microsoft.com/office/powerpoint/2010/main" xmlns="" val="1601576176"/>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Body Motion: Calculation</a:t>
            </a:r>
            <a:br>
              <a:rPr lang="en-US" dirty="0" smtClean="0"/>
            </a:br>
            <a:r>
              <a:rPr lang="en-US" dirty="0" smtClean="0">
                <a:solidFill>
                  <a:schemeClr val="accent3"/>
                </a:solidFill>
              </a:rPr>
              <a:t>Inverse Dynamics Model</a:t>
            </a: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4764381"/>
          </a:xfrm>
        </p:spPr>
        <p:txBody>
          <a:bodyPr/>
          <a:lstStyle/>
          <a:p>
            <a:r>
              <a:rPr lang="en-US" dirty="0" smtClean="0"/>
              <a:t>Each joint is end-point of stored physics rod model</a:t>
            </a:r>
          </a:p>
          <a:p>
            <a:pPr lvl="1"/>
            <a:r>
              <a:rPr lang="en-US" dirty="0" smtClean="0"/>
              <a:t>Stores </a:t>
            </a:r>
            <a:r>
              <a:rPr lang="en-US" dirty="0" err="1" smtClean="0"/>
              <a:t>Newmark</a:t>
            </a:r>
            <a:r>
              <a:rPr lang="en-US" dirty="0" smtClean="0"/>
              <a:t> </a:t>
            </a:r>
            <a:r>
              <a:rPr lang="en-US" dirty="0"/>
              <a:t>smoothing for basic joint </a:t>
            </a:r>
            <a:r>
              <a:rPr lang="en-US" dirty="0" smtClean="0"/>
              <a:t>motion</a:t>
            </a:r>
          </a:p>
          <a:p>
            <a:pPr lvl="1"/>
            <a:r>
              <a:rPr lang="en-US" dirty="0" smtClean="0"/>
              <a:t>Stores mass estimate from standard length </a:t>
            </a:r>
            <a:r>
              <a:rPr lang="en-US" dirty="0" smtClean="0">
                <a:sym typeface="Wingdings" pitchFamily="2" charset="2"/>
              </a:rPr>
              <a:t> </a:t>
            </a:r>
            <a:r>
              <a:rPr lang="en-US" dirty="0" smtClean="0"/>
              <a:t>mass tables</a:t>
            </a:r>
          </a:p>
          <a:p>
            <a:pPr lvl="1"/>
            <a:r>
              <a:rPr lang="en-US" dirty="0"/>
              <a:t>Receives external forces acting on the </a:t>
            </a:r>
            <a:r>
              <a:rPr lang="en-US" dirty="0" smtClean="0"/>
              <a:t>joint ( kg * m / s² )</a:t>
            </a:r>
            <a:endParaRPr lang="en-US" dirty="0"/>
          </a:p>
          <a:p>
            <a:pPr lvl="1"/>
            <a:r>
              <a:rPr lang="en-US" dirty="0" smtClean="0"/>
              <a:t>Tracks external limb segment’s center-of-mass w/ motion</a:t>
            </a:r>
            <a:endParaRPr lang="en-US" dirty="0"/>
          </a:p>
          <a:p>
            <a:pPr lvl="1"/>
            <a:r>
              <a:rPr lang="en-US" dirty="0" smtClean="0"/>
              <a:t>Propagates implied forces to parent joint</a:t>
            </a:r>
          </a:p>
          <a:p>
            <a:pPr lvl="1"/>
            <a:r>
              <a:rPr lang="en-US" dirty="0" smtClean="0"/>
              <a:t>Model runs from outer limbs (hands) to inner and then to feet</a:t>
            </a:r>
          </a:p>
          <a:p>
            <a:pPr lvl="2"/>
            <a:r>
              <a:rPr lang="en-US" dirty="0" smtClean="0"/>
              <a:t>External </a:t>
            </a:r>
            <a:r>
              <a:rPr lang="en-US" dirty="0"/>
              <a:t>forces </a:t>
            </a:r>
            <a:r>
              <a:rPr lang="en-US" dirty="0" smtClean="0"/>
              <a:t>combine with parent motion to separate internal muscle action (about the parent axis joint), from external force acting on the parent, which is then added to the parent’s data.</a:t>
            </a:r>
          </a:p>
          <a:p>
            <a:pPr lvl="2"/>
            <a:r>
              <a:rPr lang="en-US" dirty="0" smtClean="0"/>
              <a:t>Arms are processed before neck so that all external forces are present.</a:t>
            </a:r>
            <a:endParaRPr lang="en-US" dirty="0"/>
          </a:p>
        </p:txBody>
      </p:sp>
    </p:spTree>
    <p:extLst>
      <p:ext uri="{BB962C8B-B14F-4D97-AF65-F5344CB8AC3E}">
        <p14:creationId xmlns:p14="http://schemas.microsoft.com/office/powerpoint/2010/main" xmlns="" val="950683024"/>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Body Motion: Calculation</a:t>
            </a:r>
            <a:br>
              <a:rPr lang="en-US" dirty="0" smtClean="0"/>
            </a:br>
            <a:r>
              <a:rPr lang="en-US" dirty="0" smtClean="0">
                <a:solidFill>
                  <a:schemeClr val="accent3"/>
                </a:solidFill>
              </a:rPr>
              <a:t>Inverse Dynamics Model</a:t>
            </a:r>
            <a:endParaRPr lang="en-US" dirty="0">
              <a:solidFill>
                <a:schemeClr val="accent3"/>
              </a:solidFill>
            </a:endParaRPr>
          </a:p>
        </p:txBody>
      </p:sp>
      <p:sp>
        <p:nvSpPr>
          <p:cNvPr id="3" name="Text Placeholder 2"/>
          <p:cNvSpPr>
            <a:spLocks noGrp="1"/>
          </p:cNvSpPr>
          <p:nvPr>
            <p:ph sz="half" idx="1"/>
          </p:nvPr>
        </p:nvSpPr>
        <p:spPr/>
        <p:txBody>
          <a:bodyPr/>
          <a:lstStyle/>
          <a:p>
            <a:pPr marL="460375" lvl="1" indent="0">
              <a:buNone/>
            </a:pPr>
            <a:endParaRPr lang="en-US" dirty="0" smtClean="0"/>
          </a:p>
          <a:p>
            <a:endParaRPr lang="en-US" dirty="0" smtClean="0"/>
          </a:p>
          <a:p>
            <a:endParaRPr lang="en-US" dirty="0" smtClean="0"/>
          </a:p>
          <a:p>
            <a:endParaRPr lang="en-US" dirty="0" smtClean="0"/>
          </a:p>
          <a:p>
            <a:pPr lvl="1"/>
            <a:endParaRPr lang="en-US" dirty="0"/>
          </a:p>
          <a:p>
            <a:pPr lvl="1"/>
            <a:endParaRPr lang="en-US" dirty="0"/>
          </a:p>
        </p:txBody>
      </p:sp>
      <p:sp>
        <p:nvSpPr>
          <p:cNvPr id="4" name="Content Placeholder 3"/>
          <p:cNvSpPr>
            <a:spLocks noGrp="1"/>
          </p:cNvSpPr>
          <p:nvPr>
            <p:ph sz="half" idx="2"/>
          </p:nvPr>
        </p:nvSpPr>
        <p:spPr>
          <a:xfrm>
            <a:off x="5917924" y="1447800"/>
            <a:ext cx="6196288" cy="4653582"/>
          </a:xfrm>
        </p:spPr>
        <p:txBody>
          <a:bodyPr/>
          <a:lstStyle/>
          <a:p>
            <a:endParaRPr lang="en-US" dirty="0" smtClean="0"/>
          </a:p>
          <a:p>
            <a:pPr marL="0" indent="0">
              <a:buNone/>
            </a:pPr>
            <a:r>
              <a:rPr lang="en-US" dirty="0" smtClean="0"/>
              <a:t>Physics for the forearm (wrist joint)</a:t>
            </a:r>
          </a:p>
          <a:p>
            <a:pPr marL="0" indent="0">
              <a:buNone/>
            </a:pPr>
            <a:endParaRPr lang="en-US" dirty="0" smtClean="0"/>
          </a:p>
          <a:p>
            <a:r>
              <a:rPr lang="en-US" dirty="0" smtClean="0">
                <a:solidFill>
                  <a:srgbClr val="FF0000"/>
                </a:solidFill>
              </a:rPr>
              <a:t>Force of hand onto wrist (red)</a:t>
            </a:r>
          </a:p>
          <a:p>
            <a:r>
              <a:rPr lang="en-US" dirty="0" smtClean="0">
                <a:solidFill>
                  <a:schemeClr val="tx2">
                    <a:lumMod val="60000"/>
                    <a:lumOff val="40000"/>
                  </a:schemeClr>
                </a:solidFill>
              </a:rPr>
              <a:t>Motion of forearm (blue)</a:t>
            </a:r>
          </a:p>
          <a:p>
            <a:r>
              <a:rPr lang="en-US" dirty="0" smtClean="0">
                <a:solidFill>
                  <a:schemeClr val="accent6">
                    <a:lumMod val="60000"/>
                    <a:lumOff val="40000"/>
                  </a:schemeClr>
                </a:solidFill>
              </a:rPr>
              <a:t>Motion of upper arm (green)</a:t>
            </a:r>
          </a:p>
          <a:p>
            <a:endParaRPr lang="en-US" dirty="0" smtClean="0"/>
          </a:p>
          <a:p>
            <a:r>
              <a:rPr lang="en-US" dirty="0" smtClean="0"/>
              <a:t>Torque from bicep about elbow</a:t>
            </a:r>
          </a:p>
          <a:p>
            <a:r>
              <a:rPr lang="en-US" dirty="0" smtClean="0">
                <a:solidFill>
                  <a:schemeClr val="bg2"/>
                </a:solidFill>
              </a:rPr>
              <a:t>Force from elbow’s parent (orange)</a:t>
            </a:r>
          </a:p>
          <a:p>
            <a:endParaRPr lang="en-US" dirty="0" smtClean="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55611" y="1905000"/>
            <a:ext cx="5222081" cy="3886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174577263"/>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Body Motion: Stabilization</a:t>
            </a:r>
            <a:br>
              <a:rPr lang="en-US" dirty="0" smtClean="0"/>
            </a:br>
            <a:r>
              <a:rPr lang="en-US" dirty="0" smtClean="0">
                <a:solidFill>
                  <a:schemeClr val="accent3"/>
                </a:solidFill>
              </a:rPr>
              <a:t>Multi-Joint Voting and Smoothing</a:t>
            </a: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4530471"/>
          </a:xfrm>
        </p:spPr>
        <p:txBody>
          <a:bodyPr/>
          <a:lstStyle/>
          <a:p>
            <a:pPr marL="460375" lvl="1" indent="0">
              <a:buNone/>
            </a:pPr>
            <a:endParaRPr lang="en-US" dirty="0"/>
          </a:p>
          <a:p>
            <a:r>
              <a:rPr lang="en-US" dirty="0" smtClean="0"/>
              <a:t>Traditional physics software uses large matrix inversion</a:t>
            </a:r>
          </a:p>
          <a:p>
            <a:pPr lvl="1"/>
            <a:r>
              <a:rPr lang="en-US" dirty="0" smtClean="0"/>
              <a:t>Whole body shakes from any noise. Tricky to tune to ST.</a:t>
            </a:r>
          </a:p>
          <a:p>
            <a:pPr lvl="1"/>
            <a:r>
              <a:rPr lang="en-US" dirty="0" smtClean="0"/>
              <a:t>Ideal method would be to estimate noise response as input resolution * derivative of physics function. Not easy.</a:t>
            </a:r>
          </a:p>
          <a:p>
            <a:r>
              <a:rPr lang="en-US" dirty="0" smtClean="0"/>
              <a:t>Inferred force provide built-in stabilization</a:t>
            </a:r>
          </a:p>
          <a:p>
            <a:pPr lvl="1"/>
            <a:r>
              <a:rPr lang="en-US" dirty="0" smtClean="0"/>
              <a:t>Motions seen across multiple joints will be transferred well up the chain as they appear as external rather than internal forces</a:t>
            </a:r>
          </a:p>
          <a:p>
            <a:pPr lvl="1"/>
            <a:r>
              <a:rPr lang="en-US" dirty="0" smtClean="0"/>
              <a:t>Forces are “</a:t>
            </a:r>
            <a:r>
              <a:rPr lang="en-US" dirty="0" err="1" smtClean="0"/>
              <a:t>lossy</a:t>
            </a:r>
            <a:r>
              <a:rPr lang="en-US" dirty="0" smtClean="0"/>
              <a:t>” aggregation (err towards not moving—that is, smooth), which tends to iron them out over time.</a:t>
            </a:r>
          </a:p>
        </p:txBody>
      </p:sp>
    </p:spTree>
    <p:extLst>
      <p:ext uri="{BB962C8B-B14F-4D97-AF65-F5344CB8AC3E}">
        <p14:creationId xmlns:p14="http://schemas.microsoft.com/office/powerpoint/2010/main" xmlns="" val="2358662002"/>
      </p:ext>
    </p:extLst>
  </p:cSld>
  <p:clrMapOvr>
    <a:masterClrMapping/>
  </p:clrMapOvr>
  <p:transition>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Body Motion: Normalization</a:t>
            </a:r>
            <a:br>
              <a:rPr lang="en-US" dirty="0" smtClean="0"/>
            </a:br>
            <a:r>
              <a:rPr lang="en-US" dirty="0" smtClean="0">
                <a:solidFill>
                  <a:schemeClr val="accent3"/>
                </a:solidFill>
              </a:rPr>
              <a:t>Kinesthetic Weight</a:t>
            </a:r>
            <a:endParaRPr lang="en-US" dirty="0">
              <a:solidFill>
                <a:schemeClr val="accent3"/>
              </a:solidFill>
            </a:endParaRPr>
          </a:p>
        </p:txBody>
      </p:sp>
      <p:sp>
        <p:nvSpPr>
          <p:cNvPr id="3" name="Text Placeholder 2"/>
          <p:cNvSpPr>
            <a:spLocks noGrp="1"/>
          </p:cNvSpPr>
          <p:nvPr>
            <p:ph type="body" sz="quarter" idx="10"/>
          </p:nvPr>
        </p:nvSpPr>
        <p:spPr>
          <a:xfrm>
            <a:off x="519112" y="1600200"/>
            <a:ext cx="11149013" cy="4585871"/>
          </a:xfrm>
        </p:spPr>
        <p:txBody>
          <a:bodyPr/>
          <a:lstStyle/>
          <a:p>
            <a:r>
              <a:rPr lang="en-US" dirty="0" smtClean="0"/>
              <a:t>Body Forces can be normalized by their weight</a:t>
            </a:r>
          </a:p>
          <a:p>
            <a:pPr lvl="1"/>
            <a:r>
              <a:rPr lang="en-US" dirty="0" smtClean="0"/>
              <a:t>A limb’s weight (its mass*gravity) provides a force that feels “normal” and is shared across bodies</a:t>
            </a:r>
          </a:p>
          <a:p>
            <a:pPr lvl="1"/>
            <a:r>
              <a:rPr lang="en-US" dirty="0" smtClean="0"/>
              <a:t>Has proven to work well across a number of body types</a:t>
            </a:r>
          </a:p>
          <a:p>
            <a:r>
              <a:rPr lang="en-US" dirty="0" smtClean="0"/>
              <a:t>Mass estimate is not accurate, but Cancels out!</a:t>
            </a:r>
          </a:p>
          <a:p>
            <a:pPr lvl="1"/>
            <a:r>
              <a:rPr lang="en-US" dirty="0" smtClean="0"/>
              <a:t>Because we divide out the mass to get normalized values, the error of the mass estimate is considerably less</a:t>
            </a:r>
            <a:endParaRPr lang="en-US" dirty="0"/>
          </a:p>
          <a:p>
            <a:r>
              <a:rPr lang="en-US" dirty="0"/>
              <a:t>Muscle alignment </a:t>
            </a:r>
            <a:r>
              <a:rPr lang="en-US" dirty="0" smtClean="0"/>
              <a:t>inferred </a:t>
            </a:r>
            <a:r>
              <a:rPr lang="en-US" dirty="0"/>
              <a:t>from positions and motion</a:t>
            </a:r>
          </a:p>
          <a:p>
            <a:pPr lvl="1"/>
            <a:r>
              <a:rPr lang="en-US" dirty="0"/>
              <a:t>Trivial to transform forces into muscle space, and pass through the extension response curve to estimate muscle </a:t>
            </a:r>
            <a:r>
              <a:rPr lang="en-US" dirty="0" smtClean="0"/>
              <a:t>reflex</a:t>
            </a:r>
          </a:p>
        </p:txBody>
      </p:sp>
    </p:spTree>
    <p:extLst>
      <p:ext uri="{BB962C8B-B14F-4D97-AF65-F5344CB8AC3E}">
        <p14:creationId xmlns:p14="http://schemas.microsoft.com/office/powerpoint/2010/main" xmlns="" val="4226209240"/>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a:t>Body Motion: </a:t>
            </a:r>
            <a:r>
              <a:rPr lang="en-US" dirty="0" smtClean="0"/>
              <a:t>Visualization</a:t>
            </a:r>
            <a:r>
              <a:rPr lang="en-US" dirty="0"/>
              <a:t/>
            </a:r>
            <a:br>
              <a:rPr lang="en-US" dirty="0"/>
            </a:br>
            <a:r>
              <a:rPr lang="en-US" dirty="0" smtClean="0">
                <a:solidFill>
                  <a:schemeClr val="accent3"/>
                </a:solidFill>
              </a:rPr>
              <a:t>Debugging with Cartoons</a:t>
            </a:r>
            <a:endParaRPr lang="en-US" dirty="0"/>
          </a:p>
        </p:txBody>
      </p:sp>
      <p:sp>
        <p:nvSpPr>
          <p:cNvPr id="3" name="Text Placeholder 2"/>
          <p:cNvSpPr>
            <a:spLocks noGrp="1"/>
          </p:cNvSpPr>
          <p:nvPr>
            <p:ph type="body" sz="quarter" idx="10"/>
          </p:nvPr>
        </p:nvSpPr>
        <p:spPr>
          <a:xfrm>
            <a:off x="519112" y="1447799"/>
            <a:ext cx="11149013" cy="4031873"/>
          </a:xfrm>
        </p:spPr>
        <p:txBody>
          <a:bodyPr/>
          <a:lstStyle/>
          <a:p>
            <a:endParaRPr lang="en-US" dirty="0" smtClean="0"/>
          </a:p>
          <a:p>
            <a:r>
              <a:rPr lang="en-US" dirty="0" smtClean="0"/>
              <a:t>Key to calculating/testing/using physics is getting it into a human consumable form!</a:t>
            </a:r>
          </a:p>
          <a:p>
            <a:endParaRPr lang="en-US" sz="2000" dirty="0" smtClean="0"/>
          </a:p>
          <a:p>
            <a:r>
              <a:rPr lang="en-US" dirty="0" smtClean="0"/>
              <a:t>Why not try drawing a cartoon of the player?</a:t>
            </a:r>
          </a:p>
          <a:p>
            <a:pPr lvl="1"/>
            <a:r>
              <a:rPr lang="en-US" dirty="0" smtClean="0"/>
              <a:t>If the cartoon looks right, you’ve got something; otherwise, it will enable you to spot physics bugs perceptually</a:t>
            </a:r>
          </a:p>
          <a:p>
            <a:pPr lvl="1"/>
            <a:r>
              <a:rPr lang="en-US" dirty="0" smtClean="0"/>
              <a:t>If users can see what they want in the cartoon, they have an </a:t>
            </a:r>
            <a:r>
              <a:rPr lang="en-US" b="1" dirty="0" smtClean="0">
                <a:latin typeface="Segoe UI Semibold" pitchFamily="34" charset="0"/>
              </a:rPr>
              <a:t>easier input selection mechanism</a:t>
            </a:r>
            <a:endParaRPr lang="en-US" dirty="0" smtClean="0">
              <a:latin typeface="Segoe UI Semibold" pitchFamily="34" charset="0"/>
            </a:endParaRPr>
          </a:p>
        </p:txBody>
      </p:sp>
    </p:spTree>
    <p:extLst>
      <p:ext uri="{BB962C8B-B14F-4D97-AF65-F5344CB8AC3E}">
        <p14:creationId xmlns:p14="http://schemas.microsoft.com/office/powerpoint/2010/main" xmlns="" val="3349510100"/>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a:t>Body Motion: </a:t>
            </a:r>
            <a:r>
              <a:rPr lang="en-US" dirty="0" smtClean="0"/>
              <a:t>Visualization</a:t>
            </a:r>
            <a:r>
              <a:rPr lang="en-US" dirty="0"/>
              <a:t/>
            </a:r>
            <a:br>
              <a:rPr lang="en-US" dirty="0"/>
            </a:br>
            <a:endParaRPr lang="en-US" dirty="0"/>
          </a:p>
        </p:txBody>
      </p:sp>
      <p:sp>
        <p:nvSpPr>
          <p:cNvPr id="5" name="Content Placeholder 4"/>
          <p:cNvSpPr>
            <a:spLocks noGrp="1"/>
          </p:cNvSpPr>
          <p:nvPr>
            <p:ph sz="half" idx="2"/>
          </p:nvPr>
        </p:nvSpPr>
        <p:spPr>
          <a:xfrm>
            <a:off x="6399211" y="1447800"/>
            <a:ext cx="5638801" cy="4887492"/>
          </a:xfrm>
        </p:spPr>
        <p:txBody>
          <a:bodyPr/>
          <a:lstStyle/>
          <a:p>
            <a:r>
              <a:rPr lang="en-US" dirty="0" smtClean="0"/>
              <a:t>Diagram composed of Bézier patches between joints</a:t>
            </a:r>
          </a:p>
          <a:p>
            <a:endParaRPr lang="en-US" sz="2000" dirty="0" smtClean="0"/>
          </a:p>
          <a:p>
            <a:r>
              <a:rPr lang="en-US" dirty="0" smtClean="0"/>
              <a:t>Patch Width =</a:t>
            </a:r>
          </a:p>
          <a:p>
            <a:pPr lvl="1"/>
            <a:r>
              <a:rPr lang="en-US" dirty="0" err="1" smtClean="0"/>
              <a:t>Bone_length</a:t>
            </a:r>
            <a:r>
              <a:rPr lang="en-US" dirty="0" smtClean="0"/>
              <a:t> * </a:t>
            </a:r>
            <a:r>
              <a:rPr lang="en-US" dirty="0" err="1" smtClean="0"/>
              <a:t>golden_ratio</a:t>
            </a:r>
            <a:r>
              <a:rPr lang="en-US" dirty="0" smtClean="0"/>
              <a:t> * </a:t>
            </a:r>
            <a:r>
              <a:rPr lang="en-US" dirty="0" err="1" smtClean="0"/>
              <a:t>normalized_external_force</a:t>
            </a:r>
            <a:endParaRPr lang="en-US" dirty="0" smtClean="0"/>
          </a:p>
          <a:p>
            <a:r>
              <a:rPr lang="en-US" dirty="0" smtClean="0"/>
              <a:t>Patch Curvature =</a:t>
            </a:r>
          </a:p>
          <a:p>
            <a:pPr lvl="1"/>
            <a:r>
              <a:rPr lang="en-US" dirty="0" err="1" smtClean="0"/>
              <a:t>Bone_length</a:t>
            </a:r>
            <a:r>
              <a:rPr lang="en-US" dirty="0" smtClean="0"/>
              <a:t> * </a:t>
            </a:r>
            <a:r>
              <a:rPr lang="en-US" dirty="0" err="1" smtClean="0"/>
              <a:t>golden_ratio</a:t>
            </a:r>
            <a:r>
              <a:rPr lang="en-US" dirty="0" smtClean="0"/>
              <a:t> * </a:t>
            </a:r>
            <a:r>
              <a:rPr lang="en-US" dirty="0" err="1" smtClean="0"/>
              <a:t>normalized_external_torque</a:t>
            </a:r>
            <a:endParaRPr lang="en-US" dirty="0" smtClean="0"/>
          </a:p>
          <a:p>
            <a:r>
              <a:rPr lang="en-US" dirty="0" smtClean="0"/>
              <a:t>Patch Direction =</a:t>
            </a:r>
          </a:p>
          <a:p>
            <a:pPr lvl="1"/>
            <a:r>
              <a:rPr lang="en-US" dirty="0" smtClean="0"/>
              <a:t>Width = 0 on the end with the least amount of un-normalized force</a:t>
            </a:r>
          </a:p>
        </p:txBody>
      </p:sp>
      <p:pic>
        <p:nvPicPr>
          <p:cNvPr id="4" name="Picture 3" descr="C:\Users\leweyg\Pictures\Progression.jpg"/>
          <p:cNvPicPr/>
          <p:nvPr/>
        </p:nvPicPr>
        <p:blipFill>
          <a:blip r:embed="rId3">
            <a:extLst>
              <a:ext uri="{28A0092B-C50C-407E-A947-70E740481C1C}">
                <a14:useLocalDpi xmlns:a14="http://schemas.microsoft.com/office/drawing/2010/main" xmlns="" val="0"/>
              </a:ext>
            </a:extLst>
          </a:blip>
          <a:srcRect/>
          <a:stretch>
            <a:fillRect/>
          </a:stretch>
        </p:blipFill>
        <p:spPr bwMode="auto">
          <a:xfrm>
            <a:off x="227012" y="1828800"/>
            <a:ext cx="5943600" cy="3952875"/>
          </a:xfrm>
          <a:prstGeom prst="rect">
            <a:avLst/>
          </a:prstGeom>
          <a:noFill/>
          <a:ln>
            <a:noFill/>
          </a:ln>
        </p:spPr>
      </p:pic>
    </p:spTree>
    <p:extLst>
      <p:ext uri="{BB962C8B-B14F-4D97-AF65-F5344CB8AC3E}">
        <p14:creationId xmlns:p14="http://schemas.microsoft.com/office/powerpoint/2010/main" xmlns="" val="3647127967"/>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Body Motion: Into the Game</a:t>
            </a:r>
            <a:endParaRPr lang="en-US" dirty="0"/>
          </a:p>
        </p:txBody>
      </p:sp>
      <p:sp>
        <p:nvSpPr>
          <p:cNvPr id="3" name="Text Placeholder 2"/>
          <p:cNvSpPr>
            <a:spLocks noGrp="1"/>
          </p:cNvSpPr>
          <p:nvPr>
            <p:ph type="body" sz="quarter" idx="10"/>
          </p:nvPr>
        </p:nvSpPr>
        <p:spPr>
          <a:xfrm>
            <a:off x="519112" y="1447799"/>
            <a:ext cx="11149013" cy="4690515"/>
          </a:xfrm>
        </p:spPr>
        <p:txBody>
          <a:bodyPr/>
          <a:lstStyle/>
          <a:p>
            <a:r>
              <a:rPr lang="en-US" dirty="0" smtClean="0"/>
              <a:t>Examples of using body physics to drive animation:</a:t>
            </a:r>
          </a:p>
          <a:p>
            <a:pPr lvl="1"/>
            <a:r>
              <a:rPr lang="en-US" dirty="0" smtClean="0"/>
              <a:t>Weight shifting – foot forces to drive left/right, push and landing</a:t>
            </a:r>
          </a:p>
          <a:p>
            <a:pPr lvl="1"/>
            <a:r>
              <a:rPr lang="en-US" dirty="0" smtClean="0"/>
              <a:t>Sword swinging – with prep, power trigger, and stop triggers</a:t>
            </a:r>
          </a:p>
          <a:p>
            <a:pPr lvl="1"/>
            <a:r>
              <a:rPr lang="en-US" dirty="0" smtClean="0"/>
              <a:t>Dashing – when 1.5x body weight is applied to foot</a:t>
            </a:r>
          </a:p>
          <a:p>
            <a:pPr lvl="1"/>
            <a:r>
              <a:rPr lang="en-US" dirty="0" smtClean="0"/>
              <a:t>Swimming – best when scaled to the response on the pectoral muscles</a:t>
            </a:r>
            <a:endParaRPr lang="en-US" dirty="0"/>
          </a:p>
          <a:p>
            <a:pPr lvl="1"/>
            <a:r>
              <a:rPr lang="en-US" dirty="0" smtClean="0"/>
              <a:t>“What You Feel is What You Get” Gameplay</a:t>
            </a:r>
          </a:p>
          <a:p>
            <a:pPr marL="460375" lvl="1" indent="0">
              <a:buNone/>
            </a:pPr>
            <a:endParaRPr lang="en-US" dirty="0" smtClean="0"/>
          </a:p>
          <a:p>
            <a:r>
              <a:rPr lang="en-US" dirty="0" smtClean="0"/>
              <a:t>But to what end are these inputs going?</a:t>
            </a:r>
          </a:p>
          <a:p>
            <a:pPr lvl="1"/>
            <a:r>
              <a:rPr lang="en-US" dirty="0" smtClean="0"/>
              <a:t>How do you know they are the right ones?</a:t>
            </a:r>
          </a:p>
        </p:txBody>
      </p:sp>
    </p:spTree>
    <p:extLst>
      <p:ext uri="{BB962C8B-B14F-4D97-AF65-F5344CB8AC3E}">
        <p14:creationId xmlns:p14="http://schemas.microsoft.com/office/powerpoint/2010/main" xmlns="" val="4005534324"/>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Controls: Spatial Metaphors</a:t>
            </a:r>
            <a:endParaRPr lang="en-US" dirty="0"/>
          </a:p>
        </p:txBody>
      </p:sp>
      <p:sp>
        <p:nvSpPr>
          <p:cNvPr id="3" name="Text Placeholder 2"/>
          <p:cNvSpPr>
            <a:spLocks noGrp="1"/>
          </p:cNvSpPr>
          <p:nvPr>
            <p:ph type="body" sz="quarter" idx="10"/>
          </p:nvPr>
        </p:nvSpPr>
        <p:spPr>
          <a:xfrm>
            <a:off x="519112" y="1447799"/>
            <a:ext cx="11149013" cy="3828740"/>
          </a:xfrm>
        </p:spPr>
        <p:txBody>
          <a:bodyPr/>
          <a:lstStyle/>
          <a:p>
            <a:r>
              <a:rPr lang="en-US" dirty="0" smtClean="0"/>
              <a:t>Every mode we have utilizes a “spatial metaphor”</a:t>
            </a:r>
          </a:p>
          <a:p>
            <a:pPr lvl="1"/>
            <a:r>
              <a:rPr lang="en-US" dirty="0" smtClean="0"/>
              <a:t>Bike racing = your hands control the handles/throttles</a:t>
            </a:r>
          </a:p>
          <a:p>
            <a:pPr lvl="1"/>
            <a:r>
              <a:rPr lang="en-US" dirty="0" smtClean="0"/>
              <a:t>Sword = your hand controls the sword</a:t>
            </a:r>
          </a:p>
          <a:p>
            <a:pPr lvl="1"/>
            <a:r>
              <a:rPr lang="en-US" dirty="0" smtClean="0"/>
              <a:t>Boxing = hands control heavy weight hands</a:t>
            </a:r>
          </a:p>
          <a:p>
            <a:pPr lvl="1"/>
            <a:endParaRPr lang="en-US" dirty="0"/>
          </a:p>
          <a:p>
            <a:r>
              <a:rPr lang="en-US" dirty="0" smtClean="0"/>
              <a:t>It is the mathematical and design kernel of the mode</a:t>
            </a:r>
          </a:p>
          <a:p>
            <a:pPr lvl="1"/>
            <a:r>
              <a:rPr lang="en-US" dirty="0" smtClean="0"/>
              <a:t>Combines the design and artistic intent with the interaction</a:t>
            </a:r>
          </a:p>
          <a:p>
            <a:pPr lvl="1"/>
            <a:r>
              <a:rPr lang="en-US" dirty="0" smtClean="0"/>
              <a:t>Quantifies good and bad response</a:t>
            </a:r>
            <a:endParaRPr lang="en-US" dirty="0"/>
          </a:p>
        </p:txBody>
      </p:sp>
    </p:spTree>
    <p:extLst>
      <p:ext uri="{BB962C8B-B14F-4D97-AF65-F5344CB8AC3E}">
        <p14:creationId xmlns:p14="http://schemas.microsoft.com/office/powerpoint/2010/main" xmlns="" val="379000850"/>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Controls: Spatial Metaphors</a:t>
            </a:r>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xmlns="" val="1854157306"/>
              </p:ext>
            </p:extLst>
          </p:nvPr>
        </p:nvGraphicFramePr>
        <p:xfrm>
          <a:off x="531812" y="1447800"/>
          <a:ext cx="5486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ontent Placeholder 3"/>
          <p:cNvSpPr>
            <a:spLocks noGrp="1"/>
          </p:cNvSpPr>
          <p:nvPr>
            <p:ph sz="half" idx="2"/>
          </p:nvPr>
        </p:nvSpPr>
        <p:spPr>
          <a:xfrm>
            <a:off x="5865812" y="1447800"/>
            <a:ext cx="6172200" cy="5207579"/>
          </a:xfrm>
        </p:spPr>
        <p:txBody>
          <a:bodyPr/>
          <a:lstStyle/>
          <a:p>
            <a:r>
              <a:rPr lang="en-US" dirty="0" smtClean="0"/>
              <a:t>A spatial metaphor contains of a set of related points</a:t>
            </a:r>
          </a:p>
          <a:p>
            <a:pPr lvl="1"/>
            <a:r>
              <a:rPr lang="en-US" dirty="0" smtClean="0"/>
              <a:t>Ex: Head, hands, feet</a:t>
            </a:r>
          </a:p>
          <a:p>
            <a:r>
              <a:rPr lang="en-US" dirty="0" smtClean="0"/>
              <a:t>Each point exists in multiple spaces</a:t>
            </a:r>
          </a:p>
          <a:p>
            <a:pPr lvl="1"/>
            <a:r>
              <a:rPr lang="en-US" dirty="0" smtClean="0"/>
              <a:t>Player space, screen space, world space, sensor space.</a:t>
            </a:r>
          </a:p>
          <a:p>
            <a:r>
              <a:rPr lang="en-US" dirty="0" smtClean="0"/>
              <a:t>Metaphor strives to achieve spatial alignment and harmony</a:t>
            </a:r>
          </a:p>
          <a:p>
            <a:pPr lvl="1"/>
            <a:r>
              <a:rPr lang="en-US" dirty="0" smtClean="0"/>
              <a:t>Hands appear above feet, to side of head, etc.</a:t>
            </a:r>
          </a:p>
          <a:p>
            <a:pPr lvl="1"/>
            <a:r>
              <a:rPr lang="en-US" dirty="0" smtClean="0"/>
              <a:t>Draw line from real to virtual points in your eyes view!</a:t>
            </a:r>
            <a:endParaRPr lang="en-US" dirty="0"/>
          </a:p>
          <a:p>
            <a:endParaRPr lang="en-US" dirty="0"/>
          </a:p>
        </p:txBody>
      </p:sp>
    </p:spTree>
    <p:extLst>
      <p:ext uri="{BB962C8B-B14F-4D97-AF65-F5344CB8AC3E}">
        <p14:creationId xmlns:p14="http://schemas.microsoft.com/office/powerpoint/2010/main" xmlns="" val="1461981204"/>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Introduction</a:t>
            </a:r>
            <a:endParaRPr lang="en-US" dirty="0"/>
          </a:p>
        </p:txBody>
      </p:sp>
      <p:sp>
        <p:nvSpPr>
          <p:cNvPr id="3" name="Text Placeholder 2"/>
          <p:cNvSpPr>
            <a:spLocks noGrp="1"/>
          </p:cNvSpPr>
          <p:nvPr>
            <p:ph type="body" sz="quarter" idx="10"/>
          </p:nvPr>
        </p:nvSpPr>
        <p:spPr>
          <a:xfrm>
            <a:off x="519112" y="1447799"/>
            <a:ext cx="11149013" cy="3964162"/>
          </a:xfrm>
        </p:spPr>
        <p:txBody>
          <a:bodyPr/>
          <a:lstStyle/>
          <a:p>
            <a:r>
              <a:rPr lang="en-US" dirty="0" smtClean="0"/>
              <a:t>Speaker introduction</a:t>
            </a:r>
          </a:p>
          <a:p>
            <a:r>
              <a:rPr lang="en-US" dirty="0" smtClean="0"/>
              <a:t>Game history – Thanks to Seth, David, Rom….</a:t>
            </a:r>
          </a:p>
          <a:p>
            <a:r>
              <a:rPr lang="en-US" dirty="0" smtClean="0"/>
              <a:t>Talk for developers, designers, and animators:</a:t>
            </a:r>
          </a:p>
          <a:p>
            <a:pPr lvl="1"/>
            <a:r>
              <a:rPr lang="en-US" b="1" dirty="0" smtClean="0">
                <a:latin typeface="Segoe UI Semibold" pitchFamily="34" charset="0"/>
              </a:rPr>
              <a:t>Augmented animation </a:t>
            </a:r>
            <a:r>
              <a:rPr lang="en-US" dirty="0"/>
              <a:t>– how we changed how we </a:t>
            </a:r>
            <a:r>
              <a:rPr lang="en-US" dirty="0" smtClean="0"/>
              <a:t>animate</a:t>
            </a:r>
            <a:endParaRPr lang="en-US" dirty="0"/>
          </a:p>
          <a:p>
            <a:pPr lvl="1"/>
            <a:r>
              <a:rPr lang="en-US" b="1" dirty="0" smtClean="0">
                <a:latin typeface="Segoe UI Semibold" pitchFamily="34" charset="0"/>
              </a:rPr>
              <a:t>Player analysis </a:t>
            </a:r>
            <a:r>
              <a:rPr lang="en-US" dirty="0"/>
              <a:t>– how we </a:t>
            </a:r>
            <a:r>
              <a:rPr lang="en-US" dirty="0" smtClean="0"/>
              <a:t>analyze </a:t>
            </a:r>
            <a:r>
              <a:rPr lang="en-US" dirty="0"/>
              <a:t>and quantify the </a:t>
            </a:r>
            <a:r>
              <a:rPr lang="en-US" dirty="0" smtClean="0"/>
              <a:t>player</a:t>
            </a:r>
            <a:endParaRPr lang="en-US" dirty="0"/>
          </a:p>
          <a:p>
            <a:pPr lvl="1"/>
            <a:r>
              <a:rPr lang="en-US" b="1" dirty="0">
                <a:latin typeface="Segoe UI Semibold" pitchFamily="34" charset="0"/>
              </a:rPr>
              <a:t>Controls</a:t>
            </a:r>
            <a:r>
              <a:rPr lang="en-US" dirty="0"/>
              <a:t> – how we bring it all together</a:t>
            </a:r>
          </a:p>
          <a:p>
            <a:pPr lvl="1"/>
            <a:r>
              <a:rPr lang="en-US" b="1" dirty="0" smtClean="0">
                <a:latin typeface="Segoe UI Semibold" pitchFamily="34" charset="0"/>
              </a:rPr>
              <a:t>Camera</a:t>
            </a:r>
            <a:r>
              <a:rPr lang="en-US" dirty="0" smtClean="0"/>
              <a:t> </a:t>
            </a:r>
            <a:r>
              <a:rPr lang="en-US" dirty="0"/>
              <a:t>– </a:t>
            </a:r>
            <a:r>
              <a:rPr lang="en-US" dirty="0" smtClean="0"/>
              <a:t>how we changed how we look at the scene</a:t>
            </a:r>
          </a:p>
          <a:p>
            <a:r>
              <a:rPr lang="en-US" dirty="0" smtClean="0"/>
              <a:t>Background: Image layers &amp; acting</a:t>
            </a:r>
          </a:p>
        </p:txBody>
      </p:sp>
    </p:spTree>
    <p:extLst>
      <p:ext uri="{BB962C8B-B14F-4D97-AF65-F5344CB8AC3E}">
        <p14:creationId xmlns:p14="http://schemas.microsoft.com/office/powerpoint/2010/main" xmlns="" val="532286765"/>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Controls: Spatial Metaphors</a:t>
            </a:r>
            <a:br>
              <a:rPr lang="en-US" dirty="0" smtClean="0"/>
            </a:br>
            <a:r>
              <a:rPr lang="en-US" dirty="0" smtClean="0">
                <a:solidFill>
                  <a:schemeClr val="accent3"/>
                </a:solidFill>
              </a:rPr>
              <a:t>Implementation</a:t>
            </a: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4758226"/>
          </a:xfrm>
        </p:spPr>
        <p:txBody>
          <a:bodyPr/>
          <a:lstStyle/>
          <a:p>
            <a:endParaRPr lang="en-US" dirty="0" smtClean="0"/>
          </a:p>
          <a:p>
            <a:r>
              <a:rPr lang="en-US" dirty="0" smtClean="0"/>
              <a:t>Generally achieved by “tuning until it feels right”</a:t>
            </a:r>
          </a:p>
          <a:p>
            <a:pPr lvl="1"/>
            <a:r>
              <a:rPr lang="en-US" dirty="0" smtClean="0"/>
              <a:t>Sad but true</a:t>
            </a:r>
          </a:p>
          <a:p>
            <a:pPr lvl="1"/>
            <a:r>
              <a:rPr lang="en-US" dirty="0" smtClean="0"/>
              <a:t>Most importantly, make sure the core metaphor is a known design element that is agreed upon</a:t>
            </a:r>
          </a:p>
          <a:p>
            <a:pPr marL="460375" lvl="1" indent="0">
              <a:buNone/>
            </a:pPr>
            <a:endParaRPr lang="en-US" dirty="0"/>
          </a:p>
          <a:p>
            <a:r>
              <a:rPr lang="en-US" dirty="0" smtClean="0"/>
              <a:t>Ideally start by tracking all core transforms</a:t>
            </a:r>
          </a:p>
          <a:p>
            <a:pPr lvl="1"/>
            <a:r>
              <a:rPr lang="en-US" dirty="0"/>
              <a:t>Sensor </a:t>
            </a:r>
            <a:r>
              <a:rPr lang="en-US" dirty="0" smtClean="0">
                <a:sym typeface="Wingdings" pitchFamily="2" charset="2"/>
              </a:rPr>
              <a:t></a:t>
            </a:r>
            <a:r>
              <a:rPr lang="en-US" dirty="0" smtClean="0"/>
              <a:t> </a:t>
            </a:r>
            <a:r>
              <a:rPr lang="en-US" dirty="0"/>
              <a:t>skeleton </a:t>
            </a:r>
            <a:r>
              <a:rPr lang="en-US" dirty="0">
                <a:sym typeface="Wingdings" pitchFamily="2" charset="2"/>
              </a:rPr>
              <a:t></a:t>
            </a:r>
            <a:r>
              <a:rPr lang="en-US" dirty="0" smtClean="0"/>
              <a:t> </a:t>
            </a:r>
            <a:r>
              <a:rPr lang="en-US" dirty="0"/>
              <a:t>avatar </a:t>
            </a:r>
            <a:r>
              <a:rPr lang="en-US" dirty="0">
                <a:sym typeface="Wingdings" pitchFamily="2" charset="2"/>
              </a:rPr>
              <a:t></a:t>
            </a:r>
            <a:r>
              <a:rPr lang="en-US" dirty="0" smtClean="0"/>
              <a:t> </a:t>
            </a:r>
            <a:r>
              <a:rPr lang="en-US" dirty="0"/>
              <a:t>world </a:t>
            </a:r>
            <a:r>
              <a:rPr lang="en-US" dirty="0">
                <a:sym typeface="Wingdings" pitchFamily="2" charset="2"/>
              </a:rPr>
              <a:t></a:t>
            </a:r>
            <a:r>
              <a:rPr lang="en-US" dirty="0" smtClean="0"/>
              <a:t> </a:t>
            </a:r>
            <a:r>
              <a:rPr lang="en-US" dirty="0"/>
              <a:t>screen </a:t>
            </a:r>
            <a:r>
              <a:rPr lang="en-US" dirty="0">
                <a:sym typeface="Wingdings" pitchFamily="2" charset="2"/>
              </a:rPr>
              <a:t></a:t>
            </a:r>
            <a:r>
              <a:rPr lang="en-US" dirty="0" smtClean="0"/>
              <a:t> sensor</a:t>
            </a:r>
          </a:p>
          <a:p>
            <a:pPr lvl="1"/>
            <a:r>
              <a:rPr lang="en-US" dirty="0" smtClean="0"/>
              <a:t>Solve for identify matrix to achieve </a:t>
            </a:r>
          </a:p>
          <a:p>
            <a:pPr lvl="1"/>
            <a:r>
              <a:rPr lang="en-US" dirty="0" smtClean="0"/>
              <a:t>Best example is work with camera composition…</a:t>
            </a:r>
            <a:endParaRPr lang="en-US" dirty="0"/>
          </a:p>
        </p:txBody>
      </p:sp>
    </p:spTree>
    <p:extLst>
      <p:ext uri="{BB962C8B-B14F-4D97-AF65-F5344CB8AC3E}">
        <p14:creationId xmlns:p14="http://schemas.microsoft.com/office/powerpoint/2010/main" xmlns="" val="2511534333"/>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Cinematography: Acting to the Camera</a:t>
            </a:r>
            <a:endParaRPr lang="en-US" dirty="0"/>
          </a:p>
        </p:txBody>
      </p:sp>
      <p:sp>
        <p:nvSpPr>
          <p:cNvPr id="3" name="Text Placeholder 2"/>
          <p:cNvSpPr>
            <a:spLocks noGrp="1"/>
          </p:cNvSpPr>
          <p:nvPr>
            <p:ph type="body" sz="quarter" idx="10"/>
          </p:nvPr>
        </p:nvSpPr>
        <p:spPr>
          <a:xfrm>
            <a:off x="519112" y="1447799"/>
            <a:ext cx="11149013" cy="4795159"/>
          </a:xfrm>
        </p:spPr>
        <p:txBody>
          <a:bodyPr/>
          <a:lstStyle/>
          <a:p>
            <a:r>
              <a:rPr lang="en-US" dirty="0" smtClean="0"/>
              <a:t>The avatar is at absolute most 30% of the screen… what about the other stuff?</a:t>
            </a:r>
          </a:p>
          <a:p>
            <a:pPr lvl="1"/>
            <a:r>
              <a:rPr lang="en-US" dirty="0" smtClean="0"/>
              <a:t>Movies utilize strong visual themes, can these be captured?</a:t>
            </a:r>
          </a:p>
          <a:p>
            <a:pPr lvl="1"/>
            <a:r>
              <a:rPr lang="en-US" dirty="0" smtClean="0"/>
              <a:t>Can this align with the interaction spatial metaphors?</a:t>
            </a:r>
          </a:p>
          <a:p>
            <a:r>
              <a:rPr lang="en-US" dirty="0"/>
              <a:t>Cinematography lets you directly back-solve for:</a:t>
            </a:r>
          </a:p>
          <a:p>
            <a:pPr lvl="1"/>
            <a:r>
              <a:rPr lang="en-US" dirty="0"/>
              <a:t>“</a:t>
            </a:r>
            <a:r>
              <a:rPr lang="en-US" i="1" dirty="0"/>
              <a:t>The optimal camera to align the sensor with the virtual world, through the screen, with respect to the player</a:t>
            </a:r>
            <a:r>
              <a:rPr lang="en-US" dirty="0" smtClean="0"/>
              <a:t>.”</a:t>
            </a:r>
          </a:p>
          <a:p>
            <a:r>
              <a:rPr lang="en-US" dirty="0" smtClean="0"/>
              <a:t>We broke cinematography into three core components</a:t>
            </a:r>
          </a:p>
          <a:p>
            <a:pPr lvl="1"/>
            <a:r>
              <a:rPr lang="en-US" dirty="0" smtClean="0"/>
              <a:t>Composition / Relative Position / Motion</a:t>
            </a:r>
            <a:endParaRPr lang="en-US" dirty="0"/>
          </a:p>
          <a:p>
            <a:endParaRPr lang="en-US" dirty="0" smtClean="0"/>
          </a:p>
        </p:txBody>
      </p:sp>
    </p:spTree>
    <p:extLst>
      <p:ext uri="{BB962C8B-B14F-4D97-AF65-F5344CB8AC3E}">
        <p14:creationId xmlns:p14="http://schemas.microsoft.com/office/powerpoint/2010/main" xmlns="" val="2083198087"/>
      </p:ext>
    </p:extLst>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Cinematography: Core Analogies</a:t>
            </a:r>
            <a:endParaRPr lang="en-US" dirty="0"/>
          </a:p>
        </p:txBody>
      </p:sp>
      <p:sp>
        <p:nvSpPr>
          <p:cNvPr id="3" name="Text Placeholder 2"/>
          <p:cNvSpPr>
            <a:spLocks noGrp="1"/>
          </p:cNvSpPr>
          <p:nvPr>
            <p:ph type="body" sz="quarter" idx="10"/>
          </p:nvPr>
        </p:nvSpPr>
        <p:spPr>
          <a:xfrm>
            <a:off x="519112" y="1447799"/>
            <a:ext cx="11149013" cy="4955203"/>
          </a:xfrm>
        </p:spPr>
        <p:txBody>
          <a:bodyPr/>
          <a:lstStyle/>
          <a:p>
            <a:pPr lvl="0"/>
            <a:r>
              <a:rPr lang="en-US" dirty="0" smtClean="0">
                <a:ea typeface="Segoe UI" pitchFamily="34" charset="0"/>
                <a:cs typeface="Segoe UI" pitchFamily="34" charset="0"/>
              </a:rPr>
              <a:t>Composition: Player’s </a:t>
            </a:r>
            <a:r>
              <a:rPr lang="en-US" u="sng" dirty="0">
                <a:ea typeface="Segoe UI" pitchFamily="34" charset="0"/>
                <a:cs typeface="Segoe UI" pitchFamily="34" charset="0"/>
              </a:rPr>
              <a:t>p</a:t>
            </a:r>
            <a:r>
              <a:rPr lang="en-US" u="sng" dirty="0" smtClean="0">
                <a:ea typeface="Segoe UI" pitchFamily="34" charset="0"/>
                <a:cs typeface="Segoe UI" pitchFamily="34" charset="0"/>
              </a:rPr>
              <a:t>hysical </a:t>
            </a:r>
            <a:r>
              <a:rPr lang="en-US" u="sng" dirty="0">
                <a:ea typeface="Segoe UI" pitchFamily="34" charset="0"/>
                <a:cs typeface="Segoe UI" pitchFamily="34" charset="0"/>
              </a:rPr>
              <a:t>l</a:t>
            </a:r>
            <a:r>
              <a:rPr lang="en-US" u="sng" dirty="0" smtClean="0">
                <a:ea typeface="Segoe UI" pitchFamily="34" charset="0"/>
                <a:cs typeface="Segoe UI" pitchFamily="34" charset="0"/>
              </a:rPr>
              <a:t>ine </a:t>
            </a:r>
            <a:r>
              <a:rPr lang="en-US" u="sng" dirty="0">
                <a:ea typeface="Segoe UI" pitchFamily="34" charset="0"/>
                <a:cs typeface="Segoe UI" pitchFamily="34" charset="0"/>
              </a:rPr>
              <a:t>of </a:t>
            </a:r>
            <a:r>
              <a:rPr lang="en-US" u="sng" dirty="0" smtClean="0">
                <a:ea typeface="Segoe UI" pitchFamily="34" charset="0"/>
                <a:cs typeface="Segoe UI" pitchFamily="34" charset="0"/>
              </a:rPr>
              <a:t>action</a:t>
            </a:r>
            <a:r>
              <a:rPr lang="en-US" dirty="0" smtClean="0">
                <a:ea typeface="Segoe UI" pitchFamily="34" charset="0"/>
                <a:cs typeface="Segoe UI" pitchFamily="34" charset="0"/>
              </a:rPr>
              <a:t> </a:t>
            </a:r>
            <a:r>
              <a:rPr lang="en-US" dirty="0">
                <a:ea typeface="Segoe UI" pitchFamily="34" charset="0"/>
                <a:cs typeface="Segoe UI" pitchFamily="34" charset="0"/>
              </a:rPr>
              <a:t>must </a:t>
            </a:r>
            <a:r>
              <a:rPr lang="en-US" dirty="0" smtClean="0">
                <a:ea typeface="Segoe UI" pitchFamily="34" charset="0"/>
                <a:cs typeface="Segoe UI" pitchFamily="34" charset="0"/>
              </a:rPr>
              <a:t>perceptually </a:t>
            </a:r>
            <a:r>
              <a:rPr lang="en-US" dirty="0">
                <a:ea typeface="Segoe UI" pitchFamily="34" charset="0"/>
                <a:cs typeface="Segoe UI" pitchFamily="34" charset="0"/>
              </a:rPr>
              <a:t>flow into the g</a:t>
            </a:r>
            <a:r>
              <a:rPr lang="en-US" dirty="0" smtClean="0">
                <a:ea typeface="Segoe UI" pitchFamily="34" charset="0"/>
                <a:cs typeface="Segoe UI" pitchFamily="34" charset="0"/>
              </a:rPr>
              <a:t>olden </a:t>
            </a:r>
            <a:r>
              <a:rPr lang="en-US" dirty="0">
                <a:ea typeface="Segoe UI" pitchFamily="34" charset="0"/>
                <a:cs typeface="Segoe UI" pitchFamily="34" charset="0"/>
              </a:rPr>
              <a:t>c</a:t>
            </a:r>
            <a:r>
              <a:rPr lang="en-US" dirty="0" smtClean="0">
                <a:ea typeface="Segoe UI" pitchFamily="34" charset="0"/>
                <a:cs typeface="Segoe UI" pitchFamily="34" charset="0"/>
              </a:rPr>
              <a:t>omposition.</a:t>
            </a:r>
          </a:p>
          <a:p>
            <a:pPr lvl="0"/>
            <a:endParaRPr lang="en-US" dirty="0" smtClean="0">
              <a:ea typeface="Segoe UI" pitchFamily="34" charset="0"/>
              <a:cs typeface="Segoe UI" pitchFamily="34" charset="0"/>
            </a:endParaRPr>
          </a:p>
          <a:p>
            <a:r>
              <a:rPr lang="en-US" dirty="0" smtClean="0">
                <a:ea typeface="Segoe UI" pitchFamily="34" charset="0"/>
                <a:cs typeface="Segoe UI" pitchFamily="34" charset="0"/>
              </a:rPr>
              <a:t>Relation: Screen’s </a:t>
            </a:r>
            <a:r>
              <a:rPr lang="en-US" u="sng" dirty="0">
                <a:ea typeface="Segoe UI" pitchFamily="34" charset="0"/>
                <a:cs typeface="Segoe UI" pitchFamily="34" charset="0"/>
              </a:rPr>
              <a:t>comparative composition</a:t>
            </a:r>
            <a:r>
              <a:rPr lang="en-US" dirty="0">
                <a:ea typeface="Segoe UI" pitchFamily="34" charset="0"/>
                <a:cs typeface="Segoe UI" pitchFamily="34" charset="0"/>
              </a:rPr>
              <a:t> must change consistently with the </a:t>
            </a:r>
            <a:r>
              <a:rPr lang="en-US" u="sng" dirty="0">
                <a:ea typeface="Segoe UI" pitchFamily="34" charset="0"/>
                <a:cs typeface="Segoe UI" pitchFamily="34" charset="0"/>
              </a:rPr>
              <a:t>perceived composition</a:t>
            </a:r>
            <a:r>
              <a:rPr lang="en-US" dirty="0" smtClean="0">
                <a:ea typeface="Segoe UI" pitchFamily="34" charset="0"/>
                <a:cs typeface="Segoe UI" pitchFamily="34" charset="0"/>
              </a:rPr>
              <a:t>.</a:t>
            </a:r>
          </a:p>
          <a:p>
            <a:endParaRPr lang="en-US" dirty="0" smtClean="0">
              <a:ea typeface="Segoe UI" pitchFamily="34" charset="0"/>
              <a:cs typeface="Segoe UI" pitchFamily="34" charset="0"/>
            </a:endParaRPr>
          </a:p>
          <a:p>
            <a:pPr lvl="0"/>
            <a:r>
              <a:rPr lang="en-US" dirty="0" smtClean="0">
                <a:ea typeface="Segoe UI" pitchFamily="34" charset="0"/>
                <a:cs typeface="Segoe UI" pitchFamily="34" charset="0"/>
              </a:rPr>
              <a:t>Motion: </a:t>
            </a:r>
            <a:r>
              <a:rPr lang="en-US" dirty="0">
                <a:ea typeface="Segoe UI" pitchFamily="34" charset="0"/>
                <a:cs typeface="Segoe UI" pitchFamily="34" charset="0"/>
              </a:rPr>
              <a:t>Motion timing should analogize the </a:t>
            </a:r>
            <a:r>
              <a:rPr lang="en-US" u="sng" dirty="0">
                <a:ea typeface="Segoe UI" pitchFamily="34" charset="0"/>
                <a:cs typeface="Segoe UI" pitchFamily="34" charset="0"/>
              </a:rPr>
              <a:t>physical focus and basis</a:t>
            </a:r>
            <a:r>
              <a:rPr lang="en-US" dirty="0">
                <a:ea typeface="Segoe UI" pitchFamily="34" charset="0"/>
                <a:cs typeface="Segoe UI" pitchFamily="34" charset="0"/>
              </a:rPr>
              <a:t> with the </a:t>
            </a:r>
            <a:r>
              <a:rPr lang="en-US" u="sng" dirty="0">
                <a:ea typeface="Segoe UI" pitchFamily="34" charset="0"/>
                <a:cs typeface="Segoe UI" pitchFamily="34" charset="0"/>
              </a:rPr>
              <a:t>camera focus and frame</a:t>
            </a:r>
            <a:r>
              <a:rPr lang="en-US" dirty="0">
                <a:ea typeface="Segoe UI" pitchFamily="34" charset="0"/>
                <a:cs typeface="Segoe UI" pitchFamily="34" charset="0"/>
              </a:rPr>
              <a:t>.</a:t>
            </a:r>
          </a:p>
          <a:p>
            <a:endParaRPr lang="en-US" dirty="0">
              <a:latin typeface="Segoe UI Semibold" pitchFamily="34" charset="0"/>
            </a:endParaRPr>
          </a:p>
          <a:p>
            <a:pPr lvl="1"/>
            <a:endParaRPr lang="en-US" dirty="0"/>
          </a:p>
        </p:txBody>
      </p:sp>
    </p:spTree>
    <p:extLst>
      <p:ext uri="{BB962C8B-B14F-4D97-AF65-F5344CB8AC3E}">
        <p14:creationId xmlns:p14="http://schemas.microsoft.com/office/powerpoint/2010/main" xmlns="" val="3767817096"/>
      </p:ext>
    </p:extLst>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Is it Tunable in the First Place?</a:t>
            </a:r>
            <a:endParaRPr lang="en-US" dirty="0"/>
          </a:p>
        </p:txBody>
      </p:sp>
      <p:sp>
        <p:nvSpPr>
          <p:cNvPr id="3" name="Text Placeholder 2"/>
          <p:cNvSpPr>
            <a:spLocks noGrp="1"/>
          </p:cNvSpPr>
          <p:nvPr>
            <p:ph type="body" sz="quarter" idx="10"/>
          </p:nvPr>
        </p:nvSpPr>
        <p:spPr>
          <a:xfrm>
            <a:off x="519112" y="1447799"/>
            <a:ext cx="11149013" cy="3742563"/>
          </a:xfrm>
        </p:spPr>
        <p:txBody>
          <a:bodyPr/>
          <a:lstStyle/>
          <a:p>
            <a:r>
              <a:rPr lang="en-US" dirty="0" smtClean="0"/>
              <a:t>Q: How do you “tune” your players’ actions?</a:t>
            </a:r>
          </a:p>
          <a:p>
            <a:r>
              <a:rPr lang="en-US" dirty="0" smtClean="0"/>
              <a:t>A: Use real-world references + solid metaphors</a:t>
            </a:r>
            <a:endParaRPr lang="en-US" dirty="0"/>
          </a:p>
          <a:p>
            <a:pPr lvl="1"/>
            <a:r>
              <a:rPr lang="en-US" dirty="0" smtClean="0"/>
              <a:t>Racing poses are from ballet poses</a:t>
            </a:r>
          </a:p>
          <a:p>
            <a:pPr lvl="1"/>
            <a:r>
              <a:rPr lang="en-US" dirty="0" smtClean="0"/>
              <a:t>Combat pacing is largely pulled from exercise routines</a:t>
            </a:r>
          </a:p>
          <a:p>
            <a:pPr lvl="1"/>
            <a:r>
              <a:rPr lang="en-US" dirty="0" smtClean="0"/>
              <a:t>Warm-ups are pulled from karate and yoga books</a:t>
            </a:r>
          </a:p>
          <a:p>
            <a:pPr lvl="1"/>
            <a:r>
              <a:rPr lang="en-US" dirty="0" smtClean="0"/>
              <a:t>Sculpture and posture define good poses and motions</a:t>
            </a:r>
          </a:p>
          <a:p>
            <a:pPr lvl="1"/>
            <a:r>
              <a:rPr lang="en-US" i="1" dirty="0" smtClean="0"/>
              <a:t>Acting says what these poses and motions mean</a:t>
            </a:r>
            <a:r>
              <a:rPr lang="en-US" dirty="0" smtClean="0"/>
              <a:t>! </a:t>
            </a:r>
            <a:br>
              <a:rPr lang="en-US" dirty="0" smtClean="0"/>
            </a:br>
            <a:r>
              <a:rPr lang="en-US" dirty="0" smtClean="0"/>
              <a:t>(that is, what they make the player feel and think experientially)</a:t>
            </a:r>
            <a:endParaRPr lang="en-US" dirty="0"/>
          </a:p>
        </p:txBody>
      </p:sp>
    </p:spTree>
    <p:extLst>
      <p:ext uri="{BB962C8B-B14F-4D97-AF65-F5344CB8AC3E}">
        <p14:creationId xmlns:p14="http://schemas.microsoft.com/office/powerpoint/2010/main" xmlns="" val="3679230243"/>
      </p:ext>
    </p:extLst>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Closing Thoughts</a:t>
            </a:r>
            <a:endParaRPr lang="en-US" dirty="0"/>
          </a:p>
        </p:txBody>
      </p:sp>
      <p:sp>
        <p:nvSpPr>
          <p:cNvPr id="3" name="Text Placeholder 2"/>
          <p:cNvSpPr>
            <a:spLocks noGrp="1"/>
          </p:cNvSpPr>
          <p:nvPr>
            <p:ph type="body" sz="quarter" idx="10"/>
          </p:nvPr>
        </p:nvSpPr>
        <p:spPr>
          <a:xfrm>
            <a:off x="519112" y="1447799"/>
            <a:ext cx="11149013" cy="3422475"/>
          </a:xfrm>
        </p:spPr>
        <p:txBody>
          <a:bodyPr/>
          <a:lstStyle/>
          <a:p>
            <a:r>
              <a:rPr lang="en-US" dirty="0" smtClean="0"/>
              <a:t>Interactive entertainment is a full sensory experience:</a:t>
            </a:r>
          </a:p>
          <a:p>
            <a:pPr lvl="1"/>
            <a:r>
              <a:rPr lang="en-US" dirty="0" smtClean="0"/>
              <a:t>What your actors show</a:t>
            </a:r>
          </a:p>
          <a:p>
            <a:pPr lvl="1"/>
            <a:r>
              <a:rPr lang="en-US" dirty="0" smtClean="0"/>
              <a:t>What your screen shows</a:t>
            </a:r>
          </a:p>
          <a:p>
            <a:pPr lvl="1"/>
            <a:r>
              <a:rPr lang="en-US" dirty="0" smtClean="0"/>
              <a:t>How your game responds</a:t>
            </a:r>
          </a:p>
          <a:p>
            <a:pPr lvl="1"/>
            <a:r>
              <a:rPr lang="en-US" dirty="0" smtClean="0"/>
              <a:t>Most importantly: what the player feels!</a:t>
            </a:r>
          </a:p>
          <a:p>
            <a:endParaRPr lang="en-US" dirty="0" smtClean="0"/>
          </a:p>
          <a:p>
            <a:r>
              <a:rPr lang="en-US" dirty="0" smtClean="0"/>
              <a:t>That is Interactive Storytelling… Learn by Doing!</a:t>
            </a:r>
          </a:p>
        </p:txBody>
      </p:sp>
    </p:spTree>
    <p:extLst>
      <p:ext uri="{BB962C8B-B14F-4D97-AF65-F5344CB8AC3E}">
        <p14:creationId xmlns:p14="http://schemas.microsoft.com/office/powerpoint/2010/main" xmlns="" val="29437537"/>
      </p:ext>
    </p:extLst>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smtClean="0"/>
              <a:t>Q &amp; A</a:t>
            </a:r>
            <a:endParaRPr lang="en-US" dirty="0"/>
          </a:p>
        </p:txBody>
      </p:sp>
      <p:sp>
        <p:nvSpPr>
          <p:cNvPr id="3" name="Text Placeholder 2"/>
          <p:cNvSpPr>
            <a:spLocks noGrp="1"/>
          </p:cNvSpPr>
          <p:nvPr>
            <p:ph type="body" sz="quarter" idx="10"/>
          </p:nvPr>
        </p:nvSpPr>
        <p:spPr>
          <a:xfrm>
            <a:off x="519112" y="1447799"/>
            <a:ext cx="11149013" cy="4776692"/>
          </a:xfrm>
        </p:spPr>
        <p:txBody>
          <a:bodyPr/>
          <a:lstStyle/>
          <a:p>
            <a:r>
              <a:rPr lang="en-US" dirty="0" smtClean="0"/>
              <a:t>Thanks to everyone at:</a:t>
            </a:r>
          </a:p>
          <a:p>
            <a:pPr lvl="1"/>
            <a:r>
              <a:rPr lang="en-US" dirty="0" smtClean="0"/>
              <a:t>Microsoft IEB Studios</a:t>
            </a:r>
          </a:p>
          <a:p>
            <a:pPr lvl="1"/>
            <a:r>
              <a:rPr lang="en-US" dirty="0" smtClean="0"/>
              <a:t>Terminal Reality, Inc.</a:t>
            </a:r>
          </a:p>
          <a:p>
            <a:pPr lvl="1"/>
            <a:r>
              <a:rPr lang="en-US" dirty="0" err="1" smtClean="0"/>
              <a:t>LucasArts</a:t>
            </a:r>
            <a:endParaRPr lang="en-US" dirty="0" smtClean="0"/>
          </a:p>
          <a:p>
            <a:pPr lvl="1"/>
            <a:endParaRPr lang="en-US" dirty="0"/>
          </a:p>
          <a:p>
            <a:r>
              <a:rPr lang="en-US" dirty="0" smtClean="0"/>
              <a:t>Special thanks to:</a:t>
            </a:r>
          </a:p>
          <a:p>
            <a:pPr lvl="1"/>
            <a:r>
              <a:rPr lang="en-US" dirty="0" smtClean="0"/>
              <a:t>Seth Hawkins</a:t>
            </a:r>
          </a:p>
          <a:p>
            <a:pPr lvl="1"/>
            <a:r>
              <a:rPr lang="en-US" dirty="0" smtClean="0"/>
              <a:t>David </a:t>
            </a:r>
            <a:r>
              <a:rPr lang="en-US" dirty="0" err="1" smtClean="0"/>
              <a:t>Brickhill</a:t>
            </a:r>
            <a:endParaRPr lang="en-US" dirty="0" smtClean="0"/>
          </a:p>
          <a:p>
            <a:pPr lvl="1"/>
            <a:r>
              <a:rPr lang="en-US" dirty="0" err="1" smtClean="0"/>
              <a:t>Romesh</a:t>
            </a:r>
            <a:r>
              <a:rPr lang="en-US" dirty="0" smtClean="0"/>
              <a:t> </a:t>
            </a:r>
            <a:r>
              <a:rPr lang="en-US" dirty="0" err="1" smtClean="0"/>
              <a:t>Prakashpalan</a:t>
            </a:r>
            <a:endParaRPr lang="en-US" dirty="0" smtClean="0"/>
          </a:p>
          <a:p>
            <a:pPr lvl="1"/>
            <a:r>
              <a:rPr lang="en-US" dirty="0" smtClean="0"/>
              <a:t>Many others…</a:t>
            </a:r>
          </a:p>
        </p:txBody>
      </p:sp>
    </p:spTree>
    <p:extLst>
      <p:ext uri="{BB962C8B-B14F-4D97-AF65-F5344CB8AC3E}">
        <p14:creationId xmlns:p14="http://schemas.microsoft.com/office/powerpoint/2010/main" xmlns="" val="1785834406"/>
      </p:ext>
    </p:extLst>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4286033909"/>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Background Thought 1: Graphics Shaders</a:t>
            </a:r>
            <a:endParaRPr lang="en-US" dirty="0"/>
          </a:p>
        </p:txBody>
      </p:sp>
      <p:sp>
        <p:nvSpPr>
          <p:cNvPr id="3" name="Text Placeholder 2"/>
          <p:cNvSpPr>
            <a:spLocks noGrp="1"/>
          </p:cNvSpPr>
          <p:nvPr>
            <p:ph type="body" sz="quarter" idx="10"/>
          </p:nvPr>
        </p:nvSpPr>
        <p:spPr>
          <a:xfrm>
            <a:off x="519112" y="1447799"/>
            <a:ext cx="11149013" cy="4222694"/>
          </a:xfrm>
        </p:spPr>
        <p:txBody>
          <a:bodyPr/>
          <a:lstStyle/>
          <a:p>
            <a:r>
              <a:rPr lang="en-US" dirty="0" smtClean="0"/>
              <a:t>In image processing, the image is often broken up into layers:</a:t>
            </a:r>
          </a:p>
          <a:p>
            <a:pPr lvl="1"/>
            <a:r>
              <a:rPr lang="en-US" dirty="0" smtClean="0"/>
              <a:t>Diffuse / Specular / Normal maps, etc.</a:t>
            </a:r>
            <a:endParaRPr lang="en-US" dirty="0"/>
          </a:p>
          <a:p>
            <a:r>
              <a:rPr lang="en-US" dirty="0" smtClean="0"/>
              <a:t>Our ability to express dynamic visuals is reliant on the separation of these layers</a:t>
            </a:r>
          </a:p>
          <a:p>
            <a:pPr lvl="1"/>
            <a:r>
              <a:rPr lang="en-US" dirty="0" smtClean="0"/>
              <a:t>If specular was baked into diffuse, shiny things wouldn’t change as you walked past them</a:t>
            </a:r>
          </a:p>
          <a:p>
            <a:pPr lvl="1"/>
            <a:r>
              <a:rPr lang="en-US" dirty="0" smtClean="0"/>
              <a:t>If normal maps were baked in, then lighting couldn’t change</a:t>
            </a:r>
          </a:p>
          <a:p>
            <a:r>
              <a:rPr lang="en-US" dirty="0" smtClean="0"/>
              <a:t>What are the component layers of an animation?...</a:t>
            </a:r>
          </a:p>
        </p:txBody>
      </p:sp>
    </p:spTree>
    <p:extLst>
      <p:ext uri="{BB962C8B-B14F-4D97-AF65-F5344CB8AC3E}">
        <p14:creationId xmlns:p14="http://schemas.microsoft.com/office/powerpoint/2010/main" xmlns="" val="305967881"/>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Background Thought 2: Acting</a:t>
            </a:r>
            <a:endParaRPr lang="en-US" dirty="0"/>
          </a:p>
        </p:txBody>
      </p:sp>
      <p:sp>
        <p:nvSpPr>
          <p:cNvPr id="3" name="Text Placeholder 2"/>
          <p:cNvSpPr>
            <a:spLocks noGrp="1"/>
          </p:cNvSpPr>
          <p:nvPr>
            <p:ph type="body" sz="quarter" idx="10"/>
          </p:nvPr>
        </p:nvSpPr>
        <p:spPr>
          <a:xfrm>
            <a:off x="519112" y="1447799"/>
            <a:ext cx="11149013" cy="4111895"/>
          </a:xfrm>
        </p:spPr>
        <p:txBody>
          <a:bodyPr/>
          <a:lstStyle/>
          <a:p>
            <a:r>
              <a:rPr lang="en-US" dirty="0" smtClean="0"/>
              <a:t>People watch actors a lot, and like it, why? (e.g. movies)</a:t>
            </a:r>
          </a:p>
          <a:p>
            <a:endParaRPr lang="en-US" dirty="0" smtClean="0"/>
          </a:p>
          <a:p>
            <a:r>
              <a:rPr lang="en-US" dirty="0" smtClean="0"/>
              <a:t>Actors utilize many core principals shared with Kinect:</a:t>
            </a:r>
          </a:p>
          <a:p>
            <a:pPr lvl="1"/>
            <a:r>
              <a:rPr lang="en-US" b="1" dirty="0" smtClean="0">
                <a:latin typeface="Segoe UI Semibold" pitchFamily="34" charset="0"/>
              </a:rPr>
              <a:t>Mirror neurons </a:t>
            </a:r>
            <a:r>
              <a:rPr lang="en-US" dirty="0" smtClean="0"/>
              <a:t>– we have mental hardware to copy and empathize with the human form</a:t>
            </a:r>
          </a:p>
          <a:p>
            <a:pPr lvl="1"/>
            <a:r>
              <a:rPr lang="en-US" b="1" dirty="0" smtClean="0">
                <a:latin typeface="Segoe UI Semibold" pitchFamily="34" charset="0"/>
              </a:rPr>
              <a:t>Kinesthetics</a:t>
            </a:r>
            <a:r>
              <a:rPr lang="en-US" dirty="0" smtClean="0"/>
              <a:t> – our physical motions are tied to our psychological emotions, and information flows both ways</a:t>
            </a:r>
          </a:p>
          <a:p>
            <a:pPr lvl="1"/>
            <a:r>
              <a:rPr lang="en-US" b="1" dirty="0" smtClean="0">
                <a:latin typeface="Segoe UI Semibold" pitchFamily="34" charset="0"/>
              </a:rPr>
              <a:t>Physical communication </a:t>
            </a:r>
            <a:r>
              <a:rPr lang="en-US" dirty="0" smtClean="0"/>
              <a:t>– actors use the above to communicate stories using their bodies</a:t>
            </a:r>
          </a:p>
        </p:txBody>
      </p:sp>
    </p:spTree>
    <p:extLst>
      <p:ext uri="{BB962C8B-B14F-4D97-AF65-F5344CB8AC3E}">
        <p14:creationId xmlns:p14="http://schemas.microsoft.com/office/powerpoint/2010/main" xmlns="" val="313953429"/>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609398"/>
          </a:xfrm>
        </p:spPr>
        <p:txBody>
          <a:bodyPr/>
          <a:lstStyle/>
          <a:p>
            <a:r>
              <a:rPr lang="en-US" dirty="0" smtClean="0"/>
              <a:t>From Animation to Augmentation</a:t>
            </a:r>
            <a:endParaRPr lang="en-US" dirty="0"/>
          </a:p>
        </p:txBody>
      </p:sp>
      <p:sp>
        <p:nvSpPr>
          <p:cNvPr id="3" name="Text Placeholder 2"/>
          <p:cNvSpPr>
            <a:spLocks noGrp="1"/>
          </p:cNvSpPr>
          <p:nvPr>
            <p:ph type="body" sz="quarter" idx="10"/>
          </p:nvPr>
        </p:nvSpPr>
        <p:spPr>
          <a:xfrm>
            <a:off x="519112" y="1447799"/>
            <a:ext cx="11149013" cy="3490186"/>
          </a:xfrm>
        </p:spPr>
        <p:txBody>
          <a:bodyPr/>
          <a:lstStyle/>
          <a:p>
            <a:pPr marL="0" indent="0" algn="ctr">
              <a:buNone/>
            </a:pPr>
            <a:r>
              <a:rPr lang="en-US" dirty="0" smtClean="0"/>
              <a:t>Augmented Animation means</a:t>
            </a:r>
          </a:p>
          <a:p>
            <a:pPr marL="0" indent="0" algn="ctr">
              <a:buNone/>
            </a:pPr>
            <a:r>
              <a:rPr lang="en-US" b="1" dirty="0" smtClean="0">
                <a:latin typeface="Segoe UI Semibold" pitchFamily="34" charset="0"/>
              </a:rPr>
              <a:t>Acting the players motions back to them!</a:t>
            </a:r>
          </a:p>
          <a:p>
            <a:endParaRPr lang="en-US" dirty="0"/>
          </a:p>
          <a:p>
            <a:r>
              <a:rPr lang="en-US" dirty="0" smtClean="0"/>
              <a:t>As an actor, the avatar is trying to express:</a:t>
            </a:r>
          </a:p>
          <a:p>
            <a:pPr lvl="1"/>
            <a:r>
              <a:rPr lang="en-US" dirty="0" smtClean="0"/>
              <a:t>That they are an extension to the player</a:t>
            </a:r>
          </a:p>
          <a:p>
            <a:pPr lvl="1"/>
            <a:r>
              <a:rPr lang="en-US" dirty="0" smtClean="0"/>
              <a:t>That they are a Jedi</a:t>
            </a:r>
          </a:p>
          <a:p>
            <a:pPr lvl="1"/>
            <a:r>
              <a:rPr lang="en-US" dirty="0" smtClean="0"/>
              <a:t>That these things can be done synergistically</a:t>
            </a:r>
          </a:p>
        </p:txBody>
      </p:sp>
    </p:spTree>
    <p:extLst>
      <p:ext uri="{BB962C8B-B14F-4D97-AF65-F5344CB8AC3E}">
        <p14:creationId xmlns:p14="http://schemas.microsoft.com/office/powerpoint/2010/main" xmlns="" val="2221818643"/>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Animation to Augmentation</a:t>
            </a:r>
            <a:endParaRPr lang="en-US" dirty="0"/>
          </a:p>
        </p:txBody>
      </p:sp>
      <p:sp>
        <p:nvSpPr>
          <p:cNvPr id="5" name="Content Placeholder 4"/>
          <p:cNvSpPr>
            <a:spLocks noGrp="1"/>
          </p:cNvSpPr>
          <p:nvPr>
            <p:ph sz="half" idx="2"/>
          </p:nvPr>
        </p:nvSpPr>
        <p:spPr>
          <a:xfrm>
            <a:off x="5484812" y="1905000"/>
            <a:ext cx="6096000" cy="4524315"/>
          </a:xfrm>
        </p:spPr>
        <p:txBody>
          <a:bodyPr/>
          <a:lstStyle/>
          <a:p>
            <a:r>
              <a:rPr lang="en-US" dirty="0" smtClean="0"/>
              <a:t>Buttons </a:t>
            </a:r>
            <a:r>
              <a:rPr lang="en-US" dirty="0" smtClean="0">
                <a:sym typeface="Wingdings" pitchFamily="2" charset="2"/>
              </a:rPr>
              <a:t></a:t>
            </a:r>
            <a:r>
              <a:rPr lang="en-US" dirty="0" smtClean="0"/>
              <a:t> Kinect</a:t>
            </a:r>
          </a:p>
          <a:p>
            <a:pPr lvl="1"/>
            <a:r>
              <a:rPr lang="en-US" dirty="0" smtClean="0"/>
              <a:t>Player Perception: Touch </a:t>
            </a:r>
            <a:r>
              <a:rPr lang="en-US" dirty="0" smtClean="0">
                <a:sym typeface="Wingdings" pitchFamily="2" charset="2"/>
              </a:rPr>
              <a:t></a:t>
            </a:r>
            <a:r>
              <a:rPr lang="en-US" dirty="0" smtClean="0"/>
              <a:t> </a:t>
            </a:r>
            <a:r>
              <a:rPr lang="en-US" dirty="0"/>
              <a:t>Kinesthetics</a:t>
            </a:r>
          </a:p>
          <a:p>
            <a:pPr lvl="1"/>
            <a:r>
              <a:rPr lang="en-US" dirty="0" smtClean="0"/>
              <a:t>Player Action: Thumbs </a:t>
            </a:r>
            <a:r>
              <a:rPr lang="en-US" dirty="0">
                <a:sym typeface="Wingdings" pitchFamily="2" charset="2"/>
              </a:rPr>
              <a:t></a:t>
            </a:r>
            <a:r>
              <a:rPr lang="en-US" dirty="0" smtClean="0"/>
              <a:t> Whole Body</a:t>
            </a:r>
          </a:p>
          <a:p>
            <a:pPr lvl="1"/>
            <a:r>
              <a:rPr lang="en-US" dirty="0" smtClean="0"/>
              <a:t>Motion: Button Sequence </a:t>
            </a:r>
            <a:r>
              <a:rPr lang="en-US" dirty="0">
                <a:sym typeface="Wingdings" pitchFamily="2" charset="2"/>
              </a:rPr>
              <a:t></a:t>
            </a:r>
            <a:r>
              <a:rPr lang="en-US" dirty="0" smtClean="0"/>
              <a:t> Kata</a:t>
            </a:r>
          </a:p>
          <a:p>
            <a:pPr lvl="1"/>
            <a:r>
              <a:rPr lang="en-US" dirty="0" smtClean="0"/>
              <a:t>Avatar Animation: Responsive </a:t>
            </a:r>
            <a:r>
              <a:rPr lang="en-US" dirty="0">
                <a:sym typeface="Wingdings" pitchFamily="2" charset="2"/>
              </a:rPr>
              <a:t></a:t>
            </a:r>
            <a:r>
              <a:rPr lang="en-US" dirty="0" smtClean="0"/>
              <a:t> Extension </a:t>
            </a:r>
            <a:br>
              <a:rPr lang="en-US" dirty="0" smtClean="0"/>
            </a:br>
            <a:r>
              <a:rPr lang="en-US" dirty="0" smtClean="0"/>
              <a:t>(feels like button </a:t>
            </a:r>
            <a:r>
              <a:rPr lang="en-US" dirty="0">
                <a:sym typeface="Wingdings" pitchFamily="2" charset="2"/>
              </a:rPr>
              <a:t></a:t>
            </a:r>
            <a:r>
              <a:rPr lang="en-US" dirty="0" smtClean="0"/>
              <a:t> matches the feelings received from your body while you are doing it)</a:t>
            </a:r>
          </a:p>
          <a:p>
            <a:r>
              <a:rPr lang="en-US" dirty="0" smtClean="0"/>
              <a:t>Team-wise:</a:t>
            </a:r>
          </a:p>
          <a:p>
            <a:pPr lvl="1"/>
            <a:r>
              <a:rPr lang="en-US" dirty="0" smtClean="0"/>
              <a:t>Designers identify gestures, rhythmic pacing, and physical storytelling</a:t>
            </a:r>
          </a:p>
          <a:p>
            <a:pPr lvl="1"/>
            <a:r>
              <a:rPr lang="en-US" dirty="0" smtClean="0"/>
              <a:t>Programmers implement body quantification and matching</a:t>
            </a:r>
          </a:p>
          <a:p>
            <a:pPr lvl="1"/>
            <a:r>
              <a:rPr lang="en-US" dirty="0" smtClean="0"/>
              <a:t>Animators contextualize and stylize </a:t>
            </a:r>
            <a:r>
              <a:rPr lang="en-US" dirty="0" err="1" smtClean="0"/>
              <a:t>kinesthetics</a:t>
            </a:r>
            <a:endParaRPr lang="en-US" dirty="0" smtClean="0"/>
          </a:p>
          <a:p>
            <a:pPr lvl="1"/>
            <a:endParaRPr lang="en-US" dirty="0"/>
          </a:p>
        </p:txBody>
      </p:sp>
      <p:sp>
        <p:nvSpPr>
          <p:cNvPr id="6" name="Text Placeholder 5"/>
          <p:cNvSpPr>
            <a:spLocks noGrp="1"/>
          </p:cNvSpPr>
          <p:nvPr>
            <p:ph type="body" sz="quarter" idx="3"/>
          </p:nvPr>
        </p:nvSpPr>
        <p:spPr>
          <a:xfrm>
            <a:off x="836612" y="1411553"/>
            <a:ext cx="10831513" cy="346249"/>
          </a:xfrm>
        </p:spPr>
        <p:txBody>
          <a:bodyPr/>
          <a:lstStyle/>
          <a:p>
            <a:r>
              <a:rPr lang="en-US" dirty="0" smtClean="0"/>
              <a:t>Interactive Feedback Loop</a:t>
            </a:r>
            <a:endParaRPr lang="en-US" dirty="0"/>
          </a:p>
        </p:txBody>
      </p:sp>
      <p:graphicFrame>
        <p:nvGraphicFramePr>
          <p:cNvPr id="8" name="Content Placeholder 7"/>
          <p:cNvGraphicFramePr>
            <a:graphicFrameLocks noGrp="1"/>
          </p:cNvGraphicFramePr>
          <p:nvPr>
            <p:ph sz="quarter" idx="4"/>
            <p:extLst>
              <p:ext uri="{D42A27DB-BD31-4B8C-83A1-F6EECF244321}">
                <p14:modId xmlns:p14="http://schemas.microsoft.com/office/powerpoint/2010/main" xmlns="" val="3021324326"/>
              </p:ext>
            </p:extLst>
          </p:nvPr>
        </p:nvGraphicFramePr>
        <p:xfrm>
          <a:off x="608012" y="2057400"/>
          <a:ext cx="4354513" cy="3886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2792248989"/>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Augmentation: Anticipation</a:t>
            </a:r>
            <a:br>
              <a:rPr lang="en-US" dirty="0" smtClean="0"/>
            </a:b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3071610"/>
          </a:xfrm>
        </p:spPr>
        <p:txBody>
          <a:bodyPr/>
          <a:lstStyle/>
          <a:p>
            <a:endParaRPr lang="en-US" u="sng" dirty="0" smtClean="0"/>
          </a:p>
          <a:p>
            <a:r>
              <a:rPr lang="en-US" u="sng" dirty="0" smtClean="0"/>
              <a:t>Anticipation</a:t>
            </a:r>
            <a:endParaRPr lang="en-US" i="1" dirty="0" smtClean="0"/>
          </a:p>
          <a:p>
            <a:pPr marL="460375" lvl="1" indent="0">
              <a:buNone/>
            </a:pPr>
            <a:r>
              <a:rPr lang="en-US" sz="2400" i="1" dirty="0" smtClean="0"/>
              <a:t>Augmented </a:t>
            </a:r>
            <a:r>
              <a:rPr lang="en-US" sz="2400" i="1" dirty="0"/>
              <a:t>posture should visually hint, </a:t>
            </a:r>
            <a:r>
              <a:rPr lang="en-US" sz="2400" i="1" dirty="0" smtClean="0"/>
              <a:t>emphasize, </a:t>
            </a:r>
            <a:r>
              <a:rPr lang="en-US" sz="2400" i="1" dirty="0"/>
              <a:t>and </a:t>
            </a:r>
            <a:r>
              <a:rPr lang="en-US" sz="2400" b="1" i="1" dirty="0">
                <a:latin typeface="Segoe UI Semibold" pitchFamily="34" charset="0"/>
              </a:rPr>
              <a:t>make clear the movements </a:t>
            </a:r>
            <a:r>
              <a:rPr lang="en-US" sz="2400" b="1" i="1" dirty="0" smtClean="0">
                <a:latin typeface="Segoe UI Semibold" pitchFamily="34" charset="0"/>
              </a:rPr>
              <a:t>that can </a:t>
            </a:r>
            <a:r>
              <a:rPr lang="en-US" sz="2400" b="1" i="1" dirty="0">
                <a:latin typeface="Segoe UI Semibold" pitchFamily="34" charset="0"/>
              </a:rPr>
              <a:t>be expected from that position</a:t>
            </a:r>
            <a:r>
              <a:rPr lang="en-US" sz="2400" i="1" dirty="0"/>
              <a:t>. Every pose should </a:t>
            </a:r>
            <a:r>
              <a:rPr lang="en-US" sz="2400" i="1" dirty="0" smtClean="0"/>
              <a:t>tell something; anticipation </a:t>
            </a:r>
            <a:r>
              <a:rPr lang="en-US" sz="2400" i="1" dirty="0"/>
              <a:t>is what </a:t>
            </a:r>
            <a:r>
              <a:rPr lang="en-US" sz="2400" i="1" dirty="0" smtClean="0"/>
              <a:t>it tells.</a:t>
            </a:r>
          </a:p>
          <a:p>
            <a:pPr lvl="1"/>
            <a:endParaRPr lang="en-US" i="1" dirty="0" smtClean="0"/>
          </a:p>
          <a:p>
            <a:endParaRPr lang="en-US" dirty="0" smtClean="0"/>
          </a:p>
        </p:txBody>
      </p:sp>
    </p:spTree>
    <p:extLst>
      <p:ext uri="{BB962C8B-B14F-4D97-AF65-F5344CB8AC3E}">
        <p14:creationId xmlns:p14="http://schemas.microsoft.com/office/powerpoint/2010/main" xmlns="" val="661437537"/>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112" y="228600"/>
            <a:ext cx="11149013" cy="1218795"/>
          </a:xfrm>
        </p:spPr>
        <p:txBody>
          <a:bodyPr/>
          <a:lstStyle/>
          <a:p>
            <a:r>
              <a:rPr lang="en-US" dirty="0" smtClean="0"/>
              <a:t>Augmentation: Anticipation</a:t>
            </a:r>
            <a:br>
              <a:rPr lang="en-US" dirty="0" smtClean="0"/>
            </a:br>
            <a:r>
              <a:rPr lang="en-US" dirty="0" smtClean="0">
                <a:solidFill>
                  <a:schemeClr val="accent3"/>
                </a:solidFill>
              </a:rPr>
              <a:t>Content Requirements</a:t>
            </a:r>
            <a:endParaRPr lang="en-US" dirty="0">
              <a:solidFill>
                <a:schemeClr val="accent3"/>
              </a:solidFill>
            </a:endParaRPr>
          </a:p>
        </p:txBody>
      </p:sp>
      <p:sp>
        <p:nvSpPr>
          <p:cNvPr id="3" name="Text Placeholder 2"/>
          <p:cNvSpPr>
            <a:spLocks noGrp="1"/>
          </p:cNvSpPr>
          <p:nvPr>
            <p:ph type="body" sz="quarter" idx="10"/>
          </p:nvPr>
        </p:nvSpPr>
        <p:spPr>
          <a:xfrm>
            <a:off x="519112" y="1447799"/>
            <a:ext cx="11149013" cy="4038029"/>
          </a:xfrm>
        </p:spPr>
        <p:txBody>
          <a:bodyPr/>
          <a:lstStyle/>
          <a:p>
            <a:endParaRPr lang="en-US" dirty="0" smtClean="0"/>
          </a:p>
          <a:p>
            <a:endParaRPr lang="en-US" dirty="0" smtClean="0"/>
          </a:p>
          <a:p>
            <a:r>
              <a:rPr lang="en-US" dirty="0" smtClean="0"/>
              <a:t>Each </a:t>
            </a:r>
            <a:r>
              <a:rPr lang="en-US" dirty="0"/>
              <a:t>pose cleanly </a:t>
            </a:r>
            <a:r>
              <a:rPr lang="en-US" dirty="0" smtClean="0"/>
              <a:t>blends </a:t>
            </a:r>
            <a:r>
              <a:rPr lang="en-US" dirty="0"/>
              <a:t>into neighboring </a:t>
            </a:r>
            <a:r>
              <a:rPr lang="en-US" dirty="0" smtClean="0"/>
              <a:t>poses</a:t>
            </a:r>
            <a:endParaRPr lang="en-US" dirty="0"/>
          </a:p>
          <a:p>
            <a:r>
              <a:rPr lang="en-US" dirty="0"/>
              <a:t>Each pose cleanly </a:t>
            </a:r>
            <a:r>
              <a:rPr lang="en-US" dirty="0" smtClean="0"/>
              <a:t>blends </a:t>
            </a:r>
            <a:r>
              <a:rPr lang="en-US" dirty="0"/>
              <a:t>into motions </a:t>
            </a:r>
            <a:r>
              <a:rPr lang="en-US" dirty="0" smtClean="0"/>
              <a:t>that started there</a:t>
            </a:r>
            <a:endParaRPr lang="en-US" dirty="0"/>
          </a:p>
          <a:p>
            <a:r>
              <a:rPr lang="en-US" dirty="0"/>
              <a:t>Each pose </a:t>
            </a:r>
            <a:r>
              <a:rPr lang="en-US" b="1" dirty="0">
                <a:latin typeface="Segoe UI Semibold" pitchFamily="34" charset="0"/>
              </a:rPr>
              <a:t>shows why the character is </a:t>
            </a:r>
            <a:r>
              <a:rPr lang="en-US" b="1" dirty="0" smtClean="0">
                <a:latin typeface="Segoe UI Semibold" pitchFamily="34" charset="0"/>
              </a:rPr>
              <a:t>posed such</a:t>
            </a:r>
            <a:r>
              <a:rPr lang="en-US" dirty="0" smtClean="0"/>
              <a:t>, </a:t>
            </a:r>
            <a:r>
              <a:rPr lang="en-US" dirty="0"/>
              <a:t>never </a:t>
            </a:r>
            <a:r>
              <a:rPr lang="en-US" dirty="0" smtClean="0"/>
              <a:t>aimless</a:t>
            </a:r>
          </a:p>
          <a:p>
            <a:r>
              <a:rPr lang="en-US" dirty="0" smtClean="0"/>
              <a:t>Large set of </a:t>
            </a:r>
            <a:r>
              <a:rPr lang="en-US" strike="sngStrike" dirty="0" smtClean="0"/>
              <a:t>idle</a:t>
            </a:r>
            <a:r>
              <a:rPr lang="en-US" dirty="0" smtClean="0"/>
              <a:t> anticipation poses needed to match player extents</a:t>
            </a:r>
          </a:p>
        </p:txBody>
      </p:sp>
    </p:spTree>
    <p:extLst>
      <p:ext uri="{BB962C8B-B14F-4D97-AF65-F5344CB8AC3E}">
        <p14:creationId xmlns:p14="http://schemas.microsoft.com/office/powerpoint/2010/main" xmlns="" val="25675127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Gamefest2011_16x9_Template_FINAL">
  <a:themeElements>
    <a:clrScheme name="GameFest">
      <a:dk1>
        <a:srgbClr val="000000"/>
      </a:dk1>
      <a:lt1>
        <a:srgbClr val="FFFFFF"/>
      </a:lt1>
      <a:dk2>
        <a:srgbClr val="33C9D1"/>
      </a:dk2>
      <a:lt2>
        <a:srgbClr val="FFB601"/>
      </a:lt2>
      <a:accent1>
        <a:srgbClr val="F7E993"/>
      </a:accent1>
      <a:accent2>
        <a:srgbClr val="2D7CCF"/>
      </a:accent2>
      <a:accent3>
        <a:srgbClr val="ADE1E5"/>
      </a:accent3>
      <a:accent4>
        <a:srgbClr val="F4793A"/>
      </a:accent4>
      <a:accent5>
        <a:srgbClr val="FAF2C8"/>
      </a:accent5>
      <a:accent6>
        <a:srgbClr val="5CB95C"/>
      </a:accent6>
      <a:hlink>
        <a:srgbClr val="6699FF"/>
      </a:hlink>
      <a:folHlink>
        <a:srgbClr val="F98239"/>
      </a:folHlink>
    </a:clrScheme>
    <a:fontScheme name="GameFest">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200" dirty="0" smtClean="0">
            <a:gradFill>
              <a:gsLst>
                <a:gs pos="0">
                  <a:srgbClr val="FFFFFF"/>
                </a:gs>
                <a:gs pos="100000">
                  <a:srgbClr val="FFFFFF"/>
                </a:gs>
              </a:gsLst>
              <a:lin ang="5400000" scaled="0"/>
            </a:gradFill>
          </a:defRPr>
        </a:defPPr>
      </a:lstStyle>
      <a:style>
        <a:lnRef idx="1">
          <a:schemeClr val="accent2"/>
        </a:lnRef>
        <a:fillRef idx="3">
          <a:schemeClr val="accent2"/>
        </a:fillRef>
        <a:effectRef idx="2">
          <a:schemeClr val="accent2"/>
        </a:effectRef>
        <a:fontRef idx="minor">
          <a:schemeClr val="lt1"/>
        </a:fontRef>
      </a:style>
    </a:spDef>
    <a:txDef>
      <a:spPr>
        <a:noFill/>
      </a:spPr>
      <a:bodyPr wrap="square" lIns="0" tIns="0" rIns="0" bIns="0" rtlCol="0">
        <a:spAutoFit/>
      </a:bodyPr>
      <a:lstStyle>
        <a:defPPr>
          <a:defRPr dirty="0" err="1"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White-Light Template-Template">
      <a:dk1>
        <a:srgbClr val="292929"/>
      </a:dk1>
      <a:lt1>
        <a:srgbClr val="FFFFFF"/>
      </a:lt1>
      <a:dk2>
        <a:srgbClr val="535965"/>
      </a:dk2>
      <a:lt2>
        <a:srgbClr val="C5E9FF"/>
      </a:lt2>
      <a:accent1>
        <a:srgbClr val="FFC000"/>
      </a:accent1>
      <a:accent2>
        <a:srgbClr val="699F37"/>
      </a:accent2>
      <a:accent3>
        <a:srgbClr val="DF8045"/>
      </a:accent3>
      <a:accent4>
        <a:srgbClr val="3C8EE8"/>
      </a:accent4>
      <a:accent5>
        <a:srgbClr val="777777"/>
      </a:accent5>
      <a:accent6>
        <a:srgbClr val="8993F3"/>
      </a:accent6>
      <a:hlink>
        <a:srgbClr val="3F3F9B"/>
      </a:hlink>
      <a:folHlink>
        <a:srgbClr val="3F3F9B"/>
      </a:folHlink>
    </a:clrScheme>
    <a:fontScheme name="Segoe UI">
      <a:majorFont>
        <a:latin typeface="Segoe UI"/>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200" dirty="0"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txDef>
      <a:spPr>
        <a:noFill/>
      </a:spPr>
      <a:bodyPr wrap="square" lIns="0" tIns="0" rIns="0" bIns="0" rtlCol="0">
        <a:spAutoFit/>
      </a:bodyPr>
      <a:lstStyle>
        <a:defPPr>
          <a:defRPr dirty="0" err="1" smtClean="0">
            <a:gradFill>
              <a:gsLst>
                <a:gs pos="417">
                  <a:srgbClr val="000000"/>
                </a:gs>
                <a:gs pos="100000">
                  <a:srgbClr val="000000"/>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Gamefest2011_16x9_Template_FINAL</Template>
  <TotalTime>0</TotalTime>
  <Words>2530</Words>
  <Application>Microsoft Office PowerPoint</Application>
  <PresentationFormat>Custom</PresentationFormat>
  <Paragraphs>347</Paragraphs>
  <Slides>36</Slides>
  <Notes>36</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Gamefest2011_16x9_Template_FINAL</vt:lpstr>
      <vt:lpstr>White with Consolas font for code slides</vt:lpstr>
      <vt:lpstr>Slide 1</vt:lpstr>
      <vt:lpstr>Augmented Animation,  Camera, and Controls</vt:lpstr>
      <vt:lpstr>Introduction</vt:lpstr>
      <vt:lpstr>Background Thought 1: Graphics Shaders</vt:lpstr>
      <vt:lpstr>Background Thought 2: Acting</vt:lpstr>
      <vt:lpstr>From Animation to Augmentation</vt:lpstr>
      <vt:lpstr>From Animation to Augmentation</vt:lpstr>
      <vt:lpstr>Augmentation: Anticipation </vt:lpstr>
      <vt:lpstr>Augmentation: Anticipation Content Requirements</vt:lpstr>
      <vt:lpstr>Augmentation: Anticipation Approaches to Pose Blending</vt:lpstr>
      <vt:lpstr>Augmentation: Anticipation Approaches to Pose Blending</vt:lpstr>
      <vt:lpstr>Augmentation: Anticipation Approaches to Pose Blending</vt:lpstr>
      <vt:lpstr>Augmentation: Exaggeration </vt:lpstr>
      <vt:lpstr>Augmentation: Exaggeration Content Requirements</vt:lpstr>
      <vt:lpstr>Augmentation: Exaggeration Per-Joint Blend Masks</vt:lpstr>
      <vt:lpstr>Augmentation: Timing </vt:lpstr>
      <vt:lpstr>Augmentation: Timing Content Requirements</vt:lpstr>
      <vt:lpstr>Augmentation: Timing Timing Tools</vt:lpstr>
      <vt:lpstr>Augmentation: Timing Using the Force</vt:lpstr>
      <vt:lpstr>Body Motion: Calculation Inverse Dynamics</vt:lpstr>
      <vt:lpstr>Body Motion: Calculation Inverse Dynamics Model</vt:lpstr>
      <vt:lpstr>Body Motion: Calculation Inverse Dynamics Model</vt:lpstr>
      <vt:lpstr>Body Motion: Stabilization Multi-Joint Voting and Smoothing</vt:lpstr>
      <vt:lpstr>Body Motion: Normalization Kinesthetic Weight</vt:lpstr>
      <vt:lpstr>Body Motion: Visualization Debugging with Cartoons</vt:lpstr>
      <vt:lpstr>Body Motion: Visualization </vt:lpstr>
      <vt:lpstr>Body Motion: Into the Game</vt:lpstr>
      <vt:lpstr>Controls: Spatial Metaphors</vt:lpstr>
      <vt:lpstr>Controls: Spatial Metaphors</vt:lpstr>
      <vt:lpstr>Controls: Spatial Metaphors Implementation</vt:lpstr>
      <vt:lpstr>Cinematography: Acting to the Camera</vt:lpstr>
      <vt:lpstr>Cinematography: Core Analogies</vt:lpstr>
      <vt:lpstr>Is it Tunable in the First Place?</vt:lpstr>
      <vt:lpstr>Closing Thoughts</vt:lpstr>
      <vt:lpstr>Q &amp; A</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2011-10-18T00:43:41Z</dcterms:created>
  <dcterms:modified xsi:type="dcterms:W3CDTF">2011-10-18T00:44:13Z</dcterms:modified>
</cp:coreProperties>
</file>