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83" r:id="rId8"/>
    <p:sldId id="261" r:id="rId9"/>
    <p:sldId id="284" r:id="rId10"/>
    <p:sldId id="262" r:id="rId11"/>
    <p:sldId id="263" r:id="rId12"/>
    <p:sldId id="277" r:id="rId13"/>
    <p:sldId id="281" r:id="rId14"/>
    <p:sldId id="282" r:id="rId15"/>
    <p:sldId id="285" r:id="rId16"/>
    <p:sldId id="286" r:id="rId17"/>
    <p:sldId id="287"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49E857-31C8-3446-9206-6EA446148C93}">
          <p14:sldIdLst>
            <p14:sldId id="256"/>
            <p14:sldId id="257"/>
            <p14:sldId id="258"/>
            <p14:sldId id="259"/>
            <p14:sldId id="260"/>
            <p14:sldId id="283"/>
            <p14:sldId id="261"/>
            <p14:sldId id="284"/>
            <p14:sldId id="262"/>
            <p14:sldId id="263"/>
            <p14:sldId id="277"/>
            <p14:sldId id="281"/>
            <p14:sldId id="282"/>
            <p14:sldId id="285"/>
            <p14:sldId id="286"/>
            <p14:sldId id="287"/>
          </p14:sldIdLst>
        </p14:section>
        <p14:section name="Untitled Section" id="{8D318A45-F021-664F-8364-55A8AD44E5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11"/>
  </p:normalViewPr>
  <p:slideViewPr>
    <p:cSldViewPr snapToGrid="0" snapToObjects="1">
      <p:cViewPr>
        <p:scale>
          <a:sx n="120" d="100"/>
          <a:sy n="120" d="100"/>
        </p:scale>
        <p:origin x="25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3145B17-2646-FE4C-9EEC-587E8194BA29}" type="datetimeFigureOut">
              <a:rPr lang="en-US" smtClean="0"/>
              <a:t>4/18/18</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6B4FA80-BCF0-9946-9BDD-A4F23A3BD309}" type="slidenum">
              <a:rPr lang="en-US" smtClean="0"/>
              <a:t>‹#›</a:t>
            </a:fld>
            <a:endParaRPr lang="en-US"/>
          </a:p>
        </p:txBody>
      </p:sp>
    </p:spTree>
    <p:extLst>
      <p:ext uri="{BB962C8B-B14F-4D97-AF65-F5344CB8AC3E}">
        <p14:creationId xmlns:p14="http://schemas.microsoft.com/office/powerpoint/2010/main" val="167303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228600" indent="-228240">
              <a:lnSpc>
                <a:spcPct val="10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10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fld id="{E68A6BF9-871F-42D0-8C30-B9CFB2801618}" type="datetime">
              <a:rPr lang="en-US" sz="1200" b="0" strike="noStrike" spc="-1">
                <a:solidFill>
                  <a:srgbClr val="8B8B8B"/>
                </a:solidFill>
                <a:latin typeface="Calibri"/>
              </a:rPr>
              <a:t>4/18/18</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16E51D4-23F8-4B3B-9A24-67CFEC4D14A8}"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lstStyle/>
          <a:p>
            <a:pPr>
              <a:lnSpc>
                <a:spcPct val="100000"/>
              </a:lnSpc>
            </a:pPr>
            <a:fld id="{625CEAE7-D15E-4566-8443-23CB5DC22FC4}" type="datetime">
              <a:rPr lang="en-US" sz="1200" b="0" strike="noStrike" spc="-1">
                <a:solidFill>
                  <a:srgbClr val="8B8B8B"/>
                </a:solidFill>
                <a:latin typeface="Calibri"/>
              </a:rPr>
              <a:t>4/18/18</a:t>
            </a:fld>
            <a:endParaRPr lang="en-US" sz="1200" b="0" strike="noStrike" spc="-1">
              <a:latin typeface="Times New Roman"/>
            </a:endParaRPr>
          </a:p>
        </p:txBody>
      </p:sp>
      <p:sp>
        <p:nvSpPr>
          <p:cNvPr id="42"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3" name="PlaceHolder 3"/>
          <p:cNvSpPr>
            <a:spLocks noGrp="1"/>
          </p:cNvSpPr>
          <p:nvPr>
            <p:ph type="sldNum"/>
          </p:nvPr>
        </p:nvSpPr>
        <p:spPr>
          <a:xfrm>
            <a:off x="8610480" y="6356520"/>
            <a:ext cx="2742840" cy="364680"/>
          </a:xfrm>
          <a:prstGeom prst="rect">
            <a:avLst/>
          </a:prstGeom>
        </p:spPr>
        <p:txBody>
          <a:bodyPr anchor="ctr"/>
          <a:lstStyle/>
          <a:p>
            <a:pPr algn="r">
              <a:lnSpc>
                <a:spcPct val="100000"/>
              </a:lnSpc>
            </a:pPr>
            <a:fld id="{FA632D30-9D3D-4C85-882F-C793C469F495}" type="slidenum">
              <a:rPr lang="en-US" sz="1200" b="0" strike="noStrike" spc="-1">
                <a:solidFill>
                  <a:srgbClr val="8B8B8B"/>
                </a:solidFill>
                <a:latin typeface="Calibri"/>
              </a:rPr>
              <a:t>‹#›</a:t>
            </a:fld>
            <a:endParaRPr lang="en-US" sz="1200" b="0" strike="noStrike" spc="-1">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667400" y="1290600"/>
            <a:ext cx="2928600" cy="3592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74880" tIns="74880" rIns="57240" bIns="74880" anchor="ctr"/>
          <a:lstStyle/>
          <a:p>
            <a:pPr>
              <a:lnSpc>
                <a:spcPct val="90000"/>
              </a:lnSpc>
              <a:spcAft>
                <a:spcPts val="524"/>
              </a:spcAft>
            </a:pPr>
            <a:r>
              <a:rPr lang="en-US" sz="1500" b="0" strike="noStrike" spc="-1">
                <a:solidFill>
                  <a:srgbClr val="A9D18E"/>
                </a:solidFill>
                <a:latin typeface="Calibri"/>
              </a:rPr>
              <a:t>             PROJECT WORK</a:t>
            </a:r>
            <a:endParaRPr lang="en-US" sz="1500" b="0" strike="noStrike" spc="-1">
              <a:latin typeface="Arial"/>
            </a:endParaRPr>
          </a:p>
        </p:txBody>
      </p:sp>
      <p:graphicFrame>
        <p:nvGraphicFramePr>
          <p:cNvPr id="83" name="Table 2"/>
          <p:cNvGraphicFramePr/>
          <p:nvPr>
            <p:extLst>
              <p:ext uri="{D42A27DB-BD31-4B8C-83A1-F6EECF244321}">
                <p14:modId xmlns:p14="http://schemas.microsoft.com/office/powerpoint/2010/main" val="764366181"/>
              </p:ext>
            </p:extLst>
          </p:nvPr>
        </p:nvGraphicFramePr>
        <p:xfrm>
          <a:off x="2063880" y="1655640"/>
          <a:ext cx="8176680" cy="5028840"/>
        </p:xfrm>
        <a:graphic>
          <a:graphicData uri="http://schemas.openxmlformats.org/drawingml/2006/table">
            <a:tbl>
              <a:tblPr/>
              <a:tblGrid>
                <a:gridCol w="1519560"/>
                <a:gridCol w="2604960"/>
                <a:gridCol w="4052160"/>
              </a:tblGrid>
              <a:tr h="527040">
                <a:tc rowSpan="3">
                  <a:txBody>
                    <a:bodyPr/>
                    <a:lstStyle/>
                    <a:p>
                      <a:pPr>
                        <a:lnSpc>
                          <a:spcPct val="100000"/>
                        </a:lnSpc>
                      </a:pPr>
                      <a:r>
                        <a:rPr lang="en-US" sz="1800" b="1" strike="noStrike" spc="-1">
                          <a:solidFill>
                            <a:srgbClr val="333F4F"/>
                          </a:solidFill>
                          <a:latin typeface="Arial"/>
                          <a:ea typeface="Calibri"/>
                        </a:rPr>
                        <a:t>COURSE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ea typeface="Calibri"/>
                        </a:rPr>
                        <a:t> PROGRAMME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ea typeface="Calibri"/>
                        </a:rPr>
                        <a:t>DEGREE</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25344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rPr>
                        <a:t>BATCH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rPr>
                        <a:t> 21</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34236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ea typeface="Calibri"/>
                        </a:rPr>
                        <a:t>SEMESTER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dirty="0" smtClean="0">
                          <a:solidFill>
                            <a:srgbClr val="333F4F"/>
                          </a:solidFill>
                          <a:latin typeface="Arial"/>
                          <a:ea typeface="Calibri"/>
                        </a:rPr>
                        <a:t>VIII</a:t>
                      </a:r>
                      <a:endParaRPr lang="en-US" sz="1800" b="0" strike="noStrike" spc="-1" dirty="0">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670320">
                <a:tc rowSpan="2">
                  <a:txBody>
                    <a:bodyPr/>
                    <a:lstStyle/>
                    <a:p>
                      <a:pPr>
                        <a:lnSpc>
                          <a:spcPct val="100000"/>
                        </a:lnSpc>
                      </a:pPr>
                      <a:r>
                        <a:rPr lang="en-US" sz="1800" b="1" strike="noStrike" spc="-1">
                          <a:solidFill>
                            <a:srgbClr val="333F4F"/>
                          </a:solidFill>
                          <a:latin typeface="Arial"/>
                          <a:ea typeface="Calibri"/>
                        </a:rPr>
                        <a:t>PROJECT BATCH DETAILS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ea typeface="Calibri"/>
                        </a:rPr>
                        <a:t>REGISTER NUMBER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CA" u="none" cap="none" dirty="0" smtClean="0"/>
                        <a:t>14171055098,</a:t>
                      </a:r>
                    </a:p>
                    <a:p>
                      <a:pPr>
                        <a:lnSpc>
                          <a:spcPct val="100000"/>
                        </a:lnSpc>
                      </a:pPr>
                      <a:r>
                        <a:rPr lang="en-US" sz="1800" b="1" strike="noStrike" spc="-1" dirty="0" smtClean="0">
                          <a:solidFill>
                            <a:srgbClr val="333F4F"/>
                          </a:solidFill>
                          <a:latin typeface="Arial"/>
                          <a:ea typeface="Calibri"/>
                        </a:rPr>
                        <a:t>14171055107,</a:t>
                      </a:r>
                      <a:endParaRPr lang="en-US" sz="1800" b="0" strike="noStrike" spc="-1" dirty="0">
                        <a:latin typeface="Arial"/>
                      </a:endParaRPr>
                    </a:p>
                    <a:p>
                      <a:pPr>
                        <a:lnSpc>
                          <a:spcPct val="100000"/>
                        </a:lnSpc>
                      </a:pPr>
                      <a:r>
                        <a:rPr lang="en-US" sz="1800" b="1" strike="noStrike" spc="-1" dirty="0" smtClean="0">
                          <a:solidFill>
                            <a:srgbClr val="333F4F"/>
                          </a:solidFill>
                          <a:latin typeface="Arial"/>
                          <a:ea typeface="Calibri"/>
                        </a:rPr>
                        <a:t>15173055119</a:t>
                      </a:r>
                      <a:endParaRPr lang="en-US" sz="1800" b="0" strike="noStrike" spc="-1" dirty="0">
                        <a:latin typeface="Arial"/>
                      </a:endParaRPr>
                    </a:p>
                    <a:p>
                      <a:pPr>
                        <a:lnSpc>
                          <a:spcPct val="100000"/>
                        </a:lnSpc>
                      </a:pPr>
                      <a:endParaRPr lang="en-US" sz="1800" b="0" strike="noStrike" spc="-1" dirty="0">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67032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ea typeface="Calibri"/>
                        </a:rPr>
                        <a:t>CANDIDATE  NAME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dirty="0" smtClean="0">
                          <a:solidFill>
                            <a:srgbClr val="333F4F"/>
                          </a:solidFill>
                          <a:latin typeface="Arial"/>
                          <a:ea typeface="Calibri"/>
                        </a:rPr>
                        <a:t>Lewis Wanjara Masatu</a:t>
                      </a:r>
                      <a:endParaRPr lang="en-US" sz="1800" b="0" strike="noStrike" spc="-1" dirty="0">
                        <a:latin typeface="Arial"/>
                      </a:endParaRPr>
                    </a:p>
                    <a:p>
                      <a:pPr>
                        <a:lnSpc>
                          <a:spcPct val="100000"/>
                        </a:lnSpc>
                      </a:pPr>
                      <a:r>
                        <a:rPr lang="en-US" sz="1800" b="1" strike="noStrike" spc="-1" dirty="0" smtClean="0">
                          <a:solidFill>
                            <a:srgbClr val="333F4F"/>
                          </a:solidFill>
                          <a:latin typeface="Arial"/>
                          <a:ea typeface="Calibri"/>
                        </a:rPr>
                        <a:t>Halima Bongi</a:t>
                      </a:r>
                      <a:endParaRPr lang="en-US" sz="1800" b="0" strike="noStrike" spc="-1" dirty="0">
                        <a:latin typeface="Arial"/>
                      </a:endParaRPr>
                    </a:p>
                    <a:p>
                      <a:pPr>
                        <a:lnSpc>
                          <a:spcPct val="100000"/>
                        </a:lnSpc>
                      </a:pPr>
                      <a:r>
                        <a:rPr lang="en-US" sz="1800" b="1" strike="noStrike" spc="-1" dirty="0" smtClean="0">
                          <a:solidFill>
                            <a:srgbClr val="333F4F"/>
                          </a:solidFill>
                          <a:latin typeface="Arial"/>
                          <a:ea typeface="Calibri"/>
                        </a:rPr>
                        <a:t>Jackson Linus</a:t>
                      </a:r>
                      <a:endParaRPr lang="en-US" sz="1800" b="0" strike="noStrike" spc="-1" dirty="0">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337320">
                <a:tc rowSpan="2">
                  <a:txBody>
                    <a:bodyPr/>
                    <a:lstStyle/>
                    <a:p>
                      <a:endParaRPr lang="en-US"/>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endParaRPr lang="en-US"/>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endParaRPr lang="en-US" dirty="0"/>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39852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ea typeface="Calibri"/>
                        </a:rPr>
                        <a:t>PROJECT NUMBER</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r>
                        <a:rPr lang="en-US" dirty="0" smtClean="0"/>
                        <a:t>PRN</a:t>
                      </a:r>
                      <a:endParaRPr lang="en-US" dirty="0"/>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506520">
                <a:tc rowSpan="2">
                  <a:txBody>
                    <a:bodyPr/>
                    <a:lstStyle/>
                    <a:p>
                      <a:pPr>
                        <a:lnSpc>
                          <a:spcPct val="100000"/>
                        </a:lnSpc>
                      </a:pPr>
                      <a:r>
                        <a:rPr lang="en-US" sz="1800" b="1" strike="noStrike" spc="-1">
                          <a:solidFill>
                            <a:srgbClr val="333F4F"/>
                          </a:solidFill>
                          <a:latin typeface="Arial"/>
                          <a:ea typeface="Calibri"/>
                        </a:rPr>
                        <a:t> VIVA VOCE         SCHEDULE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ea typeface="Calibri"/>
                        </a:rPr>
                        <a:t>DATE  OF VIVA VOCE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r>
                        <a:rPr lang="en-US" baseline="0" dirty="0" smtClean="0"/>
                        <a:t>18 April 2018</a:t>
                      </a:r>
                      <a:endParaRPr lang="en-US" dirty="0"/>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r h="39636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ea typeface="Calibri"/>
                        </a:rPr>
                        <a:t> PROJECT REVIEW    </a:t>
                      </a:r>
                      <a:endParaRPr lang="en-US" sz="1800" b="0" strike="noStrike" spc="-1">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dirty="0">
                          <a:solidFill>
                            <a:srgbClr val="333F4F"/>
                          </a:solidFill>
                          <a:latin typeface="Arial"/>
                          <a:ea typeface="Calibri"/>
                        </a:rPr>
                        <a:t> </a:t>
                      </a:r>
                      <a:r>
                        <a:rPr lang="en-US" sz="1800" b="1" strike="noStrike" spc="-1" dirty="0" smtClean="0">
                          <a:solidFill>
                            <a:srgbClr val="333F4F"/>
                          </a:solidFill>
                          <a:latin typeface="Arial"/>
                          <a:ea typeface="Calibri"/>
                        </a:rPr>
                        <a:t>0</a:t>
                      </a:r>
                      <a:endParaRPr lang="en-US" sz="1800" b="0" strike="noStrike" spc="-1" dirty="0">
                        <a:latin typeface="Arial"/>
                      </a:endParaRPr>
                    </a:p>
                  </a:txBody>
                  <a:tcPr marR="68400">
                    <a:lnL w="38160">
                      <a:solidFill>
                        <a:srgbClr val="4BACC6"/>
                      </a:solidFill>
                    </a:lnL>
                    <a:lnR w="38160">
                      <a:solidFill>
                        <a:srgbClr val="4BACC6"/>
                      </a:solidFill>
                    </a:lnR>
                    <a:lnT w="38160">
                      <a:solidFill>
                        <a:srgbClr val="4BACC6"/>
                      </a:solidFill>
                    </a:lnT>
                    <a:lnB w="38160">
                      <a:solidFill>
                        <a:srgbClr val="4BACC6"/>
                      </a:solidFill>
                    </a:lnB>
                    <a:noFill/>
                  </a:tcPr>
                </a:tc>
              </a:tr>
            </a:tbl>
          </a:graphicData>
        </a:graphic>
      </p:graphicFrame>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83960" y="1264320"/>
            <a:ext cx="10515240" cy="1325160"/>
          </a:xfrm>
          <a:prstGeom prst="rect">
            <a:avLst/>
          </a:prstGeom>
          <a:noFill/>
          <a:ln>
            <a:noFill/>
          </a:ln>
        </p:spPr>
        <p:txBody>
          <a:bodyPr anchor="ctr"/>
          <a:lstStyle/>
          <a:p>
            <a:pPr>
              <a:lnSpc>
                <a:spcPct val="90000"/>
              </a:lnSpc>
            </a:pPr>
            <a:r>
              <a:rPr lang="en-US" sz="5000" b="0" strike="noStrike" spc="-1">
                <a:solidFill>
                  <a:srgbClr val="04617B"/>
                </a:solidFill>
                <a:latin typeface="Calibri"/>
              </a:rPr>
              <a:t>SOFTWARE REQUIREMENTS</a:t>
            </a:r>
            <a:endParaRPr lang="en-US" sz="5000" b="0" strike="noStrike" spc="-1">
              <a:solidFill>
                <a:srgbClr val="000000"/>
              </a:solidFill>
              <a:latin typeface="Calibri"/>
            </a:endParaRPr>
          </a:p>
        </p:txBody>
      </p:sp>
      <p:sp>
        <p:nvSpPr>
          <p:cNvPr id="96" name="TextShape 2"/>
          <p:cNvSpPr txBox="1"/>
          <p:nvPr/>
        </p:nvSpPr>
        <p:spPr>
          <a:xfrm>
            <a:off x="796038" y="2812031"/>
            <a:ext cx="10515240" cy="4350960"/>
          </a:xfrm>
          <a:prstGeom prst="rect">
            <a:avLst/>
          </a:prstGeom>
          <a:noFill/>
          <a:ln>
            <a:noFill/>
          </a:ln>
        </p:spPr>
        <p:txBody>
          <a:bodyPr/>
          <a:lstStyle/>
          <a:p>
            <a:r>
              <a:rPr lang="en-US" sz="2000" dirty="0"/>
              <a:t>Front end</a:t>
            </a:r>
          </a:p>
          <a:p>
            <a:pPr marL="457200" lvl="0" indent="-457200">
              <a:buFont typeface="+mj-lt"/>
              <a:buAutoNum type="arabicPeriod"/>
            </a:pPr>
            <a:r>
              <a:rPr lang="en-US" sz="2000" dirty="0"/>
              <a:t>Java</a:t>
            </a:r>
          </a:p>
          <a:p>
            <a:pPr marL="457200" lvl="0" indent="-457200">
              <a:buFont typeface="+mj-lt"/>
              <a:buAutoNum type="arabicPeriod"/>
            </a:pPr>
            <a:r>
              <a:rPr lang="en-US" sz="2000" dirty="0"/>
              <a:t>UI kit</a:t>
            </a:r>
          </a:p>
          <a:p>
            <a:pPr marL="457200" lvl="0" indent="-457200">
              <a:buFont typeface="+mj-lt"/>
              <a:buAutoNum type="arabicPeriod"/>
            </a:pPr>
            <a:r>
              <a:rPr lang="en-US" sz="2000" dirty="0" smtClean="0"/>
              <a:t>Angular4</a:t>
            </a:r>
          </a:p>
          <a:p>
            <a:pPr marL="457200" lvl="0" indent="-457200">
              <a:buFont typeface="+mj-lt"/>
              <a:buAutoNum type="arabicPeriod"/>
            </a:pPr>
            <a:endParaRPr lang="en-US" sz="2000" dirty="0"/>
          </a:p>
          <a:p>
            <a:r>
              <a:rPr lang="en-US" sz="2000" dirty="0" smtClean="0"/>
              <a:t>Back </a:t>
            </a:r>
            <a:r>
              <a:rPr lang="en-US" sz="2000" dirty="0"/>
              <a:t>end.</a:t>
            </a:r>
          </a:p>
          <a:p>
            <a:pPr marL="457200" lvl="0" indent="-457200">
              <a:buFont typeface="+mj-lt"/>
              <a:buAutoNum type="arabicPeriod"/>
            </a:pPr>
            <a:r>
              <a:rPr lang="en-US" sz="2000" dirty="0"/>
              <a:t>Django Framework</a:t>
            </a:r>
          </a:p>
          <a:p>
            <a:pPr marL="457200" lvl="0" indent="-457200">
              <a:buFont typeface="+mj-lt"/>
              <a:buAutoNum type="arabicPeriod"/>
            </a:pPr>
            <a:r>
              <a:rPr lang="en-US" sz="2000" dirty="0"/>
              <a:t>MySQL</a:t>
            </a:r>
          </a:p>
          <a:p>
            <a:pPr marL="457200" lvl="0" indent="-457200">
              <a:buFont typeface="+mj-lt"/>
              <a:buAutoNum type="arabicPeriod"/>
            </a:pPr>
            <a:r>
              <a:rPr lang="en-US" sz="2000" dirty="0"/>
              <a:t>Regular Expression</a:t>
            </a:r>
          </a:p>
          <a:p>
            <a:pPr marL="228600" indent="-228240">
              <a:lnSpc>
                <a:spcPct val="90000"/>
              </a:lnSpc>
              <a:spcBef>
                <a:spcPts val="1001"/>
              </a:spcBef>
              <a:buClr>
                <a:srgbClr val="000000"/>
              </a:buClr>
              <a:buFont typeface="Arial"/>
              <a:buChar char="•"/>
            </a:pPr>
            <a:endParaRPr lang="en-US" sz="3200" b="0" strike="noStrike" spc="-1" dirty="0">
              <a:solidFill>
                <a:srgbClr val="000000"/>
              </a:solidFill>
              <a:latin typeface="Calibri"/>
            </a:endParaRPr>
          </a:p>
          <a:p>
            <a:pPr>
              <a:lnSpc>
                <a:spcPct val="90000"/>
              </a:lnSpc>
              <a:spcBef>
                <a:spcPts val="1001"/>
              </a:spcBef>
            </a:pPr>
            <a:endParaRPr lang="en-US" sz="32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83960" y="1264320"/>
            <a:ext cx="10515240" cy="1325160"/>
          </a:xfrm>
          <a:prstGeom prst="rect">
            <a:avLst/>
          </a:prstGeom>
          <a:noFill/>
          <a:ln>
            <a:noFill/>
          </a:ln>
        </p:spPr>
        <p:txBody>
          <a:bodyPr anchor="ctr"/>
          <a:lstStyle/>
          <a:p>
            <a:pPr>
              <a:lnSpc>
                <a:spcPct val="90000"/>
              </a:lnSpc>
            </a:pPr>
            <a:r>
              <a:rPr lang="en-US" sz="5000" b="0" strike="noStrike" spc="-1">
                <a:solidFill>
                  <a:srgbClr val="04617B"/>
                </a:solidFill>
                <a:latin typeface="Calibri"/>
              </a:rPr>
              <a:t>SOFTWARE REQUIREMENTS</a:t>
            </a:r>
            <a:endParaRPr lang="en-US" sz="5000" b="0" strike="noStrike" spc="-1">
              <a:solidFill>
                <a:srgbClr val="000000"/>
              </a:solidFill>
              <a:latin typeface="Calibri"/>
            </a:endParaRPr>
          </a:p>
        </p:txBody>
      </p:sp>
      <p:sp>
        <p:nvSpPr>
          <p:cNvPr id="96" name="TextShape 2"/>
          <p:cNvSpPr txBox="1"/>
          <p:nvPr/>
        </p:nvSpPr>
        <p:spPr>
          <a:xfrm>
            <a:off x="796038" y="2812031"/>
            <a:ext cx="10515240" cy="4350960"/>
          </a:xfrm>
          <a:prstGeom prst="rect">
            <a:avLst/>
          </a:prstGeom>
          <a:noFill/>
          <a:ln>
            <a:noFill/>
          </a:ln>
        </p:spPr>
        <p:txBody>
          <a:bodyPr/>
          <a:lstStyle/>
          <a:p>
            <a:pPr marL="342900" indent="-342900">
              <a:buFont typeface="Arial" panose="020B0604020202020204" pitchFamily="34" charset="0"/>
              <a:buChar char="•"/>
            </a:pPr>
            <a:r>
              <a:rPr lang="en-CA" sz="2000" u="sng" cap="none" dirty="0" smtClean="0"/>
              <a:t>OPERATING SYSTEM:</a:t>
            </a:r>
          </a:p>
          <a:p>
            <a:pPr marL="342900" indent="-342900">
              <a:buFont typeface="Wingdings" panose="05000000000000000000" pitchFamily="2" charset="2"/>
              <a:buChar char="ü"/>
            </a:pPr>
            <a:r>
              <a:rPr lang="en-CA" sz="2000" u="sng" cap="none" dirty="0" smtClean="0"/>
              <a:t>Windows 10</a:t>
            </a:r>
          </a:p>
          <a:p>
            <a:pPr marL="342900" indent="-342900">
              <a:buFont typeface="Wingdings" panose="05000000000000000000" pitchFamily="2" charset="2"/>
              <a:buChar char="ü"/>
            </a:pPr>
            <a:endParaRPr lang="en-CA" sz="2000" u="sng" cap="none" dirty="0" smtClean="0"/>
          </a:p>
          <a:p>
            <a:pPr marL="342900" indent="-342900">
              <a:buFont typeface="Wingdings" panose="05000000000000000000" pitchFamily="2" charset="2"/>
              <a:buChar char="ü"/>
            </a:pPr>
            <a:endParaRPr lang="en-CA" sz="2000" u="sng" cap="none" dirty="0" smtClean="0"/>
          </a:p>
          <a:p>
            <a:pPr marL="342900" indent="-342900">
              <a:buFont typeface="Arial" panose="020B0604020202020204" pitchFamily="34" charset="0"/>
              <a:buChar char="•"/>
            </a:pPr>
            <a:r>
              <a:rPr lang="en-CA" sz="2000" u="sng" cap="none" dirty="0" smtClean="0"/>
              <a:t>DEVELOPING TOOLS:</a:t>
            </a:r>
          </a:p>
          <a:p>
            <a:pPr marL="342900" indent="-342900">
              <a:buFont typeface="Wingdings" panose="05000000000000000000" pitchFamily="2" charset="2"/>
              <a:buChar char="ü"/>
            </a:pPr>
            <a:r>
              <a:rPr lang="en-CA" sz="2000" u="sng" cap="none" dirty="0" err="1" smtClean="0"/>
              <a:t>Pycharm</a:t>
            </a:r>
            <a:endParaRPr lang="en-CA" sz="2000" u="sng" cap="none" dirty="0" smtClean="0"/>
          </a:p>
          <a:p>
            <a:pPr marL="228600" indent="-228240">
              <a:lnSpc>
                <a:spcPct val="90000"/>
              </a:lnSpc>
              <a:spcBef>
                <a:spcPts val="1001"/>
              </a:spcBef>
              <a:buClr>
                <a:srgbClr val="000000"/>
              </a:buClr>
              <a:buFont typeface="Arial"/>
              <a:buChar char="•"/>
            </a:pPr>
            <a:endParaRPr lang="en-US" sz="3200" b="0" strike="noStrike" spc="-1" dirty="0">
              <a:solidFill>
                <a:srgbClr val="000000"/>
              </a:solidFill>
              <a:latin typeface="Calibri"/>
            </a:endParaRPr>
          </a:p>
          <a:p>
            <a:pPr>
              <a:lnSpc>
                <a:spcPct val="90000"/>
              </a:lnSpc>
              <a:spcBef>
                <a:spcPts val="1001"/>
              </a:spcBef>
            </a:pPr>
            <a:endParaRPr lang="en-US" sz="3200" b="0" strike="noStrike" spc="-1" dirty="0">
              <a:solidFill>
                <a:srgbClr val="000000"/>
              </a:solidFill>
              <a:latin typeface="Calibri"/>
            </a:endParaRPr>
          </a:p>
        </p:txBody>
      </p:sp>
    </p:spTree>
    <p:extLst>
      <p:ext uri="{BB962C8B-B14F-4D97-AF65-F5344CB8AC3E}">
        <p14:creationId xmlns:p14="http://schemas.microsoft.com/office/powerpoint/2010/main" val="17693263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029600" y="1912882"/>
            <a:ext cx="10399680" cy="4193627"/>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endParaRPr lang="en-CA" sz="2000" b="1" dirty="0">
              <a:solidFill>
                <a:schemeClr val="accent1">
                  <a:lumMod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328739"/>
            <a:ext cx="9672638" cy="4777770"/>
          </a:xfrm>
          <a:prstGeom prst="rect">
            <a:avLst/>
          </a:prstGeom>
        </p:spPr>
      </p:pic>
      <p:sp>
        <p:nvSpPr>
          <p:cNvPr id="4" name="TextBox 3"/>
          <p:cNvSpPr txBox="1"/>
          <p:nvPr/>
        </p:nvSpPr>
        <p:spPr>
          <a:xfrm>
            <a:off x="4824248" y="6106510"/>
            <a:ext cx="3836276" cy="369332"/>
          </a:xfrm>
          <a:prstGeom prst="rect">
            <a:avLst/>
          </a:prstGeom>
          <a:noFill/>
        </p:spPr>
        <p:txBody>
          <a:bodyPr wrap="square" rtlCol="0">
            <a:spAutoFit/>
          </a:bodyPr>
          <a:lstStyle/>
          <a:p>
            <a:r>
              <a:rPr lang="en-US" dirty="0" smtClean="0"/>
              <a:t>Architecture diagram </a:t>
            </a:r>
            <a:endParaRPr lang="en-US" dirty="0"/>
          </a:p>
        </p:txBody>
      </p:sp>
    </p:spTree>
    <p:extLst>
      <p:ext uri="{BB962C8B-B14F-4D97-AF65-F5344CB8AC3E}">
        <p14:creationId xmlns:p14="http://schemas.microsoft.com/office/powerpoint/2010/main" val="2021549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324302"/>
            <a:ext cx="10972440" cy="840829"/>
          </a:xfrm>
        </p:spPr>
        <p:txBody>
          <a:bodyPr/>
          <a:lstStyle/>
          <a:p>
            <a:pPr algn="ctr"/>
            <a:r>
              <a:rPr lang="en-US" dirty="0" smtClean="0"/>
              <a:t>MODULES</a:t>
            </a:r>
            <a:endParaRPr lang="en-US" dirty="0"/>
          </a:p>
        </p:txBody>
      </p:sp>
      <p:sp>
        <p:nvSpPr>
          <p:cNvPr id="3" name="Subtitle 2"/>
          <p:cNvSpPr>
            <a:spLocks noGrp="1"/>
          </p:cNvSpPr>
          <p:nvPr>
            <p:ph type="subTitle"/>
          </p:nvPr>
        </p:nvSpPr>
        <p:spPr>
          <a:xfrm>
            <a:off x="900113" y="3091683"/>
            <a:ext cx="11329867" cy="2575841"/>
          </a:xfrm>
        </p:spPr>
        <p:txBody>
          <a:bodyPr/>
          <a:lstStyle/>
          <a:p>
            <a:pPr marL="571500" indent="-571500">
              <a:lnSpc>
                <a:spcPct val="100000"/>
              </a:lnSpc>
              <a:spcBef>
                <a:spcPts val="0"/>
              </a:spcBef>
              <a:buFont typeface="Arial" charset="0"/>
              <a:buChar char="•"/>
            </a:pPr>
            <a:r>
              <a:rPr lang="en-US" dirty="0" smtClean="0"/>
              <a:t>Admin Interface</a:t>
            </a:r>
          </a:p>
          <a:p>
            <a:pPr marL="571500" indent="-571500">
              <a:lnSpc>
                <a:spcPct val="100000"/>
              </a:lnSpc>
              <a:spcBef>
                <a:spcPts val="0"/>
              </a:spcBef>
              <a:buFont typeface="Arial" charset="0"/>
              <a:buChar char="•"/>
            </a:pPr>
            <a:r>
              <a:rPr lang="en-US" dirty="0" smtClean="0"/>
              <a:t>User Interface</a:t>
            </a:r>
          </a:p>
          <a:p>
            <a:pPr marL="571500" indent="-571500">
              <a:lnSpc>
                <a:spcPct val="100000"/>
              </a:lnSpc>
              <a:spcBef>
                <a:spcPts val="0"/>
              </a:spcBef>
              <a:buFont typeface="Arial" charset="0"/>
              <a:buChar char="•"/>
            </a:pPr>
            <a:r>
              <a:rPr lang="en-US" dirty="0" smtClean="0"/>
              <a:t>System Backend</a:t>
            </a:r>
          </a:p>
          <a:p>
            <a:pPr marL="571500" indent="-571500">
              <a:lnSpc>
                <a:spcPct val="100000"/>
              </a:lnSpc>
              <a:spcBef>
                <a:spcPts val="0"/>
              </a:spcBef>
              <a:buFont typeface="Arial" charset="0"/>
              <a:buChar char="•"/>
            </a:pPr>
            <a:r>
              <a:rPr lang="en-US" dirty="0" smtClean="0"/>
              <a:t>API development</a:t>
            </a:r>
            <a:endParaRPr lang="en-US" dirty="0"/>
          </a:p>
        </p:txBody>
      </p:sp>
    </p:spTree>
    <p:extLst>
      <p:ext uri="{BB962C8B-B14F-4D97-AF65-F5344CB8AC3E}">
        <p14:creationId xmlns:p14="http://schemas.microsoft.com/office/powerpoint/2010/main" val="84849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490976" y="3117941"/>
            <a:ext cx="2615879" cy="1175400"/>
          </a:xfrm>
          <a:prstGeom prst="rect">
            <a:avLst/>
          </a:prstGeom>
          <a:noFill/>
          <a:ln>
            <a:noFill/>
          </a:ln>
        </p:spPr>
        <p:txBody>
          <a:bodyPr anchor="ctr"/>
          <a:lstStyle/>
          <a:p>
            <a:pPr>
              <a:lnSpc>
                <a:spcPct val="90000"/>
              </a:lnSpc>
            </a:pPr>
            <a:r>
              <a:rPr lang="en-US" sz="5000" b="0" u="sng" strike="noStrike" spc="-1" smtClean="0">
                <a:solidFill>
                  <a:srgbClr val="04617B"/>
                </a:solidFill>
                <a:uFillTx/>
                <a:latin typeface="Calibri"/>
              </a:rPr>
              <a:t>PHASE II</a:t>
            </a:r>
            <a:endParaRPr lang="en-US" sz="5000" b="0" strike="noStrike" spc="-1">
              <a:solidFill>
                <a:srgbClr val="000000"/>
              </a:solidFill>
              <a:latin typeface="Calibri"/>
            </a:endParaRPr>
          </a:p>
        </p:txBody>
      </p:sp>
    </p:spTree>
    <p:extLst>
      <p:ext uri="{BB962C8B-B14F-4D97-AF65-F5344CB8AC3E}">
        <p14:creationId xmlns:p14="http://schemas.microsoft.com/office/powerpoint/2010/main" val="3535561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053297" y="1115521"/>
            <a:ext cx="10382491" cy="1175400"/>
          </a:xfrm>
          <a:prstGeom prst="rect">
            <a:avLst/>
          </a:prstGeom>
          <a:noFill/>
          <a:ln>
            <a:noFill/>
          </a:ln>
        </p:spPr>
        <p:txBody>
          <a:bodyPr anchor="ctr"/>
          <a:lstStyle/>
          <a:p>
            <a:pPr>
              <a:lnSpc>
                <a:spcPct val="90000"/>
              </a:lnSpc>
            </a:pPr>
            <a:r>
              <a:rPr lang="en-US" sz="5000" u="sng" spc="-1" smtClean="0">
                <a:solidFill>
                  <a:srgbClr val="04617B"/>
                </a:solidFill>
                <a:latin typeface="Calibri"/>
              </a:rPr>
              <a:t>Application programming Interface</a:t>
            </a:r>
            <a:endParaRPr lang="en-US" sz="5000" b="0" strike="noStrike" spc="-1">
              <a:solidFill>
                <a:srgbClr val="000000"/>
              </a:solidFill>
              <a:latin typeface="Calibri"/>
            </a:endParaRPr>
          </a:p>
        </p:txBody>
      </p:sp>
      <p:sp>
        <p:nvSpPr>
          <p:cNvPr id="2" name="TextBox 1"/>
          <p:cNvSpPr txBox="1"/>
          <p:nvPr/>
        </p:nvSpPr>
        <p:spPr>
          <a:xfrm>
            <a:off x="740781" y="2290921"/>
            <a:ext cx="10695008" cy="2246769"/>
          </a:xfrm>
          <a:prstGeom prst="rect">
            <a:avLst/>
          </a:prstGeom>
          <a:noFill/>
        </p:spPr>
        <p:txBody>
          <a:bodyPr wrap="square" rtlCol="0">
            <a:spAutoFit/>
          </a:bodyPr>
          <a:lstStyle/>
          <a:p>
            <a:r>
              <a:rPr lang="en-US" sz="2800" dirty="0" smtClean="0"/>
              <a:t>Application programming Interface is used to interact between the application to exchange data between the applications.</a:t>
            </a:r>
          </a:p>
          <a:p>
            <a:r>
              <a:rPr lang="en-US" sz="2800" dirty="0" smtClean="0"/>
              <a:t>For our project we used Django Rest Framework to perform CRUD operations which includes both CREATE, RETRIEVE, UPDATE and DELETE</a:t>
            </a:r>
            <a:endParaRPr lang="en-US" sz="2800" dirty="0"/>
          </a:p>
        </p:txBody>
      </p:sp>
    </p:spTree>
    <p:extLst>
      <p:ext uri="{BB962C8B-B14F-4D97-AF65-F5344CB8AC3E}">
        <p14:creationId xmlns:p14="http://schemas.microsoft.com/office/powerpoint/2010/main" val="1317685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041" y="1354237"/>
            <a:ext cx="8129285" cy="4373349"/>
          </a:xfrm>
          <a:prstGeom prst="rect">
            <a:avLst/>
          </a:prstGeom>
        </p:spPr>
      </p:pic>
      <p:sp>
        <p:nvSpPr>
          <p:cNvPr id="3" name="TextBox 2"/>
          <p:cNvSpPr txBox="1"/>
          <p:nvPr/>
        </p:nvSpPr>
        <p:spPr>
          <a:xfrm>
            <a:off x="3646025" y="5937813"/>
            <a:ext cx="4027990" cy="369332"/>
          </a:xfrm>
          <a:prstGeom prst="rect">
            <a:avLst/>
          </a:prstGeom>
          <a:noFill/>
        </p:spPr>
        <p:txBody>
          <a:bodyPr wrap="square" rtlCol="0">
            <a:spAutoFit/>
          </a:bodyPr>
          <a:lstStyle/>
          <a:p>
            <a:r>
              <a:rPr lang="en-US" dirty="0" smtClean="0"/>
              <a:t>Database Interface</a:t>
            </a:r>
            <a:endParaRPr lang="en-US" dirty="0"/>
          </a:p>
        </p:txBody>
      </p:sp>
    </p:spTree>
    <p:extLst>
      <p:ext uri="{BB962C8B-B14F-4D97-AF65-F5344CB8AC3E}">
        <p14:creationId xmlns:p14="http://schemas.microsoft.com/office/powerpoint/2010/main" val="5781613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667400" y="1290600"/>
            <a:ext cx="2928600" cy="3592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74880" tIns="74880" rIns="57240" bIns="74880" anchor="ctr"/>
          <a:lstStyle/>
          <a:p>
            <a:pPr>
              <a:lnSpc>
                <a:spcPct val="90000"/>
              </a:lnSpc>
              <a:spcAft>
                <a:spcPts val="524"/>
              </a:spcAft>
            </a:pPr>
            <a:r>
              <a:rPr lang="en-US" sz="1500" b="1" strike="noStrike" spc="-1">
                <a:solidFill>
                  <a:srgbClr val="A9D18E"/>
                </a:solidFill>
                <a:latin typeface="Calibri"/>
              </a:rPr>
              <a:t>     PROJECT  WORK</a:t>
            </a:r>
            <a:endParaRPr lang="en-US" sz="1500" b="0" strike="noStrike" spc="-1">
              <a:latin typeface="Arial"/>
            </a:endParaRPr>
          </a:p>
        </p:txBody>
      </p:sp>
      <p:graphicFrame>
        <p:nvGraphicFramePr>
          <p:cNvPr id="85" name="Table 2"/>
          <p:cNvGraphicFramePr/>
          <p:nvPr>
            <p:extLst>
              <p:ext uri="{D42A27DB-BD31-4B8C-83A1-F6EECF244321}">
                <p14:modId xmlns:p14="http://schemas.microsoft.com/office/powerpoint/2010/main" val="932060612"/>
              </p:ext>
            </p:extLst>
          </p:nvPr>
        </p:nvGraphicFramePr>
        <p:xfrm>
          <a:off x="2166840" y="1785960"/>
          <a:ext cx="8000640" cy="3962160"/>
        </p:xfrm>
        <a:graphic>
          <a:graphicData uri="http://schemas.openxmlformats.org/drawingml/2006/table">
            <a:tbl>
              <a:tblPr/>
              <a:tblGrid>
                <a:gridCol w="1508040"/>
                <a:gridCol w="2194200"/>
                <a:gridCol w="4298400"/>
              </a:tblGrid>
              <a:tr h="1642680">
                <a:tc>
                  <a:txBody>
                    <a:bodyPr/>
                    <a:lstStyle/>
                    <a:p>
                      <a:pPr>
                        <a:lnSpc>
                          <a:spcPct val="100000"/>
                        </a:lnSpc>
                      </a:pPr>
                      <a:r>
                        <a:rPr lang="en-US" sz="1800" b="1" strike="noStrike" spc="-1">
                          <a:solidFill>
                            <a:srgbClr val="333F4F"/>
                          </a:solidFill>
                          <a:latin typeface="Arial"/>
                          <a:ea typeface="Calibri"/>
                        </a:rPr>
                        <a:t>PROJECT DETAILS</a:t>
                      </a:r>
                      <a:endParaRPr lang="en-US" sz="1800" b="0" strike="noStrike" spc="-1">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dirty="0">
                          <a:solidFill>
                            <a:srgbClr val="333F4F"/>
                          </a:solidFill>
                          <a:latin typeface="Arial"/>
                          <a:ea typeface="Calibri"/>
                        </a:rPr>
                        <a:t>PROJECT TITLE</a:t>
                      </a:r>
                      <a:endParaRPr lang="en-US" sz="1800" b="0" strike="noStrike" spc="-1" dirty="0">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r>
                        <a:rPr lang="en-CA" b="1" u="sng" cap="none" dirty="0" smtClean="0">
                          <a:solidFill>
                            <a:schemeClr val="accent1">
                              <a:lumMod val="50000"/>
                            </a:schemeClr>
                          </a:solidFill>
                          <a:latin typeface="+mj-lt"/>
                        </a:rPr>
                        <a:t>1.BIOMETRIC ATTENDANCE</a:t>
                      </a:r>
                      <a:r>
                        <a:rPr lang="en-CA" b="1" u="sng" cap="none" baseline="0" dirty="0" smtClean="0">
                          <a:solidFill>
                            <a:schemeClr val="accent1">
                              <a:lumMod val="50000"/>
                            </a:schemeClr>
                          </a:solidFill>
                          <a:latin typeface="+mj-lt"/>
                        </a:rPr>
                        <a:t> INTERGRATED SYSTEM TROUGH WIRELESS</a:t>
                      </a:r>
                      <a:endParaRPr lang="en-CA" b="1" u="sng" cap="none" dirty="0" smtClean="0">
                        <a:solidFill>
                          <a:schemeClr val="accent1">
                            <a:lumMod val="50000"/>
                          </a:schemeClr>
                        </a:solidFill>
                        <a:latin typeface="+mj-lt"/>
                      </a:endParaRPr>
                    </a:p>
                    <a:p>
                      <a:endParaRPr lang="en-US" sz="1800" b="0" strike="noStrike" spc="-1" dirty="0">
                        <a:latin typeface="Times New Roman"/>
                        <a:ea typeface="Times New Roman"/>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r>
              <a:tr h="1166040">
                <a:tc rowSpan="2">
                  <a:txBody>
                    <a:bodyPr/>
                    <a:lstStyle/>
                    <a:p>
                      <a:pPr>
                        <a:lnSpc>
                          <a:spcPct val="100000"/>
                        </a:lnSpc>
                      </a:pPr>
                      <a:r>
                        <a:rPr lang="en-US" sz="1800" b="1" strike="noStrike" spc="-1">
                          <a:solidFill>
                            <a:srgbClr val="333F4F"/>
                          </a:solidFill>
                          <a:latin typeface="Arial"/>
                          <a:ea typeface="Calibri"/>
                        </a:rPr>
                        <a:t>GUIDES </a:t>
                      </a:r>
                      <a:endParaRPr lang="en-US" sz="1800" b="0" strike="noStrike" spc="-1">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1" strike="noStrike" spc="-1">
                          <a:solidFill>
                            <a:srgbClr val="333F4F"/>
                          </a:solidFill>
                          <a:latin typeface="Arial"/>
                          <a:ea typeface="Calibri"/>
                        </a:rPr>
                        <a:t>INTERNAL GUIDE</a:t>
                      </a:r>
                      <a:endParaRPr lang="en-US" sz="1800" b="0" strike="noStrike" spc="-1">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pPr>
                        <a:lnSpc>
                          <a:spcPct val="100000"/>
                        </a:lnSpc>
                      </a:pPr>
                      <a:r>
                        <a:rPr lang="en-US" sz="1800" b="0" strike="noStrike" spc="-1" dirty="0" err="1" smtClean="0">
                          <a:solidFill>
                            <a:srgbClr val="000000"/>
                          </a:solidFill>
                          <a:latin typeface="Calibri"/>
                        </a:rPr>
                        <a:t>Dr</a:t>
                      </a:r>
                      <a:r>
                        <a:rPr lang="en-US" sz="1800" b="0" strike="noStrike" spc="-1" baseline="0" dirty="0" smtClean="0">
                          <a:solidFill>
                            <a:srgbClr val="000000"/>
                          </a:solidFill>
                          <a:latin typeface="Calibri"/>
                        </a:rPr>
                        <a:t> V.S. </a:t>
                      </a:r>
                      <a:r>
                        <a:rPr lang="en-US" sz="1800" b="0" strike="noStrike" spc="-1" baseline="0" dirty="0" err="1" smtClean="0">
                          <a:solidFill>
                            <a:srgbClr val="000000"/>
                          </a:solidFill>
                          <a:latin typeface="Calibri"/>
                        </a:rPr>
                        <a:t>Manjula</a:t>
                      </a:r>
                      <a:endParaRPr lang="en-US" sz="1800" b="0" strike="noStrike" spc="-1" dirty="0">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r>
              <a:tr h="1153440">
                <a:tc vMerge="1">
                  <a:txBody>
                    <a:bodyPr/>
                    <a:lstStyle/>
                    <a:p>
                      <a:endParaRPr lang="en-US"/>
                    </a:p>
                  </a:txBody>
                  <a:tcPr>
                    <a:solidFill>
                      <a:srgbClr val="729FCF"/>
                    </a:solidFill>
                  </a:tcPr>
                </a:tc>
                <a:tc>
                  <a:txBody>
                    <a:bodyPr/>
                    <a:lstStyle/>
                    <a:p>
                      <a:pPr>
                        <a:lnSpc>
                          <a:spcPct val="100000"/>
                        </a:lnSpc>
                      </a:pPr>
                      <a:r>
                        <a:rPr lang="en-US" sz="1800" b="1" strike="noStrike" spc="-1">
                          <a:solidFill>
                            <a:srgbClr val="333F4F"/>
                          </a:solidFill>
                          <a:latin typeface="Arial"/>
                          <a:ea typeface="Calibri"/>
                        </a:rPr>
                        <a:t>EXTERNAL GUIDE</a:t>
                      </a:r>
                      <a:endParaRPr lang="en-US" sz="1800" b="0" strike="noStrike" spc="-1">
                        <a:latin typeface="Arial"/>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c>
                  <a:txBody>
                    <a:bodyPr/>
                    <a:lstStyle/>
                    <a:p>
                      <a:endParaRPr lang="en-US" sz="2400" b="0" strike="noStrike" spc="-1" dirty="0">
                        <a:latin typeface="Times New Roman"/>
                      </a:endParaRPr>
                    </a:p>
                  </a:txBody>
                  <a:tcPr marL="91080" marR="68400">
                    <a:lnL w="38160">
                      <a:solidFill>
                        <a:srgbClr val="4BACC6"/>
                      </a:solidFill>
                    </a:lnL>
                    <a:lnR w="38160">
                      <a:solidFill>
                        <a:srgbClr val="4BACC6"/>
                      </a:solidFill>
                    </a:lnR>
                    <a:lnT w="38160">
                      <a:solidFill>
                        <a:srgbClr val="4BACC6"/>
                      </a:solidFill>
                    </a:lnT>
                    <a:lnB w="38160">
                      <a:solidFill>
                        <a:srgbClr val="4BACC6"/>
                      </a:solidFill>
                    </a:lnB>
                    <a:no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029600" y="3151800"/>
            <a:ext cx="10399680" cy="638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CA" sz="2000" cap="none" dirty="0" smtClean="0"/>
              <a:t>	</a:t>
            </a:r>
            <a:r>
              <a:rPr lang="en-CA" sz="2000" b="1" dirty="0" smtClean="0">
                <a:solidFill>
                  <a:schemeClr val="accent1">
                    <a:lumMod val="50000"/>
                  </a:schemeClr>
                </a:solidFill>
              </a:rPr>
              <a:t>BIOMETRIC </a:t>
            </a:r>
            <a:r>
              <a:rPr lang="en-CA" sz="2000" b="1" dirty="0">
                <a:solidFill>
                  <a:schemeClr val="accent1">
                    <a:lumMod val="50000"/>
                  </a:schemeClr>
                </a:solidFill>
              </a:rPr>
              <a:t>ATTENDANCE INTERGRATED SYSTEM TROUGH WIRELESS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1"/>
          <p:cNvPicPr/>
          <p:nvPr/>
        </p:nvPicPr>
        <p:blipFill>
          <a:blip r:embed="rId2"/>
          <a:stretch/>
        </p:blipFill>
        <p:spPr>
          <a:xfrm>
            <a:off x="4080240" y="1190880"/>
            <a:ext cx="3526560" cy="1031400"/>
          </a:xfrm>
          <a:prstGeom prst="rect">
            <a:avLst/>
          </a:prstGeom>
          <a:ln>
            <a:noFill/>
          </a:ln>
        </p:spPr>
      </p:pic>
      <p:sp>
        <p:nvSpPr>
          <p:cNvPr id="88" name="TextShape 1"/>
          <p:cNvSpPr txBox="1"/>
          <p:nvPr/>
        </p:nvSpPr>
        <p:spPr>
          <a:xfrm>
            <a:off x="737640" y="1825560"/>
            <a:ext cx="9777600" cy="4350960"/>
          </a:xfrm>
          <a:prstGeom prst="rect">
            <a:avLst/>
          </a:prstGeom>
          <a:noFill/>
          <a:ln>
            <a:noFill/>
          </a:ln>
        </p:spPr>
        <p:txBody>
          <a:bodyPr/>
          <a:lstStyle/>
          <a:p>
            <a:pPr marL="228600" indent="-228240">
              <a:lnSpc>
                <a:spcPct val="100000"/>
              </a:lnSpc>
              <a:spcBef>
                <a:spcPts val="1001"/>
              </a:spcBef>
            </a:pPr>
            <a:endParaRPr lang="en-US" sz="2800" b="0" strike="noStrike" spc="-1" dirty="0">
              <a:solidFill>
                <a:srgbClr val="000000"/>
              </a:solidFill>
              <a:latin typeface="Calibri"/>
            </a:endParaRPr>
          </a:p>
          <a:p>
            <a:pPr algn="just"/>
            <a:r>
              <a:rPr lang="en-US" dirty="0" smtClean="0"/>
              <a:t>	On </a:t>
            </a:r>
            <a:r>
              <a:rPr lang="en-US" dirty="0"/>
              <a:t>this project attendance is taken through Biometric device which validate officers who attended according to the time they arrived and the information are stored in the database a including the leaving and arriving time, and the finger prints will be stored in the database for validating the user each time he/she arrives at the office. The android application will be taking details and storing them into the database and performing logics and determine the average attendance of the officers, there will be two parts of the system, first part will be of the administrator and the second part of the user. Biometric device will be used in both of the parts(Admin and User). Registering the officers will be done by the admin where by Information including fingerprints will be done in the administration, and the users will be able to validate their fingerprints through the biometric device.</a:t>
            </a:r>
          </a:p>
          <a:p>
            <a:pPr>
              <a:lnSpc>
                <a:spcPct val="100000"/>
              </a:lnSpc>
              <a:spcBef>
                <a:spcPts val="1001"/>
              </a:spcBef>
            </a:pPr>
            <a:endParaRPr lang="en-US" sz="18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474000" y="1494720"/>
            <a:ext cx="10515240" cy="1325160"/>
          </a:xfrm>
          <a:prstGeom prst="rect">
            <a:avLst/>
          </a:prstGeom>
          <a:noFill/>
          <a:ln>
            <a:noFill/>
          </a:ln>
        </p:spPr>
        <p:txBody>
          <a:bodyPr anchor="ctr"/>
          <a:lstStyle/>
          <a:p>
            <a:pPr>
              <a:lnSpc>
                <a:spcPct val="90000"/>
              </a:lnSpc>
            </a:pPr>
            <a:r>
              <a:rPr lang="en-US" sz="4400" b="0" u="sng" strike="noStrike" spc="-1">
                <a:solidFill>
                  <a:srgbClr val="000000"/>
                </a:solidFill>
                <a:uFillTx/>
                <a:latin typeface="Calibri Light"/>
              </a:rPr>
              <a:t>   EXISTING SYSTEM</a:t>
            </a:r>
            <a:endParaRPr lang="en-US" sz="4400" b="0" strike="noStrike" spc="-1">
              <a:solidFill>
                <a:srgbClr val="000000"/>
              </a:solidFill>
              <a:latin typeface="Calibri"/>
            </a:endParaRPr>
          </a:p>
        </p:txBody>
      </p:sp>
      <p:sp>
        <p:nvSpPr>
          <p:cNvPr id="90" name="TextShape 2"/>
          <p:cNvSpPr txBox="1"/>
          <p:nvPr/>
        </p:nvSpPr>
        <p:spPr>
          <a:xfrm>
            <a:off x="617363" y="1888622"/>
            <a:ext cx="10515240" cy="4350960"/>
          </a:xfrm>
          <a:prstGeom prst="rect">
            <a:avLst/>
          </a:prstGeom>
          <a:noFill/>
          <a:ln>
            <a:noFill/>
          </a:ln>
        </p:spPr>
        <p:txBody>
          <a:bodyPr>
            <a:normAutofit/>
          </a:bodyPr>
          <a:lstStyle/>
          <a:p>
            <a:pPr>
              <a:lnSpc>
                <a:spcPct val="90000"/>
              </a:lnSpc>
              <a:spcBef>
                <a:spcPts val="1001"/>
              </a:spcBef>
            </a:pP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a:p>
            <a:r>
              <a:rPr lang="en-US" sz="2800" dirty="0" smtClean="0"/>
              <a:t>	Currently </a:t>
            </a:r>
            <a:r>
              <a:rPr lang="en-US" sz="2800" dirty="0"/>
              <a:t>this system is used on different companies but the system is only depending on the system that is installed within the company database system which works within the company premises.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356662"/>
            <a:ext cx="10972440" cy="1144800"/>
          </a:xfrm>
        </p:spPr>
        <p:txBody>
          <a:bodyPr/>
          <a:lstStyle/>
          <a:p>
            <a:pPr algn="ctr"/>
            <a:r>
              <a:rPr lang="en-US" sz="2800" dirty="0" smtClean="0"/>
              <a:t>Drawbacks of the existing system</a:t>
            </a:r>
            <a:endParaRPr lang="en-US" sz="2800" dirty="0"/>
          </a:p>
        </p:txBody>
      </p:sp>
      <p:sp>
        <p:nvSpPr>
          <p:cNvPr id="3" name="Subtitle 2"/>
          <p:cNvSpPr>
            <a:spLocks noGrp="1"/>
          </p:cNvSpPr>
          <p:nvPr>
            <p:ph type="subTitle"/>
          </p:nvPr>
        </p:nvSpPr>
        <p:spPr>
          <a:xfrm>
            <a:off x="609480" y="2417379"/>
            <a:ext cx="10972440" cy="3164421"/>
          </a:xfrm>
        </p:spPr>
        <p:txBody>
          <a:bodyPr/>
          <a:lstStyle/>
          <a:p>
            <a:r>
              <a:rPr lang="en-US" dirty="0" smtClean="0"/>
              <a:t>Expensiveness of the project implementation.</a:t>
            </a:r>
          </a:p>
          <a:p>
            <a:r>
              <a:rPr lang="en-US" dirty="0" smtClean="0"/>
              <a:t>Time consuming.</a:t>
            </a:r>
          </a:p>
          <a:p>
            <a:r>
              <a:rPr lang="en-US" dirty="0" smtClean="0"/>
              <a:t>Wired connection oriented.</a:t>
            </a:r>
            <a:endParaRPr lang="en-US" dirty="0"/>
          </a:p>
        </p:txBody>
      </p:sp>
    </p:spTree>
    <p:extLst>
      <p:ext uri="{BB962C8B-B14F-4D97-AF65-F5344CB8AC3E}">
        <p14:creationId xmlns:p14="http://schemas.microsoft.com/office/powerpoint/2010/main" val="168999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227760" y="1902600"/>
            <a:ext cx="10515240" cy="1175400"/>
          </a:xfrm>
          <a:prstGeom prst="rect">
            <a:avLst/>
          </a:prstGeom>
          <a:noFill/>
          <a:ln>
            <a:noFill/>
          </a:ln>
        </p:spPr>
        <p:txBody>
          <a:bodyPr anchor="ctr"/>
          <a:lstStyle/>
          <a:p>
            <a:pPr>
              <a:lnSpc>
                <a:spcPct val="90000"/>
              </a:lnSpc>
            </a:pPr>
            <a:r>
              <a:rPr lang="en-US" sz="5000" b="0" u="sng" strike="noStrike" spc="-1">
                <a:solidFill>
                  <a:srgbClr val="04617B"/>
                </a:solidFill>
                <a:uFillTx/>
                <a:latin typeface="Calibri"/>
              </a:rPr>
              <a:t>PROPOSED SYSTEM</a:t>
            </a:r>
            <a:endParaRPr lang="en-US" sz="5000" b="0" strike="noStrike" spc="-1">
              <a:solidFill>
                <a:srgbClr val="000000"/>
              </a:solidFill>
              <a:latin typeface="Calibri"/>
            </a:endParaRPr>
          </a:p>
        </p:txBody>
      </p:sp>
      <p:sp>
        <p:nvSpPr>
          <p:cNvPr id="92" name="TextShape 2"/>
          <p:cNvSpPr txBox="1"/>
          <p:nvPr/>
        </p:nvSpPr>
        <p:spPr>
          <a:xfrm>
            <a:off x="1030320" y="3078000"/>
            <a:ext cx="10515240" cy="4350960"/>
          </a:xfrm>
          <a:prstGeom prst="rect">
            <a:avLst/>
          </a:prstGeom>
          <a:noFill/>
          <a:ln>
            <a:noFill/>
          </a:ln>
        </p:spPr>
        <p:txBody>
          <a:bodyPr/>
          <a:lstStyle/>
          <a:p>
            <a:r>
              <a:rPr lang="en-US" sz="2800" dirty="0" smtClean="0"/>
              <a:t>This </a:t>
            </a:r>
            <a:r>
              <a:rPr lang="en-US" sz="2800" dirty="0"/>
              <a:t>system will be able to enable the signing of the attendance and this will make easier and save time. This system is proposed because the existing system does not use wires connection and this system will be using wireless </a:t>
            </a:r>
            <a:endParaRPr lang="en-US" sz="2800" u="sng" cap="non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988304"/>
            <a:ext cx="10972440" cy="1397544"/>
          </a:xfrm>
        </p:spPr>
        <p:txBody>
          <a:bodyPr/>
          <a:lstStyle/>
          <a:p>
            <a:pPr algn="ctr"/>
            <a:r>
              <a:rPr lang="en-US" sz="3200" dirty="0" smtClean="0"/>
              <a:t>Advantages of proposed system</a:t>
            </a:r>
            <a:endParaRPr lang="en-US" sz="3200" dirty="0"/>
          </a:p>
        </p:txBody>
      </p:sp>
      <p:sp>
        <p:nvSpPr>
          <p:cNvPr id="3" name="Subtitle 2"/>
          <p:cNvSpPr>
            <a:spLocks noGrp="1"/>
          </p:cNvSpPr>
          <p:nvPr>
            <p:ph type="subTitle"/>
          </p:nvPr>
        </p:nvSpPr>
        <p:spPr>
          <a:xfrm>
            <a:off x="609480" y="2133104"/>
            <a:ext cx="10972440" cy="3448696"/>
          </a:xfrm>
        </p:spPr>
        <p:txBody>
          <a:bodyPr/>
          <a:lstStyle/>
          <a:p>
            <a:r>
              <a:rPr lang="en-US" dirty="0" smtClean="0"/>
              <a:t>Time management since you don’t have to go to the place where the biometric device is located for authentication.</a:t>
            </a:r>
          </a:p>
          <a:p>
            <a:r>
              <a:rPr lang="en-US" dirty="0" smtClean="0"/>
              <a:t>Efficient and faster means of attendance authentication.</a:t>
            </a:r>
          </a:p>
          <a:p>
            <a:r>
              <a:rPr lang="en-US" dirty="0" smtClean="0"/>
              <a:t>Portability since it is based on smartphone and wireless network.</a:t>
            </a:r>
            <a:endParaRPr lang="en-US" dirty="0"/>
          </a:p>
        </p:txBody>
      </p:sp>
    </p:spTree>
    <p:extLst>
      <p:ext uri="{BB962C8B-B14F-4D97-AF65-F5344CB8AC3E}">
        <p14:creationId xmlns:p14="http://schemas.microsoft.com/office/powerpoint/2010/main" val="100277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405880" y="910800"/>
            <a:ext cx="10515240" cy="1325160"/>
          </a:xfrm>
          <a:prstGeom prst="rect">
            <a:avLst/>
          </a:prstGeom>
          <a:noFill/>
          <a:ln>
            <a:noFill/>
          </a:ln>
        </p:spPr>
        <p:txBody>
          <a:bodyPr anchor="ctr"/>
          <a:lstStyle/>
          <a:p>
            <a:pPr>
              <a:lnSpc>
                <a:spcPct val="90000"/>
              </a:lnSpc>
            </a:pPr>
            <a:r>
              <a:rPr lang="en-US" sz="4500" b="0" strike="noStrike" spc="-1">
                <a:solidFill>
                  <a:srgbClr val="04617B"/>
                </a:solidFill>
                <a:latin typeface="Calibri"/>
              </a:rPr>
              <a:t>HARDWARE   REQUIREMENTS</a:t>
            </a:r>
            <a:endParaRPr lang="en-US" sz="4500" b="0" strike="noStrike" spc="-1">
              <a:solidFill>
                <a:srgbClr val="000000"/>
              </a:solidFill>
              <a:latin typeface="Calibri"/>
            </a:endParaRPr>
          </a:p>
        </p:txBody>
      </p:sp>
      <p:sp>
        <p:nvSpPr>
          <p:cNvPr id="94" name="TextShape 2"/>
          <p:cNvSpPr txBox="1"/>
          <p:nvPr/>
        </p:nvSpPr>
        <p:spPr>
          <a:xfrm>
            <a:off x="1075680" y="2336040"/>
            <a:ext cx="10277640" cy="3840480"/>
          </a:xfrm>
          <a:prstGeom prst="rect">
            <a:avLst/>
          </a:prstGeom>
          <a:noFill/>
          <a:ln>
            <a:noFill/>
          </a:ln>
        </p:spPr>
        <p:txBody>
          <a:bodyPr/>
          <a:lstStyle/>
          <a:p>
            <a:pPr marL="342900" lvl="0" indent="-342900" algn="just">
              <a:buFont typeface="+mj-lt"/>
              <a:buAutoNum type="alphaUcPeriod"/>
            </a:pPr>
            <a:r>
              <a:rPr lang="en-US" dirty="0"/>
              <a:t>1gb of </a:t>
            </a:r>
            <a:r>
              <a:rPr lang="en-US" dirty="0" smtClean="0"/>
              <a:t>RAM</a:t>
            </a:r>
          </a:p>
          <a:p>
            <a:pPr marL="342900" lvl="0" indent="-342900" algn="just">
              <a:buFont typeface="+mj-lt"/>
              <a:buAutoNum type="alphaUcPeriod"/>
            </a:pPr>
            <a:endParaRPr lang="en-US" dirty="0"/>
          </a:p>
          <a:p>
            <a:pPr marL="342900" lvl="0" indent="-342900" algn="just">
              <a:buFont typeface="+mj-lt"/>
              <a:buAutoNum type="alphaUcPeriod"/>
            </a:pPr>
            <a:r>
              <a:rPr lang="en-US" dirty="0"/>
              <a:t>Biometric </a:t>
            </a:r>
            <a:r>
              <a:rPr lang="en-US" dirty="0" smtClean="0"/>
              <a:t>scanner</a:t>
            </a:r>
          </a:p>
          <a:p>
            <a:pPr marL="342900" lvl="0" indent="-342900" algn="just">
              <a:buFont typeface="+mj-lt"/>
              <a:buAutoNum type="alphaUcPeriod"/>
            </a:pPr>
            <a:endParaRPr lang="en-US" dirty="0"/>
          </a:p>
          <a:p>
            <a:pPr marL="342900" lvl="0" indent="-342900" algn="just">
              <a:buFont typeface="+mj-lt"/>
              <a:buAutoNum type="alphaUcPeriod"/>
            </a:pPr>
            <a:r>
              <a:rPr lang="en-US" dirty="0"/>
              <a:t>556 MHz </a:t>
            </a:r>
            <a:r>
              <a:rPr lang="en-US" dirty="0" smtClean="0"/>
              <a:t>Processor</a:t>
            </a:r>
          </a:p>
          <a:p>
            <a:pPr marL="342900" lvl="0" indent="-342900" algn="just">
              <a:buFont typeface="+mj-lt"/>
              <a:buAutoNum type="alphaUcPeriod"/>
            </a:pPr>
            <a:endParaRPr lang="en-US" dirty="0"/>
          </a:p>
          <a:p>
            <a:pPr marL="342900" lvl="0" indent="-342900" algn="just">
              <a:buFont typeface="+mj-lt"/>
              <a:buAutoNum type="alphaUcPeriod"/>
            </a:pPr>
            <a:r>
              <a:rPr lang="en-US" dirty="0"/>
              <a:t>Android Device</a:t>
            </a:r>
          </a:p>
          <a:p>
            <a:pPr>
              <a:lnSpc>
                <a:spcPct val="90000"/>
              </a:lnSpc>
              <a:spcBef>
                <a:spcPts val="1001"/>
              </a:spcBef>
            </a:pPr>
            <a:endParaRPr lang="en-US" sz="1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2058</TotalTime>
  <Words>275</Words>
  <Application>Microsoft Macintosh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Calibri</vt:lpstr>
      <vt:lpstr>Calibri Light</vt:lpstr>
      <vt:lpstr>DejaVu Sans</vt:lpstr>
      <vt:lpstr>Symbol</vt:lpstr>
      <vt:lpstr>Times New Roman</vt:lpstr>
      <vt:lpstr>Wingdings</vt:lpstr>
      <vt:lpstr>Arial</vt:lpstr>
      <vt:lpstr>Office Theme</vt:lpstr>
      <vt:lpstr>Office Theme</vt:lpstr>
      <vt:lpstr>PowerPoint Presentation</vt:lpstr>
      <vt:lpstr>PowerPoint Presentation</vt:lpstr>
      <vt:lpstr>PowerPoint Presentation</vt:lpstr>
      <vt:lpstr>PowerPoint Presentation</vt:lpstr>
      <vt:lpstr>PowerPoint Presentation</vt:lpstr>
      <vt:lpstr>Drawbacks of the existing system</vt:lpstr>
      <vt:lpstr>PowerPoint Presentation</vt:lpstr>
      <vt:lpstr>Advantages of proposed system</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baraka jesse</dc:creator>
  <dc:description/>
  <cp:lastModifiedBy>lewis masatu</cp:lastModifiedBy>
  <cp:revision>123</cp:revision>
  <dcterms:created xsi:type="dcterms:W3CDTF">2015-08-27T20:10:50Z</dcterms:created>
  <dcterms:modified xsi:type="dcterms:W3CDTF">2018-04-18T11:29:50Z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true</vt:bool>
  </property>
  <property fmtid="{D5CDD505-2E9C-101B-9397-08002B2CF9AE}" pid="5" name="LinksUpToDate">
    <vt:bool>true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true</vt:bool>
  </property>
  <property fmtid="{D5CDD505-2E9C-101B-9397-08002B2CF9AE}" pid="10" name="ShareDoc">
    <vt:bool>true</vt:bool>
  </property>
  <property fmtid="{D5CDD505-2E9C-101B-9397-08002B2CF9AE}" pid="11" name="Slides">
    <vt:i4>14</vt:i4>
  </property>
</Properties>
</file>