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323" r:id="rId6"/>
    <p:sldId id="313" r:id="rId7"/>
    <p:sldId id="316" r:id="rId8"/>
    <p:sldId id="319" r:id="rId9"/>
    <p:sldId id="321" r:id="rId10"/>
    <p:sldId id="320" r:id="rId11"/>
    <p:sldId id="324" r:id="rId12"/>
    <p:sldId id="325" r:id="rId13"/>
    <p:sldId id="326" r:id="rId14"/>
    <p:sldId id="328" r:id="rId15"/>
    <p:sldId id="330" r:id="rId16"/>
    <p:sldId id="331" r:id="rId17"/>
    <p:sldId id="334" r:id="rId18"/>
    <p:sldId id="333" r:id="rId19"/>
    <p:sldId id="329" r:id="rId20"/>
    <p:sldId id="335" r:id="rId21"/>
    <p:sldId id="336" r:id="rId22"/>
    <p:sldId id="338" r:id="rId23"/>
  </p:sldIdLst>
  <p:sldSz cx="12188825" cy="6858000"/>
  <p:notesSz cx="6858000" cy="9144000"/>
  <p:custDataLst>
    <p:tags r:id="rId26"/>
  </p:custDataLst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559" autoAdjust="0"/>
  </p:normalViewPr>
  <p:slideViewPr>
    <p:cSldViewPr showGuides="1">
      <p:cViewPr varScale="1">
        <p:scale>
          <a:sx n="120" d="100"/>
          <a:sy n="120" d="100"/>
        </p:scale>
        <p:origin x="17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18C3A7-B784-406D-AAA1-31A1080A55DC}" type="datetime2">
              <a:rPr lang="zh-TW" altLang="en-US" smtClean="0">
                <a:latin typeface="+mj-ea"/>
                <a:ea typeface="+mj-ea"/>
              </a:rPr>
              <a:t>2018年10月24日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en-US" altLang="zh-TW">
                <a:latin typeface="+mj-ea"/>
                <a:ea typeface="+mj-ea"/>
              </a:rPr>
              <a:t>‹#›</a:t>
            </a:fld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9B005A3-18FA-4B90-B1A3-F81CC4B66CA1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93199CD-3E1B-4AE6-990F-76F925F5EA9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46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55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4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TW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43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TW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20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大海浪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B13425-2919-4E19-85AA-B02EA65E38F7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764034-6CBF-416B-AECC-57D1ED033CFF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 rtlCol="0"/>
          <a:lstStyle/>
          <a:p>
            <a:pPr rtl="0"/>
            <a:r>
              <a:rPr lang="zh-tw"/>
              <a:t>新增頁尾</a:t>
            </a:r>
            <a:endParaRPr dirty="0"/>
          </a:p>
        </p:txBody>
      </p:sp>
      <p:sp>
        <p:nvSpPr>
          <p:cNvPr id="5" name="日期預留位置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>
            <a:lvl1pPr>
              <a:defRPr/>
            </a:lvl1pPr>
          </a:lstStyle>
          <a:p>
            <a:fld id="{49B91282-9BBD-42EB-B56F-BE71DC9D0691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4800" b="0" cap="none" baseline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9699FD-DCB0-4524-BEBD-805692C64B2A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EC0969-2232-469A-AF0D-4226E56E5806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DB0871-2222-4209-B31D-CDDF8E41B73F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B14C24-E228-492C-BCE9-53E9F1204676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大海浪 (半透明)" title="海浪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D51697-3404-4A4E-8304-6023ED5F1CC0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86C31A-9D0F-48B0-AC5D-B3AA27E36DD8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4D07910-0495-4F2E-A8AC-7F3085952DF4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大海浪 (半透明)" title="海浪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圖片 9" descr="大海浪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AFE6D55F-A596-4684-AD5F-99A8C27CAF2D}" type="datetime2">
              <a:rPr lang="zh-TW" altLang="en-US" smtClean="0"/>
              <a:pPr/>
              <a:t>2018年10月24日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7008813" y="3501008"/>
            <a:ext cx="4572001" cy="1472952"/>
          </a:xfrm>
        </p:spPr>
        <p:txBody>
          <a:bodyPr rtlCol="0">
            <a:normAutofit/>
          </a:bodyPr>
          <a:lstStyle/>
          <a:p>
            <a:r>
              <a:rPr lang="en-US" altLang="zh-TW" sz="5400" dirty="0" smtClean="0">
                <a:latin typeface="Lithos Pro Regular" panose="04020505030E02020A04" pitchFamily="82" charset="0"/>
                <a:ea typeface="微軟正黑體" panose="020B0604030504040204" pitchFamily="34" charset="-120"/>
              </a:rPr>
              <a:t>2048</a:t>
            </a:r>
            <a:r>
              <a:rPr lang="zh-TW" altLang="en-US" sz="5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實作</a:t>
            </a:r>
            <a:r>
              <a:rPr lang="en-US" altLang="zh-TW" sz="5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/>
            </a:r>
            <a:br>
              <a:rPr lang="en-US" altLang="zh-TW" sz="5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zh-TW" altLang="en-US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你玩過可是你不會想過</a:t>
            </a:r>
            <a:r>
              <a:rPr lang="en-US" altLang="zh-TW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/>
            </a:r>
            <a:br>
              <a:rPr lang="en-US" altLang="zh-TW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zh-TW" altLang="en-US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有多好</a:t>
            </a:r>
            <a:r>
              <a:rPr lang="en-US" altLang="zh-TW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</a:t>
            </a:r>
            <a:r>
              <a:rPr lang="zh-TW" altLang="en-US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麻</a:t>
            </a:r>
            <a:r>
              <a:rPr lang="en-US" altLang="zh-TW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</a:t>
            </a:r>
            <a:r>
              <a:rPr lang="zh-TW" alt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玩</a:t>
            </a:r>
            <a:r>
              <a:rPr lang="en-US" altLang="zh-TW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</a:t>
            </a:r>
            <a:r>
              <a:rPr lang="zh-TW" altLang="en-US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煩</a:t>
            </a:r>
            <a:r>
              <a:rPr lang="en-US" altLang="zh-TW" sz="1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</a:t>
            </a:r>
            <a:endParaRPr lang="zh-tw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二邱廷翔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406780" y="4987388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zh-TW" altLang="en-US" dirty="0" smtClean="0"/>
              <a:t>是預計要講的時間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430116" y="1052736"/>
            <a:ext cx="5832648" cy="576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TW" altLang="en-US" sz="4000" dirty="0" smtClean="0">
                <a:latin typeface="PingFang SC Light" panose="020B0200000000000000" pitchFamily="34" charset="-122"/>
                <a:ea typeface="PingFang SC Light" panose="020B0200000000000000" pitchFamily="34" charset="-122"/>
                <a:cs typeface="MS Office Symbol Semilight" panose="01000000000000000000" pitchFamily="2" charset="0"/>
              </a:rPr>
              <a:t>動作分析</a:t>
            </a:r>
            <a:r>
              <a:rPr lang="zh-TW" altLang="en-US" sz="40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← 完整走一</a:t>
            </a:r>
            <a:r>
              <a:rPr lang="zh-TW" altLang="en-US" sz="4000" dirty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次</a:t>
            </a:r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9694812" y="2276872"/>
            <a:ext cx="2304256" cy="30117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[2,0,8,0]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[4,0,2,2]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[0,4,4,2]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[0,0,0,4]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9118748" y="3717032"/>
            <a:ext cx="5760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4"/>
          <p:cNvSpPr txBox="1">
            <a:spLocks/>
          </p:cNvSpPr>
          <p:nvPr/>
        </p:nvSpPr>
        <p:spPr>
          <a:xfrm>
            <a:off x="7398367" y="2348880"/>
            <a:ext cx="1720381" cy="30117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[2,8]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[4,2,2]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[4,4,2]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742484" y="3722130"/>
            <a:ext cx="5760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4"/>
          <p:cNvSpPr txBox="1">
            <a:spLocks/>
          </p:cNvSpPr>
          <p:nvPr/>
        </p:nvSpPr>
        <p:spPr>
          <a:xfrm>
            <a:off x="4972691" y="2348880"/>
            <a:ext cx="1697785" cy="30117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[2,8]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[4,4,0]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[8,0,2]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sp>
        <p:nvSpPr>
          <p:cNvPr id="11" name="內容版面配置區 4"/>
          <p:cNvSpPr txBox="1">
            <a:spLocks/>
          </p:cNvSpPr>
          <p:nvPr/>
        </p:nvSpPr>
        <p:spPr>
          <a:xfrm>
            <a:off x="3089604" y="2348880"/>
            <a:ext cx="1276616" cy="30117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[2,8]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[4,4]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[8,2]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4366220" y="3717032"/>
            <a:ext cx="5760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2513540" y="3717032"/>
            <a:ext cx="5760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4"/>
          <p:cNvSpPr txBox="1">
            <a:spLocks/>
          </p:cNvSpPr>
          <p:nvPr/>
        </p:nvSpPr>
        <p:spPr>
          <a:xfrm>
            <a:off x="375896" y="2348880"/>
            <a:ext cx="1974100" cy="30117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[2,8,0,0]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[4,4,0,0]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[8,2,0,0]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[4,0,0,0]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446830" y="5368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初始</a:t>
            </a:r>
            <a:endParaRPr lang="zh-TW" altLang="en-US" sz="2400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66274" y="5368984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刪掉</a:t>
            </a:r>
            <a:r>
              <a:rPr lang="en-US" altLang="zh-TW" sz="2400" dirty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0</a:t>
            </a:r>
            <a:endParaRPr lang="zh-TW" altLang="en-US" sz="2400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329300" y="54063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合併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235629" y="5406373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刪掉</a:t>
            </a:r>
            <a:r>
              <a:rPr lang="en-US" altLang="zh-TW" sz="2400" dirty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0</a:t>
            </a:r>
            <a:endParaRPr lang="zh-TW" altLang="en-US" sz="2400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24552" y="5406373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補</a:t>
            </a:r>
            <a:r>
              <a:rPr lang="en-US" altLang="zh-TW" sz="24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0</a:t>
            </a:r>
            <a:endParaRPr lang="zh-TW" altLang="en-US" sz="2400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00599" y="5913744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到這邊我預計花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分鐘解釋流程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留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分鐘給他們</a:t>
            </a:r>
            <a:r>
              <a:rPr lang="zh-TW" altLang="en-US" dirty="0"/>
              <a:t>寫</a:t>
            </a:r>
          </a:p>
        </p:txBody>
      </p:sp>
    </p:spTree>
    <p:extLst>
      <p:ext uri="{BB962C8B-B14F-4D97-AF65-F5344CB8AC3E}">
        <p14:creationId xmlns:p14="http://schemas.microsoft.com/office/powerpoint/2010/main" val="933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1327869"/>
          </a:xfrm>
        </p:spPr>
        <p:txBody>
          <a:bodyPr/>
          <a:lstStyle/>
          <a:p>
            <a:r>
              <a:rPr lang="zh-TW" altLang="en-US" dirty="0" smtClean="0">
                <a:latin typeface="PingFang SC Light" panose="020B0200000000000000" pitchFamily="34" charset="-122"/>
                <a:ea typeface="PingFang SC Light" panose="020B0200000000000000" pitchFamily="34" charset="-122"/>
                <a:cs typeface="MS Office Symbol Semilight" panose="01000000000000000000" pitchFamily="2" charset="0"/>
              </a:rPr>
              <a:t>動作分析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↑</a:t>
            </a:r>
            <a:endParaRPr lang="zh-TW" altLang="en-US" dirty="0">
              <a:latin typeface="PingFang SC Light" panose="020B0200000000000000" pitchFamily="34" charset="-122"/>
              <a:ea typeface="PingFang SC Light" panose="020B0200000000000000" pitchFamily="34" charset="-122"/>
              <a:cs typeface="MS Office Symbol Semilight" panose="01000000000000000000" pitchFamily="2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2132857"/>
            <a:ext cx="3657600" cy="4036168"/>
          </a:xfrm>
        </p:spPr>
        <p:txBody>
          <a:bodyPr/>
          <a:lstStyle/>
          <a:p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按了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一下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↑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之後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?</a:t>
            </a:r>
          </a:p>
          <a:p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其實他和←非常像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1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有人知道為什麼嗎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??</a:t>
            </a:r>
          </a:p>
          <a:p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如果我們把它逆時針轉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90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度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?</a:t>
            </a:r>
          </a:p>
          <a:p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那要怎麼旋轉這個二維陣列呢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?</a:t>
            </a:r>
            <a:endParaRPr lang="zh-TW" altLang="en-US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3" name="圖片 2" descr="20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t="40950" r="5932" b="8651"/>
          <a:stretch/>
        </p:blipFill>
        <p:spPr>
          <a:xfrm>
            <a:off x="7030516" y="2127867"/>
            <a:ext cx="3528393" cy="3456384"/>
          </a:xfrm>
          <a:prstGeom prst="rect">
            <a:avLst/>
          </a:prstGeom>
        </p:spPr>
      </p:pic>
      <p:sp>
        <p:nvSpPr>
          <p:cNvPr id="21" name="手繪多邊形 20"/>
          <p:cNvSpPr/>
          <p:nvPr/>
        </p:nvSpPr>
        <p:spPr>
          <a:xfrm>
            <a:off x="6310436" y="1484784"/>
            <a:ext cx="1241820" cy="1362673"/>
          </a:xfrm>
          <a:custGeom>
            <a:avLst/>
            <a:gdLst>
              <a:gd name="connsiteX0" fmla="*/ 1294343 w 1294343"/>
              <a:gd name="connsiteY0" fmla="*/ 0 h 3625795"/>
              <a:gd name="connsiteX1" fmla="*/ 93697 w 1294343"/>
              <a:gd name="connsiteY1" fmla="*/ 1566407 h 3625795"/>
              <a:gd name="connsiteX2" fmla="*/ 149356 w 1294343"/>
              <a:gd name="connsiteY2" fmla="*/ 3625795 h 3625795"/>
              <a:gd name="connsiteX0" fmla="*/ 1217694 w 1217694"/>
              <a:gd name="connsiteY0" fmla="*/ 0 h 3625795"/>
              <a:gd name="connsiteX1" fmla="*/ 151039 w 1217694"/>
              <a:gd name="connsiteY1" fmla="*/ 1225384 h 3625795"/>
              <a:gd name="connsiteX2" fmla="*/ 72707 w 1217694"/>
              <a:gd name="connsiteY2" fmla="*/ 3625795 h 3625795"/>
              <a:gd name="connsiteX0" fmla="*/ 1312004 w 1312004"/>
              <a:gd name="connsiteY0" fmla="*/ 0 h 3739468"/>
              <a:gd name="connsiteX1" fmla="*/ 245349 w 1312004"/>
              <a:gd name="connsiteY1" fmla="*/ 1225384 h 3739468"/>
              <a:gd name="connsiteX2" fmla="*/ 41957 w 1312004"/>
              <a:gd name="connsiteY2" fmla="*/ 3739468 h 3739468"/>
              <a:gd name="connsiteX0" fmla="*/ 1275303 w 1275304"/>
              <a:gd name="connsiteY0" fmla="*/ 0 h 3417390"/>
              <a:gd name="connsiteX1" fmla="*/ 244379 w 1275304"/>
              <a:gd name="connsiteY1" fmla="*/ 903306 h 3417390"/>
              <a:gd name="connsiteX2" fmla="*/ 40987 w 1275304"/>
              <a:gd name="connsiteY2" fmla="*/ 3417390 h 3417390"/>
              <a:gd name="connsiteX0" fmla="*/ 1275303 w 1275303"/>
              <a:gd name="connsiteY0" fmla="*/ 0 h 3417390"/>
              <a:gd name="connsiteX1" fmla="*/ 244379 w 1275303"/>
              <a:gd name="connsiteY1" fmla="*/ 903306 h 3417390"/>
              <a:gd name="connsiteX2" fmla="*/ 40987 w 1275303"/>
              <a:gd name="connsiteY2" fmla="*/ 3417390 h 3417390"/>
              <a:gd name="connsiteX0" fmla="*/ 1321183 w 1321183"/>
              <a:gd name="connsiteY0" fmla="*/ 0 h 2962692"/>
              <a:gd name="connsiteX1" fmla="*/ 245596 w 1321183"/>
              <a:gd name="connsiteY1" fmla="*/ 448608 h 2962692"/>
              <a:gd name="connsiteX2" fmla="*/ 42204 w 1321183"/>
              <a:gd name="connsiteY2" fmla="*/ 2962692 h 2962692"/>
              <a:gd name="connsiteX0" fmla="*/ 1321183 w 1321183"/>
              <a:gd name="connsiteY0" fmla="*/ 28192 h 2990884"/>
              <a:gd name="connsiteX1" fmla="*/ 245596 w 1321183"/>
              <a:gd name="connsiteY1" fmla="*/ 476800 h 2990884"/>
              <a:gd name="connsiteX2" fmla="*/ 42204 w 1321183"/>
              <a:gd name="connsiteY2" fmla="*/ 2990884 h 2990884"/>
              <a:gd name="connsiteX0" fmla="*/ 1321183 w 1321183"/>
              <a:gd name="connsiteY0" fmla="*/ 13820 h 3165969"/>
              <a:gd name="connsiteX1" fmla="*/ 245596 w 1321183"/>
              <a:gd name="connsiteY1" fmla="*/ 651885 h 3165969"/>
              <a:gd name="connsiteX2" fmla="*/ 42204 w 1321183"/>
              <a:gd name="connsiteY2" fmla="*/ 3165969 h 3165969"/>
              <a:gd name="connsiteX0" fmla="*/ 1275302 w 1275302"/>
              <a:gd name="connsiteY0" fmla="*/ 11239 h 3239171"/>
              <a:gd name="connsiteX1" fmla="*/ 244379 w 1275302"/>
              <a:gd name="connsiteY1" fmla="*/ 725087 h 3239171"/>
              <a:gd name="connsiteX2" fmla="*/ 40987 w 1275302"/>
              <a:gd name="connsiteY2" fmla="*/ 3239171 h 3239171"/>
              <a:gd name="connsiteX0" fmla="*/ 1275302 w 1275302"/>
              <a:gd name="connsiteY0" fmla="*/ 0 h 3227932"/>
              <a:gd name="connsiteX1" fmla="*/ 244379 w 1275302"/>
              <a:gd name="connsiteY1" fmla="*/ 713848 h 3227932"/>
              <a:gd name="connsiteX2" fmla="*/ 40987 w 1275302"/>
              <a:gd name="connsiteY2" fmla="*/ 3227932 h 3227932"/>
              <a:gd name="connsiteX0" fmla="*/ 1245745 w 1245745"/>
              <a:gd name="connsiteY0" fmla="*/ 0 h 3227932"/>
              <a:gd name="connsiteX1" fmla="*/ 214822 w 1245745"/>
              <a:gd name="connsiteY1" fmla="*/ 713848 h 3227932"/>
              <a:gd name="connsiteX2" fmla="*/ 47161 w 1245745"/>
              <a:gd name="connsiteY2" fmla="*/ 3227932 h 3227932"/>
              <a:gd name="connsiteX0" fmla="*/ 1220987 w 1220987"/>
              <a:gd name="connsiteY0" fmla="*/ 0 h 3227932"/>
              <a:gd name="connsiteX1" fmla="*/ 395518 w 1220987"/>
              <a:gd name="connsiteY1" fmla="*/ 694903 h 3227932"/>
              <a:gd name="connsiteX2" fmla="*/ 22403 w 1220987"/>
              <a:gd name="connsiteY2" fmla="*/ 3227932 h 3227932"/>
              <a:gd name="connsiteX0" fmla="*/ 1231984 w 1231984"/>
              <a:gd name="connsiteY0" fmla="*/ 0 h 3227932"/>
              <a:gd name="connsiteX1" fmla="*/ 281457 w 1231984"/>
              <a:gd name="connsiteY1" fmla="*/ 979089 h 3227932"/>
              <a:gd name="connsiteX2" fmla="*/ 33400 w 1231984"/>
              <a:gd name="connsiteY2" fmla="*/ 3227932 h 3227932"/>
              <a:gd name="connsiteX0" fmla="*/ 1288851 w 1288851"/>
              <a:gd name="connsiteY0" fmla="*/ 0 h 3227932"/>
              <a:gd name="connsiteX1" fmla="*/ 338324 w 1288851"/>
              <a:gd name="connsiteY1" fmla="*/ 979089 h 3227932"/>
              <a:gd name="connsiteX2" fmla="*/ 27737 w 1288851"/>
              <a:gd name="connsiteY2" fmla="*/ 3227932 h 3227932"/>
              <a:gd name="connsiteX0" fmla="*/ 1261114 w 1261114"/>
              <a:gd name="connsiteY0" fmla="*/ 0 h 3227932"/>
              <a:gd name="connsiteX1" fmla="*/ 310587 w 1261114"/>
              <a:gd name="connsiteY1" fmla="*/ 979089 h 3227932"/>
              <a:gd name="connsiteX2" fmla="*/ 0 w 1261114"/>
              <a:gd name="connsiteY2" fmla="*/ 3227932 h 3227932"/>
              <a:gd name="connsiteX0" fmla="*/ 1395105 w 1395105"/>
              <a:gd name="connsiteY0" fmla="*/ 0 h 3246877"/>
              <a:gd name="connsiteX1" fmla="*/ 310587 w 1395105"/>
              <a:gd name="connsiteY1" fmla="*/ 998034 h 3246877"/>
              <a:gd name="connsiteX2" fmla="*/ 0 w 1395105"/>
              <a:gd name="connsiteY2" fmla="*/ 3246877 h 3246877"/>
              <a:gd name="connsiteX0" fmla="*/ 1395105 w 1395105"/>
              <a:gd name="connsiteY0" fmla="*/ 0 h 3246877"/>
              <a:gd name="connsiteX1" fmla="*/ 310587 w 1395105"/>
              <a:gd name="connsiteY1" fmla="*/ 998034 h 3246877"/>
              <a:gd name="connsiteX2" fmla="*/ 0 w 1395105"/>
              <a:gd name="connsiteY2" fmla="*/ 3246877 h 324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105" h="3246877">
                <a:moveTo>
                  <a:pt x="1395105" y="0"/>
                </a:moveTo>
                <a:cubicBezTo>
                  <a:pt x="881265" y="26358"/>
                  <a:pt x="605634" y="210593"/>
                  <a:pt x="310587" y="998034"/>
                </a:cubicBezTo>
                <a:cubicBezTo>
                  <a:pt x="15540" y="1785475"/>
                  <a:pt x="57424" y="1738480"/>
                  <a:pt x="0" y="3246877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182644" y="3212976"/>
            <a:ext cx="10891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800" dirty="0">
                <a:solidFill>
                  <a:schemeClr val="bg1">
                    <a:lumMod val="95000"/>
                    <a:lumOff val="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↑</a:t>
            </a:r>
            <a:endParaRPr lang="zh-TW" altLang="en-US" sz="8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6200000">
            <a:off x="8250151" y="3296023"/>
            <a:ext cx="10891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800" dirty="0">
                <a:solidFill>
                  <a:schemeClr val="bg1">
                    <a:lumMod val="95000"/>
                    <a:lumOff val="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↑</a:t>
            </a:r>
            <a:endParaRPr lang="zh-TW" altLang="en-US" sz="8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6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4"/>
          <p:cNvSpPr txBox="1">
            <a:spLocks/>
          </p:cNvSpPr>
          <p:nvPr/>
        </p:nvSpPr>
        <p:spPr>
          <a:xfrm>
            <a:off x="7102524" y="1997224"/>
            <a:ext cx="3096344" cy="30008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</a:t>
            </a:r>
            <a:r>
              <a:rPr lang="zh-TW" altLang="en-US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  </a:t>
            </a: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0  0  2]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[8 16 0 0 ]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  2  0  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  4  4  2]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726260" y="544522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第四行要成為第一</a:t>
            </a:r>
            <a:r>
              <a:rPr lang="zh-TW" altLang="en-US" dirty="0"/>
              <a:t>列</a:t>
            </a:r>
            <a:endParaRPr lang="en-US" altLang="zh-TW" dirty="0" smtClean="0"/>
          </a:p>
          <a:p>
            <a:r>
              <a:rPr lang="zh-TW" altLang="en-US" dirty="0" smtClean="0"/>
              <a:t>第三行要成為第二列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 rot="5400000">
            <a:off x="1157830" y="3028923"/>
            <a:ext cx="3392441" cy="720080"/>
          </a:xfrm>
          <a:prstGeom prst="ellipse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 rot="5400000">
            <a:off x="1942194" y="3044714"/>
            <a:ext cx="3384378" cy="696565"/>
          </a:xfrm>
          <a:prstGeom prst="ellipse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881313" y="1874088"/>
            <a:ext cx="3240360" cy="735204"/>
          </a:xfrm>
          <a:prstGeom prst="ellipse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94844" y="2693789"/>
            <a:ext cx="3240360" cy="720080"/>
          </a:xfrm>
          <a:prstGeom prst="ellipse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4"/>
          <p:cNvSpPr txBox="1">
            <a:spLocks/>
          </p:cNvSpPr>
          <p:nvPr/>
        </p:nvSpPr>
        <p:spPr>
          <a:xfrm>
            <a:off x="1134244" y="1997224"/>
            <a:ext cx="3096344" cy="30008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  2  8  </a:t>
            </a:r>
            <a:r>
              <a:rPr lang="zh-TW" altLang="en-US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 </a:t>
            </a: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4]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  2 16 </a:t>
            </a:r>
            <a:r>
              <a:rPr lang="zh-TW" altLang="en-US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 </a:t>
            </a: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  0  0  </a:t>
            </a:r>
            <a:r>
              <a:rPr lang="zh-TW" altLang="en-US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 </a:t>
            </a: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  0  0  </a:t>
            </a:r>
            <a:r>
              <a:rPr lang="zh-TW" altLang="en-US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 </a:t>
            </a: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2]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cxnSp>
        <p:nvCxnSpPr>
          <p:cNvPr id="11" name="直線單箭頭接點 10"/>
          <p:cNvCxnSpPr>
            <a:stCxn id="5" idx="2"/>
            <a:endCxn id="6" idx="2"/>
          </p:cNvCxnSpPr>
          <p:nvPr/>
        </p:nvCxnSpPr>
        <p:spPr>
          <a:xfrm>
            <a:off x="3634383" y="1700808"/>
            <a:ext cx="3246930" cy="540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6"/>
            <a:endCxn id="7" idx="2"/>
          </p:cNvCxnSpPr>
          <p:nvPr/>
        </p:nvCxnSpPr>
        <p:spPr>
          <a:xfrm flipV="1">
            <a:off x="2854051" y="3053829"/>
            <a:ext cx="4040793" cy="2031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8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18148" y="1615615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第四直行第一個元素要成為第一橫列第一個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第四直行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第二個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元素要成為第一橫列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第二個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……</a:t>
            </a:r>
            <a:endParaRPr lang="en-US" altLang="zh-TW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8148" y="2695735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第三直行第一個元素要成為第二橫列第一個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第三直行第二個元素要成為第二橫列第二個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……</a:t>
            </a:r>
            <a:endParaRPr lang="en-US" altLang="zh-TW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18148" y="3775855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三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直行第一個元素要成為第二橫列第一個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第三直行第二個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元素要成為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第二橫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列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第二個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……</a:t>
            </a:r>
            <a:endParaRPr lang="en-US" altLang="zh-TW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86100" y="4855975"/>
            <a:ext cx="542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 </a:t>
            </a:r>
            <a:r>
              <a:rPr lang="en-US" altLang="zh-TW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直行第 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個元素要成為第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5-i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橫列第 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 </a:t>
            </a:r>
            <a:r>
              <a:rPr lang="en-US" altLang="zh-TW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直行第</a:t>
            </a:r>
            <a:r>
              <a:rPr lang="en-US" altLang="zh-TW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j+1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元素要成為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5-i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橫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列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j+1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……</a:t>
            </a:r>
            <a:endParaRPr lang="en-US" altLang="zh-TW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41477" y="593256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記得開一個新的二維陣列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去儲存新的陣列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5212108" y="8482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向左轉</a:t>
            </a:r>
          </a:p>
        </p:txBody>
      </p:sp>
    </p:spTree>
    <p:extLst>
      <p:ext uri="{BB962C8B-B14F-4D97-AF65-F5344CB8AC3E}">
        <p14:creationId xmlns:p14="http://schemas.microsoft.com/office/powerpoint/2010/main" val="85196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4"/>
          <p:cNvSpPr txBox="1">
            <a:spLocks/>
          </p:cNvSpPr>
          <p:nvPr/>
        </p:nvSpPr>
        <p:spPr>
          <a:xfrm>
            <a:off x="7102524" y="1997224"/>
            <a:ext cx="3096344" cy="30008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</a:t>
            </a:r>
            <a:r>
              <a:rPr lang="zh-TW" altLang="en-US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  </a:t>
            </a: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0  0  2]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[8 16 0 0 ]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  2  0  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  4  4  2]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726260" y="544522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第四行要成為第一</a:t>
            </a:r>
            <a:r>
              <a:rPr lang="zh-TW" altLang="en-US" dirty="0"/>
              <a:t>列</a:t>
            </a:r>
            <a:endParaRPr lang="en-US" altLang="zh-TW" dirty="0" smtClean="0"/>
          </a:p>
          <a:p>
            <a:r>
              <a:rPr lang="zh-TW" altLang="en-US" dirty="0" smtClean="0"/>
              <a:t>第三行要成為第二列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 rot="5400000">
            <a:off x="1157830" y="3028923"/>
            <a:ext cx="3392441" cy="720080"/>
          </a:xfrm>
          <a:prstGeom prst="ellipse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 rot="5400000">
            <a:off x="1942194" y="3044714"/>
            <a:ext cx="3384378" cy="696565"/>
          </a:xfrm>
          <a:prstGeom prst="ellipse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881313" y="1874088"/>
            <a:ext cx="3240360" cy="735204"/>
          </a:xfrm>
          <a:prstGeom prst="ellipse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94844" y="2693789"/>
            <a:ext cx="3240360" cy="720080"/>
          </a:xfrm>
          <a:prstGeom prst="ellipse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4"/>
          <p:cNvSpPr txBox="1">
            <a:spLocks/>
          </p:cNvSpPr>
          <p:nvPr/>
        </p:nvSpPr>
        <p:spPr>
          <a:xfrm>
            <a:off x="1134244" y="1997224"/>
            <a:ext cx="3096344" cy="30008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  2  8  </a:t>
            </a:r>
            <a:r>
              <a:rPr lang="zh-TW" altLang="en-US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 </a:t>
            </a: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4]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  2 16 </a:t>
            </a:r>
            <a:r>
              <a:rPr lang="zh-TW" altLang="en-US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 </a:t>
            </a: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  0  0  </a:t>
            </a:r>
            <a:r>
              <a:rPr lang="zh-TW" altLang="en-US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 </a:t>
            </a: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  0  0  </a:t>
            </a:r>
            <a:r>
              <a:rPr lang="zh-TW" altLang="en-US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 </a:t>
            </a: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2]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cxnSp>
        <p:nvCxnSpPr>
          <p:cNvPr id="11" name="直線單箭頭接點 10"/>
          <p:cNvCxnSpPr>
            <a:stCxn id="6" idx="2"/>
            <a:endCxn id="5" idx="2"/>
          </p:cNvCxnSpPr>
          <p:nvPr/>
        </p:nvCxnSpPr>
        <p:spPr>
          <a:xfrm flipH="1" flipV="1">
            <a:off x="3634383" y="1700808"/>
            <a:ext cx="3246930" cy="540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2"/>
            <a:endCxn id="4" idx="6"/>
          </p:cNvCxnSpPr>
          <p:nvPr/>
        </p:nvCxnSpPr>
        <p:spPr>
          <a:xfrm flipH="1">
            <a:off x="2854051" y="3053829"/>
            <a:ext cx="4040793" cy="2031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33772" y="2995211"/>
            <a:ext cx="542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 </a:t>
            </a:r>
            <a:r>
              <a:rPr lang="en-US" altLang="zh-TW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直行第 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個元素要成為第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5-i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橫列第 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 </a:t>
            </a:r>
            <a:r>
              <a:rPr lang="en-US" altLang="zh-TW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直行第</a:t>
            </a:r>
            <a:r>
              <a:rPr lang="en-US" altLang="zh-TW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j+1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元素要成為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5-i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橫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列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j+1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……</a:t>
            </a:r>
            <a:endParaRPr lang="en-US" altLang="zh-TW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41477" y="593256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記得開一個新的二維陣列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去儲存新的陣列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59780" y="234888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向左轉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400651" y="3012128"/>
            <a:ext cx="542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 </a:t>
            </a:r>
            <a:r>
              <a:rPr lang="en-US" altLang="zh-TW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 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橫列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個元素要成為第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5-i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直行第 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 </a:t>
            </a:r>
            <a:r>
              <a:rPr lang="en-US" altLang="zh-TW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 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橫列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 j+1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元素要成為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5-i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直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行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第  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j+1 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個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ctr"/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……</a:t>
            </a:r>
            <a:endParaRPr lang="en-US" altLang="zh-TW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26660" y="23657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向右轉</a:t>
            </a:r>
            <a:endParaRPr lang="zh-TW" altLang="en-US" sz="36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26260" y="4365104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這邊我預計花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分鐘解釋</a:t>
            </a:r>
            <a:endParaRPr lang="en-US" altLang="zh-TW" dirty="0" smtClean="0"/>
          </a:p>
          <a:p>
            <a:r>
              <a:rPr lang="zh-TW" altLang="en-US" dirty="0" smtClean="0"/>
              <a:t>留</a:t>
            </a:r>
            <a:r>
              <a:rPr lang="en-US" altLang="zh-TW" dirty="0" smtClean="0"/>
              <a:t>25</a:t>
            </a:r>
            <a:r>
              <a:rPr lang="zh-TW" altLang="en-US" dirty="0" smtClean="0"/>
              <a:t>分鐘給他們</a:t>
            </a:r>
            <a:r>
              <a:rPr lang="zh-TW" altLang="en-US" dirty="0"/>
              <a:t>寫</a:t>
            </a:r>
          </a:p>
        </p:txBody>
      </p:sp>
    </p:spTree>
    <p:extLst>
      <p:ext uri="{BB962C8B-B14F-4D97-AF65-F5344CB8AC3E}">
        <p14:creationId xmlns:p14="http://schemas.microsoft.com/office/powerpoint/2010/main" val="19325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94212" y="2636912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請開始動動手吧</a:t>
            </a:r>
            <a:r>
              <a:rPr lang="en-US" altLang="zh-TW" sz="36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!</a:t>
            </a:r>
            <a:endParaRPr lang="zh-TW" altLang="en-US" sz="3600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24532" y="3717032"/>
            <a:ext cx="45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搜尋</a:t>
            </a:r>
            <a:r>
              <a:rPr lang="en-US" altLang="zh-TW" sz="36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:</a:t>
            </a:r>
            <a:r>
              <a:rPr lang="zh-TW" altLang="en-US" sz="36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 </a:t>
            </a:r>
            <a:r>
              <a:rPr lang="en-US" altLang="zh-TW" sz="3600" dirty="0" err="1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BackEndTODO</a:t>
            </a:r>
            <a:endParaRPr lang="zh-TW" altLang="en-US" sz="3600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7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+mj-ea"/>
              </a:rPr>
              <a:t>簡單介紹一下什麼叫做軟體開發</a:t>
            </a:r>
            <a:endParaRPr lang="zh-tw" dirty="0">
              <a:latin typeface="+mj-ea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+mj-ea"/>
                <a:ea typeface="+mj-ea"/>
              </a:rPr>
              <a:t>顧名思義就是分工合作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像我都自己寫出來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 當個米蟲</a:t>
            </a:r>
            <a:endParaRPr lang="en-US" altLang="zh-TW" dirty="0" smtClean="0">
              <a:latin typeface="+mj-ea"/>
              <a:ea typeface="+mj-ea"/>
            </a:endParaRPr>
          </a:p>
          <a:p>
            <a:pPr rtl="0"/>
            <a:r>
              <a:rPr lang="zh-TW" altLang="en-US" dirty="0" smtClean="0"/>
              <a:t>就連機器學習，這些都是軟體開發的範疇</a:t>
            </a:r>
            <a:endParaRPr lang="en-US" altLang="zh-TW" dirty="0" smtClean="0">
              <a:latin typeface="+mj-ea"/>
              <a:ea typeface="+mj-ea"/>
            </a:endParaRPr>
          </a:p>
          <a:p>
            <a:pPr rtl="0"/>
            <a:r>
              <a:rPr lang="zh-TW" altLang="en-US" dirty="0" smtClean="0">
                <a:latin typeface="+mj-ea"/>
                <a:ea typeface="+mj-ea"/>
              </a:rPr>
              <a:t>介紹一些名詞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/>
              <a:t>前端</a:t>
            </a:r>
            <a:r>
              <a:rPr lang="zh-TW" altLang="en-US" dirty="0"/>
              <a:t> </a:t>
            </a:r>
            <a:r>
              <a:rPr lang="zh-TW" altLang="en-US" dirty="0" smtClean="0"/>
              <a:t>後端 全端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ANDROID(</a:t>
            </a:r>
            <a:r>
              <a:rPr lang="zh-TW" altLang="en-US" dirty="0" smtClean="0"/>
              <a:t>好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不好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Windows </a:t>
            </a:r>
            <a:r>
              <a:rPr lang="zh-TW" altLang="en-US" dirty="0" smtClean="0"/>
              <a:t>介面 </a:t>
            </a:r>
            <a:r>
              <a:rPr lang="en-US" altLang="zh-TW" dirty="0" smtClean="0"/>
              <a:t>vs </a:t>
            </a:r>
            <a:r>
              <a:rPr lang="zh-TW" altLang="en-US" dirty="0" smtClean="0"/>
              <a:t>蘋果介面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遊戲開發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傳說對決 </a:t>
            </a:r>
            <a:r>
              <a:rPr lang="en-US" altLang="zh-TW" dirty="0" smtClean="0"/>
              <a:t>-&gt; </a:t>
            </a:r>
            <a:r>
              <a:rPr lang="en-US" altLang="zh-TW" dirty="0" err="1" smtClean="0"/>
              <a:t>garena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吃雞 </a:t>
            </a:r>
            <a:r>
              <a:rPr lang="en-US" altLang="zh-TW" dirty="0" smtClean="0"/>
              <a:t>-&gt; </a:t>
            </a:r>
            <a:r>
              <a:rPr lang="en-US" altLang="zh-TW" dirty="0" err="1" smtClean="0"/>
              <a:t>garena</a:t>
            </a:r>
            <a:r>
              <a:rPr lang="en-US" altLang="zh-TW" dirty="0" smtClean="0"/>
              <a:t>, Will sport)</a:t>
            </a: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系統開發 </a:t>
            </a:r>
            <a:r>
              <a:rPr lang="en-US" altLang="zh-TW" dirty="0" smtClean="0">
                <a:latin typeface="+mj-ea"/>
                <a:ea typeface="+mj-ea"/>
              </a:rPr>
              <a:t>(google</a:t>
            </a:r>
            <a:r>
              <a:rPr lang="zh-TW" altLang="en-US" dirty="0" smtClean="0">
                <a:latin typeface="+mj-ea"/>
                <a:ea typeface="+mj-ea"/>
              </a:rPr>
              <a:t>搜尋引擎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zh-TW" altLang="en-US" dirty="0" smtClean="0"/>
              <a:t>網頁開發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韌體開發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/>
              <a:t>演算法開發</a:t>
            </a:r>
            <a:r>
              <a:rPr lang="en-US" altLang="zh-TW" dirty="0" smtClean="0"/>
              <a:t>…….</a:t>
            </a:r>
            <a:r>
              <a:rPr lang="en-US" altLang="zh-TW" dirty="0" err="1" smtClean="0"/>
              <a:t>etc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0403544" y="80593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&lt;10&gt;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5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軟體開發就是</a:t>
            </a:r>
            <a:endParaRPr lang="zh-TW" altLang="en-US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12072" y="3212976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利用寫程式來讓解決生活上的問題</a:t>
            </a:r>
            <a:endParaRPr lang="zh-TW" altLang="en-US" sz="4000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56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以上大致是我要講的內容</a:t>
            </a:r>
            <a:endParaRPr lang="en-US" altLang="zh-TW" sz="1800" dirty="0" smtClean="0"/>
          </a:p>
          <a:p>
            <a:r>
              <a:rPr lang="zh-TW" altLang="en-US" sz="1800" dirty="0" smtClean="0"/>
              <a:t>整體下來我抓得比較寬鬆，我不知道他們能夠理解多快</a:t>
            </a:r>
            <a:endParaRPr lang="en-US" altLang="zh-TW" sz="1800" dirty="0" smtClean="0"/>
          </a:p>
          <a:p>
            <a:r>
              <a:rPr lang="zh-TW" altLang="en-US" sz="1800" dirty="0" smtClean="0"/>
              <a:t>剩下大概還會有</a:t>
            </a:r>
            <a:r>
              <a:rPr lang="en-US" altLang="zh-TW" sz="1800" dirty="0" smtClean="0"/>
              <a:t>15</a:t>
            </a:r>
            <a:r>
              <a:rPr lang="zh-TW" altLang="en-US" sz="1800" dirty="0" smtClean="0"/>
              <a:t>分鐘的時間沒有內容，可能可以辦個比賽讓他們</a:t>
            </a:r>
            <a:r>
              <a:rPr lang="en-US" altLang="zh-TW" sz="1800" dirty="0" smtClean="0"/>
              <a:t>PK?</a:t>
            </a:r>
          </a:p>
          <a:p>
            <a:r>
              <a:rPr lang="zh-TW" altLang="en-US" sz="1800" dirty="0" smtClean="0"/>
              <a:t>我不打算教他們向右跟向下 要的話就要刪掉前端那一塊</a:t>
            </a:r>
            <a:endParaRPr lang="en-US" altLang="zh-TW" sz="1800" dirty="0" smtClean="0"/>
          </a:p>
          <a:p>
            <a:r>
              <a:rPr lang="zh-TW" altLang="en-US" sz="1800" dirty="0"/>
              <a:t>再</a:t>
            </a:r>
            <a:r>
              <a:rPr lang="zh-TW" altLang="en-US" sz="1800" dirty="0" smtClean="0"/>
              <a:t>麻煩助教，老師，同學們給意見</a:t>
            </a:r>
            <a:endParaRPr lang="en-US" altLang="zh-TW" sz="1800" dirty="0" smtClean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24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2" y="588963"/>
            <a:ext cx="3970783" cy="1039837"/>
          </a:xfrm>
        </p:spPr>
        <p:txBody>
          <a:bodyPr/>
          <a:lstStyle/>
          <a:p>
            <a:r>
              <a:rPr lang="zh-TW" altLang="en-US" sz="3200" dirty="0">
                <a:latin typeface="PingFang SC Regular" panose="020B0300000000000000" pitchFamily="34" charset="-122"/>
                <a:ea typeface="PingFang SC Regular" panose="020B0300000000000000" pitchFamily="34" charset="-122"/>
              </a:rPr>
              <a:t>先簡單介紹一下規則</a:t>
            </a:r>
            <a:endParaRPr lang="zh-TW" altLang="en-US" sz="32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2" y="2060849"/>
            <a:ext cx="4042791" cy="4108176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prstClr val="white"/>
                </a:solidFill>
              </a:rPr>
              <a:t>可以向上向左向右向下向前向後向你向我滑</a:t>
            </a:r>
            <a:endParaRPr lang="en-US" altLang="zh-TW" dirty="0">
              <a:solidFill>
                <a:prstClr val="whit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prstClr val="white"/>
                </a:solidFill>
              </a:rPr>
              <a:t>同樣的數字可以消去一次</a:t>
            </a:r>
            <a:endParaRPr lang="en-US" altLang="zh-TW" dirty="0">
              <a:solidFill>
                <a:prstClr val="whit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prstClr val="white"/>
                </a:solidFill>
              </a:rPr>
              <a:t>2,2,6,6 -&gt; 4,12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prstClr val="white"/>
                </a:solidFill>
              </a:rPr>
              <a:t>達到</a:t>
            </a:r>
            <a:r>
              <a:rPr lang="en-US" altLang="zh-TW" dirty="0">
                <a:solidFill>
                  <a:prstClr val="white"/>
                </a:solidFill>
              </a:rPr>
              <a:t>2048</a:t>
            </a:r>
            <a:r>
              <a:rPr lang="zh-TW" altLang="en-US" dirty="0">
                <a:solidFill>
                  <a:prstClr val="white"/>
                </a:solidFill>
              </a:rPr>
              <a:t>是你的目標</a:t>
            </a:r>
            <a:endParaRPr lang="en-US" altLang="zh-TW" dirty="0">
              <a:solidFill>
                <a:prstClr val="whit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prstClr val="white"/>
                </a:solidFill>
              </a:rPr>
              <a:t>超過</a:t>
            </a:r>
            <a:r>
              <a:rPr lang="en-US" altLang="zh-TW" dirty="0">
                <a:solidFill>
                  <a:prstClr val="white"/>
                </a:solidFill>
              </a:rPr>
              <a:t>2048</a:t>
            </a:r>
            <a:r>
              <a:rPr lang="zh-TW" altLang="en-US" dirty="0">
                <a:solidFill>
                  <a:prstClr val="white"/>
                </a:solidFill>
              </a:rPr>
              <a:t>是挑戰你的極限</a:t>
            </a:r>
            <a:endParaRPr lang="en-US" altLang="zh-TW" dirty="0">
              <a:solidFill>
                <a:prstClr val="whit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prstClr val="white"/>
                </a:solidFill>
              </a:rPr>
              <a:t>&lt;</a:t>
            </a:r>
            <a:r>
              <a:rPr lang="zh-TW" altLang="en-US" dirty="0">
                <a:solidFill>
                  <a:prstClr val="white"/>
                </a:solidFill>
              </a:rPr>
              <a:t>接下來給他們體驗一下</a:t>
            </a:r>
            <a:r>
              <a:rPr lang="en-US" altLang="zh-TW" dirty="0">
                <a:solidFill>
                  <a:prstClr val="white"/>
                </a:solidFill>
              </a:rPr>
              <a:t>(</a:t>
            </a:r>
            <a:r>
              <a:rPr lang="zh-TW" altLang="en-US" dirty="0">
                <a:solidFill>
                  <a:prstClr val="white"/>
                </a:solidFill>
              </a:rPr>
              <a:t>諂媚一下</a:t>
            </a:r>
            <a:r>
              <a:rPr lang="en-US" altLang="zh-TW" dirty="0">
                <a:solidFill>
                  <a:prstClr val="white"/>
                </a:solidFill>
              </a:rPr>
              <a:t>)</a:t>
            </a:r>
            <a:r>
              <a:rPr lang="zh-TW" altLang="en-US" dirty="0">
                <a:solidFill>
                  <a:prstClr val="white"/>
                </a:solidFill>
              </a:rPr>
              <a:t>我自己寫的</a:t>
            </a:r>
            <a:r>
              <a:rPr lang="en-US" altLang="zh-TW" dirty="0">
                <a:solidFill>
                  <a:prstClr val="white"/>
                </a:solidFill>
              </a:rPr>
              <a:t>2048&gt;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prstClr val="white"/>
                </a:solidFill>
              </a:rPr>
              <a:t>大概停留</a:t>
            </a:r>
            <a:r>
              <a:rPr lang="en-US" altLang="zh-TW" dirty="0">
                <a:solidFill>
                  <a:prstClr val="white"/>
                </a:solidFill>
              </a:rPr>
              <a:t>10</a:t>
            </a:r>
            <a:r>
              <a:rPr lang="zh-TW" altLang="en-US" dirty="0">
                <a:solidFill>
                  <a:prstClr val="white"/>
                </a:solidFill>
              </a:rPr>
              <a:t>分鐘最多，同時讓他們安裝</a:t>
            </a:r>
            <a:r>
              <a:rPr lang="en-US" altLang="zh-TW" dirty="0" err="1">
                <a:solidFill>
                  <a:prstClr val="white"/>
                </a:solidFill>
              </a:rPr>
              <a:t>pygame</a:t>
            </a:r>
            <a:r>
              <a:rPr lang="zh-TW" altLang="en-US" dirty="0">
                <a:solidFill>
                  <a:prstClr val="white"/>
                </a:solidFill>
              </a:rPr>
              <a:t>套件</a:t>
            </a:r>
            <a:endParaRPr lang="en-US" altLang="zh-TW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30516" y="548680"/>
            <a:ext cx="3672408" cy="5904656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 descr="204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3800" r="2968" b="6068"/>
          <a:stretch/>
        </p:blipFill>
        <p:spPr>
          <a:xfrm>
            <a:off x="7178794" y="732979"/>
            <a:ext cx="3380114" cy="5580062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458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今天的目標</a:t>
            </a:r>
            <a:endParaRPr lang="en-US" altLang="zh-TW" sz="4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前</a:t>
            </a:r>
            <a:r>
              <a:rPr lang="zh-TW" altLang="en-US" dirty="0"/>
              <a:t>端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先畫上自己喜歡的顏色吧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+mj-ea"/>
                <a:ea typeface="+mj-ea"/>
              </a:rPr>
              <a:t>後端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+mj-ea"/>
                <a:ea typeface="+mj-ea"/>
              </a:rPr>
              <a:t>方向鍵 </a:t>
            </a:r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↑→↓←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rtl="0"/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前端後端串起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來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86298" y="587727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到這裡我預計已經講</a:t>
            </a:r>
            <a:r>
              <a:rPr lang="zh-TW" altLang="en-US" dirty="0" smtClean="0"/>
              <a:t>了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但如果不到的話，就是多時間給後面寫程式的部分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2133972" y="1628800"/>
            <a:ext cx="69847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692999" y="3789040"/>
            <a:ext cx="3708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應該做不到向下跟下左</a:t>
            </a:r>
            <a:endParaRPr lang="en-US" altLang="zh-TW" dirty="0" smtClean="0"/>
          </a:p>
          <a:p>
            <a:r>
              <a:rPr lang="zh-TW" altLang="en-US" dirty="0" smtClean="0"/>
              <a:t>那些我怕他們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圈不習慣反著讀</a:t>
            </a:r>
            <a:endParaRPr lang="en-US" altLang="zh-TW" dirty="0" smtClean="0"/>
          </a:p>
          <a:p>
            <a:r>
              <a:rPr lang="en-US" altLang="zh-TW" dirty="0" smtClean="0"/>
              <a:t>e.g. for K in range(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),1,-1)</a:t>
            </a:r>
          </a:p>
          <a:p>
            <a:r>
              <a:rPr lang="zh-TW" altLang="en-US" dirty="0" smtClean="0"/>
              <a:t>之類的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526460" y="2164582"/>
            <a:ext cx="4464494" cy="396415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ndara Light" panose="020E0502030303020204" pitchFamily="34" charset="0"/>
              </a:rPr>
              <a:t>(</a:t>
            </a:r>
            <a:r>
              <a:rPr lang="en-US" altLang="zh-TW" dirty="0" err="1" smtClean="0">
                <a:latin typeface="Candara Light" panose="020E0502030303020204" pitchFamily="34" charset="0"/>
              </a:rPr>
              <a:t>Red,Green,Blue</a:t>
            </a:r>
            <a:r>
              <a:rPr lang="en-US" altLang="zh-TW" dirty="0" smtClean="0">
                <a:latin typeface="Candara Light" panose="020E0502030303020204" pitchFamily="34" charset="0"/>
              </a:rPr>
              <a:t>)</a:t>
            </a:r>
          </a:p>
          <a:p>
            <a:pPr lvl="1"/>
            <a:r>
              <a:rPr lang="zh-TW" altLang="en-US" sz="1800" dirty="0" smtClean="0">
                <a:latin typeface="Candara Light" panose="020E0502030303020204" pitchFamily="34" charset="0"/>
              </a:rPr>
              <a:t>光的三原色</a:t>
            </a:r>
            <a:endParaRPr lang="en-US" altLang="zh-TW" sz="1800" dirty="0" smtClean="0">
              <a:latin typeface="Candara Light" panose="020E0502030303020204" pitchFamily="34" charset="0"/>
            </a:endParaRPr>
          </a:p>
          <a:p>
            <a:pPr lvl="1"/>
            <a:r>
              <a:rPr lang="zh-TW" altLang="en-US" sz="1800" dirty="0" smtClean="0">
                <a:latin typeface="Candara Light" panose="020E0502030303020204" pitchFamily="34" charset="0"/>
              </a:rPr>
              <a:t>每個值的範圍從</a:t>
            </a:r>
            <a:r>
              <a:rPr lang="en-US" altLang="zh-TW" sz="1800" dirty="0" smtClean="0">
                <a:latin typeface="Romantic" panose="00000400000000000000" pitchFamily="2" charset="2"/>
              </a:rPr>
              <a:t>0~255</a:t>
            </a:r>
          </a:p>
          <a:p>
            <a:pPr lvl="1"/>
            <a:r>
              <a:rPr lang="zh-TW" altLang="en-US" sz="1800" dirty="0" smtClean="0">
                <a:latin typeface="Romantic" panose="00000400000000000000" pitchFamily="2" charset="2"/>
              </a:rPr>
              <a:t>請看</a:t>
            </a:r>
            <a:r>
              <a:rPr lang="en-US" altLang="zh-TW" sz="1800" dirty="0" err="1" smtClean="0">
                <a:latin typeface="Romantic" panose="00000400000000000000" pitchFamily="2" charset="2"/>
              </a:rPr>
              <a:t>ppt</a:t>
            </a:r>
            <a:r>
              <a:rPr lang="zh-TW" altLang="en-US" sz="1800" dirty="0" smtClean="0">
                <a:latin typeface="Romantic" panose="00000400000000000000" pitchFamily="2" charset="2"/>
              </a:rPr>
              <a:t>字型顏色裡的其他顏色</a:t>
            </a:r>
            <a:endParaRPr lang="en-US" altLang="zh-TW" sz="1800" dirty="0" smtClean="0">
              <a:latin typeface="Romantic" panose="00000400000000000000" pitchFamily="2" charset="2"/>
            </a:endParaRPr>
          </a:p>
          <a:p>
            <a:r>
              <a:rPr lang="en-US" altLang="zh-TW" sz="20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My2048Position( x , y)</a:t>
            </a:r>
          </a:p>
          <a:p>
            <a:r>
              <a:rPr lang="en-US" altLang="zh-TW" sz="20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My2048Size </a:t>
            </a:r>
            <a:endParaRPr lang="zh-TW" altLang="en-US" sz="2000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260648"/>
            <a:ext cx="3657600" cy="1831925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前端</a:t>
            </a:r>
            <a:r>
              <a:rPr lang="en-US" altLang="zh-TW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:</a:t>
            </a:r>
            <a:endParaRPr lang="en-US" altLang="zh-TW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979613" y="2164582"/>
            <a:ext cx="3657600" cy="3676128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參數都寫在檔案的最開頭</a:t>
            </a:r>
            <a:endParaRPr lang="en-US" altLang="zh-TW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好處</a:t>
            </a:r>
            <a:r>
              <a:rPr lang="en-US" altLang="zh-TW" dirty="0" smtClean="0">
                <a:latin typeface="+mj-ea"/>
                <a:ea typeface="+mj-ea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顏色的組成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選字型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這不用我多介紹了吧</a:t>
            </a:r>
            <a:r>
              <a:rPr lang="en-US" altLang="zh-TW" dirty="0" smtClean="0">
                <a:latin typeface="+mj-ea"/>
                <a:ea typeface="+mj-ea"/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畫上屬於自己的 </a:t>
            </a:r>
            <a:r>
              <a:rPr lang="en-US" altLang="zh-TW" sz="2400" dirty="0" smtClean="0">
                <a:latin typeface="PingFang SC Light" panose="020B0200000000000000" pitchFamily="34" charset="-122"/>
                <a:ea typeface="PingFang SC Light" panose="020B0200000000000000" pitchFamily="34" charset="-122"/>
              </a:rPr>
              <a:t>MY2048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190756" y="6309320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</a:rPr>
              <a:t>塗上自己喜歡的顏色吧</a:t>
            </a:r>
            <a:r>
              <a:rPr lang="en-US" altLang="zh-TW" dirty="0">
                <a:latin typeface="+mj-ea"/>
              </a:rPr>
              <a:t>!</a:t>
            </a:r>
            <a:endParaRPr lang="zh-TW" altLang="en-US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42284" y="557466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FrontEnd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TODO”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204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3800" r="2968" b="6068"/>
          <a:stretch/>
        </p:blipFill>
        <p:spPr>
          <a:xfrm>
            <a:off x="7102524" y="437659"/>
            <a:ext cx="3600400" cy="5943669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19" idx="3"/>
          </p:cNvCxnSpPr>
          <p:nvPr/>
        </p:nvCxnSpPr>
        <p:spPr>
          <a:xfrm flipV="1">
            <a:off x="6052032" y="2636912"/>
            <a:ext cx="162655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22" idx="3"/>
          </p:cNvCxnSpPr>
          <p:nvPr/>
        </p:nvCxnSpPr>
        <p:spPr>
          <a:xfrm>
            <a:off x="6125770" y="3465316"/>
            <a:ext cx="1192778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253737" y="4941168"/>
            <a:ext cx="249685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33972" y="4756502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tileColor</a:t>
            </a:r>
            <a:r>
              <a:rPr lang="en-US" altLang="zh-TW" dirty="0"/>
              <a:t> = (211,215,220)</a:t>
            </a:r>
          </a:p>
        </p:txBody>
      </p:sp>
      <p:sp>
        <p:nvSpPr>
          <p:cNvPr id="19" name="矩形 18"/>
          <p:cNvSpPr/>
          <p:nvPr/>
        </p:nvSpPr>
        <p:spPr>
          <a:xfrm>
            <a:off x="2133972" y="2473390"/>
            <a:ext cx="391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backGroundColor</a:t>
            </a:r>
            <a:r>
              <a:rPr lang="en-US" altLang="zh-TW" dirty="0"/>
              <a:t> = (55,57,58) </a:t>
            </a:r>
          </a:p>
        </p:txBody>
      </p:sp>
      <p:sp>
        <p:nvSpPr>
          <p:cNvPr id="20" name="矩形 19"/>
          <p:cNvSpPr/>
          <p:nvPr/>
        </p:nvSpPr>
        <p:spPr>
          <a:xfrm>
            <a:off x="2172443" y="5548590"/>
            <a:ext cx="3042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TextColor</a:t>
            </a:r>
            <a:r>
              <a:rPr lang="en-US" altLang="zh-TW" dirty="0"/>
              <a:t> = (155,61,18) </a:t>
            </a:r>
          </a:p>
        </p:txBody>
      </p:sp>
      <p:sp>
        <p:nvSpPr>
          <p:cNvPr id="22" name="矩形 21"/>
          <p:cNvSpPr/>
          <p:nvPr/>
        </p:nvSpPr>
        <p:spPr>
          <a:xfrm>
            <a:off x="2133972" y="3280650"/>
            <a:ext cx="3991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OutterGridColor</a:t>
            </a:r>
            <a:r>
              <a:rPr lang="en-US" altLang="zh-TW" dirty="0"/>
              <a:t> = (113,117,119)</a:t>
            </a: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5215264" y="5733256"/>
            <a:ext cx="477811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133972" y="993860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HeaderTitleColor</a:t>
            </a:r>
            <a:r>
              <a:rPr lang="en-US" altLang="zh-TW" dirty="0"/>
              <a:t> = (191,172,200)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125770" y="1177246"/>
            <a:ext cx="129768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114805" y="632960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這裡我預計停留</a:t>
            </a:r>
            <a:r>
              <a:rPr lang="en-US" altLang="zh-TW" dirty="0" smtClean="0"/>
              <a:t>10-15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24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582244" y="38610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接下來才是重點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30116" y="259626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後端</a:t>
            </a:r>
            <a:endParaRPr lang="zh-TW" altLang="en-US" sz="66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430116" y="3704258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3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1327869"/>
          </a:xfrm>
        </p:spPr>
        <p:txBody>
          <a:bodyPr/>
          <a:lstStyle/>
          <a:p>
            <a:r>
              <a:rPr lang="zh-TW" altLang="en-US" dirty="0" smtClean="0">
                <a:latin typeface="PingFang SC Light" panose="020B0200000000000000" pitchFamily="34" charset="-122"/>
                <a:ea typeface="PingFang SC Light" panose="020B0200000000000000" pitchFamily="34" charset="-122"/>
                <a:cs typeface="MS Office Symbol Semilight" panose="01000000000000000000" pitchFamily="2" charset="0"/>
              </a:rPr>
              <a:t>動作分</a:t>
            </a:r>
            <a:r>
              <a:rPr lang="zh-TW" altLang="en-US" dirty="0">
                <a:latin typeface="PingFang SC Light" panose="020B0200000000000000" pitchFamily="34" charset="-122"/>
                <a:ea typeface="PingFang SC Light" panose="020B0200000000000000" pitchFamily="34" charset="-122"/>
                <a:cs typeface="MS Office Symbol Semilight" panose="01000000000000000000" pitchFamily="2" charset="0"/>
              </a:rPr>
              <a:t>析</a:t>
            </a:r>
            <a:endParaRPr lang="zh-TW" altLang="en-US" dirty="0">
              <a:latin typeface="PingFang SC Light" panose="020B0200000000000000" pitchFamily="34" charset="-122"/>
              <a:ea typeface="PingFang SC Light" panose="020B0200000000000000" pitchFamily="34" charset="-122"/>
              <a:cs typeface="MS Office Symbol Semilight" panose="01000000000000000000" pitchFamily="2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2132857"/>
            <a:ext cx="3657600" cy="4036168"/>
          </a:xfrm>
        </p:spPr>
        <p:txBody>
          <a:bodyPr/>
          <a:lstStyle/>
          <a:p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按了一下←之後</a:t>
            </a:r>
            <a:r>
              <a:rPr lang="en-US" altLang="zh-TW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?</a:t>
            </a:r>
          </a:p>
          <a:p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同樣數字的互相消去，再變成兩倍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zh-TW" alt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並且全部靠左排</a:t>
            </a: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endParaRPr lang="zh-TW" altLang="en-US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圖片 4" descr="20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38334" r="2315" b="6017"/>
          <a:stretch/>
        </p:blipFill>
        <p:spPr>
          <a:xfrm>
            <a:off x="6958508" y="1906406"/>
            <a:ext cx="3816423" cy="38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1327869"/>
          </a:xfrm>
        </p:spPr>
        <p:txBody>
          <a:bodyPr/>
          <a:lstStyle/>
          <a:p>
            <a:r>
              <a:rPr lang="zh-TW" altLang="en-US" dirty="0" smtClean="0">
                <a:latin typeface="PingFang SC Light" panose="020B0200000000000000" pitchFamily="34" charset="-122"/>
                <a:ea typeface="PingFang SC Light" panose="020B0200000000000000" pitchFamily="34" charset="-122"/>
                <a:cs typeface="MS Office Symbol Semilight" panose="01000000000000000000" pitchFamily="2" charset="0"/>
              </a:rPr>
              <a:t>動作分析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←</a:t>
            </a:r>
            <a:endParaRPr lang="zh-TW" altLang="en-US" dirty="0">
              <a:latin typeface="PingFang SC Light" panose="020B0200000000000000" pitchFamily="34" charset="-122"/>
              <a:ea typeface="PingFang SC Light" panose="020B0200000000000000" pitchFamily="34" charset="-122"/>
              <a:cs typeface="MS Office Symbol Semilight" panose="01000000000000000000" pitchFamily="2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2" y="2132857"/>
            <a:ext cx="3970783" cy="40361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想像說空格的格子全部補</a:t>
            </a:r>
            <a:r>
              <a:rPr lang="en-US" altLang="zh-TW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這就轉化成了一個二維陣列</a:t>
            </a:r>
            <a:endParaRPr lang="en-US" altLang="zh-TW" sz="20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對於每一列</a:t>
            </a:r>
            <a:r>
              <a:rPr lang="en-US" altLang="zh-TW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(</a:t>
            </a:r>
            <a:r>
              <a:rPr lang="zh-TW" altLang="en-US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橫向的</a:t>
            </a:r>
            <a:r>
              <a:rPr lang="en-US" altLang="zh-TW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)</a:t>
            </a:r>
            <a:r>
              <a:rPr lang="zh-TW" altLang="en-US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，選出非</a:t>
            </a:r>
            <a:r>
              <a:rPr lang="en-US" altLang="zh-TW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0</a:t>
            </a:r>
            <a:r>
              <a:rPr lang="zh-TW" altLang="en-US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的元素</a:t>
            </a:r>
            <a:endParaRPr lang="en-US" altLang="zh-TW" sz="20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List Comprehension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兩次</a:t>
            </a:r>
            <a:r>
              <a:rPr lang="en-US" altLang="zh-TW" sz="1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for </a:t>
            </a:r>
            <a:r>
              <a:rPr lang="zh-TW" altLang="en-US" sz="1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迴圈 加一個 </a:t>
            </a:r>
            <a:r>
              <a:rPr lang="en-US" altLang="zh-TW" sz="1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if</a:t>
            </a:r>
            <a:r>
              <a:rPr lang="zh-TW" altLang="en-US" sz="1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把</a:t>
            </a:r>
            <a:r>
              <a:rPr lang="en-US" altLang="zh-TW" sz="1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0</a:t>
            </a:r>
            <a:r>
              <a:rPr lang="zh-TW" altLang="en-US" sz="1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踢</a:t>
            </a:r>
            <a:r>
              <a:rPr lang="zh-TW" altLang="en-US" sz="1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掉</a:t>
            </a:r>
            <a:endParaRPr lang="en-US" altLang="zh-TW" sz="14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6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這就得到一個</a:t>
            </a:r>
            <a:endParaRPr lang="en-US" altLang="zh-TW" sz="2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endParaRPr lang="en-US" altLang="zh-TW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endParaRPr lang="zh-TW" altLang="en-US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34172" y="4888325"/>
            <a:ext cx="1810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[4,4,4,4]</a:t>
            </a:r>
          </a:p>
          <a:p>
            <a:r>
              <a:rPr lang="en-US" altLang="zh-TW" sz="28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[2,2,2]</a:t>
            </a:r>
          </a:p>
          <a:p>
            <a:r>
              <a:rPr lang="en-US" altLang="zh-TW" sz="28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[4,4]</a:t>
            </a:r>
          </a:p>
          <a:p>
            <a:r>
              <a:rPr lang="en-US" altLang="zh-TW" sz="28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[2,2]</a:t>
            </a:r>
            <a:endParaRPr lang="zh-TW" altLang="en-US" sz="28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929402" y="1470780"/>
            <a:ext cx="3816423" cy="3816425"/>
            <a:chOff x="6929402" y="1470780"/>
            <a:chExt cx="3816423" cy="3816425"/>
          </a:xfrm>
        </p:grpSpPr>
        <p:pic>
          <p:nvPicPr>
            <p:cNvPr id="5" name="圖片 4" descr="204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9" t="38334" r="2315" b="6017"/>
            <a:stretch/>
          </p:blipFill>
          <p:spPr>
            <a:xfrm>
              <a:off x="6929402" y="1470780"/>
              <a:ext cx="3816423" cy="3816425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8254652" y="361522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0070C0"/>
                  </a:solidFill>
                  <a:latin typeface="PingFang SC Light" panose="020B0200000000000000" pitchFamily="34" charset="-122"/>
                  <a:ea typeface="PingFang SC Light" panose="020B0200000000000000" pitchFamily="34" charset="-122"/>
                </a:rPr>
                <a:t>0</a:t>
              </a:r>
              <a:endParaRPr lang="zh-TW" altLang="en-US" sz="2800" dirty="0">
                <a:solidFill>
                  <a:srgbClr val="0070C0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254652" y="436510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0070C0"/>
                  </a:solidFill>
                  <a:latin typeface="PingFang SC Light" panose="020B0200000000000000" pitchFamily="34" charset="-122"/>
                  <a:ea typeface="PingFang SC Light" panose="020B0200000000000000" pitchFamily="34" charset="-122"/>
                </a:rPr>
                <a:t>0</a:t>
              </a:r>
              <a:endParaRPr lang="zh-TW" altLang="en-US" sz="2800" dirty="0">
                <a:solidFill>
                  <a:srgbClr val="0070C0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838828" y="4380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0070C0"/>
                  </a:solidFill>
                  <a:latin typeface="PingFang SC Light" panose="020B0200000000000000" pitchFamily="34" charset="-122"/>
                  <a:ea typeface="PingFang SC Light" panose="020B0200000000000000" pitchFamily="34" charset="-122"/>
                </a:rPr>
                <a:t>0</a:t>
              </a:r>
              <a:endParaRPr lang="zh-TW" altLang="en-US" sz="2800" dirty="0">
                <a:solidFill>
                  <a:srgbClr val="0070C0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838828" y="360640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0070C0"/>
                  </a:solidFill>
                  <a:latin typeface="PingFang SC Light" panose="020B0200000000000000" pitchFamily="34" charset="-122"/>
                  <a:ea typeface="PingFang SC Light" panose="020B0200000000000000" pitchFamily="34" charset="-122"/>
                </a:rPr>
                <a:t>0</a:t>
              </a:r>
              <a:endParaRPr lang="zh-TW" altLang="en-US" sz="2800" dirty="0">
                <a:solidFill>
                  <a:srgbClr val="0070C0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974732" y="2708920"/>
              <a:ext cx="504056" cy="576064"/>
            </a:xfrm>
            <a:prstGeom prst="rect">
              <a:avLst/>
            </a:prstGeom>
            <a:solidFill>
              <a:srgbClr val="D3D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079320" y="27353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0070C0"/>
                  </a:solidFill>
                  <a:latin typeface="PingFang SC Light" panose="020B0200000000000000" pitchFamily="34" charset="-122"/>
                  <a:ea typeface="PingFang SC Light" panose="020B0200000000000000" pitchFamily="34" charset="-122"/>
                </a:rPr>
                <a:t>0</a:t>
              </a:r>
              <a:endParaRPr lang="zh-TW" altLang="en-US" sz="2800" dirty="0">
                <a:solidFill>
                  <a:srgbClr val="0070C0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2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732979"/>
            <a:ext cx="3657600" cy="1039837"/>
          </a:xfrm>
        </p:spPr>
        <p:txBody>
          <a:bodyPr/>
          <a:lstStyle/>
          <a:p>
            <a:r>
              <a:rPr lang="zh-TW" altLang="en-US" dirty="0">
                <a:latin typeface="PingFang SC Light" panose="020B0200000000000000" pitchFamily="34" charset="-122"/>
                <a:ea typeface="PingFang SC Light" panose="020B0200000000000000" pitchFamily="34" charset="-122"/>
                <a:cs typeface="MS Office Symbol Semilight" panose="01000000000000000000" pitchFamily="2" charset="0"/>
              </a:rPr>
              <a:t>動作分析</a:t>
            </a:r>
            <a:r>
              <a:rPr lang="zh-TW" alt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2" y="1916833"/>
            <a:ext cx="4186807" cy="2736303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看自己的下一格是不是和自己一樣</a:t>
            </a:r>
            <a:endParaRPr lang="en-US" altLang="zh-TW" sz="20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1"/>
            <a:r>
              <a:rPr lang="zh-TW" altLang="en-US" sz="18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一樣</a:t>
            </a:r>
            <a:r>
              <a:rPr lang="en-US" altLang="zh-TW" sz="18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zh-TW" altLang="en-US" sz="18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合併，下一格歸零</a:t>
            </a:r>
            <a:endParaRPr lang="en-US" altLang="zh-TW" sz="18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1"/>
            <a:r>
              <a:rPr lang="zh-TW" altLang="en-US" sz="18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不一樣</a:t>
            </a:r>
            <a:r>
              <a:rPr lang="en-US" altLang="zh-TW" sz="18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zh-TW" altLang="en-US" sz="18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不做任何事情</a:t>
            </a:r>
            <a:endParaRPr lang="en-US" altLang="zh-TW" sz="18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zh-TW" altLang="en-US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再把</a:t>
            </a:r>
            <a:r>
              <a:rPr lang="en-US" altLang="zh-TW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0</a:t>
            </a:r>
            <a:r>
              <a:rPr lang="zh-TW" altLang="en-US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刪掉</a:t>
            </a:r>
            <a:endParaRPr lang="en-US" altLang="zh-TW" sz="2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zh-TW" altLang="en-US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再把</a:t>
            </a:r>
            <a:r>
              <a:rPr lang="en-US" altLang="zh-TW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0</a:t>
            </a:r>
            <a:r>
              <a:rPr lang="zh-TW" altLang="en-US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從</a:t>
            </a:r>
            <a:r>
              <a:rPr lang="en-US" altLang="zh-TW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list</a:t>
            </a:r>
            <a:r>
              <a:rPr lang="zh-TW" altLang="en-US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的右邊插入</a:t>
            </a:r>
            <a:endParaRPr lang="en-US" altLang="zh-TW" sz="2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zh-TW" altLang="en-US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直到補滿四個為止</a:t>
            </a:r>
            <a:endParaRPr lang="zh-TW" altLang="en-US" sz="24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內容版面配置區 4"/>
          <p:cNvSpPr txBox="1">
            <a:spLocks noGrp="1"/>
          </p:cNvSpPr>
          <p:nvPr>
            <p:ph idx="1"/>
          </p:nvPr>
        </p:nvSpPr>
        <p:spPr>
          <a:xfrm>
            <a:off x="9478788" y="2289421"/>
            <a:ext cx="2304256" cy="301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[4,4,4,4]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[2,2,2]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[4,4]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[2,2]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8470676" y="3795314"/>
            <a:ext cx="10081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4"/>
          <p:cNvSpPr txBox="1">
            <a:spLocks/>
          </p:cNvSpPr>
          <p:nvPr/>
        </p:nvSpPr>
        <p:spPr>
          <a:xfrm>
            <a:off x="6382444" y="2289421"/>
            <a:ext cx="2304256" cy="30117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[8,0,8,0]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[4,0,2]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[8,0]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4000" dirty="0" smtClean="0">
                <a:latin typeface="PingFang SC ExtraLight" panose="020B0100000000000000" pitchFamily="34" charset="-122"/>
                <a:ea typeface="PingFang SC ExtraLight" panose="020B0100000000000000" pitchFamily="34" charset="-122"/>
              </a:rPr>
              <a:t>[4,0]</a:t>
            </a:r>
            <a:endParaRPr lang="zh-TW" altLang="en-US" sz="4000" dirty="0">
              <a:latin typeface="PingFang SC ExtraLight" panose="020B0100000000000000" pitchFamily="34" charset="-122"/>
              <a:ea typeface="PingFang SC ExtraLight" panose="020B01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2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海浪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8_TF02901025.potx" id="{22683D19-7682-44A0-A4B5-5FD4F4E3D60E}" vid="{7BB6F0E8-5172-48DF-8A10-4C0DF5CFF4E5}"/>
    </a:ext>
  </a:extLst>
</a:theme>
</file>

<file path=ppt/theme/theme2.xml><?xml version="1.0" encoding="utf-8"?>
<a:theme xmlns:a="http://schemas.openxmlformats.org/drawingml/2006/main" name="Office 佈景主題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海浪自然簡報 (寬螢幕)</Template>
  <TotalTime>567</TotalTime>
  <Words>1104</Words>
  <Application>Microsoft Office PowerPoint</Application>
  <PresentationFormat>自訂</PresentationFormat>
  <Paragraphs>191</Paragraphs>
  <Slides>19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微軟正黑體</vt:lpstr>
      <vt:lpstr>Microsoft JhengHei UI Light</vt:lpstr>
      <vt:lpstr>PingFang SC ExtraLight</vt:lpstr>
      <vt:lpstr>PingFang SC Light</vt:lpstr>
      <vt:lpstr>PingFang SC Regular</vt:lpstr>
      <vt:lpstr>Yu Gothic UI Light</vt:lpstr>
      <vt:lpstr>Yu Gothic UI Semilight</vt:lpstr>
      <vt:lpstr>Arial</vt:lpstr>
      <vt:lpstr>Candara Light</vt:lpstr>
      <vt:lpstr>Century Gothic</vt:lpstr>
      <vt:lpstr>Lithos Pro Regular</vt:lpstr>
      <vt:lpstr>MS Office Symbol Semilight</vt:lpstr>
      <vt:lpstr>Romantic</vt:lpstr>
      <vt:lpstr>海浪 16x9</vt:lpstr>
      <vt:lpstr>2048實作 你玩過可是你不會想過 有多好(麻)玩(煩)</vt:lpstr>
      <vt:lpstr>先簡單介紹一下規則</vt:lpstr>
      <vt:lpstr>今天的目標</vt:lpstr>
      <vt:lpstr>前端:</vt:lpstr>
      <vt:lpstr>PowerPoint 簡報</vt:lpstr>
      <vt:lpstr>PowerPoint 簡報</vt:lpstr>
      <vt:lpstr>動作分析</vt:lpstr>
      <vt:lpstr>動作分析←</vt:lpstr>
      <vt:lpstr>動作分析←</vt:lpstr>
      <vt:lpstr>PowerPoint 簡報</vt:lpstr>
      <vt:lpstr>動作分析↑</vt:lpstr>
      <vt:lpstr>PowerPoint 簡報</vt:lpstr>
      <vt:lpstr>PowerPoint 簡報</vt:lpstr>
      <vt:lpstr>PowerPoint 簡報</vt:lpstr>
      <vt:lpstr>PowerPoint 簡報</vt:lpstr>
      <vt:lpstr>PowerPoint 簡報</vt:lpstr>
      <vt:lpstr>簡單介紹一下什麼叫做軟體開發</vt:lpstr>
      <vt:lpstr>軟體開發就是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lewie chiu</dc:creator>
  <cp:lastModifiedBy>lewie chiu</cp:lastModifiedBy>
  <cp:revision>40</cp:revision>
  <dcterms:created xsi:type="dcterms:W3CDTF">2018-10-21T02:12:10Z</dcterms:created>
  <dcterms:modified xsi:type="dcterms:W3CDTF">2018-10-24T02:59:18Z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