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2" r:id="rId6"/>
    <p:sldId id="257" r:id="rId7"/>
    <p:sldId id="259" r:id="rId8"/>
    <p:sldId id="261" r:id="rId9"/>
    <p:sldId id="262" r:id="rId10"/>
    <p:sldId id="286" r:id="rId11"/>
    <p:sldId id="263" r:id="rId12"/>
    <p:sldId id="264" r:id="rId13"/>
    <p:sldId id="265" r:id="rId14"/>
    <p:sldId id="266" r:id="rId15"/>
    <p:sldId id="267" r:id="rId16"/>
    <p:sldId id="288" r:id="rId17"/>
    <p:sldId id="289" r:id="rId18"/>
    <p:sldId id="268" r:id="rId19"/>
    <p:sldId id="290" r:id="rId20"/>
    <p:sldId id="269" r:id="rId21"/>
    <p:sldId id="270" r:id="rId22"/>
    <p:sldId id="275" r:id="rId23"/>
    <p:sldId id="276" r:id="rId24"/>
    <p:sldId id="280" r:id="rId25"/>
    <p:sldId id="279" r:id="rId26"/>
    <p:sldId id="291" r:id="rId27"/>
    <p:sldId id="278" r:id="rId28"/>
    <p:sldId id="284" r:id="rId29"/>
    <p:sldId id="283" r:id="rId30"/>
    <p:sldId id="285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2869C-9607-48AC-9BCC-CAFC49305BE5}" v="55" dt="2020-03-16T04:23:3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80D9-3284-4334-8069-8BBD73F4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C154B-5FE9-4096-B969-7ED30AAAF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0AF0-6803-410A-A563-1F058D19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52AD-DD4E-4FE1-90C6-B0F6C441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6593-3FCC-4E2C-A6D2-535FAE3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4058-EDFC-48A2-8344-481A5659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572C4-00BA-43C4-9CF1-BDB98D3E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BA78-8291-4DD7-B1A8-86E39141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1572-A9A5-4201-BFE1-22FAA38C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C694-115E-477B-B9B4-E2D45E00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7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E3663-ED40-41D5-9E7B-739031B8E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A49E5-A388-49CF-BE5D-C0A0B4FDA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76B1-C5AF-4F01-9922-A6BB4138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1E64-8424-420C-A8F8-723286EF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F280-79D0-4053-B1C5-8AB6C196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67AB-659D-4926-87CC-F8C2CB5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9393-B73D-405A-B89C-4CE02DB8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85EF-23F7-434E-850D-AC66A798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1734-5CA6-4572-A62D-36583F97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7C16-94B8-401B-8333-4D70BD5E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D5C7-A9B1-4931-BBC0-AEA068B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8C23-D863-4092-AA3F-D86A4F3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3285-DA82-4E5C-82FB-3FC5C62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D08A-D514-477F-AA33-5E984910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F4F9-E21F-43AC-9811-547EB51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899B-2A45-41B0-84A6-15FCD196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15BD-1DAF-4A0F-AA8B-1728020AF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67B35-A07A-4EF6-B5FD-7D24199C7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A93F-F6DF-4CDC-B8E9-52BD5A8C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C8AA2-8744-4B12-8E4F-9930277F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3061-2406-49B2-A366-9ABEAFCC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AFB3-CD72-4B5E-BC58-E74552DA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3300-4FB8-4346-A306-926536C6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75C9-9C9D-4F27-B3C0-52022A84C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7FB91-4B8A-4341-A5E5-F89D121EC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A6EE3-89EA-4329-ABAA-6A0C36218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28C16-4710-4C0A-A1D0-22EF6388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404BA-E26D-4575-B923-1B3E11E8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2DD9B-742D-48E9-ADCB-F6722C66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0EAD-8D17-4669-BA3D-B3213FE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50013-3223-4E9B-AF08-86CE63F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B1963-DD53-42A5-9A78-1570137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D63DB-02E4-453F-969D-78AF0015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1B606-23BD-4A2B-9DFD-8DB649F4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06A0A-E558-42FF-8306-89C9C22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10814-E729-492B-A6B0-DE8E874F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E977-2297-48C3-91BE-832BA2B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8629-E9BF-4B4A-839D-963961D0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B3553-62C1-42DF-8124-869F24A72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E89F-40BC-4B4B-836A-DB5D883F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EB96C-06ED-4478-92D3-9D7246D0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DBF8-A2FE-4082-90AA-AF846655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4087-56BC-45D5-AEA6-45A7E5BF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3843B-EED9-43E3-9A7D-0367A672E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EEF84-B259-452C-B4F8-C60F7E9C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C442-0154-4BE9-B741-776E3CFC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E67B-6FA5-4B86-8EAE-257D5318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72D0-BC14-4DBF-B5F5-2ED0D0C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8C0A8-49C4-41A2-8D33-B70789DE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DCEB-8327-4DC8-941E-FD105864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7F6D-365D-4DBC-B52F-E4316579A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8CC7-A7B5-4206-98AE-3E0201EA0F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AA2A-BA80-4D3E-80E9-03F84700A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9B05-358E-41B7-AD38-3CD88DA75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B939-E12D-4F59-A159-98A795B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2100-2D42-42D9-AC04-AAA10B7D7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Case Study</a:t>
            </a:r>
            <a:br>
              <a:rPr lang="en-US" dirty="0"/>
            </a:br>
            <a:r>
              <a:rPr lang="en-US" sz="2000" dirty="0">
                <a:latin typeface="Algerian" panose="04020705040A02060702" pitchFamily="82" charset="0"/>
              </a:rPr>
              <a:t>By: Amitesh Shrivastava and </a:t>
            </a:r>
            <a:br>
              <a:rPr lang="en-US" sz="2000" dirty="0">
                <a:latin typeface="Algerian" panose="04020705040A02060702" pitchFamily="82" charset="0"/>
              </a:rPr>
            </a:br>
            <a:r>
              <a:rPr lang="en-US" sz="2000" dirty="0">
                <a:latin typeface="Algerian" panose="04020705040A02060702" pitchFamily="82" charset="0"/>
              </a:rPr>
              <a:t>Lewin </a:t>
            </a:r>
            <a:r>
              <a:rPr lang="en-US" sz="2000" dirty="0" err="1">
                <a:latin typeface="Algerian" panose="04020705040A02060702" pitchFamily="82" charset="0"/>
              </a:rPr>
              <a:t>Antao</a:t>
            </a: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Univariate Analysis – Treating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Name: </a:t>
            </a:r>
            <a:r>
              <a:rPr lang="en-US" sz="1800" b="1" dirty="0"/>
              <a:t>AMT_CREDIT</a:t>
            </a:r>
          </a:p>
          <a:p>
            <a:r>
              <a:rPr lang="en-US" sz="1800" dirty="0"/>
              <a:t>Doesn't seem to be an outlier here; no treatment required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91B7E5-D2F3-42F1-98F8-9835182F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45" y="1690688"/>
            <a:ext cx="4899955" cy="30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6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Imbalance Percentages of Target 1 and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8% defaulters(Target 1)</a:t>
            </a:r>
          </a:p>
          <a:p>
            <a:r>
              <a:rPr lang="en-US" sz="1800" dirty="0"/>
              <a:t>92% are those who settled their loans</a:t>
            </a:r>
          </a:p>
          <a:p>
            <a:r>
              <a:rPr lang="en-US" sz="1800" dirty="0"/>
              <a:t>Aim is to identify factors affecting defaulters and settlers</a:t>
            </a:r>
          </a:p>
          <a:p>
            <a:endParaRPr lang="en-US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0E5288-5261-4E30-85E9-0E6D5F16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54" y="2211388"/>
            <a:ext cx="5217737" cy="32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Univariate– Categorical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- AMT_INCOME_RANGE</a:t>
            </a:r>
          </a:p>
          <a:p>
            <a:r>
              <a:rPr lang="en-US" sz="1800" dirty="0"/>
              <a:t>Category – TARGET</a:t>
            </a:r>
          </a:p>
          <a:p>
            <a:r>
              <a:rPr lang="en-US" sz="1800" dirty="0"/>
              <a:t>Income range 100000-150000 has the most loan settlers and also has the most defaulters</a:t>
            </a:r>
          </a:p>
          <a:p>
            <a:r>
              <a:rPr lang="en-US" sz="1800" dirty="0"/>
              <a:t>The ratio of loan settlers </a:t>
            </a:r>
            <a:r>
              <a:rPr lang="en-US" sz="1800" dirty="0" err="1"/>
              <a:t>wrt</a:t>
            </a:r>
            <a:r>
              <a:rPr lang="en-US" sz="1800" dirty="0"/>
              <a:t> loan defaulters is quite high in the income range 450000 – 500000. Bank should target customers in this income range for good loans</a:t>
            </a:r>
          </a:p>
          <a:p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FB324C-8B5A-46E7-B9B8-3FEB2978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54" y="1825625"/>
            <a:ext cx="4563745" cy="389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3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BC-53D7-4EAB-A983-FC5786CC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Univariate– Categorical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C29B-CBA0-4828-94D5-0BF7079BE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Column Name - </a:t>
            </a:r>
            <a:r>
              <a:rPr lang="en-US" sz="1800" b="1" dirty="0">
                <a:solidFill>
                  <a:prstClr val="black"/>
                </a:solidFill>
              </a:rPr>
              <a:t>AMT_INCOME_RANGE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The plot shows distribution of Target=1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Category – CODE_GENDER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Income range 100000-150000, 50000-100000 and 0-50000 are three income categories where more defaulters are Female </a:t>
            </a:r>
            <a:r>
              <a:rPr lang="en-US" sz="1800" dirty="0" err="1">
                <a:solidFill>
                  <a:prstClr val="black"/>
                </a:solidFill>
              </a:rPr>
              <a:t>wrt</a:t>
            </a:r>
            <a:r>
              <a:rPr lang="en-US" sz="1800" dirty="0">
                <a:solidFill>
                  <a:prstClr val="black"/>
                </a:solidFill>
              </a:rPr>
              <a:t> male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Rest of the income ranges have more male defaulters than Female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D1B697-28B7-4C3A-8871-C8D05AA8F1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97002"/>
            <a:ext cx="5181600" cy="420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2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DAE3-1029-45B9-8BD8-E63D0C62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Univariate Analysis – Categorical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73EE-70ED-4396-8786-DBB13A42F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Column Name – </a:t>
            </a:r>
            <a:r>
              <a:rPr lang="en-US" sz="1800" b="1" dirty="0"/>
              <a:t>NAME_INCOME_TYPE</a:t>
            </a:r>
          </a:p>
          <a:p>
            <a:r>
              <a:rPr lang="en-US" sz="1800" dirty="0"/>
              <a:t>Category - TARGET</a:t>
            </a:r>
          </a:p>
          <a:p>
            <a:r>
              <a:rPr lang="en-US" sz="1800" dirty="0"/>
              <a:t>Working class has the highest number of loan settlers</a:t>
            </a:r>
          </a:p>
          <a:p>
            <a:r>
              <a:rPr lang="en-US" sz="1800" dirty="0"/>
              <a:t>State servant is one category where loan settlers are quite high in number </a:t>
            </a:r>
            <a:r>
              <a:rPr lang="en-US" sz="1800" dirty="0" err="1"/>
              <a:t>wrt</a:t>
            </a:r>
            <a:r>
              <a:rPr lang="en-US" sz="1800" dirty="0"/>
              <a:t> loan defaulters</a:t>
            </a:r>
          </a:p>
          <a:p>
            <a:endParaRPr lang="en-US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F9FADD4B-14F5-4313-976E-594ABBE8E0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49" y="1825625"/>
            <a:ext cx="46835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8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Univariate Analysis – Categorical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- </a:t>
            </a:r>
            <a:r>
              <a:rPr lang="en-US" sz="1800" b="1" dirty="0"/>
              <a:t>NAME_INCOME_TYPE</a:t>
            </a:r>
          </a:p>
          <a:p>
            <a:r>
              <a:rPr lang="en-US" sz="1800" dirty="0">
                <a:solidFill>
                  <a:prstClr val="black"/>
                </a:solidFill>
              </a:rPr>
              <a:t>The plot shows distribution of Target=1</a:t>
            </a:r>
            <a:endParaRPr lang="en-US" sz="1800" b="1" dirty="0"/>
          </a:p>
          <a:p>
            <a:r>
              <a:rPr lang="en-US" sz="1800" dirty="0"/>
              <a:t>The ration of male defaulters vs female defaulters are quite same in Working and Commercial Associate class</a:t>
            </a:r>
          </a:p>
          <a:p>
            <a:r>
              <a:rPr lang="en-US" sz="1800" dirty="0"/>
              <a:t>Almost no male defaulters in State Servant category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FA2D530-2D54-483C-8B3F-048C72DA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48" y="1384935"/>
            <a:ext cx="5181600" cy="45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7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3529-82D7-414B-966E-5680CD34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Univariate Analysis – Categorical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0035-A0A4-4071-B852-E0C360C923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– </a:t>
            </a:r>
            <a:r>
              <a:rPr lang="en-US" sz="1800" b="1" dirty="0"/>
              <a:t>NAME_CONTRACT_TYPE</a:t>
            </a:r>
          </a:p>
          <a:p>
            <a:r>
              <a:rPr lang="en-US" sz="1800" dirty="0"/>
              <a:t>Category – TARGET</a:t>
            </a:r>
          </a:p>
          <a:p>
            <a:r>
              <a:rPr lang="en-US" sz="1800" dirty="0"/>
              <a:t>Customers opting for Revolving loans have quite a few defaulters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94FD00D6-1A8F-4832-9529-CAD88A9B08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12" y="1825625"/>
            <a:ext cx="4967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0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Univariate Analysis – Categorical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Name: NAME_CONTRACT_TYPE</a:t>
            </a:r>
          </a:p>
          <a:p>
            <a:r>
              <a:rPr lang="en-US" sz="1800" dirty="0"/>
              <a:t>This plot shows distribution for TARGET = 1</a:t>
            </a:r>
          </a:p>
          <a:p>
            <a:r>
              <a:rPr lang="en-US" sz="1800" dirty="0"/>
              <a:t>Female defaulters are more in Cash loans category</a:t>
            </a:r>
          </a:p>
          <a:p>
            <a:r>
              <a:rPr lang="en-US" sz="1800" dirty="0"/>
              <a:t>No male defaulters in Revolving loans category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113759B-5409-4E9F-8891-70BB8B183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489709"/>
            <a:ext cx="5273992" cy="43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6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Univariate Analysis – Categorical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- ORGANIZATION_TYPE</a:t>
            </a:r>
          </a:p>
          <a:p>
            <a:r>
              <a:rPr lang="en-US" sz="1800" dirty="0"/>
              <a:t>Most no of defaulters are in the Organization Type - Business Entity Type 3</a:t>
            </a:r>
          </a:p>
          <a:p>
            <a:r>
              <a:rPr lang="en-US" sz="1800" dirty="0"/>
              <a:t>Least no of defaulters are in the Organization Type - Industry Type - 8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7EE34D8-DA2C-4CC9-8045-4A76558A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05" y="132080"/>
            <a:ext cx="3842493" cy="67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05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Bivariate Analysis – Numerical to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AMT_INCOME_TOTAL vs AMT_CREDIT</a:t>
            </a:r>
          </a:p>
          <a:p>
            <a:r>
              <a:rPr lang="en-US" sz="1800" dirty="0"/>
              <a:t>Most of the loans are in the income range &lt; 400000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9DCB94F-C6DA-4BF6-B059-F89028D3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54" y="1950720"/>
            <a:ext cx="560592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0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A1EC-722C-4682-B4B4-D12124A7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25292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528410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Bivariate Analysis – Numerical to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AMT_GOODS_PRICE', 'AMT_INCOME_TOTAL', 'AMT_CREDIT</a:t>
            </a:r>
          </a:p>
          <a:p>
            <a:r>
              <a:rPr lang="en-US" sz="1800" dirty="0"/>
              <a:t>An obvious observation: More the price of the goods more will be the credit amount</a:t>
            </a:r>
          </a:p>
          <a:p>
            <a:r>
              <a:rPr lang="en-US" sz="1800" dirty="0"/>
              <a:t>There's not much association between rest of the variables.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BF6F9D3-7F6E-493D-8228-D6BB4EE8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68" y="1825625"/>
            <a:ext cx="4219892" cy="41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Bivariate Analysis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73320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TARGET+EDUCATION_TYPE vs INCOME</a:t>
            </a:r>
          </a:p>
          <a:p>
            <a:r>
              <a:rPr lang="en-US" sz="1800" dirty="0"/>
              <a:t>Looks like high earning and academic degree holders are more vulnerable to default</a:t>
            </a:r>
          </a:p>
          <a:p>
            <a:r>
              <a:rPr lang="en-US" sz="1800" dirty="0"/>
              <a:t>Also the same category of customers(high earning and academic degree holders) are the ones who settle their loans most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D5BA60C9-B53A-4D5B-B133-A76A2ACD6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65" y="1690688"/>
            <a:ext cx="472823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9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49320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TARGET + INCOME_TYPE vs INCOME</a:t>
            </a:r>
          </a:p>
          <a:p>
            <a:r>
              <a:rPr lang="en-US" sz="1800" dirty="0"/>
              <a:t>Looks like high earning and businessman are the one who mostly settle their loans </a:t>
            </a:r>
          </a:p>
          <a:p>
            <a:r>
              <a:rPr lang="en-US" sz="1800" dirty="0"/>
              <a:t>Also the less earning working class customers are more vulnerable to default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2DDFFFE-E9DC-4430-A63A-278A8230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690688"/>
            <a:ext cx="5391921" cy="43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88C6-8CF9-44AA-84E9-82411C1D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Previous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3327981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-</a:t>
            </a:r>
            <a:r>
              <a:rPr lang="en-US" sz="1800" b="1" dirty="0"/>
              <a:t> AMT_ANNUITY</a:t>
            </a:r>
          </a:p>
          <a:p>
            <a:r>
              <a:rPr lang="en-US" sz="1800" dirty="0"/>
              <a:t>Impute null values with mean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E5E9AA1-7D87-49F8-9134-3372FCCA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18" y="1964849"/>
            <a:ext cx="4621778" cy="29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3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NAME_CASH_LOAN_PURPOSE</a:t>
            </a:r>
          </a:p>
          <a:p>
            <a:r>
              <a:rPr lang="en-US" sz="1800" dirty="0"/>
              <a:t>Most rejection of loans came from purpose 'Other' followed by 'Repairs' and 'Urgent Needs'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9916459C-9525-476C-8A54-32CF2151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3" y="91440"/>
            <a:ext cx="4031339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1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Loan purposes with 'Others' are facing more difficulties in payment on time. </a:t>
            </a:r>
          </a:p>
          <a:p>
            <a:r>
              <a:rPr lang="en-US" sz="1800" dirty="0"/>
              <a:t>There are few reasons where success rate is significantly higher than default rate - Buying a garage, Money for Third Person, Refusal to name the goal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F412FEE-15A1-4142-AA7D-FF3A34FF6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91440"/>
            <a:ext cx="4311015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73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Loan taken for Municipal apartment are more likely to pay the loan </a:t>
            </a:r>
          </a:p>
          <a:p>
            <a:r>
              <a:rPr lang="en-US" sz="1800" dirty="0"/>
              <a:t>Loan taken for Office apartment are more less likely to pay the loan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5ECD286-E71B-4FF7-9644-470B09D1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97769"/>
            <a:ext cx="5885903" cy="52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5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8A-CB32-4875-982D-CE8F25ED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6714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584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3ECD9-F0C1-4B3C-8089-3E35E8FD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</a:rPr>
              <a:t>Data Cleaning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2550-BD49-4E3E-BD92-FC1019E6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879600"/>
            <a:ext cx="6377769" cy="401452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Columns having more than 30% of null values are ignored for the analysis</a:t>
            </a:r>
          </a:p>
          <a:p>
            <a:r>
              <a:rPr lang="en-US" sz="2000" dirty="0">
                <a:latin typeface="+mj-lt"/>
              </a:rPr>
              <a:t>Columns having lesser percentage of null values are imputed either using mean, median or mode</a:t>
            </a:r>
          </a:p>
          <a:p>
            <a:r>
              <a:rPr lang="en-US" sz="2000" dirty="0">
                <a:latin typeface="+mj-lt"/>
              </a:rPr>
              <a:t>The columns whose values are continuous and doesn’t show much variation are imputed using mean</a:t>
            </a:r>
          </a:p>
          <a:p>
            <a:r>
              <a:rPr lang="en-US" sz="2000" dirty="0">
                <a:latin typeface="+mj-lt"/>
              </a:rPr>
              <a:t>The columns whose values are highly skewed are imputed by mode(the most common value on the set)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586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Data Cleaning – Removing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Name: </a:t>
            </a:r>
            <a:r>
              <a:rPr lang="en-US" sz="1800" b="1" dirty="0"/>
              <a:t>AMT_ANNUITY </a:t>
            </a:r>
          </a:p>
          <a:p>
            <a:r>
              <a:rPr lang="en-US" sz="1800" dirty="0"/>
              <a:t>Annuity amount depends on the amount taken for loan. </a:t>
            </a:r>
          </a:p>
          <a:p>
            <a:r>
              <a:rPr lang="en-US" sz="1800" dirty="0"/>
              <a:t>Most of the annuity amount lies within 60000 approx.</a:t>
            </a:r>
          </a:p>
          <a:p>
            <a:r>
              <a:rPr lang="en-US" sz="1800" dirty="0"/>
              <a:t>Null annuity amount probably means that customer has not started settling the loans</a:t>
            </a:r>
          </a:p>
          <a:p>
            <a:r>
              <a:rPr lang="en-US" sz="1800" dirty="0"/>
              <a:t>Null over here actually has a meaning; so we can impute null values with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022FE-117E-4DAB-9A0F-C406F0FF89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32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alibri body"/>
              </a:rPr>
              <a:t>Data Cleaning – Removing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Name: </a:t>
            </a:r>
            <a:r>
              <a:rPr lang="en-US" sz="1800" b="1" dirty="0"/>
              <a:t>AMT_GOODS_PRICE </a:t>
            </a:r>
          </a:p>
          <a:p>
            <a:r>
              <a:rPr lang="en-US" sz="1800" dirty="0"/>
              <a:t>The missing values over here cannot be imputed with another value int he AMT_GOODS_PRICE column as it will be wild guess.</a:t>
            </a:r>
          </a:p>
          <a:p>
            <a:r>
              <a:rPr lang="en-US" sz="1800" dirty="0"/>
              <a:t>    Generally the loan taken by the customer is 80% of the total amount of his goods.</a:t>
            </a:r>
          </a:p>
          <a:p>
            <a:r>
              <a:rPr lang="en-US" sz="1800" dirty="0"/>
              <a:t>    But to make it simple we can directly impute the corresponding amount from the AMT_CREDIT column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5B1A130-515B-4EAB-92EB-DF465475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181600" cy="31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8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alibri body"/>
              </a:rPr>
              <a:t>Data Cleaning – Removing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Name: </a:t>
            </a:r>
            <a:r>
              <a:rPr lang="en-US" sz="1800" b="1" dirty="0"/>
              <a:t>CNT_FAM_MEMBERS</a:t>
            </a:r>
          </a:p>
          <a:p>
            <a:r>
              <a:rPr lang="en-US" sz="1800" dirty="0"/>
              <a:t>50% of the family have 2 members</a:t>
            </a:r>
          </a:p>
          <a:p>
            <a:r>
              <a:rPr lang="en-US" sz="1800" dirty="0"/>
              <a:t>Next highest is quite low</a:t>
            </a:r>
          </a:p>
          <a:p>
            <a:r>
              <a:rPr lang="en-US" sz="1800" dirty="0"/>
              <a:t>Imputing the null values with 2</a:t>
            </a:r>
          </a:p>
          <a:p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E372-8170-45CB-B0E0-498FD04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27" y="1921828"/>
            <a:ext cx="4979173" cy="34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9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3B3-07DB-4E24-8866-1C1DC541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 body"/>
              </a:rPr>
              <a:t>Data Cleaning – Removing null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7092-9A79-4DEF-B94F-E9CD6E1A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- </a:t>
            </a:r>
            <a:r>
              <a:rPr lang="en-US" sz="1800" b="1" dirty="0"/>
              <a:t>CODE_GENDER</a:t>
            </a:r>
          </a:p>
          <a:p>
            <a:r>
              <a:rPr lang="en-US" sz="1800" dirty="0"/>
              <a:t>Majority of the loan applicants are female</a:t>
            </a:r>
          </a:p>
          <a:p>
            <a:r>
              <a:rPr lang="en-US" sz="1800" dirty="0"/>
              <a:t>Imputing the missing values with ‘F’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016F18F5-2E95-447E-800E-D3988FEB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3" y="1690688"/>
            <a:ext cx="26193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7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alibri body"/>
              </a:rPr>
              <a:t>Data Cleaning – Removing null </a:t>
            </a:r>
            <a:br>
              <a:rPr lang="en-US" sz="3200" dirty="0">
                <a:solidFill>
                  <a:schemeClr val="accent1"/>
                </a:solidFill>
                <a:latin typeface="Calibri body"/>
              </a:rPr>
            </a:br>
            <a:r>
              <a:rPr lang="en-US" sz="3200" dirty="0">
                <a:solidFill>
                  <a:schemeClr val="accent1"/>
                </a:solidFill>
                <a:latin typeface="Calibri body"/>
              </a:rPr>
              <a:t>values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- </a:t>
            </a:r>
            <a:r>
              <a:rPr lang="en-US" sz="1800" b="1" dirty="0"/>
              <a:t>ORGANIZATION_TYPE</a:t>
            </a:r>
          </a:p>
          <a:p>
            <a:r>
              <a:rPr lang="en-US" sz="1800" dirty="0"/>
              <a:t>There are quite a few XNA's; we cannot impute these XNA's with any other value as there is no clear standout organization type.</a:t>
            </a:r>
          </a:p>
          <a:p>
            <a:r>
              <a:rPr lang="en-US" sz="1800" dirty="0"/>
              <a:t>We can impute these records with ‘Other’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F92BBD70-56EF-4BD5-A6A9-1F4C3B00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22" y="457200"/>
            <a:ext cx="4232275" cy="62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7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6159-8B44-4A09-ADF0-79D34E1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Univariate Analysis -  Treating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2BAD-3E0E-4B4B-9489-B5D7A2ECC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Column Name - </a:t>
            </a:r>
            <a:r>
              <a:rPr lang="en-US" sz="1800" b="1" dirty="0"/>
              <a:t>AMT_INCOME_TOTAL</a:t>
            </a:r>
          </a:p>
          <a:p>
            <a:r>
              <a:rPr lang="en-US" sz="1800" dirty="0"/>
              <a:t>There’s a clear cut outlier</a:t>
            </a:r>
          </a:p>
          <a:p>
            <a:r>
              <a:rPr lang="en-US" sz="1800" dirty="0"/>
              <a:t>We can treat this by either Z-score method or IQR method </a:t>
            </a:r>
          </a:p>
          <a:p>
            <a:r>
              <a:rPr lang="en-US" sz="1800" dirty="0"/>
              <a:t>Fig-1 is before the treatment</a:t>
            </a:r>
          </a:p>
          <a:p>
            <a:r>
              <a:rPr lang="en-US" sz="1800" dirty="0"/>
              <a:t>Fig-2 is after the treatment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334CFE-EA6A-47FD-9F7E-DF22D3EA8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876" y="509158"/>
            <a:ext cx="4237924" cy="29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C459A9-3FAD-4548-A373-E8BF0A9AC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830" y="3810000"/>
            <a:ext cx="4491924" cy="27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F605F-AC93-4D84-B52C-7524020C9FC2}"/>
              </a:ext>
            </a:extLst>
          </p:cNvPr>
          <p:cNvSpPr txBox="1"/>
          <p:nvPr/>
        </p:nvSpPr>
        <p:spPr>
          <a:xfrm>
            <a:off x="6172202" y="2814051"/>
            <a:ext cx="8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E0402-B437-43C5-B346-9D0BCA61839C}"/>
              </a:ext>
            </a:extLst>
          </p:cNvPr>
          <p:cNvSpPr txBox="1"/>
          <p:nvPr/>
        </p:nvSpPr>
        <p:spPr>
          <a:xfrm>
            <a:off x="6096000" y="5638800"/>
            <a:ext cx="88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841FD29ADDC4EA4132074653ED408" ma:contentTypeVersion="3" ma:contentTypeDescription="Create a new document." ma:contentTypeScope="" ma:versionID="27ddc8829516fc5ba9e3775cfc8c0aeb">
  <xsd:schema xmlns:xsd="http://www.w3.org/2001/XMLSchema" xmlns:xs="http://www.w3.org/2001/XMLSchema" xmlns:p="http://schemas.microsoft.com/office/2006/metadata/properties" xmlns:ns3="a28ff1af-a369-4ae7-b1cc-25547f402c62" targetNamespace="http://schemas.microsoft.com/office/2006/metadata/properties" ma:root="true" ma:fieldsID="253d7c274da45943b15724a362d940d8" ns3:_="">
    <xsd:import namespace="a28ff1af-a369-4ae7-b1cc-25547f402c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ff1af-a369-4ae7-b1cc-25547f402c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0B10A-6429-4764-8E09-0A7B59FB4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8ff1af-a369-4ae7-b1cc-25547f402c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F45424-5E6F-4920-90AA-6198FBEACB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B173E1-084F-4445-A9B6-A06A4C2CCE86}">
  <ds:schemaRefs>
    <ds:schemaRef ds:uri="http://purl.org/dc/terms/"/>
    <ds:schemaRef ds:uri="http://schemas.openxmlformats.org/package/2006/metadata/core-properties"/>
    <ds:schemaRef ds:uri="a28ff1af-a369-4ae7-b1cc-25547f402c6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983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body</vt:lpstr>
      <vt:lpstr>Calibri Light</vt:lpstr>
      <vt:lpstr>Office Theme</vt:lpstr>
      <vt:lpstr>EDA Case Study By: Amitesh Shrivastava and  Lewin Antao</vt:lpstr>
      <vt:lpstr>Application Data</vt:lpstr>
      <vt:lpstr>Data Cleaning</vt:lpstr>
      <vt:lpstr>Data Cleaning – Removing null values</vt:lpstr>
      <vt:lpstr>Data Cleaning – Removing null values</vt:lpstr>
      <vt:lpstr>Data Cleaning – Removing null values</vt:lpstr>
      <vt:lpstr>Data Cleaning – Removing null values</vt:lpstr>
      <vt:lpstr>Data Cleaning – Removing null  values</vt:lpstr>
      <vt:lpstr>Univariate Analysis -  Treating Outliers</vt:lpstr>
      <vt:lpstr>Univariate Analysis – Treating of outliers</vt:lpstr>
      <vt:lpstr>Imbalance Percentages of Target 1 and Target 0</vt:lpstr>
      <vt:lpstr>Univariate– Categorical Analysis </vt:lpstr>
      <vt:lpstr>Univariate– Categorical Analysis </vt:lpstr>
      <vt:lpstr>Univariate Analysis – Categorical Analysis</vt:lpstr>
      <vt:lpstr>Univariate Analysis – Categorical Analysis</vt:lpstr>
      <vt:lpstr>Univariate Analysis – Categorical Analysis</vt:lpstr>
      <vt:lpstr>Univariate Analysis – Categorical Analysis</vt:lpstr>
      <vt:lpstr>Univariate Analysis – Categorical Analysis</vt:lpstr>
      <vt:lpstr>Bivariate Analysis – Numerical to Numerical</vt:lpstr>
      <vt:lpstr>Bivariate Analysis – Numerical to Numerical</vt:lpstr>
      <vt:lpstr>Bivariate Analysis  </vt:lpstr>
      <vt:lpstr>Bivariate Analysis</vt:lpstr>
      <vt:lpstr>Previous Application Data</vt:lpstr>
      <vt:lpstr>Univariate Analysis</vt:lpstr>
      <vt:lpstr>Bivariate Analysis</vt:lpstr>
      <vt:lpstr>Bivariate Analysis</vt:lpstr>
      <vt:lpstr>Bivariate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By: Amitesh Shrivastava and  Lewin Antao</dc:title>
  <dc:creator>Amitesh Shrivastava</dc:creator>
  <cp:lastModifiedBy>Amitesh Shrivastava</cp:lastModifiedBy>
  <cp:revision>10</cp:revision>
  <dcterms:created xsi:type="dcterms:W3CDTF">2020-03-15T22:33:11Z</dcterms:created>
  <dcterms:modified xsi:type="dcterms:W3CDTF">2020-03-16T04:35:54Z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6f161-e42b-4c47-8f69-f6a81e023e2d_Enabled">
    <vt:lpwstr>True</vt:lpwstr>
  </property>
  <property fmtid="{D5CDD505-2E9C-101B-9397-08002B2CF9AE}" pid="3" name="MSIP_Label_b1a6f161-e42b-4c47-8f69-f6a81e023e2d_SiteId">
    <vt:lpwstr>271df5c2-953a-497b-93ad-7adf7a4b3cd7</vt:lpwstr>
  </property>
  <property fmtid="{D5CDD505-2E9C-101B-9397-08002B2CF9AE}" pid="4" name="MSIP_Label_b1a6f161-e42b-4c47-8f69-f6a81e023e2d_Owner">
    <vt:lpwstr>shrivaa7@enbridge.com</vt:lpwstr>
  </property>
  <property fmtid="{D5CDD505-2E9C-101B-9397-08002B2CF9AE}" pid="5" name="MSIP_Label_b1a6f161-e42b-4c47-8f69-f6a81e023e2d_SetDate">
    <vt:lpwstr>2020-03-15T22:33:17.6427100Z</vt:lpwstr>
  </property>
  <property fmtid="{D5CDD505-2E9C-101B-9397-08002B2CF9AE}" pid="6" name="MSIP_Label_b1a6f161-e42b-4c47-8f69-f6a81e023e2d_Name">
    <vt:lpwstr>Internal</vt:lpwstr>
  </property>
  <property fmtid="{D5CDD505-2E9C-101B-9397-08002B2CF9AE}" pid="7" name="MSIP_Label_b1a6f161-e42b-4c47-8f69-f6a81e023e2d_Application">
    <vt:lpwstr>Microsoft Azure Information Protection</vt:lpwstr>
  </property>
  <property fmtid="{D5CDD505-2E9C-101B-9397-08002B2CF9AE}" pid="8" name="MSIP_Label_b1a6f161-e42b-4c47-8f69-f6a81e023e2d_Extended_MSFT_Method">
    <vt:lpwstr>Manual</vt:lpwstr>
  </property>
  <property fmtid="{D5CDD505-2E9C-101B-9397-08002B2CF9AE}" pid="9" name="Sensitivity">
    <vt:lpwstr>Internal</vt:lpwstr>
  </property>
  <property fmtid="{D5CDD505-2E9C-101B-9397-08002B2CF9AE}" pid="10" name="ContentTypeId">
    <vt:lpwstr>0x01010094C841FD29ADDC4EA4132074653ED408</vt:lpwstr>
  </property>
</Properties>
</file>