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
      <p:font typeface="Montserra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1860600" y="0"/>
            <a:ext cx="7283400" cy="5143500"/>
          </a:xfrm>
          <a:prstGeom prst="rect">
            <a:avLst/>
          </a:prstGeom>
          <a:solidFill>
            <a:schemeClr val="dk1"/>
          </a:solidFill>
          <a:ln>
            <a:noFill/>
          </a:ln>
        </p:spPr>
        <p:txBody>
          <a:bodyPr anchorCtr="0" anchor="b" bIns="91425" lIns="91425" rIns="91425" tIns="91425">
            <a:noAutofit/>
          </a:bodyPr>
          <a:lstStyle/>
          <a:p>
            <a:pPr lvl="0">
              <a:spcBef>
                <a:spcPts val="0"/>
              </a:spcBef>
              <a:buNone/>
            </a:pPr>
            <a:r>
              <a:t/>
            </a:r>
            <a:endParaRPr/>
          </a:p>
        </p:txBody>
      </p:sp>
      <p:cxnSp>
        <p:nvCxnSpPr>
          <p:cNvPr id="58" name="Shape 58"/>
          <p:cNvCxnSpPr/>
          <p:nvPr/>
        </p:nvCxnSpPr>
        <p:spPr>
          <a:xfrm>
            <a:off x="2586875" y="1615600"/>
            <a:ext cx="305700" cy="0"/>
          </a:xfrm>
          <a:prstGeom prst="straightConnector1">
            <a:avLst/>
          </a:prstGeom>
          <a:noFill/>
          <a:ln cap="flat" cmpd="sng" w="38100">
            <a:solidFill>
              <a:schemeClr val="lt1"/>
            </a:solidFill>
            <a:prstDash val="solid"/>
            <a:round/>
            <a:headEnd len="med" w="med" type="none"/>
            <a:tailEnd len="med" w="med" type="none"/>
          </a:ln>
        </p:spPr>
      </p:cxnSp>
      <p:sp>
        <p:nvSpPr>
          <p:cNvPr id="59" name="Shape 59"/>
          <p:cNvSpPr txBox="1"/>
          <p:nvPr>
            <p:ph type="title"/>
          </p:nvPr>
        </p:nvSpPr>
        <p:spPr>
          <a:xfrm>
            <a:off x="2469775" y="426200"/>
            <a:ext cx="5867400" cy="9951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lt1"/>
              </a:buClr>
              <a:buSzPct val="100000"/>
              <a:buNone/>
              <a:defRPr b="1" sz="3200">
                <a:solidFill>
                  <a:schemeClr val="lt1"/>
                </a:solidFill>
              </a:defRPr>
            </a:lvl1pPr>
            <a:lvl2pPr lvl="1" rtl="0" algn="l">
              <a:lnSpc>
                <a:spcPct val="100000"/>
              </a:lnSpc>
              <a:spcBef>
                <a:spcPts val="0"/>
              </a:spcBef>
              <a:spcAft>
                <a:spcPts val="0"/>
              </a:spcAft>
              <a:buClr>
                <a:schemeClr val="lt1"/>
              </a:buClr>
              <a:buSzPct val="100000"/>
              <a:buNone/>
              <a:defRPr b="1" sz="3200">
                <a:solidFill>
                  <a:schemeClr val="lt1"/>
                </a:solidFill>
              </a:defRPr>
            </a:lvl2pPr>
            <a:lvl3pPr lvl="2" rtl="0" algn="l">
              <a:lnSpc>
                <a:spcPct val="100000"/>
              </a:lnSpc>
              <a:spcBef>
                <a:spcPts val="0"/>
              </a:spcBef>
              <a:spcAft>
                <a:spcPts val="0"/>
              </a:spcAft>
              <a:buClr>
                <a:schemeClr val="lt1"/>
              </a:buClr>
              <a:buSzPct val="100000"/>
              <a:buNone/>
              <a:defRPr b="1" sz="3200">
                <a:solidFill>
                  <a:schemeClr val="lt1"/>
                </a:solidFill>
              </a:defRPr>
            </a:lvl3pPr>
            <a:lvl4pPr lvl="3" rtl="0" algn="l">
              <a:lnSpc>
                <a:spcPct val="100000"/>
              </a:lnSpc>
              <a:spcBef>
                <a:spcPts val="0"/>
              </a:spcBef>
              <a:spcAft>
                <a:spcPts val="0"/>
              </a:spcAft>
              <a:buClr>
                <a:schemeClr val="lt1"/>
              </a:buClr>
              <a:buSzPct val="100000"/>
              <a:buNone/>
              <a:defRPr b="1" sz="3200">
                <a:solidFill>
                  <a:schemeClr val="lt1"/>
                </a:solidFill>
              </a:defRPr>
            </a:lvl4pPr>
            <a:lvl5pPr lvl="4" rtl="0" algn="l">
              <a:lnSpc>
                <a:spcPct val="100000"/>
              </a:lnSpc>
              <a:spcBef>
                <a:spcPts val="0"/>
              </a:spcBef>
              <a:spcAft>
                <a:spcPts val="0"/>
              </a:spcAft>
              <a:buClr>
                <a:schemeClr val="lt1"/>
              </a:buClr>
              <a:buSzPct val="100000"/>
              <a:buNone/>
              <a:defRPr b="1" sz="3200">
                <a:solidFill>
                  <a:schemeClr val="lt1"/>
                </a:solidFill>
              </a:defRPr>
            </a:lvl5pPr>
            <a:lvl6pPr lvl="5" rtl="0" algn="l">
              <a:lnSpc>
                <a:spcPct val="100000"/>
              </a:lnSpc>
              <a:spcBef>
                <a:spcPts val="0"/>
              </a:spcBef>
              <a:spcAft>
                <a:spcPts val="0"/>
              </a:spcAft>
              <a:buClr>
                <a:schemeClr val="lt1"/>
              </a:buClr>
              <a:buSzPct val="100000"/>
              <a:buNone/>
              <a:defRPr b="1" sz="3200">
                <a:solidFill>
                  <a:schemeClr val="lt1"/>
                </a:solidFill>
              </a:defRPr>
            </a:lvl6pPr>
            <a:lvl7pPr lvl="6" rtl="0" algn="l">
              <a:lnSpc>
                <a:spcPct val="100000"/>
              </a:lnSpc>
              <a:spcBef>
                <a:spcPts val="0"/>
              </a:spcBef>
              <a:spcAft>
                <a:spcPts val="0"/>
              </a:spcAft>
              <a:buClr>
                <a:schemeClr val="lt1"/>
              </a:buClr>
              <a:buSzPct val="100000"/>
              <a:buNone/>
              <a:defRPr b="1" sz="3200">
                <a:solidFill>
                  <a:schemeClr val="lt1"/>
                </a:solidFill>
              </a:defRPr>
            </a:lvl7pPr>
            <a:lvl8pPr lvl="7" rtl="0" algn="l">
              <a:lnSpc>
                <a:spcPct val="100000"/>
              </a:lnSpc>
              <a:spcBef>
                <a:spcPts val="0"/>
              </a:spcBef>
              <a:spcAft>
                <a:spcPts val="0"/>
              </a:spcAft>
              <a:buClr>
                <a:schemeClr val="lt1"/>
              </a:buClr>
              <a:buSzPct val="100000"/>
              <a:buNone/>
              <a:defRPr b="1" sz="3200">
                <a:solidFill>
                  <a:schemeClr val="lt1"/>
                </a:solidFill>
              </a:defRPr>
            </a:lvl8pPr>
            <a:lvl9pPr lvl="8" rtl="0" algn="l">
              <a:lnSpc>
                <a:spcPct val="100000"/>
              </a:lnSpc>
              <a:spcBef>
                <a:spcPts val="0"/>
              </a:spcBef>
              <a:spcAft>
                <a:spcPts val="0"/>
              </a:spcAft>
              <a:buClr>
                <a:schemeClr val="lt1"/>
              </a:buClr>
              <a:buSzPct val="100000"/>
              <a:buNone/>
              <a:defRPr b="1" sz="3200">
                <a:solidFill>
                  <a:schemeClr val="lt1"/>
                </a:solidFill>
              </a:defRPr>
            </a:lvl9pPr>
          </a:lstStyle>
          <a:p/>
        </p:txBody>
      </p:sp>
      <p:sp>
        <p:nvSpPr>
          <p:cNvPr id="60" name="Shape 60"/>
          <p:cNvSpPr txBox="1"/>
          <p:nvPr>
            <p:ph idx="1" type="body"/>
          </p:nvPr>
        </p:nvSpPr>
        <p:spPr>
          <a:xfrm>
            <a:off x="2469775" y="1874225"/>
            <a:ext cx="5867400" cy="25506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lt1"/>
              </a:buClr>
              <a:buSzPct val="100000"/>
              <a:defRPr sz="1800">
                <a:solidFill>
                  <a:schemeClr val="lt1"/>
                </a:solidFill>
              </a:defRPr>
            </a:lvl1pPr>
            <a:lvl2pPr lvl="1" rtl="0" algn="l">
              <a:lnSpc>
                <a:spcPct val="115000"/>
              </a:lnSpc>
              <a:spcBef>
                <a:spcPts val="0"/>
              </a:spcBef>
              <a:spcAft>
                <a:spcPts val="1600"/>
              </a:spcAft>
              <a:buClr>
                <a:schemeClr val="lt1"/>
              </a:buClr>
              <a:defRPr sz="1400">
                <a:solidFill>
                  <a:schemeClr val="lt1"/>
                </a:solidFill>
              </a:defRPr>
            </a:lvl2pPr>
            <a:lvl3pPr lvl="2" rtl="0" algn="l">
              <a:lnSpc>
                <a:spcPct val="115000"/>
              </a:lnSpc>
              <a:spcBef>
                <a:spcPts val="0"/>
              </a:spcBef>
              <a:spcAft>
                <a:spcPts val="1600"/>
              </a:spcAft>
              <a:buClr>
                <a:schemeClr val="lt1"/>
              </a:buClr>
              <a:defRPr sz="1400">
                <a:solidFill>
                  <a:schemeClr val="lt1"/>
                </a:solidFill>
              </a:defRPr>
            </a:lvl3pPr>
            <a:lvl4pPr lvl="3" rtl="0" algn="l">
              <a:lnSpc>
                <a:spcPct val="115000"/>
              </a:lnSpc>
              <a:spcBef>
                <a:spcPts val="0"/>
              </a:spcBef>
              <a:spcAft>
                <a:spcPts val="1600"/>
              </a:spcAft>
              <a:buClr>
                <a:schemeClr val="lt1"/>
              </a:buClr>
              <a:defRPr sz="1400">
                <a:solidFill>
                  <a:schemeClr val="lt1"/>
                </a:solidFill>
              </a:defRPr>
            </a:lvl4pPr>
            <a:lvl5pPr lvl="4" rtl="0" algn="l">
              <a:lnSpc>
                <a:spcPct val="115000"/>
              </a:lnSpc>
              <a:spcBef>
                <a:spcPts val="0"/>
              </a:spcBef>
              <a:spcAft>
                <a:spcPts val="1600"/>
              </a:spcAft>
              <a:buClr>
                <a:schemeClr val="lt1"/>
              </a:buClr>
              <a:defRPr sz="1400">
                <a:solidFill>
                  <a:schemeClr val="lt1"/>
                </a:solidFill>
              </a:defRPr>
            </a:lvl5pPr>
            <a:lvl6pPr lvl="5" rtl="0" algn="l">
              <a:lnSpc>
                <a:spcPct val="115000"/>
              </a:lnSpc>
              <a:spcBef>
                <a:spcPts val="0"/>
              </a:spcBef>
              <a:spcAft>
                <a:spcPts val="1600"/>
              </a:spcAft>
              <a:buClr>
                <a:schemeClr val="lt1"/>
              </a:buClr>
              <a:defRPr sz="1400">
                <a:solidFill>
                  <a:schemeClr val="lt1"/>
                </a:solidFill>
              </a:defRPr>
            </a:lvl6pPr>
            <a:lvl7pPr lvl="6" rtl="0" algn="l">
              <a:lnSpc>
                <a:spcPct val="115000"/>
              </a:lnSpc>
              <a:spcBef>
                <a:spcPts val="0"/>
              </a:spcBef>
              <a:spcAft>
                <a:spcPts val="1600"/>
              </a:spcAft>
              <a:buClr>
                <a:schemeClr val="lt1"/>
              </a:buClr>
              <a:defRPr sz="1400">
                <a:solidFill>
                  <a:schemeClr val="lt1"/>
                </a:solidFill>
              </a:defRPr>
            </a:lvl7pPr>
            <a:lvl8pPr lvl="7" rtl="0" algn="l">
              <a:lnSpc>
                <a:spcPct val="115000"/>
              </a:lnSpc>
              <a:spcBef>
                <a:spcPts val="0"/>
              </a:spcBef>
              <a:spcAft>
                <a:spcPts val="1600"/>
              </a:spcAft>
              <a:buClr>
                <a:schemeClr val="lt1"/>
              </a:buClr>
              <a:defRPr sz="1400">
                <a:solidFill>
                  <a:schemeClr val="lt1"/>
                </a:solidFill>
              </a:defRPr>
            </a:lvl8pPr>
            <a:lvl9pPr lvl="8" rtl="0" algn="l">
              <a:lnSpc>
                <a:spcPct val="115000"/>
              </a:lnSpc>
              <a:spcBef>
                <a:spcPts val="0"/>
              </a:spcBef>
              <a:spcAft>
                <a:spcPts val="1600"/>
              </a:spcAft>
              <a:buClr>
                <a:schemeClr val="lt1"/>
              </a:buClr>
              <a:defRPr sz="1400">
                <a:solidFill>
                  <a:schemeClr val="lt1"/>
                </a:solidFill>
              </a:defRPr>
            </a:lvl9pPr>
          </a:lstStyle>
          <a:p/>
        </p:txBody>
      </p:sp>
      <p:sp>
        <p:nvSpPr>
          <p:cNvPr id="61" name="Shape 6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jpg"/><Relationship Id="rId4"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image" Target="../media/image06.png"/><Relationship Id="rId5"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jp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3131800" y="1232500"/>
            <a:ext cx="3332048" cy="3332048"/>
          </a:xfrm>
          <a:prstGeom prst="rect">
            <a:avLst/>
          </a:prstGeom>
          <a:noFill/>
          <a:ln>
            <a:noFill/>
          </a:ln>
        </p:spPr>
      </p:pic>
      <p:sp>
        <p:nvSpPr>
          <p:cNvPr id="67" name="Shape 67"/>
          <p:cNvSpPr txBox="1"/>
          <p:nvPr>
            <p:ph idx="4294967295" type="title"/>
          </p:nvPr>
        </p:nvSpPr>
        <p:spPr>
          <a:xfrm>
            <a:off x="591850" y="107125"/>
            <a:ext cx="8124900" cy="1798200"/>
          </a:xfrm>
          <a:prstGeom prst="rect">
            <a:avLst/>
          </a:prstGeom>
        </p:spPr>
        <p:txBody>
          <a:bodyPr anchorCtr="0" anchor="t" bIns="91425" lIns="91425" rIns="91425" tIns="91425">
            <a:noAutofit/>
          </a:bodyPr>
          <a:lstStyle/>
          <a:p>
            <a:pPr lvl="0" rtl="0" algn="ctr">
              <a:spcBef>
                <a:spcPts val="0"/>
              </a:spcBef>
              <a:buNone/>
            </a:pPr>
            <a:r>
              <a:rPr lang="en">
                <a:solidFill>
                  <a:srgbClr val="F1C232"/>
                </a:solidFill>
                <a:latin typeface="Montserrat"/>
                <a:ea typeface="Montserrat"/>
                <a:cs typeface="Montserrat"/>
                <a:sym typeface="Montserrat"/>
              </a:rPr>
              <a:t>Milestone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Heuristic Evaluation Results:</a:t>
            </a:r>
            <a:r>
              <a:rPr lang="en"/>
              <a:t> </a:t>
            </a:r>
            <a:r>
              <a:rPr lang="en">
                <a:solidFill>
                  <a:schemeClr val="accent4"/>
                </a:solidFill>
              </a:rPr>
              <a:t>Impact</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000"/>
              <a:t>Impact Page (formerly ‘Challenges’):</a:t>
            </a:r>
          </a:p>
          <a:p>
            <a:pPr indent="-317500" lvl="0" marL="914400" rtl="0">
              <a:spcBef>
                <a:spcPts val="0"/>
              </a:spcBef>
              <a:buSzPct val="100000"/>
            </a:pPr>
            <a:r>
              <a:rPr lang="en" sz="1400"/>
              <a:t>Purpose of ‘challenges’ is currently unclear</a:t>
            </a:r>
          </a:p>
          <a:p>
            <a:pPr indent="-228600" lvl="1" marL="1828800" rtl="0">
              <a:spcBef>
                <a:spcPts val="0"/>
              </a:spcBef>
            </a:pPr>
            <a:r>
              <a:rPr lang="en"/>
              <a:t>Moving from ‘events’ to ‘impact statistics’</a:t>
            </a:r>
          </a:p>
          <a:p>
            <a:pPr indent="-317500" lvl="0" marL="914400" rtl="0">
              <a:spcBef>
                <a:spcPts val="0"/>
              </a:spcBef>
              <a:buSzPct val="100000"/>
            </a:pPr>
            <a:r>
              <a:rPr lang="en" sz="1400"/>
              <a:t>Format: name and progress bar on separate lines to reduce clutter </a:t>
            </a:r>
          </a:p>
          <a:p>
            <a:pPr indent="-317500" lvl="0" marL="914400" rtl="0">
              <a:spcBef>
                <a:spcPts val="0"/>
              </a:spcBef>
              <a:buSzPct val="100000"/>
            </a:pPr>
            <a:r>
              <a:rPr lang="en" sz="1400"/>
              <a:t>Push notifications once you join a challenge </a:t>
            </a:r>
          </a:p>
          <a:p>
            <a:pPr indent="-317500" lvl="0" marL="914400" rtl="0">
              <a:spcBef>
                <a:spcPts val="0"/>
              </a:spcBef>
              <a:buSzPct val="100000"/>
            </a:pPr>
            <a:r>
              <a:rPr lang="en" sz="1400"/>
              <a:t>Start and end date </a:t>
            </a:r>
          </a:p>
          <a:p>
            <a:pPr indent="-317500" lvl="0" marL="914400" rtl="0">
              <a:spcBef>
                <a:spcPts val="0"/>
              </a:spcBef>
              <a:buSzPct val="100000"/>
            </a:pPr>
            <a:r>
              <a:rPr lang="en" sz="1400"/>
              <a:t>Needs to be more interactive and action-oriented i.e. prompt the user rather than displaying static page </a:t>
            </a:r>
          </a:p>
          <a:p>
            <a:pPr indent="-317500" lvl="0" marL="914400" rtl="0">
              <a:spcBef>
                <a:spcPts val="0"/>
              </a:spcBef>
              <a:buSzPct val="100000"/>
            </a:pPr>
            <a:r>
              <a:rPr lang="en" sz="1400"/>
              <a:t>Explain rules to new users </a:t>
            </a:r>
          </a:p>
          <a:p>
            <a:pPr indent="-317500" lvl="0" marL="914400" rtl="0">
              <a:spcBef>
                <a:spcPts val="0"/>
              </a:spcBef>
              <a:buSzPct val="100000"/>
            </a:pPr>
            <a:r>
              <a:rPr lang="en" sz="1400"/>
              <a:t>Create a personal challenge that is ongoing for you to track your stats</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Revised Design: </a:t>
            </a:r>
            <a:r>
              <a:rPr lang="en">
                <a:solidFill>
                  <a:schemeClr val="accent4"/>
                </a:solidFill>
              </a:rPr>
              <a:t>Impact</a:t>
            </a:r>
          </a:p>
        </p:txBody>
      </p:sp>
      <p:pic>
        <p:nvPicPr>
          <p:cNvPr descr="IMG_5617.JPG" id="135" name="Shape 135"/>
          <p:cNvPicPr preferRelativeResize="0"/>
          <p:nvPr/>
        </p:nvPicPr>
        <p:blipFill>
          <a:blip r:embed="rId3">
            <a:alphaModFix/>
          </a:blip>
          <a:stretch>
            <a:fillRect/>
          </a:stretch>
        </p:blipFill>
        <p:spPr>
          <a:xfrm>
            <a:off x="5460521" y="1137700"/>
            <a:ext cx="2643951" cy="3525247"/>
          </a:xfrm>
          <a:prstGeom prst="rect">
            <a:avLst/>
          </a:prstGeom>
          <a:noFill/>
          <a:ln>
            <a:noFill/>
          </a:ln>
        </p:spPr>
      </p:pic>
      <p:pic>
        <p:nvPicPr>
          <p:cNvPr id="136" name="Shape 136"/>
          <p:cNvPicPr preferRelativeResize="0"/>
          <p:nvPr/>
        </p:nvPicPr>
        <p:blipFill>
          <a:blip r:embed="rId4">
            <a:alphaModFix/>
          </a:blip>
          <a:stretch>
            <a:fillRect/>
          </a:stretch>
        </p:blipFill>
        <p:spPr>
          <a:xfrm>
            <a:off x="1046650" y="1081500"/>
            <a:ext cx="2211874" cy="379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Prototype Status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Using Exponent XDE and React Native</a:t>
            </a:r>
          </a:p>
          <a:p>
            <a:pPr lvl="0" rtl="0">
              <a:spcBef>
                <a:spcPts val="0"/>
              </a:spcBef>
              <a:buNone/>
            </a:pPr>
            <a:r>
              <a:rPr lang="en" sz="3000"/>
              <a:t>Implemented:</a:t>
            </a:r>
          </a:p>
          <a:p>
            <a:pPr indent="-419100" lvl="0" marL="457200" rtl="0">
              <a:spcBef>
                <a:spcPts val="0"/>
              </a:spcBef>
              <a:buSzPct val="100000"/>
            </a:pPr>
            <a:r>
              <a:rPr lang="en" sz="3000"/>
              <a:t>Navigation between tabs</a:t>
            </a:r>
          </a:p>
          <a:p>
            <a:pPr indent="-419100" lvl="0" marL="457200" rtl="0">
              <a:spcBef>
                <a:spcPts val="0"/>
              </a:spcBef>
              <a:buSzPct val="100000"/>
            </a:pPr>
            <a:r>
              <a:rPr lang="en" sz="3000"/>
              <a:t>Map interface for pickup</a:t>
            </a:r>
          </a:p>
          <a:p>
            <a:pPr indent="-419100" lvl="0" marL="457200" rtl="0">
              <a:spcBef>
                <a:spcPts val="0"/>
              </a:spcBef>
              <a:buSzPct val="100000"/>
            </a:pPr>
            <a:r>
              <a:rPr lang="en" sz="3000"/>
              <a:t>Post form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Prototype Status</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3000"/>
              <a:t>Unimplemented:</a:t>
            </a:r>
          </a:p>
          <a:p>
            <a:pPr indent="-419100" lvl="0" marL="457200" rtl="0">
              <a:spcBef>
                <a:spcPts val="0"/>
              </a:spcBef>
              <a:buSzPct val="100000"/>
            </a:pPr>
            <a:r>
              <a:rPr lang="en" sz="3000"/>
              <a:t>Impact page</a:t>
            </a:r>
          </a:p>
          <a:p>
            <a:pPr indent="-419100" lvl="0" marL="457200" rtl="0">
              <a:spcBef>
                <a:spcPts val="0"/>
              </a:spcBef>
              <a:buSzPct val="100000"/>
            </a:pPr>
            <a:r>
              <a:rPr lang="en" sz="3000"/>
              <a:t>Chat page</a:t>
            </a:r>
          </a:p>
          <a:p>
            <a:pPr indent="-419100" lvl="0" marL="457200" rtl="0">
              <a:spcBef>
                <a:spcPts val="0"/>
              </a:spcBef>
              <a:buSzPct val="100000"/>
            </a:pPr>
            <a:r>
              <a:rPr lang="en" sz="3000"/>
              <a:t>My Meals page</a:t>
            </a:r>
          </a:p>
          <a:p>
            <a:pPr indent="-419100" lvl="0" marL="457200" rtl="0">
              <a:spcBef>
                <a:spcPts val="0"/>
              </a:spcBef>
              <a:buSzPct val="100000"/>
            </a:pPr>
            <a:r>
              <a:rPr lang="en" sz="3000"/>
              <a:t>Pickup list functionality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Prototype Status</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000"/>
              <a:t>Monday 12/5:</a:t>
            </a:r>
          </a:p>
          <a:p>
            <a:pPr indent="-355600" lvl="0" marL="457200" rtl="0">
              <a:spcBef>
                <a:spcPts val="0"/>
              </a:spcBef>
              <a:buSzPct val="100000"/>
            </a:pPr>
            <a:r>
              <a:rPr lang="en" sz="2000"/>
              <a:t>Pickup list functionality</a:t>
            </a:r>
          </a:p>
          <a:p>
            <a:pPr indent="-355600" lvl="0" marL="457200" rtl="0">
              <a:spcBef>
                <a:spcPts val="0"/>
              </a:spcBef>
              <a:buSzPct val="100000"/>
            </a:pPr>
            <a:r>
              <a:rPr lang="en" sz="2000"/>
              <a:t>Chat page</a:t>
            </a:r>
          </a:p>
          <a:p>
            <a:pPr indent="-355600" lvl="0" marL="457200" rtl="0">
              <a:spcBef>
                <a:spcPts val="0"/>
              </a:spcBef>
              <a:buSzPct val="100000"/>
            </a:pPr>
            <a:r>
              <a:rPr lang="en" sz="2000"/>
              <a:t>My Meals page</a:t>
            </a:r>
          </a:p>
          <a:p>
            <a:pPr lvl="0" rtl="0">
              <a:spcBef>
                <a:spcPts val="0"/>
              </a:spcBef>
              <a:buNone/>
            </a:pPr>
            <a:r>
              <a:rPr lang="en" sz="2000"/>
              <a:t>Thursday 12/8:</a:t>
            </a:r>
          </a:p>
          <a:p>
            <a:pPr indent="-355600" lvl="0" marL="457200" rtl="0">
              <a:spcBef>
                <a:spcPts val="0"/>
              </a:spcBef>
              <a:buSzPct val="100000"/>
            </a:pPr>
            <a:r>
              <a:rPr lang="en" sz="2000"/>
              <a:t>Impact page</a:t>
            </a:r>
          </a:p>
          <a:p>
            <a:pPr indent="-355600" lvl="0" marL="457200" rtl="0">
              <a:spcBef>
                <a:spcPts val="0"/>
              </a:spcBef>
              <a:buSzPct val="100000"/>
            </a:pPr>
            <a:r>
              <a:rPr lang="en" sz="2000"/>
              <a:t>Aesthetic touches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Prototype Status</a:t>
            </a:r>
          </a:p>
        </p:txBody>
      </p:sp>
      <p:sp>
        <p:nvSpPr>
          <p:cNvPr id="160" name="Shape 160"/>
          <p:cNvSpPr txBox="1"/>
          <p:nvPr>
            <p:ph idx="1" type="body"/>
          </p:nvPr>
        </p:nvSpPr>
        <p:spPr>
          <a:xfrm>
            <a:off x="311700" y="1249125"/>
            <a:ext cx="8520600" cy="3471900"/>
          </a:xfrm>
          <a:prstGeom prst="rect">
            <a:avLst/>
          </a:prstGeom>
        </p:spPr>
        <p:txBody>
          <a:bodyPr anchorCtr="0" anchor="t" bIns="91425" lIns="91425" rIns="91425" tIns="91425">
            <a:noAutofit/>
          </a:bodyPr>
          <a:lstStyle/>
          <a:p>
            <a:pPr lvl="0">
              <a:spcBef>
                <a:spcPts val="0"/>
              </a:spcBef>
              <a:buNone/>
            </a:pPr>
            <a:r>
              <a:rPr lang="en" sz="2500"/>
              <a:t>Wizard of Oz:</a:t>
            </a:r>
          </a:p>
          <a:p>
            <a:pPr indent="-387350" lvl="0" marL="457200" rtl="0">
              <a:spcBef>
                <a:spcPts val="0"/>
              </a:spcBef>
              <a:buSzPct val="100000"/>
            </a:pPr>
            <a:r>
              <a:rPr lang="en" sz="2500"/>
              <a:t>Hard-coded chat system</a:t>
            </a:r>
          </a:p>
          <a:p>
            <a:pPr indent="-387350" lvl="0" marL="457200" rtl="0">
              <a:spcBef>
                <a:spcPts val="0"/>
              </a:spcBef>
              <a:buSzPct val="100000"/>
            </a:pPr>
            <a:r>
              <a:rPr lang="en" sz="2500"/>
              <a:t>No registration system</a:t>
            </a:r>
          </a:p>
          <a:p>
            <a:pPr indent="-387350" lvl="0" marL="457200" rtl="0">
              <a:spcBef>
                <a:spcPts val="0"/>
              </a:spcBef>
              <a:buSzPct val="100000"/>
            </a:pPr>
            <a:r>
              <a:rPr lang="en" sz="2500"/>
              <a:t>Fake accounts for neighbors in challenges</a:t>
            </a:r>
          </a:p>
          <a:p>
            <a:pPr indent="-387350" lvl="0" marL="457200" rtl="0">
              <a:spcBef>
                <a:spcPts val="0"/>
              </a:spcBef>
              <a:buSzPct val="100000"/>
            </a:pPr>
            <a:r>
              <a:rPr lang="en" sz="2500"/>
              <a:t>Can’t actually save pictures from the camera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Prototype Status</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500"/>
              <a:t>Hard Coded Data:</a:t>
            </a:r>
          </a:p>
          <a:p>
            <a:pPr indent="-387350" lvl="0" marL="457200" rtl="0">
              <a:spcBef>
                <a:spcPts val="0"/>
              </a:spcBef>
              <a:buSzPct val="100000"/>
            </a:pPr>
            <a:r>
              <a:rPr lang="en" sz="2500"/>
              <a:t>Pre-set data for available food to pick up</a:t>
            </a:r>
          </a:p>
          <a:p>
            <a:pPr indent="-387350" lvl="0" marL="457200" rtl="0">
              <a:spcBef>
                <a:spcPts val="0"/>
              </a:spcBef>
              <a:buSzPct val="100000"/>
            </a:pPr>
            <a:r>
              <a:rPr lang="en" sz="2500"/>
              <a:t>Pre-set data for addresses</a:t>
            </a:r>
          </a:p>
          <a:p>
            <a:pPr indent="-387350" lvl="0" marL="457200" rtl="0">
              <a:spcBef>
                <a:spcPts val="0"/>
              </a:spcBef>
              <a:buSzPct val="100000"/>
            </a:pPr>
            <a:r>
              <a:rPr lang="en" sz="2500"/>
              <a:t>Chat responses</a:t>
            </a:r>
          </a:p>
          <a:p>
            <a:pPr lvl="0" rtl="0">
              <a:spcBef>
                <a:spcPts val="0"/>
              </a:spcBef>
              <a:buNone/>
            </a:pPr>
            <a:r>
              <a:t/>
            </a:r>
            <a:endParaRPr sz="2500"/>
          </a:p>
          <a:p>
            <a:pPr lvl="0" rtl="0">
              <a:spcBef>
                <a:spcPts val="0"/>
              </a:spcBef>
              <a:buNone/>
            </a:pPr>
            <a:r>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Summary	</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Overall, the Heuristic Evaluation results gave us important ideas in improving our design. We have made interface changes that allow for a smoother workflow and have strived to remove confusing aspects of every task.. So far, we have implemented the “Post” task of our Exponent App, and in the coming days, will be implementing the “Pickup,” “My Meals,” “Impact,” and “Chat” functionalities.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3131787" y="1232487"/>
            <a:ext cx="2880423" cy="2880423"/>
          </a:xfrm>
          <a:prstGeom prst="rect">
            <a:avLst/>
          </a:prstGeom>
          <a:noFill/>
          <a:ln>
            <a:noFill/>
          </a:ln>
        </p:spPr>
      </p:pic>
      <p:sp>
        <p:nvSpPr>
          <p:cNvPr id="178" name="Shape 178"/>
          <p:cNvSpPr txBox="1"/>
          <p:nvPr>
            <p:ph idx="4294967295" type="title"/>
          </p:nvPr>
        </p:nvSpPr>
        <p:spPr>
          <a:xfrm>
            <a:off x="591850" y="107125"/>
            <a:ext cx="8124900" cy="1798200"/>
          </a:xfrm>
          <a:prstGeom prst="rect">
            <a:avLst/>
          </a:prstGeom>
        </p:spPr>
        <p:txBody>
          <a:bodyPr anchorCtr="0" anchor="t" bIns="91425" lIns="91425" rIns="91425" tIns="91425">
            <a:noAutofit/>
          </a:bodyPr>
          <a:lstStyle/>
          <a:p>
            <a:pPr lvl="0" rtl="0" algn="ctr">
              <a:spcBef>
                <a:spcPts val="0"/>
              </a:spcBef>
              <a:buNone/>
            </a:pPr>
            <a:r>
              <a:rPr lang="en">
                <a:solidFill>
                  <a:srgbClr val="F1C232"/>
                </a:solidFill>
                <a:latin typeface="Montserrat"/>
                <a:ea typeface="Montserrat"/>
                <a:cs typeface="Montserrat"/>
                <a:sym typeface="Montserrat"/>
              </a:rPr>
              <a:t>Questions + Comments?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2469775" y="426200"/>
            <a:ext cx="5867400" cy="995100"/>
          </a:xfrm>
          <a:prstGeom prst="rect">
            <a:avLst/>
          </a:prstGeom>
        </p:spPr>
        <p:txBody>
          <a:bodyPr anchorCtr="0" anchor="b" bIns="91425" lIns="91425" rIns="91425" tIns="91425">
            <a:noAutofit/>
          </a:bodyPr>
          <a:lstStyle/>
          <a:p>
            <a:pPr lvl="0" rtl="0">
              <a:spcBef>
                <a:spcPts val="0"/>
              </a:spcBef>
              <a:buNone/>
            </a:pPr>
            <a:r>
              <a:rPr lang="en">
                <a:latin typeface="Montserrat"/>
                <a:ea typeface="Montserrat"/>
                <a:cs typeface="Montserrat"/>
                <a:sym typeface="Montserrat"/>
              </a:rPr>
              <a:t>end food waste. </a:t>
            </a:r>
            <a:r>
              <a:rPr lang="en">
                <a:solidFill>
                  <a:srgbClr val="F1C232"/>
                </a:solidFill>
                <a:latin typeface="Montserrat"/>
                <a:ea typeface="Montserrat"/>
                <a:cs typeface="Montserrat"/>
                <a:sym typeface="Montserrat"/>
              </a:rPr>
              <a:t>locally</a:t>
            </a:r>
            <a:r>
              <a:rPr lang="en">
                <a:latin typeface="Montserrat"/>
                <a:ea typeface="Montserrat"/>
                <a:cs typeface="Montserrat"/>
                <a:sym typeface="Montserrat"/>
              </a:rPr>
              <a:t>.</a:t>
            </a:r>
          </a:p>
        </p:txBody>
      </p:sp>
      <p:sp>
        <p:nvSpPr>
          <p:cNvPr id="73" name="Shape 73"/>
          <p:cNvSpPr txBox="1"/>
          <p:nvPr>
            <p:ph idx="1" type="body"/>
          </p:nvPr>
        </p:nvSpPr>
        <p:spPr>
          <a:xfrm>
            <a:off x="2469775" y="1874225"/>
            <a:ext cx="5867400" cy="2550600"/>
          </a:xfrm>
          <a:prstGeom prst="rect">
            <a:avLst/>
          </a:prstGeom>
        </p:spPr>
        <p:txBody>
          <a:bodyPr anchorCtr="0" anchor="t" bIns="91425" lIns="91425" rIns="91425" tIns="91425">
            <a:noAutofit/>
          </a:bodyPr>
          <a:lstStyle/>
          <a:p>
            <a:pPr lvl="0" rtl="0">
              <a:spcBef>
                <a:spcPts val="0"/>
              </a:spcBef>
              <a:buNone/>
            </a:pPr>
            <a:r>
              <a:rPr lang="en"/>
              <a:t>40% of all food grown in America is wasted. Meanwhile, 1 in 7 Americans are food insecure. </a:t>
            </a:r>
            <a:r>
              <a:rPr b="1" lang="en">
                <a:solidFill>
                  <a:srgbClr val="F1C232"/>
                </a:solidFill>
                <a:latin typeface="Montserrat"/>
                <a:ea typeface="Montserrat"/>
                <a:cs typeface="Montserrat"/>
                <a:sym typeface="Montserrat"/>
              </a:rPr>
              <a:t>My Neighbor’s Kitchen</a:t>
            </a:r>
            <a:r>
              <a:rPr lang="en"/>
              <a:t> tackles food waste at the source: </a:t>
            </a:r>
            <a:r>
              <a:rPr lang="en" u="sng"/>
              <a:t>local communities</a:t>
            </a:r>
            <a:r>
              <a:rPr lang="en"/>
              <a:t>. Instead of throwing out excess food, make it available to hungry people around you. Don’t go hungry when you can leverage the resource you have just a few feet away - the kitchen next door.</a:t>
            </a:r>
          </a:p>
        </p:txBody>
      </p:sp>
      <p:pic>
        <p:nvPicPr>
          <p:cNvPr id="74" name="Shape 74"/>
          <p:cNvPicPr preferRelativeResize="0"/>
          <p:nvPr/>
        </p:nvPicPr>
        <p:blipFill>
          <a:blip r:embed="rId3">
            <a:alphaModFix/>
          </a:blip>
          <a:stretch>
            <a:fillRect/>
          </a:stretch>
        </p:blipFill>
        <p:spPr>
          <a:xfrm>
            <a:off x="0" y="1421300"/>
            <a:ext cx="1744900" cy="174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2675" y="168850"/>
            <a:ext cx="8124900" cy="1798200"/>
          </a:xfrm>
          <a:prstGeom prst="rect">
            <a:avLst/>
          </a:prstGeom>
        </p:spPr>
        <p:txBody>
          <a:bodyPr anchorCtr="0" anchor="ctr" bIns="91425" lIns="91425" rIns="91425" tIns="91425">
            <a:noAutofit/>
          </a:bodyPr>
          <a:lstStyle/>
          <a:p>
            <a:pPr lvl="0" rtl="0">
              <a:spcBef>
                <a:spcPts val="0"/>
              </a:spcBef>
              <a:buNone/>
            </a:pPr>
            <a:r>
              <a:rPr lang="en">
                <a:solidFill>
                  <a:srgbClr val="F1C232"/>
                </a:solidFill>
                <a:latin typeface="Montserrat"/>
                <a:ea typeface="Montserrat"/>
                <a:cs typeface="Montserrat"/>
                <a:sym typeface="Montserrat"/>
              </a:rPr>
              <a:t>Outline</a:t>
            </a:r>
          </a:p>
        </p:txBody>
      </p:sp>
      <p:sp>
        <p:nvSpPr>
          <p:cNvPr id="80" name="Shape 80"/>
          <p:cNvSpPr txBox="1"/>
          <p:nvPr>
            <p:ph idx="4294967295" type="body"/>
          </p:nvPr>
        </p:nvSpPr>
        <p:spPr>
          <a:xfrm>
            <a:off x="832600" y="1552422"/>
            <a:ext cx="5810400" cy="2603700"/>
          </a:xfrm>
          <a:prstGeom prst="rect">
            <a:avLst/>
          </a:prstGeom>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Heuristic Evaluation Results</a:t>
            </a:r>
          </a:p>
          <a:p>
            <a:pPr indent="-419100" lvl="0" marL="457200" rtl="0">
              <a:spcBef>
                <a:spcPts val="0"/>
              </a:spcBef>
              <a:buClr>
                <a:srgbClr val="FFFFFF"/>
              </a:buClr>
              <a:buSzPct val="100000"/>
              <a:buChar char="●"/>
            </a:pPr>
            <a:r>
              <a:rPr lang="en" sz="3000">
                <a:solidFill>
                  <a:srgbClr val="FFFFFF"/>
                </a:solidFill>
              </a:rPr>
              <a:t>Revised Design</a:t>
            </a:r>
          </a:p>
          <a:p>
            <a:pPr indent="-419100" lvl="0" marL="457200" rtl="0">
              <a:spcBef>
                <a:spcPts val="0"/>
              </a:spcBef>
              <a:buClr>
                <a:srgbClr val="FFFFFF"/>
              </a:buClr>
              <a:buSzPct val="100000"/>
              <a:buChar char="●"/>
            </a:pPr>
            <a:r>
              <a:rPr lang="en" sz="3000">
                <a:solidFill>
                  <a:srgbClr val="FFFFFF"/>
                </a:solidFill>
              </a:rPr>
              <a:t>Prototype Status</a:t>
            </a:r>
          </a:p>
          <a:p>
            <a:pPr indent="-419100" lvl="0" marL="457200" rtl="0">
              <a:spcBef>
                <a:spcPts val="0"/>
              </a:spcBef>
              <a:buClr>
                <a:srgbClr val="FFFFFF"/>
              </a:buClr>
              <a:buSzPct val="100000"/>
              <a:buChar char="●"/>
            </a:pPr>
            <a:r>
              <a:rPr lang="en" sz="3000">
                <a:solidFill>
                  <a:srgbClr val="FFFFFF"/>
                </a:solidFill>
              </a:rPr>
              <a:t>Demo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Heuristic Evaluation Results: </a:t>
            </a:r>
            <a:r>
              <a:rPr lang="en">
                <a:solidFill>
                  <a:schemeClr val="accent4"/>
                </a:solidFill>
              </a:rPr>
              <a:t>Post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000"/>
              <a:t>Post page:</a:t>
            </a:r>
          </a:p>
          <a:p>
            <a:pPr indent="-355600" lvl="0" marL="914400" rtl="0">
              <a:spcBef>
                <a:spcPts val="0"/>
              </a:spcBef>
              <a:buSzPct val="100000"/>
            </a:pPr>
            <a:r>
              <a:rPr lang="en" sz="2000"/>
              <a:t>Make it one scrolling form</a:t>
            </a:r>
          </a:p>
          <a:p>
            <a:pPr indent="-355600" lvl="0" marL="914400" rtl="0">
              <a:spcBef>
                <a:spcPts val="0"/>
              </a:spcBef>
              <a:buSzPct val="100000"/>
            </a:pPr>
            <a:r>
              <a:rPr lang="en" sz="2000"/>
              <a:t>Need positive reinforcement: “Congrats your meal was posted!” and shows you your personal success → popup modeled after Uber</a:t>
            </a:r>
          </a:p>
          <a:p>
            <a:pPr indent="-355600" lvl="0" marL="914400" rtl="0">
              <a:spcBef>
                <a:spcPts val="0"/>
              </a:spcBef>
              <a:buSzPct val="100000"/>
            </a:pPr>
            <a:r>
              <a:rPr lang="en" sz="2000"/>
              <a:t>Keep Post/Cancel buttons fixed position</a:t>
            </a:r>
          </a:p>
          <a:p>
            <a:pPr indent="-355600" lvl="0" marL="914400" rtl="0">
              <a:spcBef>
                <a:spcPts val="0"/>
              </a:spcBef>
              <a:buSzPct val="100000"/>
            </a:pPr>
            <a:r>
              <a:rPr lang="en" sz="2000"/>
              <a:t>Lack of confirmation that the food was posted</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Revised Design: </a:t>
            </a:r>
            <a:r>
              <a:rPr lang="en">
                <a:solidFill>
                  <a:schemeClr val="accent4"/>
                </a:solidFill>
              </a:rPr>
              <a:t>Post</a:t>
            </a:r>
          </a:p>
        </p:txBody>
      </p:sp>
      <p:pic>
        <p:nvPicPr>
          <p:cNvPr descr="IMG_5613.JPG" id="92" name="Shape 92"/>
          <p:cNvPicPr preferRelativeResize="0"/>
          <p:nvPr/>
        </p:nvPicPr>
        <p:blipFill rotWithShape="1">
          <a:blip r:embed="rId3">
            <a:alphaModFix/>
          </a:blip>
          <a:srcRect b="9805" l="6918" r="3931" t="6742"/>
          <a:stretch/>
        </p:blipFill>
        <p:spPr>
          <a:xfrm rot="-5400000">
            <a:off x="5114586" y="917537"/>
            <a:ext cx="3288576" cy="4104299"/>
          </a:xfrm>
          <a:prstGeom prst="rect">
            <a:avLst/>
          </a:prstGeom>
          <a:noFill/>
          <a:ln>
            <a:noFill/>
          </a:ln>
        </p:spPr>
      </p:pic>
      <p:pic>
        <p:nvPicPr>
          <p:cNvPr id="93" name="Shape 93"/>
          <p:cNvPicPr preferRelativeResize="0"/>
          <p:nvPr/>
        </p:nvPicPr>
        <p:blipFill>
          <a:blip r:embed="rId4">
            <a:alphaModFix/>
          </a:blip>
          <a:stretch>
            <a:fillRect/>
          </a:stretch>
        </p:blipFill>
        <p:spPr>
          <a:xfrm>
            <a:off x="100675" y="1221575"/>
            <a:ext cx="1845499" cy="3325901"/>
          </a:xfrm>
          <a:prstGeom prst="rect">
            <a:avLst/>
          </a:prstGeom>
          <a:noFill/>
          <a:ln>
            <a:noFill/>
          </a:ln>
        </p:spPr>
      </p:pic>
      <p:pic>
        <p:nvPicPr>
          <p:cNvPr id="94" name="Shape 94"/>
          <p:cNvPicPr preferRelativeResize="0"/>
          <p:nvPr/>
        </p:nvPicPr>
        <p:blipFill>
          <a:blip r:embed="rId5">
            <a:alphaModFix/>
          </a:blip>
          <a:stretch>
            <a:fillRect/>
          </a:stretch>
        </p:blipFill>
        <p:spPr>
          <a:xfrm>
            <a:off x="2027450" y="1216663"/>
            <a:ext cx="1871018" cy="3335726"/>
          </a:xfrm>
          <a:prstGeom prst="rect">
            <a:avLst/>
          </a:prstGeom>
          <a:noFill/>
          <a:ln>
            <a:noFill/>
          </a:ln>
        </p:spPr>
      </p:pic>
      <p:cxnSp>
        <p:nvCxnSpPr>
          <p:cNvPr id="95" name="Shape 95"/>
          <p:cNvCxnSpPr/>
          <p:nvPr/>
        </p:nvCxnSpPr>
        <p:spPr>
          <a:xfrm>
            <a:off x="3930775" y="2707325"/>
            <a:ext cx="598500" cy="7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Heuristic Evaluation Results: </a:t>
            </a:r>
            <a:r>
              <a:rPr lang="en">
                <a:solidFill>
                  <a:schemeClr val="accent4"/>
                </a:solidFill>
              </a:rPr>
              <a:t>Chat</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000"/>
              <a:t>Chat page:</a:t>
            </a:r>
          </a:p>
          <a:p>
            <a:pPr indent="-355600" lvl="0" marL="914400" rtl="0">
              <a:spcBef>
                <a:spcPts val="0"/>
              </a:spcBef>
              <a:buSzPct val="100000"/>
            </a:pPr>
            <a:r>
              <a:rPr lang="en" sz="2000"/>
              <a:t>Food item needs to be linked in the conversation thumbnail</a:t>
            </a:r>
          </a:p>
          <a:p>
            <a:pPr indent="-355600" lvl="0" marL="914400" rtl="0">
              <a:spcBef>
                <a:spcPts val="0"/>
              </a:spcBef>
              <a:buSzPct val="100000"/>
            </a:pPr>
            <a:r>
              <a:rPr lang="en" sz="2000"/>
              <a:t>Image on the left, name and food title </a:t>
            </a:r>
          </a:p>
          <a:p>
            <a:pPr indent="-355600" lvl="0" marL="914400">
              <a:spcBef>
                <a:spcPts val="0"/>
              </a:spcBef>
              <a:buSzPct val="100000"/>
            </a:pPr>
            <a:r>
              <a:rPr lang="en" sz="2000"/>
              <a:t>Automatically generate chat when someone claims your food</a:t>
            </a:r>
          </a:p>
          <a:p>
            <a:pPr lvl="0" rtl="0">
              <a:spcBef>
                <a:spcPts val="0"/>
              </a:spcBef>
              <a:buNone/>
            </a:pPr>
            <a:r>
              <a:t/>
            </a:r>
            <a:endParaRPr sz="2000"/>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Revised Design: </a:t>
            </a:r>
            <a:r>
              <a:rPr lang="en">
                <a:solidFill>
                  <a:schemeClr val="accent4"/>
                </a:solidFill>
              </a:rPr>
              <a:t>Chat</a:t>
            </a:r>
          </a:p>
        </p:txBody>
      </p:sp>
      <p:pic>
        <p:nvPicPr>
          <p:cNvPr descr="IMG_5615.JPG" id="107" name="Shape 107"/>
          <p:cNvPicPr preferRelativeResize="0"/>
          <p:nvPr/>
        </p:nvPicPr>
        <p:blipFill rotWithShape="1">
          <a:blip r:embed="rId3">
            <a:alphaModFix/>
          </a:blip>
          <a:srcRect b="2541" l="13898" r="17434" t="5028"/>
          <a:stretch/>
        </p:blipFill>
        <p:spPr>
          <a:xfrm>
            <a:off x="5704400" y="993725"/>
            <a:ext cx="2062521" cy="3701550"/>
          </a:xfrm>
          <a:prstGeom prst="rect">
            <a:avLst/>
          </a:prstGeom>
          <a:noFill/>
          <a:ln>
            <a:noFill/>
          </a:ln>
        </p:spPr>
      </p:pic>
      <p:pic>
        <p:nvPicPr>
          <p:cNvPr id="108" name="Shape 108"/>
          <p:cNvPicPr preferRelativeResize="0"/>
          <p:nvPr/>
        </p:nvPicPr>
        <p:blipFill>
          <a:blip r:embed="rId4">
            <a:alphaModFix/>
          </a:blip>
          <a:stretch>
            <a:fillRect/>
          </a:stretch>
        </p:blipFill>
        <p:spPr>
          <a:xfrm>
            <a:off x="839675" y="993712"/>
            <a:ext cx="2109468" cy="3821250"/>
          </a:xfrm>
          <a:prstGeom prst="rect">
            <a:avLst/>
          </a:prstGeom>
          <a:noFill/>
          <a:ln>
            <a:noFill/>
          </a:ln>
        </p:spPr>
      </p:pic>
      <p:cxnSp>
        <p:nvCxnSpPr>
          <p:cNvPr id="109" name="Shape 109"/>
          <p:cNvCxnSpPr/>
          <p:nvPr/>
        </p:nvCxnSpPr>
        <p:spPr>
          <a:xfrm>
            <a:off x="3354350" y="2685175"/>
            <a:ext cx="1596300" cy="29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Heuristic Evaluation Results: </a:t>
            </a:r>
            <a:r>
              <a:rPr lang="en">
                <a:solidFill>
                  <a:schemeClr val="accent4"/>
                </a:solidFill>
              </a:rPr>
              <a:t>My Meals</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000"/>
              <a:t>My Meals page (formerly Track):</a:t>
            </a:r>
          </a:p>
          <a:p>
            <a:pPr indent="-355600" lvl="0" marL="914400" rtl="0">
              <a:spcBef>
                <a:spcPts val="0"/>
              </a:spcBef>
              <a:buSzPct val="100000"/>
            </a:pPr>
            <a:r>
              <a:rPr lang="en" sz="2000"/>
              <a:t>Users were confused between posted and picked up items</a:t>
            </a:r>
          </a:p>
          <a:p>
            <a:pPr indent="-355600" lvl="0" marL="914400" rtl="0">
              <a:spcBef>
                <a:spcPts val="0"/>
              </a:spcBef>
              <a:buSzPct val="100000"/>
            </a:pPr>
            <a:r>
              <a:rPr lang="en" sz="2000"/>
              <a:t>Need ability to edit/remove a posted item</a:t>
            </a:r>
          </a:p>
          <a:p>
            <a:pPr indent="-355600" lvl="0" marL="914400" rtl="0">
              <a:spcBef>
                <a:spcPts val="0"/>
              </a:spcBef>
              <a:buSzPct val="100000"/>
            </a:pPr>
            <a:r>
              <a:rPr lang="en" sz="2000"/>
              <a:t>Need a way to unclaim an item</a:t>
            </a:r>
          </a:p>
          <a:p>
            <a:pPr indent="-355600" lvl="0" marL="914400" rtl="0">
              <a:spcBef>
                <a:spcPts val="0"/>
              </a:spcBef>
              <a:buSzPct val="100000"/>
            </a:pPr>
            <a:r>
              <a:rPr lang="en" sz="2000"/>
              <a:t>Toggle between my orders and my posts</a:t>
            </a:r>
          </a:p>
          <a:p>
            <a:pPr indent="-355600" lvl="0" marL="914400" rtl="0">
              <a:spcBef>
                <a:spcPts val="0"/>
              </a:spcBef>
              <a:buSzPct val="100000"/>
            </a:pPr>
            <a:r>
              <a:rPr lang="en" sz="2000"/>
              <a:t>Most recent at top (i.e. this order in progress)</a:t>
            </a:r>
          </a:p>
          <a:p>
            <a:pPr indent="-355600" lvl="0" marL="914400" rtl="0">
              <a:spcBef>
                <a:spcPts val="0"/>
              </a:spcBef>
              <a:buSzPct val="100000"/>
            </a:pPr>
            <a:r>
              <a:rPr lang="en" sz="2000"/>
              <a:t>Need an ‘unclaim’ button</a:t>
            </a:r>
          </a:p>
          <a:p>
            <a:pPr lvl="0" rtl="0">
              <a:spcBef>
                <a:spcPts val="0"/>
              </a:spcBef>
              <a:buNone/>
            </a:pPr>
            <a:r>
              <a:t/>
            </a:r>
            <a:endParaRPr sz="2000"/>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Revised Design: </a:t>
            </a:r>
            <a:r>
              <a:rPr lang="en">
                <a:solidFill>
                  <a:schemeClr val="accent4"/>
                </a:solidFill>
              </a:rPr>
              <a:t>My Meals</a:t>
            </a:r>
          </a:p>
        </p:txBody>
      </p:sp>
      <p:pic>
        <p:nvPicPr>
          <p:cNvPr id="121" name="Shape 121"/>
          <p:cNvPicPr preferRelativeResize="0"/>
          <p:nvPr/>
        </p:nvPicPr>
        <p:blipFill>
          <a:blip r:embed="rId3">
            <a:alphaModFix/>
          </a:blip>
          <a:stretch>
            <a:fillRect/>
          </a:stretch>
        </p:blipFill>
        <p:spPr>
          <a:xfrm>
            <a:off x="813550" y="1017437"/>
            <a:ext cx="2109468" cy="3821250"/>
          </a:xfrm>
          <a:prstGeom prst="rect">
            <a:avLst/>
          </a:prstGeom>
          <a:noFill/>
          <a:ln>
            <a:noFill/>
          </a:ln>
        </p:spPr>
      </p:pic>
      <p:cxnSp>
        <p:nvCxnSpPr>
          <p:cNvPr id="122" name="Shape 122"/>
          <p:cNvCxnSpPr/>
          <p:nvPr/>
        </p:nvCxnSpPr>
        <p:spPr>
          <a:xfrm>
            <a:off x="3354350" y="2685175"/>
            <a:ext cx="1596300" cy="29700"/>
          </a:xfrm>
          <a:prstGeom prst="straightConnector1">
            <a:avLst/>
          </a:prstGeom>
          <a:noFill/>
          <a:ln cap="flat" cmpd="sng" w="9525">
            <a:solidFill>
              <a:schemeClr val="dk2"/>
            </a:solidFill>
            <a:prstDash val="solid"/>
            <a:round/>
            <a:headEnd len="lg" w="lg" type="none"/>
            <a:tailEnd len="lg" w="lg" type="triangle"/>
          </a:ln>
        </p:spPr>
      </p:cxnSp>
      <p:pic>
        <p:nvPicPr>
          <p:cNvPr descr="IMG_5618.JPG" id="123" name="Shape 123"/>
          <p:cNvPicPr preferRelativeResize="0"/>
          <p:nvPr/>
        </p:nvPicPr>
        <p:blipFill rotWithShape="1">
          <a:blip r:embed="rId4">
            <a:alphaModFix/>
          </a:blip>
          <a:srcRect b="8900" l="10408" r="17906" t="4263"/>
          <a:stretch/>
        </p:blipFill>
        <p:spPr>
          <a:xfrm>
            <a:off x="5317864" y="1017449"/>
            <a:ext cx="2365935"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